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483" r:id="rId3"/>
    <p:sldId id="487" r:id="rId4"/>
    <p:sldId id="482" r:id="rId5"/>
    <p:sldId id="477" r:id="rId6"/>
    <p:sldId id="484" r:id="rId7"/>
    <p:sldId id="478" r:id="rId8"/>
    <p:sldId id="485" r:id="rId9"/>
    <p:sldId id="481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 varScale="1">
        <p:scale>
          <a:sx n="108" d="100"/>
          <a:sy n="108" d="100"/>
        </p:scale>
        <p:origin x="-53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2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2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059582"/>
            <a:ext cx="89999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ВЕБИНАР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Оценка образовательных достижений на уровне школы: модель международного бакалавриата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							</a:t>
            </a:r>
            <a:endParaRPr kumimoji="0" lang="ru-RU" sz="20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 февраля 2013 года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00723" y="4577088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9" y="4589396"/>
            <a:ext cx="431254" cy="37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452" y="1131590"/>
            <a:ext cx="9071992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ДОКЛАДЧИКИ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</a:rPr>
              <a:t>Болотов</a:t>
            </a:r>
            <a:r>
              <a:rPr lang="ru-RU" sz="2000" dirty="0" smtClean="0">
                <a:solidFill>
                  <a:srgbClr val="FF0000"/>
                </a:solidFill>
              </a:rPr>
              <a:t> Виктор Александрович – вице-президент РАО</a:t>
            </a:r>
          </a:p>
          <a:p>
            <a:pPr algn="just"/>
            <a:r>
              <a:rPr lang="ru-RU" sz="2000" dirty="0" err="1">
                <a:solidFill>
                  <a:srgbClr val="FF0000"/>
                </a:solidFill>
              </a:rPr>
              <a:t>Каджая</a:t>
            </a:r>
            <a:r>
              <a:rPr lang="ru-RU" sz="2000" dirty="0">
                <a:solidFill>
                  <a:srgbClr val="FF0000"/>
                </a:solidFill>
              </a:rPr>
              <a:t> Наталия </a:t>
            </a:r>
            <a:r>
              <a:rPr lang="ru-RU" sz="2000" dirty="0" smtClean="0">
                <a:solidFill>
                  <a:srgbClr val="FF0000"/>
                </a:solidFill>
              </a:rPr>
              <a:t>Вячеславовна - вице-президент </a:t>
            </a:r>
            <a:r>
              <a:rPr lang="ru-RU" sz="2000" dirty="0">
                <a:solidFill>
                  <a:srgbClr val="FF0000"/>
                </a:solidFill>
              </a:rPr>
              <a:t>Московской экономической школы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Азарова Ольга </a:t>
            </a:r>
            <a:r>
              <a:rPr lang="ru-RU" sz="2000" dirty="0" smtClean="0">
                <a:solidFill>
                  <a:srgbClr val="FF0000"/>
                </a:solidFill>
              </a:rPr>
              <a:t>Николаевна - зам. директора</a:t>
            </a:r>
            <a:r>
              <a:rPr lang="ru-RU" sz="2000" dirty="0">
                <a:solidFill>
                  <a:srgbClr val="FF0000"/>
                </a:solidFill>
              </a:rPr>
              <a:t>, координатор основной школы МЭШ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ВЕДУЩИЙ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</a:rPr>
              <a:t>Вальдман</a:t>
            </a:r>
            <a:r>
              <a:rPr lang="ru-RU" sz="2000" dirty="0" smtClean="0">
                <a:solidFill>
                  <a:srgbClr val="FF0000"/>
                </a:solidFill>
              </a:rPr>
              <a:t> Игорь Александрович – директор РТЦ ИУО РАО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2000" dirty="0" smtClean="0"/>
              <a:t>РАБОТА </a:t>
            </a:r>
            <a:r>
              <a:rPr lang="ru-RU" sz="2000" dirty="0"/>
              <a:t>С ВОПРОСАМИ УЧАСТНИКОВ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Решетникова Оксана Александровна – зам. директора РТЦ ИУО </a:t>
            </a:r>
            <a:r>
              <a:rPr lang="ru-RU" sz="2000" dirty="0" smtClean="0">
                <a:solidFill>
                  <a:srgbClr val="FF0000"/>
                </a:solidFill>
              </a:rPr>
              <a:t>РАО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2000" dirty="0" smtClean="0"/>
              <a:t>ТЕХНИЧЕСКАЯ ПОДДЕРЖКА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Иванова Екатерина Борисовна 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6.02.2013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268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51 региона РФ</a:t>
            </a:r>
            <a:r>
              <a:rPr lang="ru-RU" sz="2200" dirty="0" smtClean="0"/>
              <a:t> и </a:t>
            </a:r>
            <a:r>
              <a:rPr lang="ru-RU" sz="2200" u="sng" dirty="0" smtClean="0"/>
              <a:t>7 стран СНГ</a:t>
            </a:r>
            <a:r>
              <a:rPr lang="ru-RU" sz="2200" dirty="0" smtClean="0"/>
              <a:t> – Республик Армения, Азербайджан, Беларусь, Казахстан, Кыргызстан, Таджикистан, а также Приднестровской Молдавской Республики.</a:t>
            </a:r>
          </a:p>
          <a:p>
            <a:r>
              <a:rPr lang="ru-RU" sz="1050" b="1" i="1" dirty="0" smtClean="0"/>
              <a:t> 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000" b="1" dirty="0" smtClean="0">
                <a:solidFill>
                  <a:srgbClr val="FF0000"/>
                </a:solidFill>
              </a:rPr>
              <a:t> 28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Институты повышения квалификации/развития образования  -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</a:rPr>
              <a:t>38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Органы управления образованием </a:t>
            </a:r>
            <a:r>
              <a:rPr lang="ru-RU" sz="2000" dirty="0"/>
              <a:t>и  </a:t>
            </a:r>
            <a:r>
              <a:rPr lang="ru-RU" sz="2000" dirty="0" smtClean="0"/>
              <a:t>региональные </a:t>
            </a:r>
            <a:r>
              <a:rPr lang="ru-RU" sz="2000" dirty="0"/>
              <a:t>службы по надзору в образовании -</a:t>
            </a:r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rgbClr val="FF0000"/>
                </a:solidFill>
              </a:rPr>
              <a:t> 32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Школы  – </a:t>
            </a:r>
            <a:r>
              <a:rPr lang="ru-RU" sz="2000" b="1" dirty="0" smtClean="0">
                <a:solidFill>
                  <a:srgbClr val="FF0000"/>
                </a:solidFill>
              </a:rPr>
              <a:t>148</a:t>
            </a:r>
          </a:p>
          <a:p>
            <a:r>
              <a:rPr lang="ru-RU" sz="2000" dirty="0" smtClean="0"/>
              <a:t>Вузы</a:t>
            </a:r>
            <a:r>
              <a:rPr lang="ru-RU" sz="2000" b="1" dirty="0" smtClean="0">
                <a:solidFill>
                  <a:srgbClr val="FF0000"/>
                </a:solidFill>
              </a:rPr>
              <a:t> - 9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– </a:t>
            </a:r>
            <a:r>
              <a:rPr lang="ru-RU" sz="2000" b="1" dirty="0" smtClean="0">
                <a:solidFill>
                  <a:srgbClr val="FF0000"/>
                </a:solidFill>
              </a:rPr>
              <a:t> 13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2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www.rtc-edu.ru/trainings/webinar/221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047" y="-20638"/>
            <a:ext cx="6542321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52120" y="-20538"/>
            <a:ext cx="3024336" cy="545555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WWW.RTC-EDU.RU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Обращаем ваше внимание на события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31590"/>
            <a:ext cx="91085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27 февраля 2013 </a:t>
            </a:r>
            <a:r>
              <a:rPr lang="ru-RU" sz="2000" dirty="0">
                <a:solidFill>
                  <a:srgbClr val="FF0000"/>
                </a:solidFill>
              </a:rPr>
              <a:t>года в </a:t>
            </a:r>
            <a:r>
              <a:rPr lang="ru-RU" sz="2000" dirty="0" smtClean="0">
                <a:solidFill>
                  <a:srgbClr val="FF0000"/>
                </a:solidFill>
              </a:rPr>
              <a:t>11.00, г. Москва, Российская </a:t>
            </a:r>
            <a:r>
              <a:rPr lang="ru-RU" sz="2000" dirty="0">
                <a:solidFill>
                  <a:srgbClr val="FF0000"/>
                </a:solidFill>
              </a:rPr>
              <a:t>академия образования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Семинар </a:t>
            </a:r>
            <a:r>
              <a:rPr lang="ru-RU" dirty="0"/>
              <a:t>«Методологические основы оценки качества образования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руководитель </a:t>
            </a:r>
            <a:r>
              <a:rPr lang="ru-RU" dirty="0" err="1" smtClean="0"/>
              <a:t>д.п.н</a:t>
            </a:r>
            <a:r>
              <a:rPr lang="ru-RU" dirty="0" smtClean="0"/>
              <a:t>. В.А. </a:t>
            </a:r>
            <a:r>
              <a:rPr lang="ru-RU" dirty="0" err="1" smtClean="0"/>
              <a:t>Болотов</a:t>
            </a:r>
            <a:endParaRPr lang="ru-RU" dirty="0" smtClean="0"/>
          </a:p>
          <a:p>
            <a:pPr algn="just"/>
            <a:endParaRPr lang="ru-RU" sz="800" b="1" i="1" dirty="0"/>
          </a:p>
          <a:p>
            <a:pPr algn="just"/>
            <a:r>
              <a:rPr lang="ru-RU" sz="1600" b="1" i="1" dirty="0" smtClean="0"/>
              <a:t>"</a:t>
            </a:r>
            <a:r>
              <a:rPr lang="ru-RU" sz="1600" b="1" i="1" dirty="0"/>
              <a:t>Средства диагностики </a:t>
            </a:r>
            <a:r>
              <a:rPr lang="ru-RU" sz="1600" b="1" i="1" dirty="0" err="1"/>
              <a:t>метапредметного</a:t>
            </a:r>
            <a:r>
              <a:rPr lang="ru-RU" sz="1600" b="1" i="1" dirty="0"/>
              <a:t> образовательного результата - диагностика базовых способностей учащихся на основе </a:t>
            </a:r>
            <a:r>
              <a:rPr lang="ru-RU" sz="1600" b="1" i="1" dirty="0" err="1"/>
              <a:t>мыследеятельностного</a:t>
            </a:r>
            <a:r>
              <a:rPr lang="ru-RU" sz="1600" b="1" i="1" dirty="0"/>
              <a:t> </a:t>
            </a:r>
            <a:r>
              <a:rPr lang="ru-RU" sz="1600" b="1" i="1" dirty="0" smtClean="0"/>
              <a:t>подхода«</a:t>
            </a:r>
            <a:endParaRPr lang="ru-RU" sz="1600" dirty="0"/>
          </a:p>
          <a:p>
            <a:pPr algn="just"/>
            <a:r>
              <a:rPr lang="ru-RU" sz="1600" dirty="0" smtClean="0"/>
              <a:t>Глазунова </a:t>
            </a:r>
            <a:r>
              <a:rPr lang="ru-RU" sz="1600" dirty="0"/>
              <a:t>О.И., заместитель директора НИИ Инновационных стратегий развития общего образования Департамента образования г. Москвы, кандидат психологических наук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/>
          </a:p>
          <a:p>
            <a:r>
              <a:rPr lang="ru-RU" sz="2000" dirty="0" smtClean="0">
                <a:solidFill>
                  <a:srgbClr val="FF0000"/>
                </a:solidFill>
              </a:rPr>
              <a:t>14 </a:t>
            </a:r>
            <a:r>
              <a:rPr lang="ru-RU" sz="2000" dirty="0">
                <a:solidFill>
                  <a:srgbClr val="FF0000"/>
                </a:solidFill>
              </a:rPr>
              <a:t>марта 2013 года, г. Москва, Российская академия образования </a:t>
            </a:r>
          </a:p>
          <a:p>
            <a:r>
              <a:rPr lang="ru-RU" sz="1600" dirty="0" err="1" smtClean="0"/>
              <a:t>Вебинар</a:t>
            </a:r>
            <a:r>
              <a:rPr lang="ru-RU" sz="1600" dirty="0" smtClean="0"/>
              <a:t> РТЦ «</a:t>
            </a:r>
            <a:r>
              <a:rPr lang="ru-RU" sz="1600" dirty="0"/>
              <a:t>Представление результатов оценки учебных достижений: почему нельзя полностью доверять среднему баллу теста</a:t>
            </a:r>
            <a:r>
              <a:rPr lang="ru-RU" sz="1600" dirty="0" smtClean="0"/>
              <a:t>»</a:t>
            </a:r>
            <a:endParaRPr lang="ru-RU" sz="1600" dirty="0"/>
          </a:p>
          <a:p>
            <a:endParaRPr lang="ru-RU" sz="1000" dirty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28-29 марта 2013 года, </a:t>
            </a:r>
            <a:r>
              <a:rPr lang="ru-RU" sz="2000" dirty="0">
                <a:solidFill>
                  <a:srgbClr val="FF0000"/>
                </a:solidFill>
              </a:rPr>
              <a:t>г. Москва, Российская академия образования </a:t>
            </a:r>
          </a:p>
          <a:p>
            <a:r>
              <a:rPr lang="ru-RU" sz="1600" dirty="0" smtClean="0"/>
              <a:t>Семинар </a:t>
            </a:r>
            <a:r>
              <a:rPr lang="ru-RU" sz="1600" dirty="0"/>
              <a:t>РТЦ </a:t>
            </a:r>
            <a:r>
              <a:rPr lang="ru-RU" sz="1600" dirty="0" smtClean="0"/>
              <a:t>«Актуальные </a:t>
            </a:r>
            <a:r>
              <a:rPr lang="ru-RU" sz="1600" dirty="0"/>
              <a:t>вопросы организации </a:t>
            </a:r>
            <a:r>
              <a:rPr lang="ru-RU" sz="1600" dirty="0" err="1"/>
              <a:t>внутришкольной</a:t>
            </a:r>
            <a:r>
              <a:rPr lang="ru-RU" sz="1600" dirty="0"/>
              <a:t> системы оценки качества образования</a:t>
            </a:r>
            <a:r>
              <a:rPr lang="ru-RU" sz="1600" dirty="0" smtClean="0"/>
              <a:t>»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565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П</a:t>
            </a:r>
            <a:r>
              <a:rPr lang="ru-RU" sz="3200" dirty="0" smtClean="0">
                <a:solidFill>
                  <a:schemeClr val="bg1"/>
                </a:solidFill>
              </a:rPr>
              <a:t>лан учебных мероприятий на 1 полугодие 2013 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69453"/>
              </p:ext>
            </p:extLst>
          </p:nvPr>
        </p:nvGraphicFramePr>
        <p:xfrm>
          <a:off x="107504" y="1275606"/>
          <a:ext cx="8928992" cy="3778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6864"/>
                <a:gridCol w="1152128"/>
              </a:tblGrid>
              <a:tr h="24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Название 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Сроки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</a:tr>
              <a:tr h="499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Вебинар «</a:t>
                      </a:r>
                      <a:r>
                        <a:rPr lang="ru-RU" sz="1600">
                          <a:effectLst/>
                        </a:rPr>
                        <a:t>Оценка образовательных достижений на уровне школы: модель международного бакалавриата»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7 февраля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499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effectLst/>
                        </a:rPr>
                        <a:t>Вебинар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«Представление результатов оценки учебных достижений: почему нельзя полностью доверять среднему баллу теста»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14 марта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499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Семинар</a:t>
                      </a:r>
                      <a:r>
                        <a:rPr lang="ru-RU" sz="1600">
                          <a:effectLst/>
                        </a:rPr>
                        <a:t> «Актуальные вопросы организации внутришкольной системы оценки качества образования»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28-29 марта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487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effectLst/>
                        </a:rPr>
                        <a:t>Вебинар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«Оценка эффективности деятельности муниципальных образовательных систем»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апрель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499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Вебинар</a:t>
                      </a:r>
                      <a:r>
                        <a:rPr lang="ru-RU" sz="1600">
                          <a:effectLst/>
                        </a:rPr>
                        <a:t> «Региональный опыт построения системы оценки качества образования»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50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Учебный курс «Национальные экзамены и мониторинги учебных достижений: интерпретация и представление результатов для различных групп пользователей»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май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89289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Актуальность темы </a:t>
            </a:r>
            <a:r>
              <a:rPr lang="ru-RU" sz="3200" dirty="0" err="1" smtClean="0">
                <a:solidFill>
                  <a:schemeClr val="bg1"/>
                </a:solidFill>
              </a:rPr>
              <a:t>вебинара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843213" y="1023938"/>
            <a:ext cx="3240087" cy="690562"/>
            <a:chOff x="1882" y="346"/>
            <a:chExt cx="2177" cy="545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 dirty="0">
                  <a:solidFill>
                    <a:srgbClr val="000000"/>
                  </a:solidFill>
                  <a:latin typeface="Comic Sans MS" pitchFamily="66" charset="0"/>
                </a:rPr>
                <a:t>Виды программ </a:t>
              </a:r>
              <a:r>
                <a:rPr lang="ru-RU" b="1" dirty="0" smtClean="0">
                  <a:solidFill>
                    <a:srgbClr val="000000"/>
                  </a:solidFill>
                  <a:latin typeface="Comic Sans MS" pitchFamily="66" charset="0"/>
                </a:rPr>
                <a:t>оценки</a:t>
              </a:r>
              <a:endParaRPr lang="ru-RU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187450" y="181610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4143375" y="2068513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7285038" y="1782763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1692275" y="1436688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443663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4286250" y="1692275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Comic Sans MS" pitchFamily="66" charset="0"/>
              </a:rPr>
              <a:t>Национальные</a:t>
            </a:r>
            <a:endParaRPr lang="ru-RU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79388" y="213995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6157913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6229350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24"/>
          <p:cNvSpPr>
            <a:spLocks noChangeArrowheads="1"/>
          </p:cNvSpPr>
          <p:nvPr/>
        </p:nvSpPr>
        <p:spPr bwMode="auto">
          <a:xfrm>
            <a:off x="442912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2916238" y="3427413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17938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27"/>
          <p:cNvSpPr>
            <a:spLocks noChangeArrowheads="1"/>
          </p:cNvSpPr>
          <p:nvPr/>
        </p:nvSpPr>
        <p:spPr bwMode="auto">
          <a:xfrm>
            <a:off x="802957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684213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162083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1116013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31"/>
          <p:cNvSpPr>
            <a:spLocks noChangeArrowheads="1"/>
          </p:cNvSpPr>
          <p:nvPr/>
        </p:nvSpPr>
        <p:spPr bwMode="auto">
          <a:xfrm>
            <a:off x="1260475" y="3382963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1404938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5292725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Национальные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мониторинги</a:t>
            </a:r>
            <a:endParaRPr lang="ru-RU" sz="1600" b="1" dirty="0">
              <a:solidFill>
                <a:srgbClr val="00B05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3490913" y="3706813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7883525" y="2887663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flipH="1">
            <a:off x="6443663" y="2941638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Rectangle 40"/>
          <p:cNvSpPr>
            <a:spLocks noChangeArrowheads="1"/>
          </p:cNvSpPr>
          <p:nvPr/>
        </p:nvSpPr>
        <p:spPr bwMode="auto">
          <a:xfrm>
            <a:off x="2051050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 flipH="1">
            <a:off x="3203575" y="2833688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4" name="Group 52"/>
          <p:cNvGrpSpPr>
            <a:grpSpLocks/>
          </p:cNvGrpSpPr>
          <p:nvPr/>
        </p:nvGrpSpPr>
        <p:grpSpPr bwMode="auto">
          <a:xfrm>
            <a:off x="107950" y="4408488"/>
            <a:ext cx="1944688" cy="701675"/>
            <a:chOff x="68" y="3611"/>
            <a:chExt cx="1225" cy="590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6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Line 45"/>
          <p:cNvSpPr>
            <a:spLocks noChangeShapeType="1"/>
          </p:cNvSpPr>
          <p:nvPr/>
        </p:nvSpPr>
        <p:spPr bwMode="auto">
          <a:xfrm flipH="1">
            <a:off x="1762125" y="2679700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47"/>
          <p:cNvSpPr>
            <a:spLocks noChangeShapeType="1"/>
          </p:cNvSpPr>
          <p:nvPr/>
        </p:nvSpPr>
        <p:spPr bwMode="auto">
          <a:xfrm flipH="1">
            <a:off x="827088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0" name="Group 53"/>
          <p:cNvGrpSpPr>
            <a:grpSpLocks/>
          </p:cNvGrpSpPr>
          <p:nvPr/>
        </p:nvGrpSpPr>
        <p:grpSpPr bwMode="auto">
          <a:xfrm>
            <a:off x="2051050" y="4408488"/>
            <a:ext cx="7021513" cy="701675"/>
            <a:chOff x="1292" y="3612"/>
            <a:chExt cx="4423" cy="589"/>
          </a:xfrm>
        </p:grpSpPr>
        <p:sp>
          <p:nvSpPr>
            <p:cNvPr id="41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Суммирующее (</a:t>
              </a:r>
              <a:r>
                <a:rPr lang="ru-RU" sz="1400" dirty="0" smtClean="0">
                  <a:solidFill>
                    <a:srgbClr val="000000"/>
                  </a:solidFill>
                  <a:latin typeface="Comic Sans MS" pitchFamily="66" charset="0"/>
                </a:rPr>
                <a:t>итоговое) оценивание</a:t>
              </a:r>
              <a:endParaRPr lang="ru-RU" sz="14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" name="Text Box 49"/>
          <p:cNvSpPr txBox="1">
            <a:spLocks noChangeArrowheads="1"/>
          </p:cNvSpPr>
          <p:nvPr/>
        </p:nvSpPr>
        <p:spPr bwMode="auto">
          <a:xfrm rot="10800000">
            <a:off x="69850" y="3579813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 rot="10800000">
            <a:off x="573088" y="3651250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5" name="Text Box 51"/>
          <p:cNvSpPr txBox="1">
            <a:spLocks noChangeArrowheads="1"/>
          </p:cNvSpPr>
          <p:nvPr/>
        </p:nvSpPr>
        <p:spPr bwMode="auto">
          <a:xfrm rot="10800000">
            <a:off x="1509713" y="3363913"/>
            <a:ext cx="4000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4463256" y="2833688"/>
            <a:ext cx="109538" cy="4937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0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368</Words>
  <Application>Microsoft Office PowerPoint</Application>
  <PresentationFormat>Экран (16:9)</PresentationFormat>
  <Paragraphs>97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УЧАСТНИКИ ВЕБИНАРА СО СТОРОНЫ РТЦ</vt:lpstr>
      <vt:lpstr>СТАТИСТИКА УЧАСТНИКОВ ВЕБИНАРА</vt:lpstr>
      <vt:lpstr>МАТЕРИАЛЫ СЕМИНАРА</vt:lpstr>
      <vt:lpstr>WWW.RTC-EDU.RU</vt:lpstr>
      <vt:lpstr>Обращаем ваше внимание на события</vt:lpstr>
      <vt:lpstr>План учебных мероприятий на 1 полугодие 2013 г.</vt:lpstr>
      <vt:lpstr>Актуальность темы вебинара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211</cp:revision>
  <dcterms:created xsi:type="dcterms:W3CDTF">2011-08-25T06:09:31Z</dcterms:created>
  <dcterms:modified xsi:type="dcterms:W3CDTF">2013-02-06T09:53:53Z</dcterms:modified>
</cp:coreProperties>
</file>