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10" r:id="rId2"/>
    <p:sldId id="258" r:id="rId3"/>
    <p:sldId id="496" r:id="rId4"/>
    <p:sldId id="498" r:id="rId5"/>
    <p:sldId id="506" r:id="rId6"/>
    <p:sldId id="507" r:id="rId7"/>
    <p:sldId id="501" r:id="rId8"/>
    <p:sldId id="509" r:id="rId9"/>
    <p:sldId id="486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9C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5179" autoAdjust="0"/>
  </p:normalViewPr>
  <p:slideViewPr>
    <p:cSldViewPr snapToGrid="0">
      <p:cViewPr varScale="1">
        <p:scale>
          <a:sx n="141" d="100"/>
          <a:sy n="141" d="100"/>
        </p:scale>
        <p:origin x="66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3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0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1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4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1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014959" y="235795"/>
            <a:ext cx="314124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 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243428" y="1687470"/>
            <a:ext cx="8585261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Уважаемые коллеги, до 1</a:t>
            </a:r>
            <a:r>
              <a:rPr lang="en-US" sz="2400" dirty="0" smtClean="0">
                <a:solidFill>
                  <a:srgbClr val="FFFF00"/>
                </a:solidFill>
              </a:rPr>
              <a:t>0</a:t>
            </a:r>
            <a:r>
              <a:rPr lang="ru-RU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>
                <a:solidFill>
                  <a:srgbClr val="FFFF00"/>
                </a:solidFill>
              </a:rPr>
              <a:t>25</a:t>
            </a:r>
            <a:r>
              <a:rPr lang="ru-RU" sz="2400" dirty="0" smtClean="0">
                <a:solidFill>
                  <a:srgbClr val="FFFF00"/>
                </a:solidFill>
              </a:rPr>
              <a:t> проходит тестовый период </a:t>
            </a:r>
          </a:p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для проверки качества аудио и видео связи.</a:t>
            </a:r>
          </a:p>
          <a:p>
            <a:pPr marL="457200" indent="-457200" algn="ctr">
              <a:lnSpc>
                <a:spcPct val="90000"/>
              </a:lnSpc>
            </a:pPr>
            <a:endParaRPr lang="ru-RU" sz="2400" dirty="0">
              <a:solidFill>
                <a:srgbClr val="FFFF00"/>
              </a:solidFill>
            </a:endParaRPr>
          </a:p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Вебинар начнется в 1</a:t>
            </a:r>
            <a:r>
              <a:rPr lang="en-US" sz="2400" dirty="0" smtClean="0">
                <a:solidFill>
                  <a:srgbClr val="FFFF00"/>
                </a:solidFill>
              </a:rPr>
              <a:t>0</a:t>
            </a:r>
            <a:r>
              <a:rPr lang="ru-RU" sz="2400" dirty="0" smtClean="0">
                <a:solidFill>
                  <a:srgbClr val="FFFF00"/>
                </a:solidFill>
              </a:rPr>
              <a:t>:30 по московскому времени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13600"/>
          <a:stretch/>
        </p:blipFill>
        <p:spPr>
          <a:xfrm>
            <a:off x="1561253" y="4649259"/>
            <a:ext cx="588033" cy="4774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77" y="4673436"/>
            <a:ext cx="1269238" cy="4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04685" y="103600"/>
            <a:ext cx="673009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20 апреля 2016 </a:t>
            </a:r>
            <a:r>
              <a:rPr lang="ru-RU" sz="1600" dirty="0">
                <a:solidFill>
                  <a:srgbClr val="FFFF00"/>
                </a:solidFill>
                <a:latin typeface="+mn-lt"/>
              </a:rPr>
              <a:t>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617256" y="1646507"/>
            <a:ext cx="59366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Добро пожаловать на вебинар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68596" y="2071239"/>
            <a:ext cx="8033969" cy="11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Уроки, </a:t>
            </a:r>
            <a:br>
              <a:rPr lang="ru-RU" sz="2400" cap="all" dirty="0">
                <a:solidFill>
                  <a:srgbClr val="FFFFFF"/>
                </a:solidFill>
              </a:rPr>
            </a:br>
            <a:r>
              <a:rPr lang="ru-RU" sz="2400" cap="all" dirty="0">
                <a:solidFill>
                  <a:srgbClr val="FFFFFF"/>
                </a:solidFill>
              </a:rPr>
              <a:t>извлеченные из опыта построения НСОКО Казахстана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13600"/>
          <a:stretch/>
        </p:blipFill>
        <p:spPr>
          <a:xfrm>
            <a:off x="1561253" y="4649259"/>
            <a:ext cx="588033" cy="4774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77" y="4673436"/>
            <a:ext cx="1269238" cy="45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СЕГОДНЯ С ВАМИ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07007"/>
            <a:ext cx="9144000" cy="3784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/>
              <a:t>Выступающие: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</a:rPr>
              <a:t>Кали Сеильбекович Абдиев, </a:t>
            </a:r>
            <a:r>
              <a:rPr lang="ru-RU" sz="2000" dirty="0" smtClean="0"/>
              <a:t>директор </a:t>
            </a:r>
            <a:r>
              <a:rPr lang="ru-RU" sz="2000" dirty="0"/>
              <a:t>Национального центра тестирования </a:t>
            </a:r>
          </a:p>
          <a:p>
            <a:pPr lvl="0"/>
            <a:r>
              <a:rPr lang="ru-RU" sz="2000" dirty="0"/>
              <a:t>Министерства образования и науки Республики Казахстан, д.п.н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lvl="0"/>
            <a:endParaRPr lang="ru-RU" sz="2000" dirty="0" smtClean="0"/>
          </a:p>
          <a:p>
            <a:r>
              <a:rPr lang="ru-RU" sz="2000" b="1" dirty="0" smtClean="0"/>
              <a:t>Ведущий</a:t>
            </a:r>
            <a:r>
              <a:rPr lang="ru-RU" sz="2000" b="1" dirty="0"/>
              <a:t>: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Болотов Виктор Александрович</a:t>
            </a:r>
            <a:r>
              <a:rPr lang="ru-RU" sz="2000" dirty="0"/>
              <a:t>, научный руководитель Центра мониторинга качества образования Института образования НИУ ВШЭ, профессор, академик РАО, д.п.н.</a:t>
            </a:r>
          </a:p>
          <a:p>
            <a:pPr lvl="0"/>
            <a:endParaRPr lang="ru-RU" sz="2000" dirty="0"/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41442" y="123825"/>
            <a:ext cx="4024604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Запись и презентации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8529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Все материалы вебинара, включая его видеозапись, будут доступны </a:t>
            </a:r>
            <a:r>
              <a:rPr lang="ru-RU" sz="2800" dirty="0">
                <a:solidFill>
                  <a:srgbClr val="0070C0"/>
                </a:solidFill>
              </a:rPr>
              <a:t>на сайте </a:t>
            </a:r>
            <a:r>
              <a:rPr lang="ru-RU" sz="2800" dirty="0"/>
              <a:t>Российского тренингового центра, нашем канале </a:t>
            </a:r>
            <a:r>
              <a:rPr lang="ru-RU" sz="2800" dirty="0">
                <a:solidFill>
                  <a:srgbClr val="0070C0"/>
                </a:solidFill>
              </a:rPr>
              <a:t>на </a:t>
            </a:r>
            <a:r>
              <a:rPr lang="en-US" sz="2800" dirty="0">
                <a:solidFill>
                  <a:srgbClr val="0070C0"/>
                </a:solidFill>
              </a:rPr>
              <a:t>YouTube</a:t>
            </a:r>
            <a:r>
              <a:rPr lang="en-US" sz="2800" dirty="0"/>
              <a:t> </a:t>
            </a:r>
            <a:r>
              <a:rPr lang="ru-RU" sz="2800" dirty="0"/>
              <a:t>и +странице в социальной сети </a:t>
            </a:r>
            <a:r>
              <a:rPr lang="en-US" sz="2800" dirty="0">
                <a:solidFill>
                  <a:srgbClr val="0070C0"/>
                </a:solidFill>
              </a:rPr>
              <a:t>Google</a:t>
            </a:r>
            <a:r>
              <a:rPr lang="ru-RU" sz="2800" dirty="0">
                <a:solidFill>
                  <a:srgbClr val="0070C0"/>
                </a:solidFill>
              </a:rPr>
              <a:t>+</a:t>
            </a:r>
            <a:r>
              <a:rPr lang="ru-RU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kern="0" dirty="0"/>
              <a:t>Ссылка на них придет в течении следующих суток на адрес почты, которую  вы указали при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976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ИНФОРМАЦИОННЫЕ ПАРТНЁРЫ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0679"/>
          <a:stretch/>
        </p:blipFill>
        <p:spPr>
          <a:xfrm>
            <a:off x="2834612" y="2313850"/>
            <a:ext cx="3143415" cy="12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СТАТИСТИКА УЧАСТНИКОВ ВЕБИНАРА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1131590"/>
            <a:ext cx="9144001" cy="40119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dirty="0"/>
              <a:t>По состоянию на </a:t>
            </a:r>
            <a:r>
              <a:rPr lang="en-US" sz="2200" b="1" dirty="0" smtClean="0"/>
              <a:t>19</a:t>
            </a:r>
            <a:r>
              <a:rPr lang="ru-RU" sz="2200" b="1" dirty="0" smtClean="0"/>
              <a:t>.0</a:t>
            </a:r>
            <a:r>
              <a:rPr lang="en-US" sz="2200" b="1" dirty="0" smtClean="0"/>
              <a:t>4</a:t>
            </a:r>
            <a:r>
              <a:rPr lang="ru-RU" sz="2200" b="1" dirty="0" smtClean="0"/>
              <a:t>.2016 </a:t>
            </a:r>
            <a:r>
              <a:rPr lang="ru-RU" sz="2200" dirty="0"/>
              <a:t>на вебинар зарегистрировались </a:t>
            </a:r>
            <a:r>
              <a:rPr lang="en-US" sz="2200" b="1" dirty="0" smtClean="0"/>
              <a:t>126</a:t>
            </a:r>
            <a:r>
              <a:rPr lang="ru-RU" sz="2200" dirty="0"/>
              <a:t> </a:t>
            </a:r>
            <a:r>
              <a:rPr lang="ru-RU" sz="2200" b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200" dirty="0" smtClean="0"/>
              <a:t>участник</a:t>
            </a:r>
            <a:r>
              <a:rPr lang="ru-RU" sz="2200" dirty="0" smtClean="0"/>
              <a:t>ов</a:t>
            </a:r>
            <a:r>
              <a:rPr lang="ru-RU" sz="2200" dirty="0" smtClean="0"/>
              <a:t> </a:t>
            </a:r>
            <a:r>
              <a:rPr lang="ru-RU" sz="2200" dirty="0"/>
              <a:t>из </a:t>
            </a:r>
            <a:r>
              <a:rPr lang="ru-RU" sz="2200" u="sng" dirty="0" smtClean="0"/>
              <a:t>42 </a:t>
            </a:r>
            <a:r>
              <a:rPr lang="ru-RU" sz="2200" u="sng" dirty="0"/>
              <a:t>регионов Российской Федерации</a:t>
            </a:r>
            <a:r>
              <a:rPr lang="ru-RU" sz="2200" dirty="0"/>
              <a:t> и </a:t>
            </a:r>
            <a:r>
              <a:rPr lang="ru-RU" sz="2200" u="sng" dirty="0" smtClean="0"/>
              <a:t>5</a:t>
            </a:r>
            <a:r>
              <a:rPr lang="ru-RU" sz="2200" b="1" u="sng" dirty="0" smtClean="0"/>
              <a:t> </a:t>
            </a:r>
            <a:r>
              <a:rPr lang="ru-RU" sz="2200" u="sng" dirty="0"/>
              <a:t>стран</a:t>
            </a:r>
            <a:r>
              <a:rPr lang="ru-RU" sz="2200" dirty="0"/>
              <a:t>: Приднестровская Молдавская Республика, </a:t>
            </a:r>
            <a:r>
              <a:rPr lang="ru-RU" sz="2200" dirty="0" smtClean="0"/>
              <a:t>Беларусь</a:t>
            </a:r>
            <a:r>
              <a:rPr lang="ru-RU" sz="2200" dirty="0"/>
              <a:t>, </a:t>
            </a:r>
            <a:r>
              <a:rPr lang="ru-RU" sz="2200" dirty="0" smtClean="0"/>
              <a:t>Казахстан, Кыргызстан и Германия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1200" dirty="0"/>
          </a:p>
          <a:p>
            <a:r>
              <a:rPr lang="ru-RU" sz="2200" b="1" dirty="0"/>
              <a:t>Организации </a:t>
            </a:r>
            <a:r>
              <a:rPr lang="ru-RU" sz="2200" b="1" dirty="0" smtClean="0"/>
              <a:t>(115):</a:t>
            </a:r>
            <a:endParaRPr lang="ru-RU" sz="2200" b="1" dirty="0"/>
          </a:p>
          <a:p>
            <a:r>
              <a:rPr lang="ru-RU" sz="2000" dirty="0"/>
              <a:t>Органы управления образованием различных уровней   –  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17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Институты развития образования/повышения квалификации –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27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Национальные и региональные центры оценки качества образования – </a:t>
            </a:r>
            <a:r>
              <a:rPr lang="ru-RU" sz="2000" b="1" dirty="0" smtClean="0">
                <a:solidFill>
                  <a:srgbClr val="0070C0"/>
                </a:solidFill>
              </a:rPr>
              <a:t>29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Общеобразовательные организации (школы) –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18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Образовательные организации высшего образования –</a:t>
            </a:r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10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/>
              <a:t>ДОО, СПО и ДОД </a:t>
            </a:r>
            <a:r>
              <a:rPr lang="ru-RU" sz="2000" dirty="0">
                <a:solidFill>
                  <a:srgbClr val="0070C0"/>
                </a:solidFill>
              </a:rPr>
              <a:t>–  </a:t>
            </a:r>
            <a:r>
              <a:rPr lang="ru-RU" sz="2000" b="1" dirty="0" smtClean="0">
                <a:solidFill>
                  <a:srgbClr val="0070C0"/>
                </a:solidFill>
              </a:rPr>
              <a:t>6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Коммерческие и другие организации – </a:t>
            </a:r>
            <a:r>
              <a:rPr lang="ru-RU" sz="2000" b="1" dirty="0" smtClean="0">
                <a:solidFill>
                  <a:srgbClr val="0070C0"/>
                </a:solidFill>
              </a:rPr>
              <a:t>8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400" kern="0" dirty="0"/>
          </a:p>
          <a:p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6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86" y="1406121"/>
            <a:ext cx="86330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Вопросы докладчикам можно задавать по ходу </a:t>
            </a:r>
            <a:r>
              <a:rPr lang="ru-RU" sz="2600" dirty="0" err="1">
                <a:latin typeface="+mn-lt"/>
              </a:rPr>
              <a:t>вебинара</a:t>
            </a:r>
            <a:r>
              <a:rPr lang="en-US" sz="2600" dirty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во вкладке 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ВОПРОСЫ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Вопросы технического характера и другие вопросы просьба задавать во вкладке 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ОБЩИЙ ЧАТ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Просьба ко всем, кто участвует в вебинаре коллективно (несколько человек в одной аудитории), указать число участников в закладке </a:t>
            </a:r>
            <a:r>
              <a:rPr lang="ru-RU" sz="2600" dirty="0">
                <a:solidFill>
                  <a:srgbClr val="0070C0"/>
                </a:solidFill>
              </a:rPr>
              <a:t>ОБЩИЙ ЧАТ </a:t>
            </a:r>
            <a:endParaRPr lang="ru-RU" sz="2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23825"/>
            <a:ext cx="9158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НЕКОТОРЫЕ ОРГАНИЗАЦИОННЫЕ ВОПРОСЫ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1600" y="98425"/>
            <a:ext cx="8897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ПРЕДСТОЯЩИЕ ВЕБИНАРЫ РТЦ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275606"/>
            <a:ext cx="9144000" cy="33090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Май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/>
            <a:r>
              <a:rPr lang="ru-RU" sz="2000" dirty="0"/>
              <a:t>«Опыт апробации независимой оценки профессиональных компетенций будущих педагогов</a:t>
            </a:r>
            <a:r>
              <a:rPr lang="ru-RU" sz="2000" dirty="0" smtClean="0"/>
              <a:t>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«Подходы </a:t>
            </a:r>
            <a:r>
              <a:rPr lang="ru-RU" sz="2000" dirty="0"/>
              <a:t>к формированию фондов оценочных </a:t>
            </a:r>
            <a:r>
              <a:rPr lang="ru-RU" sz="2000" dirty="0" smtClean="0"/>
              <a:t>средств </a:t>
            </a:r>
            <a:r>
              <a:rPr lang="ru-RU" sz="2000" dirty="0"/>
              <a:t>образовательных организаций и </a:t>
            </a:r>
            <a:r>
              <a:rPr lang="ru-RU" sz="2000" dirty="0" smtClean="0"/>
              <a:t>проблемы </a:t>
            </a:r>
            <a:r>
              <a:rPr lang="ru-RU" sz="2000" dirty="0"/>
              <a:t>их сопряжения с оценочными </a:t>
            </a:r>
            <a:r>
              <a:rPr lang="ru-RU" sz="2000" dirty="0" smtClean="0"/>
              <a:t>средствами </a:t>
            </a:r>
            <a:r>
              <a:rPr lang="ru-RU" sz="2000" dirty="0"/>
              <a:t>органов контроля и надзора и </a:t>
            </a:r>
            <a:r>
              <a:rPr lang="ru-RU" sz="2000" dirty="0" smtClean="0"/>
              <a:t>организаций</a:t>
            </a:r>
            <a:r>
              <a:rPr lang="ru-RU" sz="2000" dirty="0"/>
              <a:t>, проводящих независимую оценку </a:t>
            </a:r>
            <a:r>
              <a:rPr lang="ru-RU" sz="2000" dirty="0" smtClean="0"/>
              <a:t>Квалификаций» </a:t>
            </a:r>
          </a:p>
          <a:p>
            <a:pPr algn="ctr"/>
            <a:r>
              <a:rPr lang="ru-RU" sz="2000" dirty="0" smtClean="0"/>
              <a:t>(для организаций профессионального образования)</a:t>
            </a:r>
            <a:endParaRPr lang="ru-RU" sz="2000" dirty="0" smtClean="0"/>
          </a:p>
          <a:p>
            <a:pPr algn="ctr"/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kern="0" dirty="0"/>
          </a:p>
          <a:p>
            <a:endParaRPr lang="ru-RU" sz="2000" kern="0" dirty="0"/>
          </a:p>
          <a:p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928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www.rtc-edu.ru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275</Words>
  <Application>Microsoft Office PowerPoint</Application>
  <PresentationFormat>Экран (16:9)</PresentationFormat>
  <Paragraphs>59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СЕГОДНЯ С ВАМИ</vt:lpstr>
      <vt:lpstr>Запись и презентации</vt:lpstr>
      <vt:lpstr>ИНФОРМАЦИОННЫЕ ПАРТНЁРЫ</vt:lpstr>
      <vt:lpstr>СТАТИСТИКА УЧАСТНИКОВ ВЕБИНАРА</vt:lpstr>
      <vt:lpstr>Презентация PowerPoint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527</cp:revision>
  <dcterms:created xsi:type="dcterms:W3CDTF">2011-08-25T06:09:31Z</dcterms:created>
  <dcterms:modified xsi:type="dcterms:W3CDTF">2016-04-19T15:05:41Z</dcterms:modified>
</cp:coreProperties>
</file>