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342" r:id="rId3"/>
    <p:sldId id="325" r:id="rId4"/>
    <p:sldId id="307" r:id="rId5"/>
    <p:sldId id="273" r:id="rId6"/>
    <p:sldId id="271" r:id="rId7"/>
    <p:sldId id="332" r:id="rId8"/>
    <p:sldId id="270" r:id="rId9"/>
    <p:sldId id="344" r:id="rId10"/>
    <p:sldId id="343" r:id="rId11"/>
    <p:sldId id="336" r:id="rId12"/>
    <p:sldId id="345" r:id="rId13"/>
    <p:sldId id="280" r:id="rId14"/>
    <p:sldId id="281" r:id="rId15"/>
    <p:sldId id="282" r:id="rId16"/>
    <p:sldId id="366" r:id="rId17"/>
    <p:sldId id="368" r:id="rId18"/>
    <p:sldId id="369" r:id="rId19"/>
    <p:sldId id="364" r:id="rId20"/>
    <p:sldId id="376" r:id="rId21"/>
    <p:sldId id="377" r:id="rId22"/>
    <p:sldId id="365" r:id="rId23"/>
    <p:sldId id="375" r:id="rId24"/>
    <p:sldId id="380" r:id="rId25"/>
    <p:sldId id="373" r:id="rId26"/>
    <p:sldId id="358" r:id="rId27"/>
    <p:sldId id="363" r:id="rId28"/>
    <p:sldId id="359" r:id="rId29"/>
    <p:sldId id="360" r:id="rId30"/>
    <p:sldId id="362" r:id="rId31"/>
    <p:sldId id="361" r:id="rId32"/>
    <p:sldId id="382" r:id="rId33"/>
    <p:sldId id="367" r:id="rId34"/>
    <p:sldId id="370" r:id="rId35"/>
    <p:sldId id="371" r:id="rId36"/>
    <p:sldId id="372" r:id="rId37"/>
    <p:sldId id="346" r:id="rId38"/>
    <p:sldId id="331" r:id="rId3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katerina Orel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EE3"/>
    <a:srgbClr val="BEBCE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720" y="-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Математика (начало года)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Лист1!$S$30</c:f>
              <c:strCache>
                <c:ptCount val="1"/>
                <c:pt idx="0">
                  <c:v>Лидеры</c:v>
                </c:pt>
              </c:strCache>
            </c:strRef>
          </c:tx>
          <c:invertIfNegative val="0"/>
          <c:cat>
            <c:strRef>
              <c:f>Лист1!$T$29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Лист1!$T$30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</c:ser>
        <c:ser>
          <c:idx val="1"/>
          <c:order val="1"/>
          <c:tx>
            <c:strRef>
              <c:f>Лист1!$S$31</c:f>
              <c:strCache>
                <c:ptCount val="1"/>
                <c:pt idx="0">
                  <c:v>Неорганизованные</c:v>
                </c:pt>
              </c:strCache>
            </c:strRef>
          </c:tx>
          <c:invertIfNegative val="0"/>
          <c:cat>
            <c:strRef>
              <c:f>Лист1!$T$29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Лист1!$T$31</c:f>
              <c:numCache>
                <c:formatCode>General</c:formatCode>
                <c:ptCount val="1"/>
                <c:pt idx="0">
                  <c:v>0.36000000000000004</c:v>
                </c:pt>
              </c:numCache>
            </c:numRef>
          </c:val>
        </c:ser>
        <c:ser>
          <c:idx val="2"/>
          <c:order val="2"/>
          <c:tx>
            <c:strRef>
              <c:f>Лист1!$S$32</c:f>
              <c:strCache>
                <c:ptCount val="1"/>
                <c:pt idx="0">
                  <c:v>Общительные</c:v>
                </c:pt>
              </c:strCache>
            </c:strRef>
          </c:tx>
          <c:invertIfNegative val="0"/>
          <c:cat>
            <c:strRef>
              <c:f>Лист1!$T$29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Лист1!$T$32</c:f>
              <c:numCache>
                <c:formatCode>General</c:formatCode>
                <c:ptCount val="1"/>
                <c:pt idx="0">
                  <c:v>-0.30000000000000004</c:v>
                </c:pt>
              </c:numCache>
            </c:numRef>
          </c:val>
        </c:ser>
        <c:ser>
          <c:idx val="3"/>
          <c:order val="3"/>
          <c:tx>
            <c:strRef>
              <c:f>Лист1!$S$33</c:f>
              <c:strCache>
                <c:ptCount val="1"/>
                <c:pt idx="0">
                  <c:v>Нераскрывшиеся</c:v>
                </c:pt>
              </c:strCache>
            </c:strRef>
          </c:tx>
          <c:invertIfNegative val="0"/>
          <c:cat>
            <c:strRef>
              <c:f>Лист1!$T$29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Лист1!$T$33</c:f>
              <c:numCache>
                <c:formatCode>General</c:formatCode>
                <c:ptCount val="1"/>
                <c:pt idx="0">
                  <c:v>-0.92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235904"/>
        <c:axId val="31634496"/>
      </c:barChart>
      <c:catAx>
        <c:axId val="138235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31634496"/>
        <c:crosses val="autoZero"/>
        <c:auto val="1"/>
        <c:lblAlgn val="ctr"/>
        <c:lblOffset val="100"/>
        <c:noMultiLvlLbl val="0"/>
      </c:catAx>
      <c:valAx>
        <c:axId val="316344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8235904"/>
        <c:crosses val="autoZero"/>
        <c:crossBetween val="between"/>
      </c:valAx>
      <c:spPr>
        <a:ln>
          <a:solidFill>
            <a:schemeClr val="tx2"/>
          </a:solidFill>
        </a:ln>
      </c:spPr>
    </c:plotArea>
    <c:plotVisOnly val="1"/>
    <c:dispBlanksAs val="gap"/>
    <c:showDLblsOverMax val="0"/>
  </c:chart>
  <c:spPr>
    <a:ln>
      <a:solidFill>
        <a:schemeClr val="tx2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Математика (конец года)</a:t>
            </a:r>
          </a:p>
        </c:rich>
      </c:tx>
      <c:layout>
        <c:manualLayout>
          <c:xMode val="edge"/>
          <c:yMode val="edge"/>
          <c:x val="0.14714783335090556"/>
          <c:y val="2.77777777777777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Лист1!$Q$17</c:f>
              <c:strCache>
                <c:ptCount val="1"/>
                <c:pt idx="0">
                  <c:v>Лидеры</c:v>
                </c:pt>
              </c:strCache>
            </c:strRef>
          </c:tx>
          <c:invertIfNegative val="0"/>
          <c:cat>
            <c:strRef>
              <c:f>Лист1!$R$16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Лист1!$R$17</c:f>
              <c:numCache>
                <c:formatCode>General</c:formatCode>
                <c:ptCount val="1"/>
                <c:pt idx="0">
                  <c:v>0.88</c:v>
                </c:pt>
              </c:numCache>
            </c:numRef>
          </c:val>
        </c:ser>
        <c:ser>
          <c:idx val="1"/>
          <c:order val="1"/>
          <c:tx>
            <c:strRef>
              <c:f>Лист1!$Q$18</c:f>
              <c:strCache>
                <c:ptCount val="1"/>
                <c:pt idx="0">
                  <c:v>Неорганизованные</c:v>
                </c:pt>
              </c:strCache>
            </c:strRef>
          </c:tx>
          <c:invertIfNegative val="0"/>
          <c:cat>
            <c:strRef>
              <c:f>Лист1!$R$16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Лист1!$R$18</c:f>
              <c:numCache>
                <c:formatCode>General</c:formatCode>
                <c:ptCount val="1"/>
                <c:pt idx="0">
                  <c:v>0.35000000000000003</c:v>
                </c:pt>
              </c:numCache>
            </c:numRef>
          </c:val>
        </c:ser>
        <c:ser>
          <c:idx val="2"/>
          <c:order val="2"/>
          <c:tx>
            <c:strRef>
              <c:f>Лист1!$Q$19</c:f>
              <c:strCache>
                <c:ptCount val="1"/>
                <c:pt idx="0">
                  <c:v>Общительные</c:v>
                </c:pt>
              </c:strCache>
            </c:strRef>
          </c:tx>
          <c:invertIfNegative val="0"/>
          <c:cat>
            <c:strRef>
              <c:f>Лист1!$R$16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Лист1!$R$19</c:f>
              <c:numCache>
                <c:formatCode>General</c:formatCode>
                <c:ptCount val="1"/>
                <c:pt idx="0">
                  <c:v>-0.19</c:v>
                </c:pt>
              </c:numCache>
            </c:numRef>
          </c:val>
        </c:ser>
        <c:ser>
          <c:idx val="3"/>
          <c:order val="3"/>
          <c:tx>
            <c:strRef>
              <c:f>Лист1!$Q$20</c:f>
              <c:strCache>
                <c:ptCount val="1"/>
                <c:pt idx="0">
                  <c:v>Нераскрывшиеся</c:v>
                </c:pt>
              </c:strCache>
            </c:strRef>
          </c:tx>
          <c:invertIfNegative val="0"/>
          <c:cat>
            <c:strRef>
              <c:f>Лист1!$R$16</c:f>
              <c:strCache>
                <c:ptCount val="1"/>
                <c:pt idx="0">
                  <c:v>Математика</c:v>
                </c:pt>
              </c:strCache>
            </c:strRef>
          </c:cat>
          <c:val>
            <c:numRef>
              <c:f>Лист1!$R$20</c:f>
              <c:numCache>
                <c:formatCode>General</c:formatCode>
                <c:ptCount val="1"/>
                <c:pt idx="0">
                  <c:v>-0.81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415168"/>
        <c:axId val="34407552"/>
      </c:barChart>
      <c:catAx>
        <c:axId val="13741516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4407552"/>
        <c:crosses val="autoZero"/>
        <c:auto val="1"/>
        <c:lblAlgn val="ctr"/>
        <c:lblOffset val="100"/>
        <c:noMultiLvlLbl val="0"/>
      </c:catAx>
      <c:valAx>
        <c:axId val="34407552"/>
        <c:scaling>
          <c:orientation val="minMax"/>
          <c:max val="1.5"/>
          <c:min val="-1.5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7415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930450685720294"/>
          <c:y val="0.18204469233012546"/>
          <c:w val="0.25524549679240233"/>
          <c:h val="0.60338728492271787"/>
        </c:manualLayout>
      </c:layout>
      <c:overlay val="0"/>
    </c:legend>
    <c:plotVisOnly val="1"/>
    <c:dispBlanksAs val="gap"/>
    <c:showDLblsOverMax val="0"/>
  </c:chart>
  <c:spPr>
    <a:ln>
      <a:solidFill>
        <a:schemeClr val="tx2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Чтение (начало года)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Лист1!$X$6</c:f>
              <c:strCache>
                <c:ptCount val="1"/>
                <c:pt idx="0">
                  <c:v>Лидеры</c:v>
                </c:pt>
              </c:strCache>
            </c:strRef>
          </c:tx>
          <c:invertIfNegative val="0"/>
          <c:cat>
            <c:strRef>
              <c:f>Лист1!$Y$5</c:f>
              <c:strCache>
                <c:ptCount val="1"/>
                <c:pt idx="0">
                  <c:v>Чтение</c:v>
                </c:pt>
              </c:strCache>
            </c:strRef>
          </c:cat>
          <c:val>
            <c:numRef>
              <c:f>Лист1!$Y$6</c:f>
              <c:numCache>
                <c:formatCode>General</c:formatCode>
                <c:ptCount val="1"/>
                <c:pt idx="0">
                  <c:v>1.0900000000000001</c:v>
                </c:pt>
              </c:numCache>
            </c:numRef>
          </c:val>
        </c:ser>
        <c:ser>
          <c:idx val="1"/>
          <c:order val="1"/>
          <c:tx>
            <c:strRef>
              <c:f>Лист1!$X$7</c:f>
              <c:strCache>
                <c:ptCount val="1"/>
                <c:pt idx="0">
                  <c:v>Неорганизованные</c:v>
                </c:pt>
              </c:strCache>
            </c:strRef>
          </c:tx>
          <c:invertIfNegative val="0"/>
          <c:cat>
            <c:strRef>
              <c:f>Лист1!$Y$5</c:f>
              <c:strCache>
                <c:ptCount val="1"/>
                <c:pt idx="0">
                  <c:v>Чтение</c:v>
                </c:pt>
              </c:strCache>
            </c:strRef>
          </c:cat>
          <c:val>
            <c:numRef>
              <c:f>Лист1!$Y$7</c:f>
              <c:numCache>
                <c:formatCode>General</c:formatCode>
                <c:ptCount val="1"/>
                <c:pt idx="0">
                  <c:v>0.45</c:v>
                </c:pt>
              </c:numCache>
            </c:numRef>
          </c:val>
        </c:ser>
        <c:ser>
          <c:idx val="2"/>
          <c:order val="2"/>
          <c:tx>
            <c:strRef>
              <c:f>Лист1!$X$8</c:f>
              <c:strCache>
                <c:ptCount val="1"/>
                <c:pt idx="0">
                  <c:v>Общительные</c:v>
                </c:pt>
              </c:strCache>
            </c:strRef>
          </c:tx>
          <c:invertIfNegative val="0"/>
          <c:cat>
            <c:strRef>
              <c:f>Лист1!$Y$5</c:f>
              <c:strCache>
                <c:ptCount val="1"/>
                <c:pt idx="0">
                  <c:v>Чтение</c:v>
                </c:pt>
              </c:strCache>
            </c:strRef>
          </c:cat>
          <c:val>
            <c:numRef>
              <c:f>Лист1!$Y$8</c:f>
              <c:numCache>
                <c:formatCode>General</c:formatCode>
                <c:ptCount val="1"/>
                <c:pt idx="0">
                  <c:v>-0.22</c:v>
                </c:pt>
              </c:numCache>
            </c:numRef>
          </c:val>
        </c:ser>
        <c:ser>
          <c:idx val="3"/>
          <c:order val="3"/>
          <c:tx>
            <c:strRef>
              <c:f>Лист1!$X$9</c:f>
              <c:strCache>
                <c:ptCount val="1"/>
                <c:pt idx="0">
                  <c:v>Нераскрывшиеся</c:v>
                </c:pt>
              </c:strCache>
            </c:strRef>
          </c:tx>
          <c:invertIfNegative val="0"/>
          <c:cat>
            <c:strRef>
              <c:f>Лист1!$Y$5</c:f>
              <c:strCache>
                <c:ptCount val="1"/>
                <c:pt idx="0">
                  <c:v>Чтение</c:v>
                </c:pt>
              </c:strCache>
            </c:strRef>
          </c:cat>
          <c:val>
            <c:numRef>
              <c:f>Лист1!$Y$9</c:f>
              <c:numCache>
                <c:formatCode>General</c:formatCode>
                <c:ptCount val="1"/>
                <c:pt idx="0">
                  <c:v>-1.04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792960"/>
        <c:axId val="34409856"/>
      </c:barChart>
      <c:catAx>
        <c:axId val="13879296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4409856"/>
        <c:crosses val="autoZero"/>
        <c:auto val="1"/>
        <c:lblAlgn val="ctr"/>
        <c:lblOffset val="100"/>
        <c:noMultiLvlLbl val="0"/>
      </c:catAx>
      <c:valAx>
        <c:axId val="344098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8792960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2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Чтение (конец года)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Лист1!$S$17</c:f>
              <c:strCache>
                <c:ptCount val="1"/>
                <c:pt idx="0">
                  <c:v>Лидеры</c:v>
                </c:pt>
              </c:strCache>
            </c:strRef>
          </c:tx>
          <c:invertIfNegative val="0"/>
          <c:cat>
            <c:strRef>
              <c:f>Лист1!$T$16</c:f>
              <c:strCache>
                <c:ptCount val="1"/>
                <c:pt idx="0">
                  <c:v>Чтение</c:v>
                </c:pt>
              </c:strCache>
            </c:strRef>
          </c:cat>
          <c:val>
            <c:numRef>
              <c:f>Лист1!$T$17</c:f>
              <c:numCache>
                <c:formatCode>General</c:formatCode>
                <c:ptCount val="1"/>
                <c:pt idx="0">
                  <c:v>0.91</c:v>
                </c:pt>
              </c:numCache>
            </c:numRef>
          </c:val>
        </c:ser>
        <c:ser>
          <c:idx val="1"/>
          <c:order val="1"/>
          <c:tx>
            <c:strRef>
              <c:f>Лист1!$S$18</c:f>
              <c:strCache>
                <c:ptCount val="1"/>
                <c:pt idx="0">
                  <c:v>Неорганизованные</c:v>
                </c:pt>
              </c:strCache>
            </c:strRef>
          </c:tx>
          <c:invertIfNegative val="0"/>
          <c:cat>
            <c:strRef>
              <c:f>Лист1!$T$16</c:f>
              <c:strCache>
                <c:ptCount val="1"/>
                <c:pt idx="0">
                  <c:v>Чтение</c:v>
                </c:pt>
              </c:strCache>
            </c:strRef>
          </c:cat>
          <c:val>
            <c:numRef>
              <c:f>Лист1!$T$18</c:f>
              <c:numCache>
                <c:formatCode>General</c:formatCode>
                <c:ptCount val="1"/>
                <c:pt idx="0">
                  <c:v>0.27</c:v>
                </c:pt>
              </c:numCache>
            </c:numRef>
          </c:val>
        </c:ser>
        <c:ser>
          <c:idx val="2"/>
          <c:order val="2"/>
          <c:tx>
            <c:strRef>
              <c:f>Лист1!$S$19</c:f>
              <c:strCache>
                <c:ptCount val="1"/>
                <c:pt idx="0">
                  <c:v>Общительные</c:v>
                </c:pt>
              </c:strCache>
            </c:strRef>
          </c:tx>
          <c:invertIfNegative val="0"/>
          <c:cat>
            <c:strRef>
              <c:f>Лист1!$T$16</c:f>
              <c:strCache>
                <c:ptCount val="1"/>
                <c:pt idx="0">
                  <c:v>Чтение</c:v>
                </c:pt>
              </c:strCache>
            </c:strRef>
          </c:cat>
          <c:val>
            <c:numRef>
              <c:f>Лист1!$T$19</c:f>
              <c:numCache>
                <c:formatCode>General</c:formatCode>
                <c:ptCount val="1"/>
                <c:pt idx="0">
                  <c:v>-8.0000000000000016E-2</c:v>
                </c:pt>
              </c:numCache>
            </c:numRef>
          </c:val>
        </c:ser>
        <c:ser>
          <c:idx val="3"/>
          <c:order val="3"/>
          <c:tx>
            <c:strRef>
              <c:f>Лист1!$S$20</c:f>
              <c:strCache>
                <c:ptCount val="1"/>
                <c:pt idx="0">
                  <c:v>Нераскрывшиеся</c:v>
                </c:pt>
              </c:strCache>
            </c:strRef>
          </c:tx>
          <c:invertIfNegative val="0"/>
          <c:cat>
            <c:strRef>
              <c:f>Лист1!$T$16</c:f>
              <c:strCache>
                <c:ptCount val="1"/>
                <c:pt idx="0">
                  <c:v>Чтение</c:v>
                </c:pt>
              </c:strCache>
            </c:strRef>
          </c:cat>
          <c:val>
            <c:numRef>
              <c:f>Лист1!$T$20</c:f>
              <c:numCache>
                <c:formatCode>General</c:formatCode>
                <c:ptCount val="1"/>
                <c:pt idx="0">
                  <c:v>-0.77000000000000013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794496"/>
        <c:axId val="34411584"/>
      </c:barChart>
      <c:catAx>
        <c:axId val="13879449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4411584"/>
        <c:crosses val="autoZero"/>
        <c:auto val="1"/>
        <c:lblAlgn val="ctr"/>
        <c:lblOffset val="100"/>
        <c:noMultiLvlLbl val="0"/>
      </c:catAx>
      <c:valAx>
        <c:axId val="34411584"/>
        <c:scaling>
          <c:orientation val="minMax"/>
          <c:max val="1.5"/>
          <c:min val="-1.5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8794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106449537778639"/>
          <c:y val="0.18204469233012543"/>
          <c:w val="0.26301520806177076"/>
          <c:h val="0.78394284047827356"/>
        </c:manualLayout>
      </c:layout>
      <c:overlay val="0"/>
    </c:legend>
    <c:plotVisOnly val="1"/>
    <c:dispBlanksAs val="gap"/>
    <c:showDLblsOverMax val="0"/>
  </c:chart>
  <c:spPr>
    <a:ln>
      <a:solidFill>
        <a:schemeClr val="tx2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Уверенность в себе (начало года)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Лист1!$Z$6</c:f>
              <c:strCache>
                <c:ptCount val="1"/>
                <c:pt idx="0">
                  <c:v>Лидеры</c:v>
                </c:pt>
              </c:strCache>
            </c:strRef>
          </c:tx>
          <c:invertIfNegative val="0"/>
          <c:cat>
            <c:strRef>
              <c:f>Лист1!$AA$5</c:f>
              <c:strCache>
                <c:ptCount val="1"/>
                <c:pt idx="0">
                  <c:v>Уверенность в себе</c:v>
                </c:pt>
              </c:strCache>
            </c:strRef>
          </c:cat>
          <c:val>
            <c:numRef>
              <c:f>Лист1!$AA$6</c:f>
              <c:numCache>
                <c:formatCode>General</c:formatCode>
                <c:ptCount val="1"/>
                <c:pt idx="0">
                  <c:v>1.06</c:v>
                </c:pt>
              </c:numCache>
            </c:numRef>
          </c:val>
        </c:ser>
        <c:ser>
          <c:idx val="1"/>
          <c:order val="1"/>
          <c:tx>
            <c:strRef>
              <c:f>Лист1!$Z$7</c:f>
              <c:strCache>
                <c:ptCount val="1"/>
                <c:pt idx="0">
                  <c:v>Неорганизованные</c:v>
                </c:pt>
              </c:strCache>
            </c:strRef>
          </c:tx>
          <c:invertIfNegative val="0"/>
          <c:cat>
            <c:strRef>
              <c:f>Лист1!$AA$5</c:f>
              <c:strCache>
                <c:ptCount val="1"/>
                <c:pt idx="0">
                  <c:v>Уверенность в себе</c:v>
                </c:pt>
              </c:strCache>
            </c:strRef>
          </c:cat>
          <c:val>
            <c:numRef>
              <c:f>Лист1!$AA$7</c:f>
              <c:numCache>
                <c:formatCode>General</c:formatCode>
                <c:ptCount val="1"/>
                <c:pt idx="0">
                  <c:v>-0.43000000000000005</c:v>
                </c:pt>
              </c:numCache>
            </c:numRef>
          </c:val>
        </c:ser>
        <c:ser>
          <c:idx val="2"/>
          <c:order val="2"/>
          <c:tx>
            <c:strRef>
              <c:f>Лист1!$Z$8</c:f>
              <c:strCache>
                <c:ptCount val="1"/>
                <c:pt idx="0">
                  <c:v>Общительные</c:v>
                </c:pt>
              </c:strCache>
            </c:strRef>
          </c:tx>
          <c:invertIfNegative val="0"/>
          <c:cat>
            <c:strRef>
              <c:f>Лист1!$AA$5</c:f>
              <c:strCache>
                <c:ptCount val="1"/>
                <c:pt idx="0">
                  <c:v>Уверенность в себе</c:v>
                </c:pt>
              </c:strCache>
            </c:strRef>
          </c:cat>
          <c:val>
            <c:numRef>
              <c:f>Лист1!$AA$8</c:f>
              <c:numCache>
                <c:formatCode>General</c:formatCode>
                <c:ptCount val="1"/>
                <c:pt idx="0">
                  <c:v>0.62000000000000011</c:v>
                </c:pt>
              </c:numCache>
            </c:numRef>
          </c:val>
        </c:ser>
        <c:ser>
          <c:idx val="3"/>
          <c:order val="3"/>
          <c:tx>
            <c:strRef>
              <c:f>Лист1!$Z$9</c:f>
              <c:strCache>
                <c:ptCount val="1"/>
                <c:pt idx="0">
                  <c:v>Нераскрывшиеся</c:v>
                </c:pt>
              </c:strCache>
            </c:strRef>
          </c:tx>
          <c:invertIfNegative val="0"/>
          <c:cat>
            <c:strRef>
              <c:f>Лист1!$AA$5</c:f>
              <c:strCache>
                <c:ptCount val="1"/>
                <c:pt idx="0">
                  <c:v>Уверенность в себе</c:v>
                </c:pt>
              </c:strCache>
            </c:strRef>
          </c:cat>
          <c:val>
            <c:numRef>
              <c:f>Лист1!$AA$9</c:f>
              <c:numCache>
                <c:formatCode>General</c:formatCode>
                <c:ptCount val="1"/>
                <c:pt idx="0">
                  <c:v>-0.84000000000000008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736128"/>
        <c:axId val="34413888"/>
      </c:barChart>
      <c:catAx>
        <c:axId val="13873612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4413888"/>
        <c:crosses val="autoZero"/>
        <c:auto val="1"/>
        <c:lblAlgn val="ctr"/>
        <c:lblOffset val="100"/>
        <c:noMultiLvlLbl val="0"/>
      </c:catAx>
      <c:valAx>
        <c:axId val="34413888"/>
        <c:scaling>
          <c:orientation val="minMax"/>
          <c:min val="-1.5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873612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2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Уверенность в себе (конец года)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Лист1!$U$17</c:f>
              <c:strCache>
                <c:ptCount val="1"/>
                <c:pt idx="0">
                  <c:v>Лидеры</c:v>
                </c:pt>
              </c:strCache>
            </c:strRef>
          </c:tx>
          <c:invertIfNegative val="0"/>
          <c:cat>
            <c:strRef>
              <c:f>Лист1!$V$16</c:f>
              <c:strCache>
                <c:ptCount val="1"/>
                <c:pt idx="0">
                  <c:v>Уверенность в себе</c:v>
                </c:pt>
              </c:strCache>
            </c:strRef>
          </c:cat>
          <c:val>
            <c:numRef>
              <c:f>Лист1!$V$17</c:f>
              <c:numCache>
                <c:formatCode>General</c:formatCode>
                <c:ptCount val="1"/>
                <c:pt idx="0">
                  <c:v>0.83000000000000007</c:v>
                </c:pt>
              </c:numCache>
            </c:numRef>
          </c:val>
        </c:ser>
        <c:ser>
          <c:idx val="1"/>
          <c:order val="1"/>
          <c:tx>
            <c:strRef>
              <c:f>Лист1!$U$18</c:f>
              <c:strCache>
                <c:ptCount val="1"/>
                <c:pt idx="0">
                  <c:v>Неорганизованные</c:v>
                </c:pt>
              </c:strCache>
            </c:strRef>
          </c:tx>
          <c:invertIfNegative val="0"/>
          <c:cat>
            <c:strRef>
              <c:f>Лист1!$V$16</c:f>
              <c:strCache>
                <c:ptCount val="1"/>
                <c:pt idx="0">
                  <c:v>Уверенность в себе</c:v>
                </c:pt>
              </c:strCache>
            </c:strRef>
          </c:cat>
          <c:val>
            <c:numRef>
              <c:f>Лист1!$V$18</c:f>
              <c:numCache>
                <c:formatCode>General</c:formatCode>
                <c:ptCount val="1"/>
                <c:pt idx="0">
                  <c:v>-0.17</c:v>
                </c:pt>
              </c:numCache>
            </c:numRef>
          </c:val>
        </c:ser>
        <c:ser>
          <c:idx val="2"/>
          <c:order val="2"/>
          <c:tx>
            <c:strRef>
              <c:f>Лист1!$U$19</c:f>
              <c:strCache>
                <c:ptCount val="1"/>
                <c:pt idx="0">
                  <c:v>Общительные</c:v>
                </c:pt>
              </c:strCache>
            </c:strRef>
          </c:tx>
          <c:invertIfNegative val="0"/>
          <c:cat>
            <c:strRef>
              <c:f>Лист1!$V$16</c:f>
              <c:strCache>
                <c:ptCount val="1"/>
                <c:pt idx="0">
                  <c:v>Уверенность в себе</c:v>
                </c:pt>
              </c:strCache>
            </c:strRef>
          </c:cat>
          <c:val>
            <c:numRef>
              <c:f>Лист1!$V$19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</c:ser>
        <c:ser>
          <c:idx val="3"/>
          <c:order val="3"/>
          <c:tx>
            <c:strRef>
              <c:f>Лист1!$U$20</c:f>
              <c:strCache>
                <c:ptCount val="1"/>
                <c:pt idx="0">
                  <c:v>Нераскрывшиеся</c:v>
                </c:pt>
              </c:strCache>
            </c:strRef>
          </c:tx>
          <c:invertIfNegative val="0"/>
          <c:cat>
            <c:strRef>
              <c:f>Лист1!$V$16</c:f>
              <c:strCache>
                <c:ptCount val="1"/>
                <c:pt idx="0">
                  <c:v>Уверенность в себе</c:v>
                </c:pt>
              </c:strCache>
            </c:strRef>
          </c:cat>
          <c:val>
            <c:numRef>
              <c:f>Лист1!$V$20</c:f>
              <c:numCache>
                <c:formatCode>General</c:formatCode>
                <c:ptCount val="1"/>
                <c:pt idx="0">
                  <c:v>-0.71000000000000008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737152"/>
        <c:axId val="138658944"/>
      </c:barChart>
      <c:catAx>
        <c:axId val="13873715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38658944"/>
        <c:crosses val="autoZero"/>
        <c:auto val="1"/>
        <c:lblAlgn val="ctr"/>
        <c:lblOffset val="100"/>
        <c:noMultiLvlLbl val="0"/>
      </c:catAx>
      <c:valAx>
        <c:axId val="138658944"/>
        <c:scaling>
          <c:orientation val="minMax"/>
          <c:max val="1.5"/>
          <c:min val="-1.5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8737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tx2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Поведение в классе (начало года)</a:t>
            </a:r>
          </a:p>
        </c:rich>
      </c:tx>
      <c:layout>
        <c:manualLayout>
          <c:xMode val="edge"/>
          <c:yMode val="edge"/>
          <c:x val="0.1685418109264793"/>
          <c:y val="1.388888888888888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Лист1!$AB$6</c:f>
              <c:strCache>
                <c:ptCount val="1"/>
                <c:pt idx="0">
                  <c:v>Лидеры</c:v>
                </c:pt>
              </c:strCache>
            </c:strRef>
          </c:tx>
          <c:invertIfNegative val="0"/>
          <c:cat>
            <c:strRef>
              <c:f>Лист1!$AC$5</c:f>
              <c:strCache>
                <c:ptCount val="1"/>
                <c:pt idx="0">
                  <c:v>Поведение в классе</c:v>
                </c:pt>
              </c:strCache>
            </c:strRef>
          </c:cat>
          <c:val>
            <c:numRef>
              <c:f>Лист1!$AC$6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Лист1!$AB$7</c:f>
              <c:strCache>
                <c:ptCount val="1"/>
                <c:pt idx="0">
                  <c:v>Неорганизованные</c:v>
                </c:pt>
              </c:strCache>
            </c:strRef>
          </c:tx>
          <c:invertIfNegative val="0"/>
          <c:cat>
            <c:strRef>
              <c:f>Лист1!$AC$5</c:f>
              <c:strCache>
                <c:ptCount val="1"/>
                <c:pt idx="0">
                  <c:v>Поведение в классе</c:v>
                </c:pt>
              </c:strCache>
            </c:strRef>
          </c:cat>
          <c:val>
            <c:numRef>
              <c:f>Лист1!$AC$7</c:f>
              <c:numCache>
                <c:formatCode>General</c:formatCode>
                <c:ptCount val="1"/>
                <c:pt idx="0">
                  <c:v>-0.39000000000000007</c:v>
                </c:pt>
              </c:numCache>
            </c:numRef>
          </c:val>
        </c:ser>
        <c:ser>
          <c:idx val="2"/>
          <c:order val="2"/>
          <c:tx>
            <c:strRef>
              <c:f>Лист1!$AB$8</c:f>
              <c:strCache>
                <c:ptCount val="1"/>
                <c:pt idx="0">
                  <c:v>Общительные</c:v>
                </c:pt>
              </c:strCache>
            </c:strRef>
          </c:tx>
          <c:invertIfNegative val="0"/>
          <c:cat>
            <c:strRef>
              <c:f>Лист1!$AC$5</c:f>
              <c:strCache>
                <c:ptCount val="1"/>
                <c:pt idx="0">
                  <c:v>Поведение в классе</c:v>
                </c:pt>
              </c:strCache>
            </c:strRef>
          </c:cat>
          <c:val>
            <c:numRef>
              <c:f>Лист1!$AC$8</c:f>
              <c:numCache>
                <c:formatCode>General</c:formatCode>
                <c:ptCount val="1"/>
                <c:pt idx="0">
                  <c:v>0.60000000000000009</c:v>
                </c:pt>
              </c:numCache>
            </c:numRef>
          </c:val>
        </c:ser>
        <c:ser>
          <c:idx val="3"/>
          <c:order val="3"/>
          <c:tx>
            <c:strRef>
              <c:f>Лист1!$AB$9</c:f>
              <c:strCache>
                <c:ptCount val="1"/>
                <c:pt idx="0">
                  <c:v>Нераскрывшиеся</c:v>
                </c:pt>
              </c:strCache>
            </c:strRef>
          </c:tx>
          <c:invertIfNegative val="0"/>
          <c:cat>
            <c:strRef>
              <c:f>Лист1!$AC$5</c:f>
              <c:strCache>
                <c:ptCount val="1"/>
                <c:pt idx="0">
                  <c:v>Поведение в классе</c:v>
                </c:pt>
              </c:strCache>
            </c:strRef>
          </c:cat>
          <c:val>
            <c:numRef>
              <c:f>Лист1!$AC$9</c:f>
              <c:numCache>
                <c:formatCode>General</c:formatCode>
                <c:ptCount val="1"/>
                <c:pt idx="0">
                  <c:v>-0.82000000000000006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911744"/>
        <c:axId val="138661248"/>
      </c:barChart>
      <c:catAx>
        <c:axId val="13891174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38661248"/>
        <c:crosses val="autoZero"/>
        <c:auto val="1"/>
        <c:lblAlgn val="ctr"/>
        <c:lblOffset val="100"/>
        <c:noMultiLvlLbl val="0"/>
      </c:catAx>
      <c:valAx>
        <c:axId val="138661248"/>
        <c:scaling>
          <c:orientation val="minMax"/>
          <c:min val="-1.5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891174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2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Поведение в классе (конец года)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Лист1!$W$17</c:f>
              <c:strCache>
                <c:ptCount val="1"/>
                <c:pt idx="0">
                  <c:v>Лидеры</c:v>
                </c:pt>
              </c:strCache>
            </c:strRef>
          </c:tx>
          <c:invertIfNegative val="0"/>
          <c:val>
            <c:numRef>
              <c:f>Лист1!$X$17</c:f>
              <c:numCache>
                <c:formatCode>General</c:formatCode>
                <c:ptCount val="1"/>
                <c:pt idx="0">
                  <c:v>0.77000000000000013</c:v>
                </c:pt>
              </c:numCache>
            </c:numRef>
          </c:val>
        </c:ser>
        <c:ser>
          <c:idx val="1"/>
          <c:order val="1"/>
          <c:tx>
            <c:strRef>
              <c:f>Лист1!$W$18</c:f>
              <c:strCache>
                <c:ptCount val="1"/>
                <c:pt idx="0">
                  <c:v>Неорганизованные</c:v>
                </c:pt>
              </c:strCache>
            </c:strRef>
          </c:tx>
          <c:invertIfNegative val="0"/>
          <c:val>
            <c:numRef>
              <c:f>Лист1!$X$18</c:f>
              <c:numCache>
                <c:formatCode>General</c:formatCode>
                <c:ptCount val="1"/>
                <c:pt idx="0">
                  <c:v>-0.2</c:v>
                </c:pt>
              </c:numCache>
            </c:numRef>
          </c:val>
        </c:ser>
        <c:ser>
          <c:idx val="2"/>
          <c:order val="2"/>
          <c:tx>
            <c:strRef>
              <c:f>Лист1!$W$19</c:f>
              <c:strCache>
                <c:ptCount val="1"/>
                <c:pt idx="0">
                  <c:v>Общительные</c:v>
                </c:pt>
              </c:strCache>
            </c:strRef>
          </c:tx>
          <c:invertIfNegative val="0"/>
          <c:val>
            <c:numRef>
              <c:f>Лист1!$X$19</c:f>
              <c:numCache>
                <c:formatCode>General</c:formatCode>
                <c:ptCount val="1"/>
                <c:pt idx="0">
                  <c:v>0.39000000000000007</c:v>
                </c:pt>
              </c:numCache>
            </c:numRef>
          </c:val>
        </c:ser>
        <c:ser>
          <c:idx val="3"/>
          <c:order val="3"/>
          <c:tx>
            <c:strRef>
              <c:f>Лист1!$W$20</c:f>
              <c:strCache>
                <c:ptCount val="1"/>
                <c:pt idx="0">
                  <c:v>Нераскрывшиеся</c:v>
                </c:pt>
              </c:strCache>
            </c:strRef>
          </c:tx>
          <c:invertIfNegative val="0"/>
          <c:val>
            <c:numRef>
              <c:f>Лист1!$X$20</c:f>
              <c:numCache>
                <c:formatCode>General</c:formatCode>
                <c:ptCount val="1"/>
                <c:pt idx="0">
                  <c:v>-0.68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913792"/>
        <c:axId val="138662976"/>
      </c:barChart>
      <c:catAx>
        <c:axId val="138913792"/>
        <c:scaling>
          <c:orientation val="minMax"/>
        </c:scaling>
        <c:delete val="1"/>
        <c:axPos val="b"/>
        <c:majorTickMark val="none"/>
        <c:minorTickMark val="none"/>
        <c:tickLblPos val="nextTo"/>
        <c:crossAx val="138662976"/>
        <c:crosses val="autoZero"/>
        <c:auto val="1"/>
        <c:lblAlgn val="ctr"/>
        <c:lblOffset val="100"/>
        <c:noMultiLvlLbl val="0"/>
      </c:catAx>
      <c:valAx>
        <c:axId val="138662976"/>
        <c:scaling>
          <c:orientation val="minMax"/>
          <c:max val="1.5"/>
          <c:min val="-1.5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8913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chemeClr val="tx2"/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4CFD1A-95E4-4274-8114-FFB785E2EB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5773C6-B55A-417E-BD1A-CF9C1332B7C0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2800" dirty="0" smtClean="0"/>
            <a:t>Когнитивное развитие ребенка</a:t>
          </a:r>
          <a:endParaRPr lang="ru-RU" sz="2800" dirty="0"/>
        </a:p>
      </dgm:t>
    </dgm:pt>
    <dgm:pt modelId="{D775FEB3-7F92-4AA4-AC37-9689473B7DD1}" type="parTrans" cxnId="{D19CA13E-3B4B-44C0-AFB0-E7A95EA39160}">
      <dgm:prSet/>
      <dgm:spPr/>
      <dgm:t>
        <a:bodyPr/>
        <a:lstStyle/>
        <a:p>
          <a:endParaRPr lang="ru-RU"/>
        </a:p>
      </dgm:t>
    </dgm:pt>
    <dgm:pt modelId="{932A0122-D7E1-46D1-8A2F-2718769EE2BD}" type="sibTrans" cxnId="{D19CA13E-3B4B-44C0-AFB0-E7A95EA39160}">
      <dgm:prSet/>
      <dgm:spPr/>
      <dgm:t>
        <a:bodyPr/>
        <a:lstStyle/>
        <a:p>
          <a:endParaRPr lang="ru-RU"/>
        </a:p>
      </dgm:t>
    </dgm:pt>
    <dgm:pt modelId="{B8591B98-0B1A-4809-9B61-BE2B8BB9050A}">
      <dgm:prSet phldrT="[Текст]"/>
      <dgm:spPr/>
      <dgm:t>
        <a:bodyPr/>
        <a:lstStyle/>
        <a:p>
          <a:r>
            <a:rPr lang="ru-RU" dirty="0" smtClean="0"/>
            <a:t>(словарный запас, базовые навыки по чтению и математике, фонологическая грамотность) </a:t>
          </a:r>
          <a:endParaRPr lang="ru-RU" dirty="0"/>
        </a:p>
      </dgm:t>
    </dgm:pt>
    <dgm:pt modelId="{79E90F82-0D14-4591-AAE3-3D16B0A45052}" type="parTrans" cxnId="{18F69FE1-FAB9-4BCD-A9EE-3F4187971AE2}">
      <dgm:prSet/>
      <dgm:spPr/>
      <dgm:t>
        <a:bodyPr/>
        <a:lstStyle/>
        <a:p>
          <a:endParaRPr lang="ru-RU"/>
        </a:p>
      </dgm:t>
    </dgm:pt>
    <dgm:pt modelId="{759AA3DA-CC02-44AA-B52E-E433250EE226}" type="sibTrans" cxnId="{18F69FE1-FAB9-4BCD-A9EE-3F4187971AE2}">
      <dgm:prSet/>
      <dgm:spPr/>
      <dgm:t>
        <a:bodyPr/>
        <a:lstStyle/>
        <a:p>
          <a:endParaRPr lang="ru-RU"/>
        </a:p>
      </dgm:t>
    </dgm:pt>
    <dgm:pt modelId="{999001D6-6C83-4EC1-A1D8-A0F20A75E64F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2800" dirty="0" smtClean="0"/>
            <a:t>Социальное и эмоциональное развитие ребенка</a:t>
          </a:r>
          <a:endParaRPr lang="ru-RU" sz="2800" dirty="0"/>
        </a:p>
      </dgm:t>
    </dgm:pt>
    <dgm:pt modelId="{99D277CF-7DB9-4F26-A9AC-3DC9E9E9038E}" type="parTrans" cxnId="{82D9E7ED-0DEA-4309-A8F2-A70F36308982}">
      <dgm:prSet/>
      <dgm:spPr/>
      <dgm:t>
        <a:bodyPr/>
        <a:lstStyle/>
        <a:p>
          <a:endParaRPr lang="ru-RU"/>
        </a:p>
      </dgm:t>
    </dgm:pt>
    <dgm:pt modelId="{98495B56-6F00-48B9-A542-96E71D65DF6B}" type="sibTrans" cxnId="{82D9E7ED-0DEA-4309-A8F2-A70F36308982}">
      <dgm:prSet/>
      <dgm:spPr/>
      <dgm:t>
        <a:bodyPr/>
        <a:lstStyle/>
        <a:p>
          <a:endParaRPr lang="ru-RU"/>
        </a:p>
      </dgm:t>
    </dgm:pt>
    <dgm:pt modelId="{D3C0F976-6080-4027-AA01-00BC1D5AB529}">
      <dgm:prSet phldrT="[Текст]"/>
      <dgm:spPr/>
      <dgm:t>
        <a:bodyPr/>
        <a:lstStyle/>
        <a:p>
          <a:r>
            <a:rPr lang="ru-RU" dirty="0" smtClean="0"/>
            <a:t>(адаптация к школе, личностное развитие, социальное развитие)</a:t>
          </a:r>
          <a:endParaRPr lang="ru-RU" dirty="0"/>
        </a:p>
      </dgm:t>
    </dgm:pt>
    <dgm:pt modelId="{54BCF7CD-C477-49AF-8BC0-C1C24FEEF0C5}" type="parTrans" cxnId="{8684CF3E-8B09-448D-A4A0-E60E3D2F83FF}">
      <dgm:prSet/>
      <dgm:spPr/>
      <dgm:t>
        <a:bodyPr/>
        <a:lstStyle/>
        <a:p>
          <a:endParaRPr lang="ru-RU"/>
        </a:p>
      </dgm:t>
    </dgm:pt>
    <dgm:pt modelId="{D993B82A-AE77-45C4-B8E7-DA3496F38895}" type="sibTrans" cxnId="{8684CF3E-8B09-448D-A4A0-E60E3D2F83FF}">
      <dgm:prSet/>
      <dgm:spPr/>
      <dgm:t>
        <a:bodyPr/>
        <a:lstStyle/>
        <a:p>
          <a:endParaRPr lang="ru-RU"/>
        </a:p>
      </dgm:t>
    </dgm:pt>
    <dgm:pt modelId="{8DF8CAA9-A82B-4005-8E60-2D169DEA90C6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2800" i="0" dirty="0" smtClean="0"/>
            <a:t>Контекстные условия</a:t>
          </a:r>
          <a:endParaRPr lang="ru-RU" sz="2800" i="0" dirty="0"/>
        </a:p>
      </dgm:t>
    </dgm:pt>
    <dgm:pt modelId="{D670D423-1CA1-4B6D-89FC-3CF64D39D68D}" type="sibTrans" cxnId="{029A7D28-3451-4851-B8A6-225B7D6A6BB3}">
      <dgm:prSet/>
      <dgm:spPr/>
      <dgm:t>
        <a:bodyPr/>
        <a:lstStyle/>
        <a:p>
          <a:endParaRPr lang="ru-RU"/>
        </a:p>
      </dgm:t>
    </dgm:pt>
    <dgm:pt modelId="{557BEEB6-725E-4238-ABA3-9F4B38B577AF}" type="parTrans" cxnId="{029A7D28-3451-4851-B8A6-225B7D6A6BB3}">
      <dgm:prSet/>
      <dgm:spPr/>
      <dgm:t>
        <a:bodyPr/>
        <a:lstStyle/>
        <a:p>
          <a:endParaRPr lang="ru-RU"/>
        </a:p>
      </dgm:t>
    </dgm:pt>
    <dgm:pt modelId="{AF73CDBF-8302-417C-9F11-09F6B32458E6}" type="pres">
      <dgm:prSet presAssocID="{814CFD1A-95E4-4274-8114-FFB785E2EB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923DB2-BC7C-4453-AE3E-3A3D96EB16CE}" type="pres">
      <dgm:prSet presAssocID="{6D5773C6-B55A-417E-BD1A-CF9C1332B7C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3A2D5-77EE-4A44-B248-5268EAE46B38}" type="pres">
      <dgm:prSet presAssocID="{6D5773C6-B55A-417E-BD1A-CF9C1332B7C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F5B75-8B28-4D9B-80DE-C06F78C6B335}" type="pres">
      <dgm:prSet presAssocID="{999001D6-6C83-4EC1-A1D8-A0F20A75E64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5CD64C-1727-43D8-9673-AB96A6A6D361}" type="pres">
      <dgm:prSet presAssocID="{999001D6-6C83-4EC1-A1D8-A0F20A75E64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E9FFC-3B82-4792-B098-6175E1760493}" type="pres">
      <dgm:prSet presAssocID="{8DF8CAA9-A82B-4005-8E60-2D169DEA90C6}" presName="parentText" presStyleLbl="node1" presStyleIdx="2" presStyleCnt="3" custLinFactNeighborX="-840" custLinFactNeighborY="-104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E367F9-6163-401D-B3A6-4CD7EAC53742}" type="presOf" srcId="{D3C0F976-6080-4027-AA01-00BC1D5AB529}" destId="{215CD64C-1727-43D8-9673-AB96A6A6D361}" srcOrd="0" destOrd="0" presId="urn:microsoft.com/office/officeart/2005/8/layout/vList2"/>
    <dgm:cxn modelId="{590FE29F-53FC-4958-B156-DF77BCAE278F}" type="presOf" srcId="{6D5773C6-B55A-417E-BD1A-CF9C1332B7C0}" destId="{B3923DB2-BC7C-4453-AE3E-3A3D96EB16CE}" srcOrd="0" destOrd="0" presId="urn:microsoft.com/office/officeart/2005/8/layout/vList2"/>
    <dgm:cxn modelId="{029A7D28-3451-4851-B8A6-225B7D6A6BB3}" srcId="{814CFD1A-95E4-4274-8114-FFB785E2EB4E}" destId="{8DF8CAA9-A82B-4005-8E60-2D169DEA90C6}" srcOrd="2" destOrd="0" parTransId="{557BEEB6-725E-4238-ABA3-9F4B38B577AF}" sibTransId="{D670D423-1CA1-4B6D-89FC-3CF64D39D68D}"/>
    <dgm:cxn modelId="{7BB1BB0B-5782-445C-9EFF-9A0EC78D42F0}" type="presOf" srcId="{8DF8CAA9-A82B-4005-8E60-2D169DEA90C6}" destId="{104E9FFC-3B82-4792-B098-6175E1760493}" srcOrd="0" destOrd="0" presId="urn:microsoft.com/office/officeart/2005/8/layout/vList2"/>
    <dgm:cxn modelId="{8684CF3E-8B09-448D-A4A0-E60E3D2F83FF}" srcId="{999001D6-6C83-4EC1-A1D8-A0F20A75E64F}" destId="{D3C0F976-6080-4027-AA01-00BC1D5AB529}" srcOrd="0" destOrd="0" parTransId="{54BCF7CD-C477-49AF-8BC0-C1C24FEEF0C5}" sibTransId="{D993B82A-AE77-45C4-B8E7-DA3496F38895}"/>
    <dgm:cxn modelId="{18F69FE1-FAB9-4BCD-A9EE-3F4187971AE2}" srcId="{6D5773C6-B55A-417E-BD1A-CF9C1332B7C0}" destId="{B8591B98-0B1A-4809-9B61-BE2B8BB9050A}" srcOrd="0" destOrd="0" parTransId="{79E90F82-0D14-4591-AAE3-3D16B0A45052}" sibTransId="{759AA3DA-CC02-44AA-B52E-E433250EE226}"/>
    <dgm:cxn modelId="{EAB1A60B-E2FD-41DF-BC64-C578BD17FD36}" type="presOf" srcId="{B8591B98-0B1A-4809-9B61-BE2B8BB9050A}" destId="{5FD3A2D5-77EE-4A44-B248-5268EAE46B38}" srcOrd="0" destOrd="0" presId="urn:microsoft.com/office/officeart/2005/8/layout/vList2"/>
    <dgm:cxn modelId="{D19CA13E-3B4B-44C0-AFB0-E7A95EA39160}" srcId="{814CFD1A-95E4-4274-8114-FFB785E2EB4E}" destId="{6D5773C6-B55A-417E-BD1A-CF9C1332B7C0}" srcOrd="0" destOrd="0" parTransId="{D775FEB3-7F92-4AA4-AC37-9689473B7DD1}" sibTransId="{932A0122-D7E1-46D1-8A2F-2718769EE2BD}"/>
    <dgm:cxn modelId="{CA1EF627-244F-4D84-B423-701C35BCEED7}" type="presOf" srcId="{999001D6-6C83-4EC1-A1D8-A0F20A75E64F}" destId="{7A9F5B75-8B28-4D9B-80DE-C06F78C6B335}" srcOrd="0" destOrd="0" presId="urn:microsoft.com/office/officeart/2005/8/layout/vList2"/>
    <dgm:cxn modelId="{82D9E7ED-0DEA-4309-A8F2-A70F36308982}" srcId="{814CFD1A-95E4-4274-8114-FFB785E2EB4E}" destId="{999001D6-6C83-4EC1-A1D8-A0F20A75E64F}" srcOrd="1" destOrd="0" parTransId="{99D277CF-7DB9-4F26-A9AC-3DC9E9E9038E}" sibTransId="{98495B56-6F00-48B9-A542-96E71D65DF6B}"/>
    <dgm:cxn modelId="{55F091AC-2F00-4AE6-BB61-119D560052BE}" type="presOf" srcId="{814CFD1A-95E4-4274-8114-FFB785E2EB4E}" destId="{AF73CDBF-8302-417C-9F11-09F6B32458E6}" srcOrd="0" destOrd="0" presId="urn:microsoft.com/office/officeart/2005/8/layout/vList2"/>
    <dgm:cxn modelId="{AF551BBE-C31B-4739-8482-411309CEF1A2}" type="presParOf" srcId="{AF73CDBF-8302-417C-9F11-09F6B32458E6}" destId="{B3923DB2-BC7C-4453-AE3E-3A3D96EB16CE}" srcOrd="0" destOrd="0" presId="urn:microsoft.com/office/officeart/2005/8/layout/vList2"/>
    <dgm:cxn modelId="{292BD1BD-4D11-4306-9112-0853A3E5DD67}" type="presParOf" srcId="{AF73CDBF-8302-417C-9F11-09F6B32458E6}" destId="{5FD3A2D5-77EE-4A44-B248-5268EAE46B38}" srcOrd="1" destOrd="0" presId="urn:microsoft.com/office/officeart/2005/8/layout/vList2"/>
    <dgm:cxn modelId="{9DF3E844-876D-4580-B584-A4347B6250B5}" type="presParOf" srcId="{AF73CDBF-8302-417C-9F11-09F6B32458E6}" destId="{7A9F5B75-8B28-4D9B-80DE-C06F78C6B335}" srcOrd="2" destOrd="0" presId="urn:microsoft.com/office/officeart/2005/8/layout/vList2"/>
    <dgm:cxn modelId="{EE89576E-CDB7-44DE-99CF-88ECA499CA3B}" type="presParOf" srcId="{AF73CDBF-8302-417C-9F11-09F6B32458E6}" destId="{215CD64C-1727-43D8-9673-AB96A6A6D361}" srcOrd="3" destOrd="0" presId="urn:microsoft.com/office/officeart/2005/8/layout/vList2"/>
    <dgm:cxn modelId="{4264D861-301E-4C48-9C02-1AA536D75965}" type="presParOf" srcId="{AF73CDBF-8302-417C-9F11-09F6B32458E6}" destId="{104E9FFC-3B82-4792-B098-6175E176049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0DD60A-1437-4927-BB8C-4F4CDFE4598C}" type="doc">
      <dgm:prSet loTypeId="urn:microsoft.com/office/officeart/2005/8/layout/pList2#2" loCatId="list" qsTypeId="urn:microsoft.com/office/officeart/2005/8/quickstyle/simple1" qsCatId="simple" csTypeId="urn:microsoft.com/office/officeart/2005/8/colors/colorful4" csCatId="colorful" phldr="1"/>
      <dgm:spPr/>
    </dgm:pt>
    <dgm:pt modelId="{00BAD8EE-4F1B-4BF7-895F-063BD93B5909}">
      <dgm:prSet phldrT="[Текст]" custT="1"/>
      <dgm:spPr/>
      <dgm:t>
        <a:bodyPr/>
        <a:lstStyle/>
        <a:p>
          <a:pPr marL="88900" marR="0" indent="-8890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latin typeface="Arial" pitchFamily="34" charset="0"/>
              <a:cs typeface="Arial" pitchFamily="34" charset="0"/>
            </a:rPr>
            <a:t>- Уверенность ребенка в себе при  взаимодействии с окружающими в школе</a:t>
          </a:r>
        </a:p>
        <a:p>
          <a:pPr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latin typeface="Arial" pitchFamily="34" charset="0"/>
              <a:cs typeface="Arial" pitchFamily="34" charset="0"/>
            </a:rPr>
            <a:t>- Привыкание ребенка к школе</a:t>
          </a:r>
        </a:p>
        <a:p>
          <a:pPr marL="88900" indent="-88900" algn="l"/>
          <a:r>
            <a:rPr lang="ru-RU" sz="1200" dirty="0" smtClean="0">
              <a:latin typeface="Arial" pitchFamily="34" charset="0"/>
              <a:cs typeface="Arial" pitchFamily="34" charset="0"/>
            </a:rPr>
            <a:t>- Независимость ребенка при взаимодействии с окружающими</a:t>
          </a:r>
        </a:p>
        <a:p>
          <a:pPr algn="l"/>
          <a:r>
            <a:rPr lang="ru-RU" sz="1200" dirty="0" smtClean="0">
              <a:latin typeface="Arial" pitchFamily="34" charset="0"/>
              <a:cs typeface="Arial" pitchFamily="34" charset="0"/>
            </a:rPr>
            <a:t>- Взаимоотношения со сверстникам</a:t>
          </a:r>
        </a:p>
        <a:p>
          <a:pPr algn="l"/>
          <a:r>
            <a:rPr lang="ru-RU" sz="1200" dirty="0" smtClean="0">
              <a:latin typeface="Arial" pitchFamily="34" charset="0"/>
              <a:cs typeface="Arial" pitchFamily="34" charset="0"/>
            </a:rPr>
            <a:t>- Взаимоотношения со взрослыми</a:t>
          </a:r>
        </a:p>
        <a:p>
          <a:pPr algn="l"/>
          <a:r>
            <a:rPr lang="ru-RU" sz="1200" dirty="0" smtClean="0">
              <a:latin typeface="Arial" pitchFamily="34" charset="0"/>
              <a:cs typeface="Arial" pitchFamily="34" charset="0"/>
            </a:rPr>
            <a:t>- Коммуникация с окружающими</a:t>
          </a:r>
        </a:p>
        <a:p>
          <a:pPr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dirty="0"/>
        </a:p>
      </dgm:t>
    </dgm:pt>
    <dgm:pt modelId="{BEB0B673-027A-498F-AB0A-461BE12324DD}" type="parTrans" cxnId="{B359CF14-1D43-402B-8016-0E40ADECC304}">
      <dgm:prSet/>
      <dgm:spPr/>
      <dgm:t>
        <a:bodyPr/>
        <a:lstStyle/>
        <a:p>
          <a:endParaRPr lang="ru-RU"/>
        </a:p>
      </dgm:t>
    </dgm:pt>
    <dgm:pt modelId="{A92CCCF4-4C59-4427-96A4-F0988358ED19}" type="sibTrans" cxnId="{B359CF14-1D43-402B-8016-0E40ADECC304}">
      <dgm:prSet/>
      <dgm:spPr/>
      <dgm:t>
        <a:bodyPr/>
        <a:lstStyle/>
        <a:p>
          <a:endParaRPr lang="ru-RU"/>
        </a:p>
      </dgm:t>
    </dgm:pt>
    <dgm:pt modelId="{DA070E3A-749C-407B-BD30-896917F4D979}">
      <dgm:prSet phldrT="[Текст]" custT="1"/>
      <dgm:spPr/>
      <dgm:t>
        <a:bodyPr/>
        <a:lstStyle/>
        <a:p>
          <a:pPr marL="88900" indent="-8890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latin typeface="Arial" pitchFamily="34" charset="0"/>
              <a:cs typeface="Arial" pitchFamily="34" charset="0"/>
            </a:rPr>
            <a:t>- Сосредоточенность на занятиях, которыми руководит учитель</a:t>
          </a:r>
        </a:p>
        <a:p>
          <a:pPr marL="88900" indent="-8890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latin typeface="Arial" pitchFamily="34" charset="0"/>
              <a:cs typeface="Arial" pitchFamily="34" charset="0"/>
            </a:rPr>
            <a:t>- Сосредоточенность в самостоятельных занятиях </a:t>
          </a:r>
        </a:p>
        <a:p>
          <a:pPr marL="88900" marR="0" indent="-8890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latin typeface="Arial" pitchFamily="34" charset="0"/>
              <a:cs typeface="Arial" pitchFamily="34" charset="0"/>
            </a:rPr>
            <a:t>- Поведение (включая понимание последствий своих поступков для себя и окружающих)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latin typeface="Arial" pitchFamily="34" charset="0"/>
              <a:cs typeface="Arial" pitchFamily="34" charset="0"/>
            </a:rPr>
            <a:t>- Умение ребенка следовать правилам</a:t>
          </a:r>
        </a:p>
        <a:p>
          <a:pPr marL="0" marR="0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latin typeface="Arial" pitchFamily="34" charset="0"/>
              <a:cs typeface="Arial" pitchFamily="34" charset="0"/>
            </a:rPr>
            <a:t>- Культурная осознанность</a:t>
          </a:r>
        </a:p>
        <a:p>
          <a:pPr algn="l"/>
          <a:endParaRPr lang="ru-RU" sz="1000" dirty="0" smtClean="0"/>
        </a:p>
      </dgm:t>
    </dgm:pt>
    <dgm:pt modelId="{32DD32A2-495C-4B1A-94CB-D45243A18820}" type="parTrans" cxnId="{BEA5ED73-90E8-45AC-B3F5-AF5D030A4F5B}">
      <dgm:prSet/>
      <dgm:spPr/>
      <dgm:t>
        <a:bodyPr/>
        <a:lstStyle/>
        <a:p>
          <a:endParaRPr lang="ru-RU"/>
        </a:p>
      </dgm:t>
    </dgm:pt>
    <dgm:pt modelId="{245CD517-A32E-4C24-BA13-0D5131B16B81}" type="sibTrans" cxnId="{BEA5ED73-90E8-45AC-B3F5-AF5D030A4F5B}">
      <dgm:prSet/>
      <dgm:spPr/>
      <dgm:t>
        <a:bodyPr/>
        <a:lstStyle/>
        <a:p>
          <a:endParaRPr lang="ru-RU"/>
        </a:p>
      </dgm:t>
    </dgm:pt>
    <dgm:pt modelId="{5053E81F-4253-48AC-8C23-E77FA745700F}" type="pres">
      <dgm:prSet presAssocID="{D90DD60A-1437-4927-BB8C-4F4CDFE4598C}" presName="Name0" presStyleCnt="0">
        <dgm:presLayoutVars>
          <dgm:dir/>
          <dgm:resizeHandles val="exact"/>
        </dgm:presLayoutVars>
      </dgm:prSet>
      <dgm:spPr/>
    </dgm:pt>
    <dgm:pt modelId="{7452501D-F2E7-4ACD-91FE-BC46D4746FC6}" type="pres">
      <dgm:prSet presAssocID="{D90DD60A-1437-4927-BB8C-4F4CDFE4598C}" presName="bkgdShp" presStyleLbl="alignAccFollowNode1" presStyleIdx="0" presStyleCnt="1"/>
      <dgm:spPr/>
    </dgm:pt>
    <dgm:pt modelId="{30C0F809-5DA3-4FB5-A959-4CF26668C88D}" type="pres">
      <dgm:prSet presAssocID="{D90DD60A-1437-4927-BB8C-4F4CDFE4598C}" presName="linComp" presStyleCnt="0"/>
      <dgm:spPr/>
    </dgm:pt>
    <dgm:pt modelId="{DF9B1EA0-9C7E-4D98-A646-F6C99D6735CF}" type="pres">
      <dgm:prSet presAssocID="{00BAD8EE-4F1B-4BF7-895F-063BD93B5909}" presName="compNode" presStyleCnt="0"/>
      <dgm:spPr/>
    </dgm:pt>
    <dgm:pt modelId="{7D1F43E4-95E5-46D2-80B8-621B7CC11F59}" type="pres">
      <dgm:prSet presAssocID="{00BAD8EE-4F1B-4BF7-895F-063BD93B590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E661E-1C1D-4C18-989F-998924035078}" type="pres">
      <dgm:prSet presAssocID="{00BAD8EE-4F1B-4BF7-895F-063BD93B5909}" presName="invisiNode" presStyleLbl="node1" presStyleIdx="0" presStyleCnt="2"/>
      <dgm:spPr/>
    </dgm:pt>
    <dgm:pt modelId="{6FB68342-C80F-49A6-BAF1-398D87AD54EB}" type="pres">
      <dgm:prSet presAssocID="{00BAD8EE-4F1B-4BF7-895F-063BD93B5909}" presName="imagNode" presStyleLbl="fgImgPlace1" presStyleIdx="0" presStyleCnt="2"/>
      <dgm:spPr/>
    </dgm:pt>
    <dgm:pt modelId="{6E58F511-8C36-4294-B871-D045D9A5ED66}" type="pres">
      <dgm:prSet presAssocID="{A92CCCF4-4C59-4427-96A4-F0988358ED1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F88A310-E696-4C87-B409-494B4594EA61}" type="pres">
      <dgm:prSet presAssocID="{DA070E3A-749C-407B-BD30-896917F4D979}" presName="compNode" presStyleCnt="0"/>
      <dgm:spPr/>
    </dgm:pt>
    <dgm:pt modelId="{1C7A0066-3BBB-4D7D-B916-3B261C83267F}" type="pres">
      <dgm:prSet presAssocID="{DA070E3A-749C-407B-BD30-896917F4D979}" presName="node" presStyleLbl="node1" presStyleIdx="1" presStyleCnt="2" custLinFactNeighborX="33" custLinFactNeighborY="-1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8DBCB-9FD8-478B-9EEC-E5A14B2A2D5A}" type="pres">
      <dgm:prSet presAssocID="{DA070E3A-749C-407B-BD30-896917F4D979}" presName="invisiNode" presStyleLbl="node1" presStyleIdx="1" presStyleCnt="2"/>
      <dgm:spPr/>
    </dgm:pt>
    <dgm:pt modelId="{0420F6CC-2A11-41BF-804B-695761456EC0}" type="pres">
      <dgm:prSet presAssocID="{DA070E3A-749C-407B-BD30-896917F4D979}" presName="imagNode" presStyleLbl="fgImgPlace1" presStyleIdx="1" presStyleCnt="2"/>
      <dgm:spPr/>
      <dgm:t>
        <a:bodyPr/>
        <a:lstStyle/>
        <a:p>
          <a:endParaRPr lang="ru-RU"/>
        </a:p>
      </dgm:t>
    </dgm:pt>
  </dgm:ptLst>
  <dgm:cxnLst>
    <dgm:cxn modelId="{B359CF14-1D43-402B-8016-0E40ADECC304}" srcId="{D90DD60A-1437-4927-BB8C-4F4CDFE4598C}" destId="{00BAD8EE-4F1B-4BF7-895F-063BD93B5909}" srcOrd="0" destOrd="0" parTransId="{BEB0B673-027A-498F-AB0A-461BE12324DD}" sibTransId="{A92CCCF4-4C59-4427-96A4-F0988358ED19}"/>
    <dgm:cxn modelId="{BEA5ED73-90E8-45AC-B3F5-AF5D030A4F5B}" srcId="{D90DD60A-1437-4927-BB8C-4F4CDFE4598C}" destId="{DA070E3A-749C-407B-BD30-896917F4D979}" srcOrd="1" destOrd="0" parTransId="{32DD32A2-495C-4B1A-94CB-D45243A18820}" sibTransId="{245CD517-A32E-4C24-BA13-0D5131B16B81}"/>
    <dgm:cxn modelId="{0DB829B2-4DD7-491C-8DA8-4FD982D830F1}" type="presOf" srcId="{DA070E3A-749C-407B-BD30-896917F4D979}" destId="{1C7A0066-3BBB-4D7D-B916-3B261C83267F}" srcOrd="0" destOrd="0" presId="urn:microsoft.com/office/officeart/2005/8/layout/pList2#2"/>
    <dgm:cxn modelId="{6FBE63BC-4D93-4EAE-BFA0-38D97B4189DC}" type="presOf" srcId="{00BAD8EE-4F1B-4BF7-895F-063BD93B5909}" destId="{7D1F43E4-95E5-46D2-80B8-621B7CC11F59}" srcOrd="0" destOrd="0" presId="urn:microsoft.com/office/officeart/2005/8/layout/pList2#2"/>
    <dgm:cxn modelId="{48A83995-D6C7-4C40-8968-8DED2BBD0AD6}" type="presOf" srcId="{D90DD60A-1437-4927-BB8C-4F4CDFE4598C}" destId="{5053E81F-4253-48AC-8C23-E77FA745700F}" srcOrd="0" destOrd="0" presId="urn:microsoft.com/office/officeart/2005/8/layout/pList2#2"/>
    <dgm:cxn modelId="{33996F55-9FDD-4FE3-8F09-70F2D0989B8D}" type="presOf" srcId="{A92CCCF4-4C59-4427-96A4-F0988358ED19}" destId="{6E58F511-8C36-4294-B871-D045D9A5ED66}" srcOrd="0" destOrd="0" presId="urn:microsoft.com/office/officeart/2005/8/layout/pList2#2"/>
    <dgm:cxn modelId="{544180F7-8328-4D98-970F-D403AF472AC7}" type="presParOf" srcId="{5053E81F-4253-48AC-8C23-E77FA745700F}" destId="{7452501D-F2E7-4ACD-91FE-BC46D4746FC6}" srcOrd="0" destOrd="0" presId="urn:microsoft.com/office/officeart/2005/8/layout/pList2#2"/>
    <dgm:cxn modelId="{80155916-5714-4248-BA59-304C2AB45B24}" type="presParOf" srcId="{5053E81F-4253-48AC-8C23-E77FA745700F}" destId="{30C0F809-5DA3-4FB5-A959-4CF26668C88D}" srcOrd="1" destOrd="0" presId="urn:microsoft.com/office/officeart/2005/8/layout/pList2#2"/>
    <dgm:cxn modelId="{22C7F7EA-EA0C-4A36-B6A4-048DE6671FF6}" type="presParOf" srcId="{30C0F809-5DA3-4FB5-A959-4CF26668C88D}" destId="{DF9B1EA0-9C7E-4D98-A646-F6C99D6735CF}" srcOrd="0" destOrd="0" presId="urn:microsoft.com/office/officeart/2005/8/layout/pList2#2"/>
    <dgm:cxn modelId="{06BFCA92-B7DC-4924-A897-8A9024633B54}" type="presParOf" srcId="{DF9B1EA0-9C7E-4D98-A646-F6C99D6735CF}" destId="{7D1F43E4-95E5-46D2-80B8-621B7CC11F59}" srcOrd="0" destOrd="0" presId="urn:microsoft.com/office/officeart/2005/8/layout/pList2#2"/>
    <dgm:cxn modelId="{671933B5-3FF1-41CB-AD33-23A1CB3661DB}" type="presParOf" srcId="{DF9B1EA0-9C7E-4D98-A646-F6C99D6735CF}" destId="{A9AE661E-1C1D-4C18-989F-998924035078}" srcOrd="1" destOrd="0" presId="urn:microsoft.com/office/officeart/2005/8/layout/pList2#2"/>
    <dgm:cxn modelId="{F9F173D7-078C-41EB-A9ED-6E2B7869553D}" type="presParOf" srcId="{DF9B1EA0-9C7E-4D98-A646-F6C99D6735CF}" destId="{6FB68342-C80F-49A6-BAF1-398D87AD54EB}" srcOrd="2" destOrd="0" presId="urn:microsoft.com/office/officeart/2005/8/layout/pList2#2"/>
    <dgm:cxn modelId="{0502B55C-9480-4B87-B3F0-4027C9552AF3}" type="presParOf" srcId="{30C0F809-5DA3-4FB5-A959-4CF26668C88D}" destId="{6E58F511-8C36-4294-B871-D045D9A5ED66}" srcOrd="1" destOrd="0" presId="urn:microsoft.com/office/officeart/2005/8/layout/pList2#2"/>
    <dgm:cxn modelId="{361B9C99-5A8A-46C3-9095-E8C21F1B4DF9}" type="presParOf" srcId="{30C0F809-5DA3-4FB5-A959-4CF26668C88D}" destId="{9F88A310-E696-4C87-B409-494B4594EA61}" srcOrd="2" destOrd="0" presId="urn:microsoft.com/office/officeart/2005/8/layout/pList2#2"/>
    <dgm:cxn modelId="{B3B5BBF2-DB5C-4294-B451-AC48CDC77256}" type="presParOf" srcId="{9F88A310-E696-4C87-B409-494B4594EA61}" destId="{1C7A0066-3BBB-4D7D-B916-3B261C83267F}" srcOrd="0" destOrd="0" presId="urn:microsoft.com/office/officeart/2005/8/layout/pList2#2"/>
    <dgm:cxn modelId="{CE7B4EF7-248F-449B-A88B-1149061C893D}" type="presParOf" srcId="{9F88A310-E696-4C87-B409-494B4594EA61}" destId="{4AD8DBCB-9FD8-478B-9EEC-E5A14B2A2D5A}" srcOrd="1" destOrd="0" presId="urn:microsoft.com/office/officeart/2005/8/layout/pList2#2"/>
    <dgm:cxn modelId="{25C73B3B-D512-46F3-8743-2CD179C960D1}" type="presParOf" srcId="{9F88A310-E696-4C87-B409-494B4594EA61}" destId="{0420F6CC-2A11-41BF-804B-695761456EC0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23DB2-BC7C-4453-AE3E-3A3D96EB16CE}">
      <dsp:nvSpPr>
        <dsp:cNvPr id="0" name=""/>
        <dsp:cNvSpPr/>
      </dsp:nvSpPr>
      <dsp:spPr>
        <a:xfrm>
          <a:off x="0" y="24155"/>
          <a:ext cx="8501122" cy="675675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Когнитивное развитие ребенка</a:t>
          </a:r>
          <a:endParaRPr lang="ru-RU" sz="2800" kern="1200" dirty="0"/>
        </a:p>
      </dsp:txBody>
      <dsp:txXfrm>
        <a:off x="32984" y="57139"/>
        <a:ext cx="8435154" cy="609707"/>
      </dsp:txXfrm>
    </dsp:sp>
    <dsp:sp modelId="{5FD3A2D5-77EE-4A44-B248-5268EAE46B38}">
      <dsp:nvSpPr>
        <dsp:cNvPr id="0" name=""/>
        <dsp:cNvSpPr/>
      </dsp:nvSpPr>
      <dsp:spPr>
        <a:xfrm>
          <a:off x="0" y="699830"/>
          <a:ext cx="8501122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11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kern="1200" dirty="0" smtClean="0"/>
            <a:t>(словарный запас, базовые навыки по чтению и математике, фонологическая грамотность) </a:t>
          </a:r>
          <a:endParaRPr lang="ru-RU" sz="2600" kern="1200" dirty="0"/>
        </a:p>
      </dsp:txBody>
      <dsp:txXfrm>
        <a:off x="0" y="699830"/>
        <a:ext cx="8501122" cy="819720"/>
      </dsp:txXfrm>
    </dsp:sp>
    <dsp:sp modelId="{7A9F5B75-8B28-4D9B-80DE-C06F78C6B335}">
      <dsp:nvSpPr>
        <dsp:cNvPr id="0" name=""/>
        <dsp:cNvSpPr/>
      </dsp:nvSpPr>
      <dsp:spPr>
        <a:xfrm>
          <a:off x="0" y="1519550"/>
          <a:ext cx="8501122" cy="675675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Социальное и эмоциональное развитие ребенка</a:t>
          </a:r>
          <a:endParaRPr lang="ru-RU" sz="2800" kern="1200" dirty="0"/>
        </a:p>
      </dsp:txBody>
      <dsp:txXfrm>
        <a:off x="32984" y="1552534"/>
        <a:ext cx="8435154" cy="609707"/>
      </dsp:txXfrm>
    </dsp:sp>
    <dsp:sp modelId="{215CD64C-1727-43D8-9673-AB96A6A6D361}">
      <dsp:nvSpPr>
        <dsp:cNvPr id="0" name=""/>
        <dsp:cNvSpPr/>
      </dsp:nvSpPr>
      <dsp:spPr>
        <a:xfrm>
          <a:off x="0" y="2195225"/>
          <a:ext cx="8501122" cy="819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911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kern="1200" dirty="0" smtClean="0"/>
            <a:t>(адаптация к школе, личностное развитие, социальное развитие)</a:t>
          </a:r>
          <a:endParaRPr lang="ru-RU" sz="2600" kern="1200" dirty="0"/>
        </a:p>
      </dsp:txBody>
      <dsp:txXfrm>
        <a:off x="0" y="2195225"/>
        <a:ext cx="8501122" cy="819720"/>
      </dsp:txXfrm>
    </dsp:sp>
    <dsp:sp modelId="{104E9FFC-3B82-4792-B098-6175E1760493}">
      <dsp:nvSpPr>
        <dsp:cNvPr id="0" name=""/>
        <dsp:cNvSpPr/>
      </dsp:nvSpPr>
      <dsp:spPr>
        <a:xfrm>
          <a:off x="0" y="2928956"/>
          <a:ext cx="8501122" cy="675675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0" kern="1200" dirty="0" smtClean="0"/>
            <a:t>Контекстные условия</a:t>
          </a:r>
          <a:endParaRPr lang="ru-RU" sz="2800" i="0" kern="1200" dirty="0"/>
        </a:p>
      </dsp:txBody>
      <dsp:txXfrm>
        <a:off x="32984" y="2961940"/>
        <a:ext cx="8435154" cy="609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2501D-F2E7-4ACD-91FE-BC46D4746FC6}">
      <dsp:nvSpPr>
        <dsp:cNvPr id="0" name=""/>
        <dsp:cNvSpPr/>
      </dsp:nvSpPr>
      <dsp:spPr>
        <a:xfrm>
          <a:off x="0" y="0"/>
          <a:ext cx="7929618" cy="144661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68342-C80F-49A6-BAF1-398D87AD54EB}">
      <dsp:nvSpPr>
        <dsp:cNvPr id="0" name=""/>
        <dsp:cNvSpPr/>
      </dsp:nvSpPr>
      <dsp:spPr>
        <a:xfrm>
          <a:off x="238798" y="192882"/>
          <a:ext cx="3548581" cy="1060854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1F43E4-95E5-46D2-80B8-621B7CC11F59}">
      <dsp:nvSpPr>
        <dsp:cNvPr id="0" name=""/>
        <dsp:cNvSpPr/>
      </dsp:nvSpPr>
      <dsp:spPr>
        <a:xfrm rot="10800000">
          <a:off x="238798" y="1446619"/>
          <a:ext cx="3548581" cy="17680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88900" marR="0" lvl="0" indent="-889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- Уверенность ребенка в себе при  взаимодействии с окружающими в школе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- Привыкание ребенка к школе</a:t>
          </a:r>
        </a:p>
        <a:p>
          <a:pPr marL="88900" lvl="0" indent="-88900" algn="l">
            <a:spcBef>
              <a:spcPct val="0"/>
            </a:spcBef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- Независимость ребенка при взаимодействии с окружающими</a:t>
          </a:r>
        </a:p>
        <a:p>
          <a:pPr lvl="0" algn="l">
            <a:spcBef>
              <a:spcPct val="0"/>
            </a:spcBef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- Взаимоотношения со сверстникам</a:t>
          </a:r>
        </a:p>
        <a:p>
          <a:pPr lvl="0" algn="l">
            <a:spcBef>
              <a:spcPct val="0"/>
            </a:spcBef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- Взаимоотношения со взрослыми</a:t>
          </a:r>
        </a:p>
        <a:p>
          <a:pPr lvl="0" algn="l">
            <a:spcBef>
              <a:spcPct val="0"/>
            </a:spcBef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- Коммуникация с окружающими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 dirty="0"/>
        </a:p>
      </dsp:txBody>
      <dsp:txXfrm rot="10800000">
        <a:off x="293173" y="1446619"/>
        <a:ext cx="3439831" cy="1713715"/>
      </dsp:txXfrm>
    </dsp:sp>
    <dsp:sp modelId="{0420F6CC-2A11-41BF-804B-695761456EC0}">
      <dsp:nvSpPr>
        <dsp:cNvPr id="0" name=""/>
        <dsp:cNvSpPr/>
      </dsp:nvSpPr>
      <dsp:spPr>
        <a:xfrm>
          <a:off x="4142238" y="192882"/>
          <a:ext cx="3548581" cy="1060854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3981281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7A0066-3BBB-4D7D-B916-3B261C83267F}">
      <dsp:nvSpPr>
        <dsp:cNvPr id="0" name=""/>
        <dsp:cNvSpPr/>
      </dsp:nvSpPr>
      <dsp:spPr>
        <a:xfrm rot="10800000">
          <a:off x="4143409" y="1428761"/>
          <a:ext cx="3548581" cy="17680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88900" lvl="0" indent="-8890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- Сосредоточенность на занятиях, которыми руководит учитель</a:t>
          </a:r>
        </a:p>
        <a:p>
          <a:pPr marL="88900" lvl="0" indent="-8890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- Сосредоточенность в самостоятельных занятиях </a:t>
          </a:r>
        </a:p>
        <a:p>
          <a:pPr marL="88900" marR="0" lvl="0" indent="-8890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- Поведение (включая понимание последствий своих поступков для себя и окружающих)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- Умение ребенка следовать правилам</a:t>
          </a:r>
        </a:p>
        <a:p>
          <a:pPr marL="0" marR="0" lvl="0" indent="0" algn="l" defTabSz="444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latin typeface="Arial" pitchFamily="34" charset="0"/>
              <a:cs typeface="Arial" pitchFamily="34" charset="0"/>
            </a:rPr>
            <a:t>- Культурная осознанность</a:t>
          </a:r>
        </a:p>
        <a:p>
          <a:pPr lvl="0" algn="l">
            <a:spcBef>
              <a:spcPct val="0"/>
            </a:spcBef>
          </a:pPr>
          <a:endParaRPr lang="ru-RU" sz="1000" kern="1200" dirty="0" smtClean="0"/>
        </a:p>
      </dsp:txBody>
      <dsp:txXfrm rot="10800000">
        <a:off x="4197784" y="1428761"/>
        <a:ext cx="3439831" cy="1713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C84CB-928D-42EC-9D01-62893B94EF71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42941-0D82-4AF0-8C7E-121F6E53CA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15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 sz="1200" kern="1200">
                <a:solidFill>
                  <a:prstClr val="black"/>
                </a:solidFill>
                <a:latin typeface="Calibri" pitchFamily="34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200" kern="1200">
              <a:solidFill>
                <a:prstClr val="black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4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24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324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01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59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591-0481-4CB2-8C4D-2EC5B622BEF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91D4-A5B4-4ADB-905D-62A4FB9DE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23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591-0481-4CB2-8C4D-2EC5B622BEF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91D4-A5B4-4ADB-905D-62A4FB9DE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56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591-0481-4CB2-8C4D-2EC5B622BEF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91D4-A5B4-4ADB-905D-62A4FB9DE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211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7CBEE8BF-B476-411E-B252-1147775B79C7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24.02.2016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5A52F8C1-B8CB-4DAA-ADD6-1B2B5E5DBFC2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739264A8-FE71-4A2F-B932-7296B306F4E9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24.02.2016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53E8D7B-30A0-4D08-AC86-FE41EF8B5A37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D0A104D3-7710-451E-A5C2-A92914577DDE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24.02.2016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1F8BDE63-C9A3-4609-A83F-5BC6FBB88201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9CE33D6D-E2B8-4244-9A08-5BE67DC0DA10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24.02.2016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6CC73ED6-2D72-46DB-84E1-2AD6582D4DB9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40D52AED-01C0-445B-B79E-62A5085E913B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24.02.2016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1D62F20D-D39D-426A-94ED-A8A4AB113219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6D346912-273E-4986-9D6C-E88121172744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24.02.2016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0238E81A-0646-40C6-81A1-33DD5D9BA688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37951F8B-8DAC-4CE6-9F78-88EE105E16F4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24.02.2016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6343999E-A237-4FE7-ADE4-AA90903EA92A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E6D5C151-7FD7-4E82-AD8B-7B21EC18696A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24.02.2016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6B54BE19-85A4-487D-BA3C-292D3F1281EF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591-0481-4CB2-8C4D-2EC5B622BEF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91D4-A5B4-4ADB-905D-62A4FB9DE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127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0B962AAE-02B9-43A6-97A2-613B6D5BD9BF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24.02.2016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B0A0D9C6-C4CC-400F-B401-B39A4C287521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8EB4F2A6-DE30-46DD-9590-CD78964D482C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24.02.2016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17155090-109A-4DF1-B64D-1706F88BC128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703445A1-C96A-4A61-A506-A7F6999BB4F3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24.02.2016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EEFA5D44-F062-4265-BBD4-F49F6A30C7E3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591-0481-4CB2-8C4D-2EC5B622BEF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91D4-A5B4-4ADB-905D-62A4FB9DE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91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591-0481-4CB2-8C4D-2EC5B622BEF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91D4-A5B4-4ADB-905D-62A4FB9DE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13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591-0481-4CB2-8C4D-2EC5B622BEF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91D4-A5B4-4ADB-905D-62A4FB9DE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47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591-0481-4CB2-8C4D-2EC5B622BEF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91D4-A5B4-4ADB-905D-62A4FB9DE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83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591-0481-4CB2-8C4D-2EC5B622BEF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91D4-A5B4-4ADB-905D-62A4FB9DE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76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591-0481-4CB2-8C4D-2EC5B622BEF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91D4-A5B4-4ADB-905D-62A4FB9DE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955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0591-0481-4CB2-8C4D-2EC5B622BEF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C91D4-A5B4-4ADB-905D-62A4FB9DE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66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C0591-0481-4CB2-8C4D-2EC5B622BEFC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C91D4-A5B4-4ADB-905D-62A4FB9DE1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76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0A6B319F-356B-4963-A5EB-3CDDCA7CD45F}" type="datetimeFigureOut">
              <a:rPr lang="ru-RU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rtl="0">
                <a:defRPr/>
              </a:pPr>
              <a:t>24.02.2016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0">
              <a:defRPr/>
            </a:pPr>
            <a:fld id="{38C9B982-C665-4F9D-9443-8030E79803E1}" type="slidenum">
              <a:rPr lang="ru-RU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rtl="0">
                <a:defRPr/>
              </a:pPr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kardanova@hse.ru" TargetMode="External"/><Relationship Id="rId4" Type="http://schemas.openxmlformats.org/officeDocument/2006/relationships/hyperlink" Target="mailto:aeivanova@hse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722224" y="344960"/>
            <a:ext cx="6730096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ru-RU" sz="1200" kern="12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ВЕБИНАР РТЦ </a:t>
            </a:r>
            <a:r>
              <a:rPr lang="ru-RU" sz="1200" kern="1200" dirty="0" err="1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ИнОбра</a:t>
            </a:r>
            <a:r>
              <a:rPr lang="ru-RU" sz="1200" kern="1200" dirty="0">
                <a:solidFill>
                  <a:prstClr val="white"/>
                </a:solidFill>
                <a:latin typeface="Arial" pitchFamily="34" charset="0"/>
                <a:ea typeface="+mn-ea"/>
                <a:cs typeface="Arial" pitchFamily="34" charset="0"/>
              </a:rPr>
              <a:t> НИУ ВШЭ</a:t>
            </a:r>
          </a:p>
          <a:p>
            <a:pPr marL="342900" indent="-342900" algn="ctr" rtl="0" fontAlgn="base">
              <a:spcBef>
                <a:spcPct val="20000"/>
              </a:spcBef>
              <a:spcAft>
                <a:spcPct val="0"/>
              </a:spcAft>
            </a:pPr>
            <a:r>
              <a:rPr lang="ru-RU" sz="1200" kern="1200" dirty="0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24 </a:t>
            </a:r>
            <a:r>
              <a:rPr lang="ru-RU" sz="1200" kern="1200" dirty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февраля </a:t>
            </a:r>
            <a:r>
              <a:rPr lang="ru-RU" sz="1200" kern="1200" dirty="0" smtClean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2016 </a:t>
            </a:r>
            <a:r>
              <a:rPr lang="ru-RU" sz="1200" kern="1200" dirty="0">
                <a:solidFill>
                  <a:srgbClr val="FFFF00"/>
                </a:solidFill>
                <a:latin typeface="Calibri" pitchFamily="34" charset="0"/>
                <a:ea typeface="+mn-ea"/>
                <a:cs typeface="Arial" charset="0"/>
              </a:rPr>
              <a:t>года</a:t>
            </a:r>
            <a:endParaRPr lang="ru-RU" sz="1200" i="1" kern="1200" dirty="0">
              <a:solidFill>
                <a:prstClr val="white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ctrTitle"/>
          </p:nvPr>
        </p:nvSpPr>
        <p:spPr>
          <a:xfrm>
            <a:off x="500034" y="1857370"/>
            <a:ext cx="7983522" cy="1229266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Какой он – сегодняшний первоклассник?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(По результатам исследования </a:t>
            </a:r>
            <a:r>
              <a:rPr lang="en-US" sz="3200" b="1" dirty="0" smtClean="0">
                <a:solidFill>
                  <a:schemeClr val="bg1"/>
                </a:solidFill>
              </a:rPr>
              <a:t>iPIPS)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8"/>
          <p:cNvSpPr>
            <a:spLocks noChangeArrowheads="1"/>
          </p:cNvSpPr>
          <p:nvPr/>
        </p:nvSpPr>
        <p:spPr bwMode="auto">
          <a:xfrm>
            <a:off x="3071802" y="3214692"/>
            <a:ext cx="5936650" cy="150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kern="1200" dirty="0">
                <a:solidFill>
                  <a:prstClr val="white"/>
                </a:solidFill>
                <a:latin typeface="Calibri" pitchFamily="34" charset="0"/>
                <a:ea typeface="+mn-ea"/>
                <a:cs typeface="Arial" charset="0"/>
              </a:rPr>
              <a:t>Карданова Елена Юрьевна, </a:t>
            </a:r>
            <a:endParaRPr lang="en-US" sz="2000" b="1" kern="1200" dirty="0" smtClean="0">
              <a:solidFill>
                <a:prstClr val="white"/>
              </a:solidFill>
              <a:latin typeface="Calibri" pitchFamily="34" charset="0"/>
              <a:ea typeface="+mn-ea"/>
              <a:cs typeface="Arial" charset="0"/>
            </a:endParaRPr>
          </a:p>
          <a:p>
            <a:pPr marL="457200" indent="-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kern="1200" dirty="0" smtClean="0">
                <a:solidFill>
                  <a:prstClr val="white"/>
                </a:solidFill>
                <a:latin typeface="Calibri" pitchFamily="34" charset="0"/>
                <a:ea typeface="+mn-ea"/>
                <a:cs typeface="Arial" charset="0"/>
              </a:rPr>
              <a:t>Иванова Алина </a:t>
            </a:r>
            <a:r>
              <a:rPr lang="ru-RU" sz="2000" b="1" dirty="0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Е</a:t>
            </a:r>
            <a:r>
              <a:rPr lang="ru-RU" sz="2000" b="1" kern="1200" dirty="0" smtClean="0">
                <a:solidFill>
                  <a:prstClr val="white"/>
                </a:solidFill>
                <a:latin typeface="Calibri" pitchFamily="34" charset="0"/>
                <a:ea typeface="+mn-ea"/>
                <a:cs typeface="Arial" charset="0"/>
              </a:rPr>
              <a:t>вгеньевна,</a:t>
            </a:r>
          </a:p>
          <a:p>
            <a:pPr marL="457200" indent="-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white"/>
                </a:solidFill>
                <a:latin typeface="Calibri" pitchFamily="34" charset="0"/>
                <a:cs typeface="Arial" charset="0"/>
              </a:rPr>
              <a:t>Брун Ирина Викторовна</a:t>
            </a:r>
          </a:p>
          <a:p>
            <a:pPr marL="457200" indent="-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kern="1200" dirty="0" smtClean="0">
                <a:solidFill>
                  <a:prstClr val="white"/>
                </a:solidFill>
                <a:latin typeface="Calibri" pitchFamily="34" charset="0"/>
                <a:ea typeface="+mn-ea"/>
                <a:cs typeface="Arial" charset="0"/>
              </a:rPr>
              <a:t>Центр </a:t>
            </a:r>
            <a:r>
              <a:rPr lang="ru-RU" sz="1400" b="1" kern="1200" dirty="0">
                <a:solidFill>
                  <a:prstClr val="white"/>
                </a:solidFill>
                <a:latin typeface="Calibri" pitchFamily="34" charset="0"/>
                <a:ea typeface="+mn-ea"/>
                <a:cs typeface="Arial" charset="0"/>
              </a:rPr>
              <a:t>мониторинга качества образования </a:t>
            </a:r>
            <a:endParaRPr lang="ru-RU" sz="1400" b="1" kern="1200" dirty="0" smtClean="0">
              <a:solidFill>
                <a:prstClr val="white"/>
              </a:solidFill>
              <a:latin typeface="Calibri" pitchFamily="34" charset="0"/>
              <a:ea typeface="+mn-ea"/>
              <a:cs typeface="Arial" charset="0"/>
            </a:endParaRPr>
          </a:p>
          <a:p>
            <a:pPr marL="457200" indent="-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kern="1200" dirty="0" smtClean="0">
                <a:solidFill>
                  <a:prstClr val="white"/>
                </a:solidFill>
                <a:latin typeface="Calibri" pitchFamily="34" charset="0"/>
                <a:ea typeface="+mn-ea"/>
                <a:cs typeface="Arial" charset="0"/>
              </a:rPr>
              <a:t>Института </a:t>
            </a:r>
            <a:r>
              <a:rPr lang="ru-RU" sz="1400" b="1" kern="1200" dirty="0">
                <a:solidFill>
                  <a:prstClr val="white"/>
                </a:solidFill>
                <a:latin typeface="Calibri" pitchFamily="34" charset="0"/>
                <a:ea typeface="+mn-ea"/>
                <a:cs typeface="Arial" charset="0"/>
              </a:rPr>
              <a:t>образования  </a:t>
            </a:r>
            <a:endParaRPr lang="ru-RU" sz="1400" b="1" kern="1200" dirty="0" smtClean="0">
              <a:solidFill>
                <a:prstClr val="white"/>
              </a:solidFill>
              <a:latin typeface="Calibri" pitchFamily="34" charset="0"/>
              <a:ea typeface="+mn-ea"/>
              <a:cs typeface="Arial" charset="0"/>
            </a:endParaRPr>
          </a:p>
          <a:p>
            <a:pPr marL="457200" indent="-457200"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kern="1200" dirty="0" smtClean="0">
                <a:solidFill>
                  <a:prstClr val="white"/>
                </a:solidFill>
                <a:latin typeface="Calibri" pitchFamily="34" charset="0"/>
                <a:ea typeface="+mn-ea"/>
                <a:cs typeface="Arial" charset="0"/>
              </a:rPr>
              <a:t>НИУ ВШЭ</a:t>
            </a:r>
            <a:endParaRPr lang="ru-RU" sz="1400" b="1" kern="1200" dirty="0">
              <a:solidFill>
                <a:prstClr val="white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1026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" y="267495"/>
            <a:ext cx="696482" cy="57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-20725" y="4639519"/>
            <a:ext cx="9164725" cy="5039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4657927"/>
            <a:ext cx="884928" cy="48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Рисунок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4714891"/>
            <a:ext cx="1553210" cy="28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4" y="4654061"/>
            <a:ext cx="507401" cy="48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" descr="http://www.ipips.org/_/rsrc/1350650977760/contributors/cem-logo-fb.png?height=200&amp;width=2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4649259"/>
            <a:ext cx="494241" cy="4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54" y="4649259"/>
            <a:ext cx="725312" cy="477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104" y="141480"/>
            <a:ext cx="8229600" cy="54006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Примеры заданий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68" y="1285866"/>
            <a:ext cx="3803057" cy="189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" t="12021" r="5225" b="8272"/>
          <a:stretch/>
        </p:blipFill>
        <p:spPr bwMode="auto">
          <a:xfrm>
            <a:off x="4786314" y="1428742"/>
            <a:ext cx="3570835" cy="1609760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" b="6400"/>
          <a:stretch/>
        </p:blipFill>
        <p:spPr bwMode="auto">
          <a:xfrm>
            <a:off x="352425" y="3429006"/>
            <a:ext cx="3532837" cy="1565105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9"/>
          <a:stretch/>
        </p:blipFill>
        <p:spPr bwMode="auto">
          <a:xfrm>
            <a:off x="4786314" y="3429006"/>
            <a:ext cx="3570835" cy="1579193"/>
          </a:xfrm>
          <a:prstGeom prst="rect">
            <a:avLst/>
          </a:prstGeom>
          <a:noFill/>
          <a:ln w="5715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1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23479"/>
            <a:ext cx="8391108" cy="828675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Процедура диагностики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54" y="1092845"/>
            <a:ext cx="9071992" cy="4158699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Снимок экрана 2014-03-23 в 1.10.0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0034" y="1071553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85720" y="1214428"/>
            <a:ext cx="83582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538">
              <a:buNone/>
            </a:pPr>
            <a:r>
              <a:rPr lang="ru-RU" sz="1100" dirty="0" smtClean="0"/>
              <a:t>	</a:t>
            </a:r>
            <a:endParaRPr lang="ru-RU" sz="1100" dirty="0"/>
          </a:p>
        </p:txBody>
      </p:sp>
      <p:sp>
        <p:nvSpPr>
          <p:cNvPr id="11" name="Rectangle 13"/>
          <p:cNvSpPr/>
          <p:nvPr/>
        </p:nvSpPr>
        <p:spPr>
          <a:xfrm>
            <a:off x="0" y="1142990"/>
            <a:ext cx="4714908" cy="1477328"/>
          </a:xfrm>
          <a:prstGeom prst="rect">
            <a:avLst/>
          </a:prstGeom>
          <a:ln w="3175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1166813" indent="-450850">
              <a:buFont typeface="Wingdings" pitchFamily="2" charset="2"/>
              <a:buChar char="ü"/>
            </a:pPr>
            <a:r>
              <a:rPr lang="ru-RU" dirty="0" smtClean="0"/>
              <a:t>Индивидуальная работа с каждым ребенком</a:t>
            </a:r>
          </a:p>
          <a:p>
            <a:pPr marL="1166813" indent="-450850">
              <a:lnSpc>
                <a:spcPct val="150000"/>
              </a:lnSpc>
              <a:buFont typeface="Wingdings" charset="2"/>
              <a:buChar char="ü"/>
            </a:pPr>
            <a:r>
              <a:rPr lang="ru-RU" dirty="0" smtClean="0"/>
              <a:t>Время - 20-30 минут  </a:t>
            </a:r>
          </a:p>
          <a:p>
            <a:pPr marL="1166813" indent="-450850">
              <a:lnSpc>
                <a:spcPct val="150000"/>
              </a:lnSpc>
              <a:buFont typeface="Wingdings" charset="2"/>
              <a:buChar char="ü"/>
            </a:pPr>
            <a:r>
              <a:rPr lang="ru-RU" dirty="0" smtClean="0"/>
              <a:t>Оценивание в игровой форме</a:t>
            </a:r>
            <a:endParaRPr lang="ru-RU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0" y="3143254"/>
            <a:ext cx="3000364" cy="20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7" name="Rectangle 12"/>
          <p:cNvSpPr/>
          <p:nvPr/>
        </p:nvSpPr>
        <p:spPr>
          <a:xfrm>
            <a:off x="5000628" y="1357304"/>
            <a:ext cx="3786214" cy="95410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 Компьютерная форма</a:t>
            </a:r>
          </a:p>
          <a:p>
            <a:pPr>
              <a:buNone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265113" indent="-265113">
              <a:buFont typeface="Wingdings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Специальная компьютерная программа (адаптивный алгоритм)</a:t>
            </a:r>
          </a:p>
        </p:txBody>
      </p:sp>
      <p:pic>
        <p:nvPicPr>
          <p:cNvPr id="18" name="Picture 17" descr="C:\Users\Elena Kardanovs\Desktop\Фото\Фото iPIPS\тестирование\тестирование\GEF_127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643188"/>
            <a:ext cx="350046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4286248" y="2857502"/>
            <a:ext cx="4572000" cy="203132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            Сбор контекстной информации</a:t>
            </a:r>
          </a:p>
          <a:p>
            <a:pPr algn="just"/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Опрос родителей (заполнение анкеты, 10 минут)</a:t>
            </a:r>
          </a:p>
          <a:p>
            <a:pPr marL="266700" indent="-266700" algn="just">
              <a:buFont typeface="Wingdings" pitchFamily="2" charset="2"/>
              <a:buChar char="ü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Опрос учителей (заполнение электронных анкет)</a:t>
            </a:r>
          </a:p>
          <a:p>
            <a:pPr marL="717550" lvl="1" indent="-260350" algn="just">
              <a:buFont typeface="Wingdings" pitchFamily="2" charset="2"/>
              <a:buChar char="§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Анкета социального и эмоционального развития ребенка (30-40 минут)</a:t>
            </a:r>
          </a:p>
          <a:p>
            <a:pPr marL="717550" lvl="1" indent="-260350" algn="just">
              <a:buFont typeface="Wingdings" pitchFamily="2" charset="2"/>
              <a:buChar char="§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Анкета поведенческих характеристик ребенка (только весной, 20 минут)</a:t>
            </a:r>
          </a:p>
          <a:p>
            <a:pPr marL="717550" lvl="1" indent="-260350" algn="just">
              <a:buFont typeface="Wingdings" pitchFamily="2" charset="2"/>
              <a:buChar char="§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Анкета учителя (10 минут)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146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92" y="4835475"/>
            <a:ext cx="4143375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500034" y="142858"/>
            <a:ext cx="6581939" cy="73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Исследование некогнитивного развития ребенка</a:t>
            </a:r>
            <a:endParaRPr lang="en-US" sz="28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14282" y="1500180"/>
            <a:ext cx="8709877" cy="3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/>
              <a:t>PSED </a:t>
            </a:r>
            <a:r>
              <a:rPr lang="ru-RU" sz="2000" dirty="0"/>
              <a:t>– опросник личностного, социального, эмоционального развития ребенка в рамках инструмента </a:t>
            </a:r>
            <a:r>
              <a:rPr lang="en-US" sz="2000" dirty="0" err="1" smtClean="0"/>
              <a:t>iPIPS</a:t>
            </a:r>
            <a:endParaRPr lang="ru-RU" sz="2000" dirty="0" smtClean="0"/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 smtClean="0"/>
              <a:t>11 </a:t>
            </a:r>
            <a:r>
              <a:rPr lang="ru-RU" sz="2000" dirty="0"/>
              <a:t>шкал с подробными индикаторами, описывающими поведение </a:t>
            </a:r>
            <a:r>
              <a:rPr lang="ru-RU" sz="2000" dirty="0" smtClean="0"/>
              <a:t>ребенка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 smtClean="0"/>
              <a:t>Заполняется </a:t>
            </a:r>
            <a:r>
              <a:rPr lang="ru-RU" sz="2000" dirty="0"/>
              <a:t>учителем на каждого ребенка, участвующего в </a:t>
            </a:r>
            <a:r>
              <a:rPr lang="ru-RU" sz="2000" dirty="0" smtClean="0"/>
              <a:t>исследовании, на основе ежедневного взаимодействия и наблюдения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 smtClean="0"/>
              <a:t>Проводится </a:t>
            </a:r>
            <a:r>
              <a:rPr lang="ru-RU" sz="2000" dirty="0"/>
              <a:t>в электронной </a:t>
            </a:r>
            <a:r>
              <a:rPr lang="ru-RU" sz="2000" dirty="0" smtClean="0"/>
              <a:t>форме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 smtClean="0"/>
              <a:t>Заполняется </a:t>
            </a:r>
            <a:r>
              <a:rPr lang="ru-RU" sz="2000" dirty="0"/>
              <a:t>дважды: в начале и в конце учебного года</a:t>
            </a:r>
          </a:p>
          <a:p>
            <a:endParaRPr lang="ru-RU" sz="1200" dirty="0">
              <a:solidFill>
                <a:srgbClr val="003F82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65962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92" y="4811318"/>
            <a:ext cx="4143375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500034" y="171647"/>
            <a:ext cx="7475566" cy="686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>
                <a:solidFill>
                  <a:schemeClr val="bg1"/>
                </a:solidFill>
              </a:rPr>
              <a:t>Цели опросника PSED</a:t>
            </a:r>
            <a:endParaRPr lang="en-US" sz="28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85720" y="1285865"/>
            <a:ext cx="8404656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1700" dirty="0"/>
              <a:t>Оценить степень личностного, социального и эмоционального развития ребёнка на входе в </a:t>
            </a:r>
            <a:r>
              <a:rPr lang="ru-RU" sz="1700" dirty="0" smtClean="0"/>
              <a:t>систему обучения;</a:t>
            </a:r>
            <a:endParaRPr lang="en-US" sz="1700" dirty="0" smtClean="0"/>
          </a:p>
          <a:p>
            <a:pPr marL="342900" indent="-342900">
              <a:buFont typeface="Wingdings" pitchFamily="2" charset="2"/>
              <a:buChar char="Ø"/>
            </a:pPr>
            <a:endParaRPr lang="ru-RU" sz="17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1700" dirty="0" smtClean="0"/>
              <a:t>Задать стартовую точку для оценки прогресса в личностном, социальном и эмоциональном развитии ребёнка за первый год обучения;</a:t>
            </a:r>
            <a:endParaRPr lang="en-US" sz="1700" dirty="0" smtClean="0"/>
          </a:p>
          <a:p>
            <a:pPr marL="342900" indent="-342900">
              <a:buFont typeface="Wingdings" pitchFamily="2" charset="2"/>
              <a:buChar char="Ø"/>
            </a:pPr>
            <a:endParaRPr lang="ru-RU" sz="17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1700" dirty="0" smtClean="0"/>
              <a:t>Выявить детей, требующих особого внимания учителя;</a:t>
            </a:r>
            <a:endParaRPr lang="en-US" sz="1700" dirty="0" smtClean="0"/>
          </a:p>
          <a:p>
            <a:pPr marL="342900" indent="-342900">
              <a:buFont typeface="Wingdings" pitchFamily="2" charset="2"/>
              <a:buChar char="Ø"/>
            </a:pPr>
            <a:endParaRPr lang="ru-RU" sz="17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1700" dirty="0" smtClean="0"/>
              <a:t>Показать проблемы и точки роста в различных областях личностного, социального и эмоционального развития каждого ребёнка в классе;</a:t>
            </a:r>
            <a:endParaRPr lang="en-US" sz="1700" dirty="0" smtClean="0"/>
          </a:p>
          <a:p>
            <a:pPr marL="342900" indent="-342900">
              <a:buFont typeface="Wingdings" pitchFamily="2" charset="2"/>
              <a:buChar char="Ø"/>
            </a:pPr>
            <a:endParaRPr lang="ru-RU" sz="17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1700" dirty="0" smtClean="0"/>
              <a:t>Дополнить информацию о когнитивном развитии ребёнка данными о его личностном, социальном и эмоциональном развитии.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70514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14282" y="4786328"/>
            <a:ext cx="4143375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428596" y="142858"/>
            <a:ext cx="7801004" cy="85725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Шкалы </a:t>
            </a:r>
            <a:r>
              <a:rPr lang="en-US" sz="2800" b="1" dirty="0" smtClean="0">
                <a:solidFill>
                  <a:schemeClr val="bg1"/>
                </a:solidFill>
              </a:rPr>
              <a:t>PSED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71356054"/>
              </p:ext>
            </p:extLst>
          </p:nvPr>
        </p:nvGraphicFramePr>
        <p:xfrm>
          <a:off x="571472" y="1500180"/>
          <a:ext cx="7929618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43042" y="1857370"/>
            <a:ext cx="171451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Уверенность в себе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929058" y="128586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8" y="1857370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Поведение в классе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770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015286" cy="85725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Использование </a:t>
            </a:r>
            <a:r>
              <a:rPr lang="en-US" sz="2800" b="1" dirty="0" smtClean="0">
                <a:solidFill>
                  <a:schemeClr val="bg1"/>
                </a:solidFill>
              </a:rPr>
              <a:t>iPIPS </a:t>
            </a:r>
            <a:r>
              <a:rPr lang="ru-RU" sz="2800" b="1" dirty="0" smtClean="0">
                <a:solidFill>
                  <a:schemeClr val="bg1"/>
                </a:solidFill>
              </a:rPr>
              <a:t>в России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9444"/>
            <a:ext cx="8229600" cy="3255179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Инструмент международного сравнительного исследования первоклассников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Инструмент исследования в российских школах, позволяющий провести комплексную диагностику детей на входе в систему образования и измерить их индивидуальный прогресс в конце первого года обучения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76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58"/>
            <a:ext cx="8372444" cy="85725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Первое широкомасштабное исследование: 2014-2015 гг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8"/>
            <a:ext cx="8229600" cy="339447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142844" y="1071553"/>
            <a:ext cx="471490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1F497D"/>
                </a:solidFill>
              </a:rPr>
              <a:t>Этапы исследования:</a:t>
            </a:r>
          </a:p>
          <a:p>
            <a:pPr algn="just"/>
            <a:endParaRPr lang="ru-RU" sz="2000" dirty="0" smtClean="0">
              <a:solidFill>
                <a:prstClr val="black"/>
              </a:solidFill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1ый этап: октябрь  2014 г.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Регионы: Красноярск, Татарстан, Москва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Выборка: более 4000 человек</a:t>
            </a:r>
          </a:p>
          <a:p>
            <a:pPr algn="just"/>
            <a:endParaRPr lang="ru-RU" dirty="0" smtClean="0">
              <a:solidFill>
                <a:prstClr val="black"/>
              </a:solidFill>
            </a:endParaRPr>
          </a:p>
          <a:p>
            <a:pPr algn="just"/>
            <a:r>
              <a:rPr lang="ru-RU" dirty="0" smtClean="0">
                <a:solidFill>
                  <a:prstClr val="black"/>
                </a:solidFill>
              </a:rPr>
              <a:t>2ой этап: май 2015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t="21929" r="33657" b="22919"/>
          <a:stretch/>
        </p:blipFill>
        <p:spPr bwMode="auto">
          <a:xfrm>
            <a:off x="4929190" y="1214428"/>
            <a:ext cx="3713695" cy="173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&amp;Pcy;&amp;rcy;&amp;ocy;&amp;dcy;&amp;vcy;&amp;icy;&amp;zhcy;&amp;iecy;&amp;ncy;&amp;icy;&amp;iecy; &amp;icy; &amp;rcy;&amp;acy;&amp;scy;&amp;kcy;&amp;rcy;&amp;ucy;&amp;tcy;&amp;kcy;&amp;acy; &amp;scy;&amp;acy;&amp;jcy;&amp;tcy;&amp;ocy;&amp;vcy; &amp;vcy; &amp;Kcy;&amp;acy;&amp;zcy;&amp;acy;&amp;ncy;&amp;icy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t="6215" b="4834"/>
          <a:stretch/>
        </p:blipFill>
        <p:spPr bwMode="auto">
          <a:xfrm>
            <a:off x="4929190" y="3071816"/>
            <a:ext cx="3706481" cy="196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&amp;Dcy;&amp;ocy;&amp;scy;&amp;tcy;&amp;ocy;&amp;pcy;&amp;rcy;&amp;icy;&amp;mcy;&amp;iecy;&amp;chcy;&amp;acy;&amp;tcy;&amp;iecy;&amp;lcy;&amp;softcy;&amp;ncy;&amp;ocy;&amp;scy;&amp;tcy;&amp;icy; &amp;Kcy;&amp;rcy;&amp;acy;&amp;scy;&amp;ncy;&amp;ocy;&amp;yacy;&amp;rcy;&amp;scy;&amp;kcy;&amp;acy; &amp;icy; &amp;Kcy;&amp;rcy;&amp;acy;&amp;scy;&amp;ncy;&amp;ocy;&amp;yacy;&amp;rcy;&amp;scy;&amp;kcy;&amp;ocy;&amp;gcy;&amp;ocy; &amp;Kcy;&amp;rcy;&amp;acy;&amp;yacy; - &amp;Acy;&amp;vcy;&amp;tcy;&amp;ocy; &amp;Tcy;&amp;rcy;&amp;ecy;&amp;vcy;&amp;iecy;&amp;lcy; - &amp;Fcy;&amp;ocy;&amp;rcy;&amp;ucy;&amp;mcy; &amp;ocy; &amp;dcy;&amp;ocy;&amp;mcy;&amp;acy;&amp;khcy; &amp;ncy;&amp;acy; &amp;kcy;&amp;ocy;&amp;lcy;&amp;iecy;&amp;scy;&amp;acy;&amp;khcy; - &amp;Vcy;&amp;ocy;&amp;kcy;&amp;rcy;&amp;ucy;&amp;gcy; &amp;scy;&amp;vcy;&amp;iecy;&amp;tcy;&amp;acy;. &amp;Rcy;&amp;ocy;&amp;scy;&amp;scy;&amp;icy;&amp;yacy;, &amp;Ucy;&amp;kcy;&amp;rcy;&amp;acy;&amp;icy;&amp;ncy;&amp;acy;,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"/>
          <a:stretch/>
        </p:blipFill>
        <p:spPr bwMode="auto">
          <a:xfrm>
            <a:off x="147659" y="3132244"/>
            <a:ext cx="371737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eivanova\Pictures\Безымянный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8" t="22611" r="48712" b="22134"/>
          <a:stretch/>
        </p:blipFill>
        <p:spPr bwMode="auto">
          <a:xfrm>
            <a:off x="3929058" y="2500312"/>
            <a:ext cx="760021" cy="129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67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8"/>
            <a:ext cx="8086724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География исследования в 2015-2016: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выборка более 11000 детей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8"/>
            <a:ext cx="8229600" cy="339447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b="1712"/>
          <a:stretch/>
        </p:blipFill>
        <p:spPr bwMode="auto">
          <a:xfrm>
            <a:off x="979133" y="1203598"/>
            <a:ext cx="7193267" cy="379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8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14282" y="4786328"/>
            <a:ext cx="4143375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214282" y="142858"/>
            <a:ext cx="8015318" cy="85725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Портрет первоклассника: выборка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исследования в двух региональных столицах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128586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174422"/>
              </p:ext>
            </p:extLst>
          </p:nvPr>
        </p:nvGraphicFramePr>
        <p:xfrm>
          <a:off x="214282" y="1571618"/>
          <a:ext cx="6552728" cy="300666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057112"/>
                <a:gridCol w="1226711"/>
                <a:gridCol w="1365577"/>
                <a:gridCol w="903328"/>
              </a:tblGrid>
              <a:tr h="606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Параметр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</a:rPr>
                        <a:t>Казань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</a:rPr>
                        <a:t>Красноярск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effectLst/>
                        </a:rPr>
                        <a:t>Всего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06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детей в генеральной совокупности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10301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11200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21501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6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Количество районов 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6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6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школ в выборке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30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27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57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6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Количество детей в выборке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1303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1438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2741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96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Средний возраст детей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7.32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7.39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7.35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606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Пропорция мальчиков по отношению к девочкам 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0.5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0.51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0.5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16" y="3143254"/>
            <a:ext cx="2160240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Стратифицированный </a:t>
            </a:r>
            <a:r>
              <a:rPr lang="ru-RU" sz="1600" dirty="0" err="1" smtClean="0"/>
              <a:t>рандомизированный</a:t>
            </a:r>
            <a:r>
              <a:rPr lang="ru-RU" sz="1600" dirty="0" smtClean="0"/>
              <a:t> отбор: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районы города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/>
              <a:t>статус школы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16" y="1714494"/>
            <a:ext cx="216024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Схожие </a:t>
            </a:r>
            <a:r>
              <a:rPr lang="ru-RU" sz="1600" dirty="0" err="1" smtClean="0"/>
              <a:t>социоэкономические</a:t>
            </a:r>
            <a:r>
              <a:rPr lang="ru-RU" sz="1600" dirty="0" smtClean="0"/>
              <a:t> </a:t>
            </a:r>
            <a:r>
              <a:rPr lang="ru-RU" sz="1600" dirty="0"/>
              <a:t>показатели </a:t>
            </a:r>
            <a:r>
              <a:rPr lang="ru-RU" sz="1600" dirty="0" smtClean="0"/>
              <a:t>городов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1623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14282" y="4786328"/>
            <a:ext cx="4143375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428596" y="428610"/>
            <a:ext cx="7801004" cy="571498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Семьи первоклассников 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128586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9" b="2476"/>
          <a:stretch/>
        </p:blipFill>
        <p:spPr bwMode="auto">
          <a:xfrm>
            <a:off x="11175" y="1161795"/>
            <a:ext cx="4415018" cy="390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4"/>
          <a:stretch/>
        </p:blipFill>
        <p:spPr bwMode="auto">
          <a:xfrm>
            <a:off x="4618692" y="1149168"/>
            <a:ext cx="4248472" cy="374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89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20"/>
            <a:ext cx="7729566" cy="85725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План презентации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75606"/>
            <a:ext cx="8229600" cy="3547608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4300" dirty="0" smtClean="0"/>
              <a:t>Краткое описание исследования iPIPS: структура iPIPS, процедура диагностики</a:t>
            </a:r>
          </a:p>
          <a:p>
            <a:pPr lvl="0"/>
            <a:r>
              <a:rPr lang="ru-RU" sz="4300" dirty="0" smtClean="0"/>
              <a:t>Оценивание в </a:t>
            </a:r>
            <a:r>
              <a:rPr lang="en-US" sz="4300" dirty="0" err="1" smtClean="0"/>
              <a:t>iPIPS</a:t>
            </a:r>
            <a:r>
              <a:rPr lang="ru-RU" sz="4300" dirty="0" smtClean="0"/>
              <a:t> некогнитивного (социального и эмоционального) развития первоклассника</a:t>
            </a:r>
          </a:p>
          <a:p>
            <a:pPr lvl="0"/>
            <a:r>
              <a:rPr lang="ru-RU" sz="4300" dirty="0" smtClean="0"/>
              <a:t>Портрет первоклассника на входе в школу (на примере двух крупных российских регионов)</a:t>
            </a:r>
          </a:p>
          <a:p>
            <a:pPr lvl="0"/>
            <a:r>
              <a:rPr lang="ru-RU" sz="4300" dirty="0" smtClean="0"/>
              <a:t>Кластерная модель деления первоклассников на группы на старте школы в зависимости от сочетания их когнитивного и некогнитивного развития</a:t>
            </a:r>
          </a:p>
          <a:p>
            <a:pPr lvl="0"/>
            <a:r>
              <a:rPr lang="ru-RU" sz="4300" dirty="0" smtClean="0"/>
              <a:t>Характеристики кластеров с точки зрения семейных и личностных особенностей детей</a:t>
            </a:r>
          </a:p>
          <a:p>
            <a:pPr lvl="0"/>
            <a:r>
              <a:rPr lang="ru-RU" sz="4300" dirty="0" smtClean="0"/>
              <a:t>Что происходит с детьми из разных кластеров за первый год обучения в школе?</a:t>
            </a:r>
          </a:p>
          <a:p>
            <a:pPr lvl="0"/>
            <a:r>
              <a:rPr lang="ru-RU" sz="4300" dirty="0" smtClean="0"/>
              <a:t>Как помочь учителю в выстраивании индивидуальных траекторий обучения детей в начальной школе?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14282" y="4786328"/>
            <a:ext cx="4143375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428596" y="142858"/>
            <a:ext cx="7801004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Дошкольный опыт и возраст детей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на входе в школу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128586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609"/>
            <a:ext cx="4608512" cy="369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8"/>
          <a:stretch/>
        </p:blipFill>
        <p:spPr bwMode="auto">
          <a:xfrm>
            <a:off x="4427984" y="1196609"/>
            <a:ext cx="4330117" cy="368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24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14282" y="4786328"/>
            <a:ext cx="4143375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214282" y="500048"/>
            <a:ext cx="8015318" cy="5000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Портрет первоклассника: когнитивное развитие на входе в школу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128586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6" y="1285866"/>
            <a:ext cx="4321005" cy="355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00" y="1285005"/>
            <a:ext cx="4268367" cy="350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7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14282" y="4786328"/>
            <a:ext cx="4143375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214282" y="500048"/>
            <a:ext cx="8015318" cy="5000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Портрет первоклассника: прогресс детей за первый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год обучения в школе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128586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29" y="1175851"/>
            <a:ext cx="4208033" cy="3795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75851"/>
            <a:ext cx="4357657" cy="387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5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14282" y="4786328"/>
            <a:ext cx="4143375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214282" y="500048"/>
            <a:ext cx="8015318" cy="5000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Портрет первоклассника: некогнитивное развитие детей на входе в школу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128586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71604" y="1059582"/>
            <a:ext cx="5515891" cy="408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5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8"/>
            <a:ext cx="8411424" cy="71439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Что дает стартовая диагностика педагогу?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285866"/>
            <a:ext cx="8229600" cy="3394472"/>
          </a:xfrm>
        </p:spPr>
        <p:txBody>
          <a:bodyPr>
            <a:normAutofit fontScale="85000" lnSpcReduction="20000"/>
          </a:bodyPr>
          <a:lstStyle/>
          <a:p>
            <a:pPr marL="358775" lvl="0" indent="-358775">
              <a:spcBef>
                <a:spcPts val="600"/>
              </a:spcBef>
            </a:pPr>
            <a:r>
              <a:rPr lang="ru-RU" sz="2000" dirty="0" smtClean="0">
                <a:cs typeface="Arial" pitchFamily="34" charset="0"/>
              </a:rPr>
              <a:t>Ориентировка относительно уровня знаний и умений новых учеников школы: портрет класса</a:t>
            </a:r>
          </a:p>
          <a:p>
            <a:pPr marL="358775" lvl="0" indent="-358775">
              <a:spcBef>
                <a:spcPts val="600"/>
              </a:spcBef>
            </a:pPr>
            <a:endParaRPr lang="ru-RU" sz="2000" dirty="0" smtClean="0">
              <a:cs typeface="Arial" pitchFamily="34" charset="0"/>
            </a:endParaRPr>
          </a:p>
          <a:p>
            <a:pPr marL="358775" lvl="0" indent="-358775">
              <a:spcBef>
                <a:spcPts val="600"/>
              </a:spcBef>
            </a:pPr>
            <a:r>
              <a:rPr lang="ru-RU" sz="2000" dirty="0" smtClean="0">
                <a:cs typeface="Arial" pitchFamily="34" charset="0"/>
              </a:rPr>
              <a:t>Степень различий в подготовленности (дошкольный опыт) </a:t>
            </a:r>
          </a:p>
          <a:p>
            <a:pPr marL="358775" lvl="0" indent="-358775">
              <a:spcBef>
                <a:spcPts val="600"/>
              </a:spcBef>
            </a:pPr>
            <a:endParaRPr lang="ru-RU" sz="2000" dirty="0" smtClean="0">
              <a:cs typeface="Arial" pitchFamily="34" charset="0"/>
            </a:endParaRPr>
          </a:p>
          <a:p>
            <a:pPr marL="358775" lvl="0" indent="-358775">
              <a:spcBef>
                <a:spcPts val="600"/>
              </a:spcBef>
            </a:pPr>
            <a:r>
              <a:rPr lang="ru-RU" sz="2000" dirty="0" smtClean="0">
                <a:cs typeface="Arial" pitchFamily="34" charset="0"/>
              </a:rPr>
              <a:t>Точка отсчета для выбора и дальнейшего развертывания стратегий обучения</a:t>
            </a:r>
          </a:p>
          <a:p>
            <a:pPr marL="358775" indent="-358775">
              <a:spcBef>
                <a:spcPts val="600"/>
              </a:spcBef>
            </a:pPr>
            <a:endParaRPr lang="ru-RU" sz="2000" dirty="0" smtClean="0">
              <a:cs typeface="Arial" pitchFamily="34" charset="0"/>
            </a:endParaRPr>
          </a:p>
          <a:p>
            <a:pPr marL="358775" lvl="0" indent="-358775">
              <a:spcBef>
                <a:spcPts val="600"/>
              </a:spcBef>
            </a:pPr>
            <a:r>
              <a:rPr lang="ru-RU" sz="2000" dirty="0" smtClean="0">
                <a:cs typeface="Arial" pitchFamily="34" charset="0"/>
              </a:rPr>
              <a:t>Основание для планирования индивидуальной работы с отдельными детьми</a:t>
            </a:r>
          </a:p>
          <a:p>
            <a:pPr lvl="0"/>
            <a:endParaRPr lang="ru-RU" sz="2000" dirty="0" smtClean="0">
              <a:cs typeface="Arial" pitchFamily="34" charset="0"/>
            </a:endParaRPr>
          </a:p>
          <a:p>
            <a:pPr marL="0" indent="0">
              <a:buNone/>
            </a:pPr>
            <a:r>
              <a:rPr lang="ru-RU" sz="2600" dirty="0" smtClean="0">
                <a:cs typeface="Arial" pitchFamily="34" charset="0"/>
              </a:rPr>
              <a:t>Чем более деятельный интерес будет проявлен учителем к результатам стартовой диагностики, тем более значимым может оказаться прогресс каждого ребенка в конце учебного года.</a:t>
            </a:r>
            <a:endParaRPr lang="ru-RU" sz="2600" dirty="0">
              <a:cs typeface="Arial" pitchFamily="34" charset="0"/>
            </a:endParaRPr>
          </a:p>
        </p:txBody>
      </p:sp>
      <p:pic>
        <p:nvPicPr>
          <p:cNvPr id="4" name="Picture 4" descr="C:\Users\Liudmila\AppData\Local\Microsoft\Windows\Temporary Internet Files\Content.IE5\7EO4RXFL\owl-reading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524" y="4143386"/>
            <a:ext cx="1305476" cy="90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8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14282" y="4786328"/>
            <a:ext cx="4143375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428596" y="142858"/>
            <a:ext cx="7801004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Кластерная модель деления первоклассников на группы на старте школы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128586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14282" y="1187996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Кластеры выделены на основе сочетания когнитивного и некогнитивного развития: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Математика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Чтение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Уверенность в себе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Поведение в классе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8264" y="3147814"/>
            <a:ext cx="2088232" cy="15449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Нераскрывшиеся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24%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62531" y="3147814"/>
            <a:ext cx="2088232" cy="15478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Общительные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26%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11760" y="3147814"/>
            <a:ext cx="2088232" cy="15478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Неорганизованные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33%</a:t>
            </a:r>
          </a:p>
          <a:p>
            <a:pPr algn="ctr"/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07504" y="3147814"/>
            <a:ext cx="2088232" cy="15449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Лидеры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17%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2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14282" y="4786328"/>
            <a:ext cx="4143375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179512" y="357172"/>
            <a:ext cx="8050088" cy="64293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Семейные </a:t>
            </a:r>
            <a:r>
              <a:rPr lang="ru-RU" sz="2400" b="1" dirty="0">
                <a:solidFill>
                  <a:schemeClr val="bg1"/>
                </a:solidFill>
              </a:rPr>
              <a:t>характеристики и дошкольный 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опыт </a:t>
            </a:r>
            <a:r>
              <a:rPr lang="ru-RU" sz="2400" b="1" dirty="0">
                <a:solidFill>
                  <a:schemeClr val="bg1"/>
                </a:solidFill>
              </a:rPr>
              <a:t>детей </a:t>
            </a:r>
            <a:r>
              <a:rPr lang="ru-RU" sz="2400" b="1" dirty="0" smtClean="0">
                <a:solidFill>
                  <a:schemeClr val="bg1"/>
                </a:solidFill>
              </a:rPr>
              <a:t>из </a:t>
            </a:r>
            <a:r>
              <a:rPr lang="ru-RU" sz="2400" b="1" dirty="0">
                <a:solidFill>
                  <a:schemeClr val="bg1"/>
                </a:solidFill>
              </a:rPr>
              <a:t>разных кластеров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128586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123478"/>
            <a:ext cx="2741984" cy="10903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Связь с: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Фонологическая грамотность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Словарный запас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Родительская вовлеченность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47789"/>
              </p:ext>
            </p:extLst>
          </p:nvPr>
        </p:nvGraphicFramePr>
        <p:xfrm>
          <a:off x="214282" y="1470532"/>
          <a:ext cx="8750208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158"/>
                <a:gridCol w="1381924"/>
                <a:gridCol w="1750042"/>
                <a:gridCol w="1750042"/>
                <a:gridCol w="175004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Лидеры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Неорганизованные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Общительные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Нераскрывшиеся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Высшее образование матери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74</a:t>
                      </a:r>
                      <a:r>
                        <a:rPr lang="ru-RU" baseline="0" dirty="0" smtClean="0"/>
                        <a:t>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книг дома более 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Детский сад</a:t>
                      </a:r>
                      <a:r>
                        <a:rPr lang="en-US" baseline="0" dirty="0" smtClean="0"/>
                        <a:t> (</a:t>
                      </a:r>
                      <a:r>
                        <a:rPr lang="ru-RU" baseline="0" dirty="0" smtClean="0"/>
                        <a:t>год п</a:t>
                      </a:r>
                      <a:r>
                        <a:rPr lang="ru-RU" dirty="0" smtClean="0"/>
                        <a:t>еред школой)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83%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% мальчиков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61%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42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14282" y="4786328"/>
            <a:ext cx="4143375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323528" y="142858"/>
            <a:ext cx="7906072" cy="85725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Относительные позиции кластеров в начале и конце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учебного года: математика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128586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221628"/>
              </p:ext>
            </p:extLst>
          </p:nvPr>
        </p:nvGraphicFramePr>
        <p:xfrm>
          <a:off x="237608" y="1470532"/>
          <a:ext cx="37799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624085"/>
              </p:ext>
            </p:extLst>
          </p:nvPr>
        </p:nvGraphicFramePr>
        <p:xfrm>
          <a:off x="3981454" y="1470532"/>
          <a:ext cx="50046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432454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Выделенные кластеры являются стабильными на протяжении первого года 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70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14282" y="4786328"/>
            <a:ext cx="4143375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214282" y="142858"/>
            <a:ext cx="8015318" cy="85725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</a:rPr>
              <a:t>Относительные позиции кластеров в начале и конце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учебного </a:t>
            </a:r>
            <a:r>
              <a:rPr lang="ru-RU" sz="2400" b="1" dirty="0" smtClean="0">
                <a:solidFill>
                  <a:schemeClr val="bg1"/>
                </a:solidFill>
              </a:rPr>
              <a:t>года: чтение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128586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1449605"/>
              </p:ext>
            </p:extLst>
          </p:nvPr>
        </p:nvGraphicFramePr>
        <p:xfrm>
          <a:off x="18768" y="1503806"/>
          <a:ext cx="433888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630228"/>
              </p:ext>
            </p:extLst>
          </p:nvPr>
        </p:nvGraphicFramePr>
        <p:xfrm>
          <a:off x="4357657" y="1500180"/>
          <a:ext cx="478634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124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14282" y="4786328"/>
            <a:ext cx="4143375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107504" y="142858"/>
            <a:ext cx="8122096" cy="85725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</a:rPr>
              <a:t>Относительные позиции кластеров в начале и конце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учебного </a:t>
            </a:r>
            <a:r>
              <a:rPr lang="ru-RU" sz="2400" b="1" dirty="0" smtClean="0">
                <a:solidFill>
                  <a:schemeClr val="bg1"/>
                </a:solidFill>
              </a:rPr>
              <a:t>года: уверенность в себе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128586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929725"/>
              </p:ext>
            </p:extLst>
          </p:nvPr>
        </p:nvGraphicFramePr>
        <p:xfrm>
          <a:off x="71438" y="1470532"/>
          <a:ext cx="44291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333028"/>
              </p:ext>
            </p:extLst>
          </p:nvPr>
        </p:nvGraphicFramePr>
        <p:xfrm>
          <a:off x="4427984" y="14705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6126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357159" y="321469"/>
            <a:ext cx="840215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Цель проекта </a:t>
            </a:r>
            <a:r>
              <a:rPr lang="en-US" sz="2800" b="1" dirty="0" smtClean="0">
                <a:solidFill>
                  <a:schemeClr val="bg1"/>
                </a:solidFill>
              </a:rPr>
              <a:t>iPIPS</a:t>
            </a:r>
            <a:endParaRPr lang="en-US" sz="28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4" y="1691879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4" y="2975372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4" y="4193381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255588" y="4811316"/>
            <a:ext cx="4143375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31143" y="243325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255588" y="1597782"/>
            <a:ext cx="43878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</a:t>
            </a:r>
            <a:r>
              <a:rPr lang="ru-RU" sz="2400" dirty="0" smtClean="0"/>
              <a:t>тартовая диагностика на входе в систему образования (выявление индивидуальных особенностей</a:t>
            </a:r>
            <a:r>
              <a:rPr lang="en-US" sz="2400" dirty="0" smtClean="0"/>
              <a:t> </a:t>
            </a:r>
            <a:r>
              <a:rPr lang="ru-RU" sz="2400" dirty="0" smtClean="0"/>
              <a:t>ребенка) и </a:t>
            </a:r>
            <a:r>
              <a:rPr lang="en-US" sz="2400" dirty="0" smtClean="0"/>
              <a:t>оценивание индивидуального прогресса </a:t>
            </a:r>
            <a:r>
              <a:rPr lang="ru-RU" sz="2400" dirty="0" smtClean="0"/>
              <a:t>ребенка </a:t>
            </a:r>
            <a:r>
              <a:rPr lang="en-US" sz="2400" dirty="0" smtClean="0"/>
              <a:t>в течение первого года обучения </a:t>
            </a:r>
            <a:endParaRPr lang="ru-RU" sz="2400" dirty="0" smtClean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8"/>
            <a:ext cx="3965668" cy="313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C:\Users\aeivanova\Pictures\Безымянный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3" t="16024" r="40354" b="22134"/>
          <a:stretch/>
        </p:blipFill>
        <p:spPr bwMode="auto">
          <a:xfrm>
            <a:off x="3857620" y="3915406"/>
            <a:ext cx="785818" cy="89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142844" y="4786328"/>
            <a:ext cx="4143375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214282" y="142858"/>
            <a:ext cx="8015318" cy="85725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</a:rPr>
              <a:t>Относительные позиции кластеров в начале и конце </a:t>
            </a:r>
            <a:br>
              <a:rPr lang="ru-RU" sz="2400" b="1" dirty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учебного </a:t>
            </a:r>
            <a:r>
              <a:rPr lang="ru-RU" sz="2400" b="1" dirty="0" smtClean="0">
                <a:solidFill>
                  <a:schemeClr val="bg1"/>
                </a:solidFill>
              </a:rPr>
              <a:t>года: поведение в классе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128586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129786"/>
              </p:ext>
            </p:extLst>
          </p:nvPr>
        </p:nvGraphicFramePr>
        <p:xfrm>
          <a:off x="0" y="1470532"/>
          <a:ext cx="428624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424096"/>
              </p:ext>
            </p:extLst>
          </p:nvPr>
        </p:nvGraphicFramePr>
        <p:xfrm>
          <a:off x="4211960" y="1470532"/>
          <a:ext cx="491963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432454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Выделенные кластеры являются стабильными на протяжении первого года обучения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8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142844" y="4786328"/>
            <a:ext cx="4143375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214282" y="142858"/>
            <a:ext cx="8015318" cy="85725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Выводы исследования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128586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844" y="1357304"/>
            <a:ext cx="8643998" cy="343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8288" indent="-268288" algn="just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/>
              <a:t>Сегодня учитель начальных классов особенно остро сталкивается с проблемой чрезвычайно разнородного стартового уровня детей на входе в школу. И дело не только в когнитивном или некогнитивном развитии детей, но и в социально-экономическом положении семей, дошкольном опыте детей и ряде других факторов. </a:t>
            </a:r>
          </a:p>
          <a:p>
            <a:pPr marL="268288" lvl="0" indent="-268288" algn="just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/>
              <a:t>Выделено несколько принципиально различных групп первоклассников (четыре кластера), сохраняющих свои характеристики до конца учебного года.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 основании полученных результатов нами разработаны и предлагаются учителям рекомендации о наилучших стратегиях взаимодействия с детьми из разных групп. Именно этот подход поможет подойти к решению проблемы индивидуализации обучения и выстраивания индивидуальных учебных траекторий.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015286" cy="85725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Два способа использования </a:t>
            </a:r>
            <a:r>
              <a:rPr lang="en-US" sz="2800" b="1" dirty="0" smtClean="0">
                <a:solidFill>
                  <a:schemeClr val="bg1"/>
                </a:solidFill>
              </a:rPr>
              <a:t>iPIPS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9444"/>
            <a:ext cx="8229600" cy="3255179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graphicFrame>
        <p:nvGraphicFramePr>
          <p:cNvPr id="4" name="Content Placeholder 9"/>
          <p:cNvGraphicFramePr>
            <a:graphicFrameLocks/>
          </p:cNvGraphicFramePr>
          <p:nvPr/>
        </p:nvGraphicFramePr>
        <p:xfrm>
          <a:off x="0" y="1121946"/>
          <a:ext cx="9144000" cy="4331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937"/>
                <a:gridCol w="3665777"/>
                <a:gridCol w="3720286"/>
              </a:tblGrid>
              <a:tr h="5319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Анализ функционирования системы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Индивидуальная диагностика</a:t>
                      </a:r>
                      <a:endParaRPr lang="ru-RU" sz="1400" dirty="0"/>
                    </a:p>
                  </a:txBody>
                  <a:tcPr/>
                </a:tc>
              </a:tr>
              <a:tr h="86380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Участники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Репрезентативная выборка </a:t>
                      </a:r>
                    </a:p>
                    <a:p>
                      <a:r>
                        <a:rPr lang="ru-RU" sz="1400" dirty="0" smtClean="0"/>
                        <a:t>на уровне муниципалитета/региона</a:t>
                      </a:r>
                      <a:endParaRPr lang="en-US" sz="1400" dirty="0" smtClean="0"/>
                    </a:p>
                    <a:p>
                      <a:r>
                        <a:rPr lang="ru-RU" sz="1400" dirty="0" smtClean="0"/>
                        <a:t>(единица</a:t>
                      </a:r>
                      <a:r>
                        <a:rPr lang="ru-RU" sz="1400" baseline="0" dirty="0" smtClean="0"/>
                        <a:t> выборки – 1 класс)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Все дети </a:t>
                      </a:r>
                    </a:p>
                    <a:p>
                      <a:r>
                        <a:rPr lang="ru-RU" sz="1400" dirty="0" smtClean="0"/>
                        <a:t>школы/ муниципалитета/региона</a:t>
                      </a:r>
                      <a:endParaRPr lang="ru-RU" sz="1400" dirty="0"/>
                    </a:p>
                  </a:txBody>
                  <a:tcPr/>
                </a:tc>
              </a:tr>
              <a:tr h="4971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Кто проводит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Внешние интервьюеры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Учителя, школьные психологи</a:t>
                      </a:r>
                      <a:endParaRPr lang="ru-RU" sz="1400" dirty="0"/>
                    </a:p>
                  </a:txBody>
                  <a:tcPr/>
                </a:tc>
              </a:tr>
              <a:tr h="4971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Потребители</a:t>
                      </a:r>
                      <a:r>
                        <a:rPr lang="ru-RU" sz="1400" baseline="0" dirty="0" smtClean="0"/>
                        <a:t> результатов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Органы управления образованием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Учителя, школьная администрация, родители</a:t>
                      </a:r>
                      <a:endParaRPr lang="ru-RU" sz="1400" dirty="0"/>
                    </a:p>
                  </a:txBody>
                  <a:tcPr/>
                </a:tc>
              </a:tr>
              <a:tr h="192067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Использование результатов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Выявление трендов, факторов, влияющих</a:t>
                      </a:r>
                      <a:r>
                        <a:rPr lang="ru-RU" sz="1400" baseline="0" dirty="0" smtClean="0"/>
                        <a:t> на прогресс детей; сравнение УМК, </a:t>
                      </a:r>
                      <a:r>
                        <a:rPr lang="ru-RU" sz="1400" dirty="0" smtClean="0"/>
                        <a:t>проверка гипотез, повышение квалификации учителей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Построение индивидуальной образовательной траектории ребенка, измерение индивидуального прогресса,</a:t>
                      </a:r>
                      <a:r>
                        <a:rPr lang="ru-RU" sz="1400" baseline="0" dirty="0" smtClean="0"/>
                        <a:t> выявление детей из групп риска, корректировка образовательного процесса</a:t>
                      </a:r>
                      <a:r>
                        <a:rPr lang="ru-RU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83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8"/>
            <a:ext cx="8086724" cy="85725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Формы предоставляемой отчетности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8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По результатам исследования предоставляются отчеты:</a:t>
            </a:r>
          </a:p>
          <a:p>
            <a:pPr marL="790575" lvl="1" indent="-342900">
              <a:buFont typeface="Wingdings" panose="05000000000000000000" pitchFamily="2" charset="2"/>
              <a:buChar char="Ø"/>
            </a:pPr>
            <a:r>
              <a:rPr lang="ru-RU" sz="2400" dirty="0" smtClean="0"/>
              <a:t>для региональных органов управления образованием </a:t>
            </a:r>
          </a:p>
          <a:p>
            <a:pPr marL="790575">
              <a:buFont typeface="Wingdings" panose="05000000000000000000" pitchFamily="2" charset="2"/>
              <a:buChar char="Ø"/>
            </a:pPr>
            <a:r>
              <a:rPr lang="ru-RU" sz="2400" dirty="0" smtClean="0"/>
              <a:t>для каждой школы и каждого класса, участвующих в обследовании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9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1868" y="77334"/>
            <a:ext cx="5253338" cy="92278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Для органов управления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Liudmila\AppData\Local\Microsoft\Windows\Temporary Internet Files\Content.IE5\6DPO1I33\computer_monitor_boo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4429139"/>
            <a:ext cx="952482" cy="71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2844" y="1285866"/>
            <a:ext cx="8568952" cy="33944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По результатам </a:t>
            </a:r>
            <a:r>
              <a:rPr lang="ru-RU" b="1" u="sng" dirty="0"/>
              <a:t>каждого</a:t>
            </a:r>
            <a:r>
              <a:rPr lang="ru-RU" dirty="0"/>
              <a:t> цикла </a:t>
            </a:r>
            <a:r>
              <a:rPr lang="ru-RU" dirty="0" smtClean="0"/>
              <a:t>тестирования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Подробные информативные аналитические отчеты: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Общая оценка стартовой точки (и прогресса) первоклассников по региону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Анализ результатов детей по отдельным блокам (вербальный, математический, </a:t>
            </a:r>
            <a:r>
              <a:rPr lang="ru-RU" dirty="0" err="1" smtClean="0"/>
              <a:t>некогнитивный</a:t>
            </a:r>
            <a:r>
              <a:rPr lang="ru-RU" dirty="0" smtClean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Сравнение школ разного типа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Анализ связи результатов тестирования и факторов семейной и образовательной среды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 smtClean="0"/>
              <a:t>Отдельные виды анализа по запросу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Качественно </a:t>
            </a:r>
            <a:r>
              <a:rPr lang="ru-RU" dirty="0"/>
              <a:t>подготовленные и обработанные массивы </a:t>
            </a:r>
            <a:r>
              <a:rPr lang="ru-RU" dirty="0" smtClean="0"/>
              <a:t>данных</a:t>
            </a:r>
          </a:p>
          <a:p>
            <a:endParaRPr lang="ru-RU" dirty="0"/>
          </a:p>
        </p:txBody>
      </p:sp>
      <p:pic>
        <p:nvPicPr>
          <p:cNvPr id="2055" name="Picture 7" descr="C:\Users\Liudmila\AppData\Local\Microsoft\Windows\Temporary Internet Files\Content.IE5\TIN1J11G\businessmen-statistika-uznayet-vs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476"/>
            <a:ext cx="1681570" cy="84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8"/>
            <a:ext cx="7839920" cy="71439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Для школы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285866"/>
            <a:ext cx="8229600" cy="3394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000" dirty="0" smtClean="0"/>
              <a:t>Через 2 недели </a:t>
            </a:r>
            <a:r>
              <a:rPr lang="ru-RU" sz="2000" dirty="0"/>
              <a:t>после </a:t>
            </a:r>
            <a:r>
              <a:rPr lang="ru-RU" sz="2000" dirty="0" smtClean="0"/>
              <a:t>окончания тестирования </a:t>
            </a:r>
            <a:r>
              <a:rPr lang="ru-RU" sz="2000" dirty="0"/>
              <a:t>школы получают </a:t>
            </a:r>
            <a:r>
              <a:rPr lang="ru-RU" sz="2000" dirty="0" smtClean="0"/>
              <a:t>отчет: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с результатами сравнения средних </a:t>
            </a:r>
            <a:r>
              <a:rPr lang="ru-RU" sz="2000" dirty="0"/>
              <a:t>показателей </a:t>
            </a:r>
            <a:r>
              <a:rPr lang="ru-RU" sz="2000" dirty="0" smtClean="0"/>
              <a:t>школы и других </a:t>
            </a:r>
            <a:r>
              <a:rPr lang="ru-RU" sz="2000" dirty="0"/>
              <a:t>школ </a:t>
            </a:r>
            <a:r>
              <a:rPr lang="ru-RU" sz="2000" dirty="0" smtClean="0"/>
              <a:t>региона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с результатами сравнения классов данной </a:t>
            </a:r>
            <a:r>
              <a:rPr lang="ru-RU" sz="2000" dirty="0"/>
              <a:t>школы между </a:t>
            </a:r>
            <a:r>
              <a:rPr lang="ru-RU" sz="2000" dirty="0" smtClean="0"/>
              <a:t>собой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с индивидуальными результатами когнитивного и </a:t>
            </a:r>
            <a:r>
              <a:rPr lang="ru-RU" sz="2000" dirty="0" err="1" smtClean="0"/>
              <a:t>некогнитивного</a:t>
            </a:r>
            <a:r>
              <a:rPr lang="ru-RU" sz="2000" dirty="0" smtClean="0"/>
              <a:t> оценивания каждого ребенка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методические рекомендации по работе с результатами диагностики для более продуктивной работы с детьми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в конце </a:t>
            </a:r>
            <a:r>
              <a:rPr lang="ru-RU" sz="2000" dirty="0"/>
              <a:t>года </a:t>
            </a:r>
            <a:r>
              <a:rPr lang="ru-RU" sz="2000" dirty="0" smtClean="0"/>
              <a:t> - с детальной информацией </a:t>
            </a:r>
            <a:r>
              <a:rPr lang="ru-RU" sz="2000" dirty="0"/>
              <a:t>о прогрессе </a:t>
            </a:r>
            <a:r>
              <a:rPr lang="ru-RU" sz="2000" dirty="0" smtClean="0"/>
              <a:t>детей </a:t>
            </a:r>
            <a:endParaRPr lang="ru-RU" sz="2000" dirty="0"/>
          </a:p>
          <a:p>
            <a:endParaRPr lang="ru-RU" sz="2000" dirty="0" smtClean="0"/>
          </a:p>
          <a:p>
            <a:pPr marL="0" indent="0">
              <a:buNone/>
            </a:pPr>
            <a:r>
              <a:rPr lang="ru-RU" sz="2000" i="1" dirty="0" smtClean="0"/>
              <a:t>Учитель </a:t>
            </a:r>
            <a:r>
              <a:rPr lang="ru-RU" sz="2000" i="1" dirty="0"/>
              <a:t>может использовать диагностику, чтобы глубже понять возможности и потребности ребенка в начале года, а затем, получив независимую оценку прогресса ребенка в конце года, увидеть реальный индивидуальный прогресс каждого ученика. </a:t>
            </a:r>
          </a:p>
          <a:p>
            <a:endParaRPr lang="ru-RU" sz="2000" dirty="0"/>
          </a:p>
        </p:txBody>
      </p:sp>
      <p:pic>
        <p:nvPicPr>
          <p:cNvPr id="4" name="Picture 4" descr="C:\Users\Liudmila\AppData\Local\Microsoft\Windows\Temporary Internet Files\Content.IE5\7EO4RXFL\owl-reading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32" y="4000510"/>
            <a:ext cx="1512168" cy="104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123478"/>
            <a:ext cx="2736304" cy="857256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 Почему </a:t>
            </a:r>
            <a:r>
              <a:rPr lang="en-US" sz="2800" b="1" dirty="0" err="1" smtClean="0">
                <a:solidFill>
                  <a:schemeClr val="bg1"/>
                </a:solidFill>
              </a:rPr>
              <a:t>iPIPS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32854"/>
            <a:ext cx="5698976" cy="94297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sz="2800" dirty="0" smtClean="0"/>
              <a:t>Компьютерное адаптивное тестирование </a:t>
            </a:r>
            <a:r>
              <a:rPr lang="ru-RU" sz="1700" dirty="0" smtClean="0">
                <a:solidFill>
                  <a:srgbClr val="0070C0"/>
                </a:solidFill>
              </a:rPr>
              <a:t>точно гибко современно</a:t>
            </a:r>
            <a:endParaRPr lang="ru-RU" sz="2800" dirty="0" smtClean="0">
              <a:solidFill>
                <a:srgbClr val="0070C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410320" y="2475880"/>
            <a:ext cx="52235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buFont typeface="Arial" pitchFamily="34" charset="0"/>
              <a:buChar char="•"/>
            </a:pPr>
            <a:r>
              <a:rPr lang="ru-RU" sz="2600" dirty="0"/>
              <a:t>Оценка индивидуального </a:t>
            </a:r>
            <a:r>
              <a:rPr lang="ru-RU" sz="2600" dirty="0" smtClean="0"/>
              <a:t>прогресса </a:t>
            </a:r>
            <a:r>
              <a:rPr lang="ru-RU" sz="1600" dirty="0" smtClean="0">
                <a:solidFill>
                  <a:srgbClr val="0070C0"/>
                </a:solidFill>
              </a:rPr>
              <a:t>объективно научно достоверно</a:t>
            </a:r>
            <a:r>
              <a:rPr lang="ru-RU" sz="2600" dirty="0" smtClean="0"/>
              <a:t> </a:t>
            </a:r>
            <a:endParaRPr lang="ru-RU" sz="1600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gsappp-lupa-1ff-120213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23478"/>
            <a:ext cx="1069446" cy="94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C:\Users\user\Documents\сайт\О проекте\фотки\P_20141118_111446.jpg11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6" r="4294" b="35031"/>
          <a:stretch/>
        </p:blipFill>
        <p:spPr bwMode="auto">
          <a:xfrm>
            <a:off x="5603875" y="1419622"/>
            <a:ext cx="3540125" cy="25730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28596" y="3557332"/>
            <a:ext cx="7311756" cy="11746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3400" dirty="0"/>
              <a:t>Комплексное обследование </a:t>
            </a:r>
          </a:p>
          <a:p>
            <a:pPr marL="354013" indent="0">
              <a:lnSpc>
                <a:spcPct val="110000"/>
              </a:lnSpc>
              <a:buNone/>
            </a:pPr>
            <a:r>
              <a:rPr lang="ru-RU" sz="3400" dirty="0"/>
              <a:t>ребенка </a:t>
            </a:r>
            <a:r>
              <a:rPr lang="ru-RU" sz="2100" dirty="0">
                <a:solidFill>
                  <a:srgbClr val="0070C0"/>
                </a:solidFill>
              </a:rPr>
              <a:t>когнитивное и</a:t>
            </a:r>
            <a:r>
              <a:rPr lang="en-US" sz="2100" dirty="0">
                <a:solidFill>
                  <a:srgbClr val="0070C0"/>
                </a:solidFill>
              </a:rPr>
              <a:t> </a:t>
            </a:r>
            <a:r>
              <a:rPr lang="ru-RU" sz="2100" dirty="0" err="1">
                <a:solidFill>
                  <a:srgbClr val="0070C0"/>
                </a:solidFill>
              </a:rPr>
              <a:t>некогнитивное</a:t>
            </a:r>
            <a:r>
              <a:rPr lang="ru-RU" sz="2100" dirty="0">
                <a:solidFill>
                  <a:srgbClr val="0070C0"/>
                </a:solidFill>
              </a:rPr>
              <a:t> развитие, моторика, контекст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42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u="sng" dirty="0" smtClean="0">
                <a:solidFill>
                  <a:schemeClr val="bg1"/>
                </a:solidFill>
              </a:rPr>
              <a:t>Сайт проекта </a:t>
            </a:r>
            <a:r>
              <a:rPr lang="en-US" sz="2800" u="sng" dirty="0" smtClean="0">
                <a:solidFill>
                  <a:schemeClr val="bg1"/>
                </a:solidFill>
              </a:rPr>
              <a:t>iPIPS</a:t>
            </a:r>
            <a:r>
              <a:rPr lang="ru-RU" sz="2800" u="sng" dirty="0" smtClean="0">
                <a:solidFill>
                  <a:schemeClr val="bg1"/>
                </a:solidFill>
              </a:rPr>
              <a:t>: </a:t>
            </a:r>
            <a:r>
              <a:rPr lang="en-US" sz="2800" u="sng" dirty="0" smtClean="0">
                <a:solidFill>
                  <a:schemeClr val="bg1"/>
                </a:solidFill>
              </a:rPr>
              <a:t>ioe.hse.ru/ipips</a:t>
            </a:r>
            <a:endParaRPr lang="ru-RU" sz="2800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794" y="1607337"/>
            <a:ext cx="6758006" cy="53578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000" b="1" dirty="0" smtClean="0"/>
              <a:t>Приглашаем к сотрудничеству!</a:t>
            </a:r>
            <a:endParaRPr lang="ru-RU" sz="4000" b="1" dirty="0"/>
          </a:p>
        </p:txBody>
      </p:sp>
      <p:pic>
        <p:nvPicPr>
          <p:cNvPr id="4" name="Picture 3" descr="Институт образова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1046480" cy="78486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71736" y="3500445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Центр мониторинга качества образования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Институт образования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НИУ Высшая школа экономики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http://ioe.hse.ru/monitoring/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0100" y="2071684"/>
            <a:ext cx="7429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dirty="0" smtClean="0">
              <a:solidFill>
                <a:srgbClr val="21386F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21386F"/>
                </a:solidFill>
              </a:rPr>
              <a:t>Иванова Алина Евгеньевна                                      Карданова Елена Юрьевна</a:t>
            </a:r>
          </a:p>
          <a:p>
            <a:pPr algn="ctr"/>
            <a:r>
              <a:rPr lang="en-US" dirty="0" smtClean="0">
                <a:solidFill>
                  <a:srgbClr val="21386F"/>
                </a:solidFill>
                <a:hlinkClick r:id="rId4"/>
              </a:rPr>
              <a:t>aeivanova@hse.ru</a:t>
            </a:r>
            <a:r>
              <a:rPr lang="ru-RU" dirty="0" smtClean="0">
                <a:solidFill>
                  <a:srgbClr val="21386F"/>
                </a:solidFill>
              </a:rPr>
              <a:t>                                                         </a:t>
            </a:r>
            <a:r>
              <a:rPr lang="en-US" dirty="0" smtClean="0">
                <a:solidFill>
                  <a:srgbClr val="21386F"/>
                </a:solidFill>
                <a:hlinkClick r:id="rId5"/>
              </a:rPr>
              <a:t>ekardanova@hse.ru</a:t>
            </a:r>
            <a:endParaRPr lang="ru-RU" dirty="0" smtClean="0">
              <a:solidFill>
                <a:srgbClr val="21386F"/>
              </a:solidFill>
            </a:endParaRPr>
          </a:p>
          <a:p>
            <a:pPr algn="ctr"/>
            <a:endParaRPr lang="en-US" dirty="0" smtClean="0">
              <a:solidFill>
                <a:srgbClr val="21386F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21386F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rgbClr val="21386F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21386F"/>
              </a:solidFill>
            </a:endParaRPr>
          </a:p>
          <a:p>
            <a:pPr algn="ctr">
              <a:buNone/>
            </a:pPr>
            <a:endParaRPr lang="ru-RU" dirty="0">
              <a:solidFill>
                <a:srgbClr val="21386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9"/>
            <a:ext cx="8496176" cy="828675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Что такое </a:t>
            </a:r>
            <a:r>
              <a:rPr lang="en-US" sz="2800" b="1" dirty="0" smtClean="0">
                <a:solidFill>
                  <a:schemeClr val="bg1"/>
                </a:solidFill>
              </a:rPr>
              <a:t>iPIPS? 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54" y="1092845"/>
            <a:ext cx="9071992" cy="4158699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9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Снимок экрана 2014-03-23 в 1.10.09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04" y="1182536"/>
            <a:ext cx="898744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>
              <a:buFont typeface="Arial" pitchFamily="34" charset="0"/>
              <a:buChar char="•"/>
            </a:pPr>
            <a:r>
              <a:rPr lang="ru-RU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The International Performance Indicators in Primary Schools project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ru-RU" sz="2000" b="1" dirty="0" smtClean="0"/>
              <a:t>Инструмент стартовой диагностики ребенка на входе в начальную школу и измерения его индивидуального прогресса в течение 1-го года обучения</a:t>
            </a:r>
          </a:p>
          <a:p>
            <a:pPr marL="265113" indent="-265113">
              <a:buFont typeface="Arial" pitchFamily="34" charset="0"/>
              <a:buChar char="•"/>
            </a:pPr>
            <a:endParaRPr lang="ru-RU" dirty="0" smtClean="0"/>
          </a:p>
          <a:p>
            <a:pPr marL="265113" indent="-265113">
              <a:buFont typeface="Arial" pitchFamily="34" charset="0"/>
              <a:buChar char="•"/>
            </a:pPr>
            <a:r>
              <a:rPr lang="ru-RU" dirty="0" smtClean="0"/>
              <a:t>Р</a:t>
            </a:r>
            <a:r>
              <a:rPr lang="en-US" dirty="0" err="1" smtClean="0"/>
              <a:t>азраб</a:t>
            </a:r>
            <a:r>
              <a:rPr lang="ru-RU" dirty="0" err="1" smtClean="0"/>
              <a:t>отан</a:t>
            </a:r>
            <a:r>
              <a:rPr lang="ru-RU" dirty="0" smtClean="0"/>
              <a:t> в Институте образования НИУ ВШЭ совместно с </a:t>
            </a:r>
            <a:r>
              <a:rPr lang="en-US" dirty="0" err="1" smtClean="0"/>
              <a:t>Университет</a:t>
            </a:r>
            <a:r>
              <a:rPr lang="ru-RU" dirty="0" smtClean="0"/>
              <a:t>ом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en-US" dirty="0" err="1" smtClean="0"/>
              <a:t>Дарема</a:t>
            </a:r>
            <a:r>
              <a:rPr lang="ru-RU" dirty="0" smtClean="0"/>
              <a:t> (Великобритания) на основе международного инструмента с учетом российских стандартов дошкольного и начального образования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ru-RU" dirty="0" smtClean="0"/>
              <a:t>О</a:t>
            </a:r>
            <a:r>
              <a:rPr lang="en-US" dirty="0" smtClean="0"/>
              <a:t>бъект изучения</a:t>
            </a:r>
            <a:r>
              <a:rPr lang="ru-RU" dirty="0" smtClean="0"/>
              <a:t> – ве</a:t>
            </a:r>
            <a:r>
              <a:rPr lang="en-US" dirty="0" smtClean="0"/>
              <a:t>сь спектр навыков ребенка</a:t>
            </a:r>
            <a:r>
              <a:rPr lang="ru-RU" dirty="0" smtClean="0"/>
              <a:t>, </a:t>
            </a:r>
            <a:r>
              <a:rPr lang="en-US" dirty="0" smtClean="0"/>
              <a:t>как когнитивных, так и </a:t>
            </a:r>
            <a:r>
              <a:rPr lang="ru-RU" dirty="0" smtClean="0"/>
              <a:t>некогнитивны</a:t>
            </a:r>
            <a:r>
              <a:rPr lang="en-US" dirty="0" smtClean="0"/>
              <a:t>х</a:t>
            </a:r>
            <a:endParaRPr lang="ru-RU" dirty="0" smtClean="0"/>
          </a:p>
          <a:p>
            <a:pPr marL="268288" indent="-268288">
              <a:buFont typeface="Arial" pitchFamily="34" charset="0"/>
              <a:buChar char="•"/>
            </a:pPr>
            <a:r>
              <a:rPr lang="ru-RU" dirty="0" smtClean="0"/>
              <a:t>Сопутствующие исследования: высокая надежность, высокая прогностическая валидность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ru-RU" dirty="0" smtClean="0"/>
              <a:t>Использование – Англия, Австралия, Шотландия, Гонконг, Новая Зелландия, ОАЭ </a:t>
            </a:r>
          </a:p>
          <a:p>
            <a:pPr marL="265113" indent="-265113">
              <a:buFont typeface="Arial" pitchFamily="34" charset="0"/>
              <a:buChar char="•"/>
            </a:pPr>
            <a:r>
              <a:rPr lang="ru-RU" dirty="0" smtClean="0"/>
              <a:t>Адаптация и пилоты - ЮАР, Германия, Нидерланды, США, Словения, </a:t>
            </a:r>
          </a:p>
          <a:p>
            <a:pPr marL="265113" indent="-265113"/>
            <a:r>
              <a:rPr lang="ru-RU" dirty="0" smtClean="0"/>
              <a:t>     Россия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146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 txBox="1">
            <a:spLocks/>
          </p:cNvSpPr>
          <p:nvPr/>
        </p:nvSpPr>
        <p:spPr bwMode="auto">
          <a:xfrm>
            <a:off x="357158" y="142858"/>
            <a:ext cx="7830677" cy="80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66700" indent="-266700"/>
            <a:r>
              <a:rPr lang="ru-RU" sz="2800" b="1" dirty="0" smtClean="0">
                <a:solidFill>
                  <a:schemeClr val="bg1"/>
                </a:solidFill>
              </a:rPr>
              <a:t>Отличительные особенности </a:t>
            </a:r>
            <a:r>
              <a:rPr lang="en-US" sz="2800" b="1" dirty="0" smtClean="0">
                <a:solidFill>
                  <a:schemeClr val="bg1"/>
                </a:solidFill>
              </a:rPr>
              <a:t>iPIPS</a:t>
            </a:r>
            <a:endParaRPr lang="en-US" sz="2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9" y="1691879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9" y="2975372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9" y="4193381"/>
            <a:ext cx="7284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5588" y="1357304"/>
            <a:ext cx="8678100" cy="3454012"/>
          </a:xfrm>
        </p:spPr>
        <p:txBody>
          <a:bodyPr>
            <a:normAutofit fontScale="70000" lnSpcReduction="20000"/>
          </a:bodyPr>
          <a:lstStyle/>
          <a:p>
            <a:pPr>
              <a:buFont typeface="Arial"/>
              <a:buChar char="•"/>
            </a:pPr>
            <a:r>
              <a:rPr lang="ru-RU" sz="2400" dirty="0"/>
              <a:t>Инструмент индивидуального </a:t>
            </a:r>
            <a:r>
              <a:rPr lang="ru-RU" sz="2400" dirty="0" smtClean="0"/>
              <a:t>комплексного оценивания ребенка</a:t>
            </a:r>
            <a:endParaRPr lang="ru-RU" sz="2400" dirty="0"/>
          </a:p>
          <a:p>
            <a:pPr>
              <a:buFont typeface="Arial"/>
              <a:buChar char="•"/>
            </a:pPr>
            <a:r>
              <a:rPr lang="ru-RU" sz="2400" dirty="0"/>
              <a:t>Разработан в соответствии с последними достижениями мировой </a:t>
            </a:r>
            <a:r>
              <a:rPr lang="ru-RU" sz="2400" dirty="0" err="1"/>
              <a:t>тестологической</a:t>
            </a:r>
            <a:r>
              <a:rPr lang="ru-RU" sz="2400" dirty="0"/>
              <a:t> науки</a:t>
            </a:r>
          </a:p>
          <a:p>
            <a:pPr>
              <a:buFont typeface="Arial"/>
              <a:buChar char="•"/>
            </a:pPr>
            <a:r>
              <a:rPr lang="ru-RU" sz="2400" dirty="0"/>
              <a:t>Стандартизированный инструмент с доказанными психометрическими свойствами и </a:t>
            </a:r>
            <a:r>
              <a:rPr lang="ru-RU" sz="2400" dirty="0" smtClean="0"/>
              <a:t>валидностью, </a:t>
            </a:r>
            <a:r>
              <a:rPr lang="ru-RU" sz="2400" dirty="0"/>
              <a:t>признанный в </a:t>
            </a:r>
            <a:r>
              <a:rPr lang="ru-RU" sz="2400" dirty="0" smtClean="0"/>
              <a:t>мире</a:t>
            </a:r>
          </a:p>
          <a:p>
            <a:pPr>
              <a:buFont typeface="Arial"/>
              <a:buChar char="•"/>
            </a:pPr>
            <a:r>
              <a:rPr lang="ru-RU" sz="2400" dirty="0" smtClean="0"/>
              <a:t>Позволяет провести стартовую диагностику ребенка на входе в школу и измерить индивидуальный прогресс ребенка в течение первого года обучения (2 цикла)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ru-RU" sz="2400" dirty="0" smtClean="0"/>
              <a:t>Создан </a:t>
            </a:r>
            <a:r>
              <a:rPr lang="ru-RU" sz="2400" dirty="0"/>
              <a:t>в формате компьютерного адаптивного тестирования</a:t>
            </a:r>
          </a:p>
          <a:p>
            <a:pPr>
              <a:buFont typeface="Arial"/>
              <a:buChar char="•"/>
            </a:pPr>
            <a:r>
              <a:rPr lang="ru-RU" sz="2400" dirty="0"/>
              <a:t>Позволяет максимально мягко и с большой точностью оценить каждого конкретного </a:t>
            </a:r>
            <a:r>
              <a:rPr lang="ru-RU" sz="2400" dirty="0" smtClean="0"/>
              <a:t>ребенка</a:t>
            </a:r>
          </a:p>
          <a:p>
            <a:pPr>
              <a:buFont typeface="Arial"/>
              <a:buChar char="•"/>
            </a:pPr>
            <a:endParaRPr lang="ru-RU" sz="2400" dirty="0"/>
          </a:p>
          <a:p>
            <a:pPr>
              <a:buNone/>
            </a:pPr>
            <a:r>
              <a:rPr lang="ru-RU" sz="2400" b="1" dirty="0" smtClean="0"/>
              <a:t>	Уникальный </a:t>
            </a:r>
            <a:r>
              <a:rPr lang="ru-RU" sz="2400" b="1" dirty="0"/>
              <a:t>инструмент, не имеющий аналогов в российской образовательной </a:t>
            </a:r>
            <a:r>
              <a:rPr lang="ru-RU" sz="2400" b="1" dirty="0" smtClean="0"/>
              <a:t>системе</a:t>
            </a:r>
            <a:endParaRPr lang="ru-RU" sz="2400" b="1" dirty="0"/>
          </a:p>
        </p:txBody>
      </p:sp>
      <p:sp>
        <p:nvSpPr>
          <p:cNvPr id="15" name="Subtitle 2"/>
          <p:cNvSpPr txBox="1">
            <a:spLocks/>
          </p:cNvSpPr>
          <p:nvPr/>
        </p:nvSpPr>
        <p:spPr bwMode="auto">
          <a:xfrm>
            <a:off x="255594" y="4811319"/>
            <a:ext cx="4143375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2014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729566" cy="85725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</a:rPr>
              <a:t>Адаптивное тестирование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14299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Адаптивные алгоритмы</a:t>
            </a:r>
            <a:r>
              <a:rPr lang="ru-RU" dirty="0"/>
              <a:t> позволяют тесту подстраиваться под </a:t>
            </a:r>
            <a:r>
              <a:rPr lang="ru-RU" dirty="0" smtClean="0"/>
              <a:t>ребенка, </a:t>
            </a:r>
          </a:p>
          <a:p>
            <a:pPr algn="ctr"/>
            <a:r>
              <a:rPr lang="ru-RU" dirty="0" smtClean="0"/>
              <a:t>меняя </a:t>
            </a:r>
            <a:r>
              <a:rPr lang="ru-RU" dirty="0"/>
              <a:t>трудность  </a:t>
            </a:r>
            <a:r>
              <a:rPr lang="ru-RU" dirty="0" smtClean="0"/>
              <a:t>в </a:t>
            </a:r>
            <a:r>
              <a:rPr lang="ru-RU" dirty="0"/>
              <a:t>зависимости от полученных ответов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1857370"/>
            <a:ext cx="44594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u="sng" dirty="0"/>
              <a:t>Преимущества адаптивного тестирования:</a:t>
            </a:r>
          </a:p>
          <a:p>
            <a:pPr lvl="0"/>
            <a:endParaRPr lang="ru-RU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ученики </a:t>
            </a:r>
            <a:r>
              <a:rPr lang="ru-RU" sz="1600" dirty="0"/>
              <a:t>не тратят время и силы на задания, не соответствующие их уровню подготовки (слишком легкие для них или слишком трудные</a:t>
            </a:r>
            <a:r>
              <a:rPr lang="ru-RU" sz="1600" dirty="0" smtClean="0"/>
              <a:t>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уменьшается </a:t>
            </a:r>
            <a:r>
              <a:rPr lang="ru-RU" sz="1600" dirty="0"/>
              <a:t>влияние на результаты дополнительных факторов (утомление, беспокойство, неаккуратность</a:t>
            </a:r>
            <a:r>
              <a:rPr lang="ru-RU" sz="1600" dirty="0" smtClean="0"/>
              <a:t>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 smtClean="0"/>
              <a:t>участники </a:t>
            </a:r>
            <a:r>
              <a:rPr lang="ru-RU" sz="1600" dirty="0"/>
              <a:t>тестирования более мотивированы и </a:t>
            </a:r>
            <a:r>
              <a:rPr lang="ru-RU" sz="1600" dirty="0" smtClean="0"/>
              <a:t>спокойны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5" y="1838325"/>
            <a:ext cx="432435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74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Объект изучения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42"/>
            <a:ext cx="8229600" cy="3394472"/>
          </a:xfrm>
        </p:spPr>
        <p:txBody>
          <a:bodyPr>
            <a:normAutofit/>
          </a:bodyPr>
          <a:lstStyle/>
          <a:p>
            <a:endParaRPr lang="ru-RU" sz="2800" dirty="0" smtClean="0"/>
          </a:p>
        </p:txBody>
      </p:sp>
      <p:graphicFrame>
        <p:nvGraphicFramePr>
          <p:cNvPr id="5" name="Схема 3"/>
          <p:cNvGraphicFramePr/>
          <p:nvPr>
            <p:extLst>
              <p:ext uri="{D42A27DB-BD31-4B8C-83A1-F6EECF244321}">
                <p14:modId xmlns:p14="http://schemas.microsoft.com/office/powerpoint/2010/main" val="941577041"/>
              </p:ext>
            </p:extLst>
          </p:nvPr>
        </p:nvGraphicFramePr>
        <p:xfrm>
          <a:off x="214282" y="1142990"/>
          <a:ext cx="8501122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9"/>
            <a:ext cx="8496176" cy="828675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Комплексная диагностика ребенка: </a:t>
            </a:r>
            <a:br>
              <a:rPr 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структура </a:t>
            </a:r>
            <a:r>
              <a:rPr lang="ru-RU" sz="28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iPIPS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54" y="1092845"/>
            <a:ext cx="9071992" cy="4158699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Снимок экрана 2014-03-23 в 1.10.0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5720" y="1285867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</p:txBody>
      </p:sp>
      <p:sp>
        <p:nvSpPr>
          <p:cNvPr id="10" name="Rectangle 10"/>
          <p:cNvSpPr/>
          <p:nvPr/>
        </p:nvSpPr>
        <p:spPr>
          <a:xfrm>
            <a:off x="142844" y="1428742"/>
            <a:ext cx="42862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Font typeface="Arial" pitchFamily="34" charset="0"/>
              <a:buChar char="•"/>
              <a:tabLst>
                <a:tab pos="4306888" algn="l"/>
                <a:tab pos="7081838" algn="l"/>
              </a:tabLst>
            </a:pPr>
            <a:r>
              <a:rPr lang="ru-RU" sz="2000" dirty="0" smtClean="0"/>
              <a:t>Набор заданий для детей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 Анкета для родителей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 Опросники для учителя:</a:t>
            </a:r>
          </a:p>
          <a:p>
            <a:pPr marL="893763" lvl="1" indent="-436563">
              <a:buFont typeface="Wingdings" pitchFamily="2" charset="2"/>
              <a:buChar char="ü"/>
            </a:pPr>
            <a:r>
              <a:rPr lang="ru-RU" sz="2000" dirty="0" smtClean="0"/>
              <a:t>Анкета социального и эмоционального развития ребенка</a:t>
            </a:r>
          </a:p>
          <a:p>
            <a:pPr marL="893763" lvl="1" indent="-436563">
              <a:buFont typeface="Wingdings" pitchFamily="2" charset="2"/>
              <a:buChar char="ü"/>
            </a:pPr>
            <a:r>
              <a:rPr lang="ru-RU" sz="2000" dirty="0" smtClean="0"/>
              <a:t>Анкета поведенческих характеристик ребенка (только весной)</a:t>
            </a:r>
          </a:p>
          <a:p>
            <a:pPr lvl="1">
              <a:buFont typeface="Wingdings" pitchFamily="2" charset="2"/>
              <a:buChar char="ü"/>
            </a:pPr>
            <a:r>
              <a:rPr lang="ru-RU" sz="2000" dirty="0" smtClean="0"/>
              <a:t>  Анкета учителя</a:t>
            </a:r>
            <a:endParaRPr lang="ru-RU" sz="2000" dirty="0"/>
          </a:p>
        </p:txBody>
      </p:sp>
      <p:pic>
        <p:nvPicPr>
          <p:cNvPr id="12" name="Picture 2" descr="C:\Users\Elena Kardanovs\Desktop\тестирование\GEF_12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1362627"/>
            <a:ext cx="3500462" cy="3219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46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9"/>
            <a:ext cx="8496176" cy="82867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iPIPS</a:t>
            </a:r>
            <a:r>
              <a:rPr lang="ru-RU" sz="2800" b="1" dirty="0" smtClean="0">
                <a:solidFill>
                  <a:schemeClr val="bg1"/>
                </a:solidFill>
              </a:rPr>
              <a:t>: когнитивное развитие ребенка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954" y="1092845"/>
            <a:ext cx="9071992" cy="4158699"/>
          </a:xfrm>
          <a:prstGeom prst="rect">
            <a:avLst/>
          </a:prstGeom>
        </p:spPr>
        <p:txBody>
          <a:bodyPr/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000" kern="0" dirty="0">
              <a:latin typeface="+mn-lt"/>
              <a:cs typeface="+mn-cs"/>
            </a:endParaRPr>
          </a:p>
        </p:txBody>
      </p:sp>
      <p:pic>
        <p:nvPicPr>
          <p:cNvPr id="5" name="Picture 4" descr="E:\rtc_prezent_png\rtc_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1508" y="19004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Изображение 6" descr="Снимок экрана 2014-03-23 в 1.10.09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7158" y="1000115"/>
            <a:ext cx="8215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85720" y="1214428"/>
            <a:ext cx="83582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3538">
              <a:buNone/>
            </a:pPr>
            <a:r>
              <a:rPr lang="ru-RU" sz="1100" dirty="0" smtClean="0"/>
              <a:t>	</a:t>
            </a:r>
            <a:endParaRPr lang="ru-RU" sz="1100" dirty="0"/>
          </a:p>
        </p:txBody>
      </p:sp>
      <p:pic>
        <p:nvPicPr>
          <p:cNvPr id="11" name="Picture 1" descr="C:\Users\Elena Kardanovs\Desktop\25_11_14_тестирование_москва\IMG_127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1285866"/>
            <a:ext cx="2732484" cy="3643311"/>
          </a:xfrm>
          <a:prstGeom prst="rect">
            <a:avLst/>
          </a:prstGeom>
          <a:noFill/>
        </p:spPr>
      </p:pic>
      <p:sp>
        <p:nvSpPr>
          <p:cNvPr id="12" name="Rectangle 10"/>
          <p:cNvSpPr/>
          <p:nvPr/>
        </p:nvSpPr>
        <p:spPr>
          <a:xfrm>
            <a:off x="142844" y="1285866"/>
            <a:ext cx="278608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Письмо</a:t>
            </a:r>
          </a:p>
          <a:p>
            <a:pPr marL="342900" indent="-342900"/>
            <a:endParaRPr lang="ru-RU" sz="2000" b="1" dirty="0" smtClean="0"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Словарный запас</a:t>
            </a:r>
            <a:endParaRPr lang="ru-RU" sz="2000" dirty="0" smtClean="0"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Идеи о чтении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Повторение слов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Рифмование слов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Буквы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Слова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Чтение короткой истории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Понимание текста</a:t>
            </a:r>
          </a:p>
        </p:txBody>
      </p:sp>
      <p:sp>
        <p:nvSpPr>
          <p:cNvPr id="13" name="Rectangle 11"/>
          <p:cNvSpPr/>
          <p:nvPr/>
        </p:nvSpPr>
        <p:spPr>
          <a:xfrm>
            <a:off x="6094582" y="1901418"/>
            <a:ext cx="30003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  Простой счет</a:t>
            </a:r>
          </a:p>
          <a:p>
            <a:pPr marL="180975" indent="-180975">
              <a:buFont typeface="Wingdings" panose="05000000000000000000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  Простое сложение и  вычитание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  Цифры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  Логические задачи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  Задачи с символами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>
                <a:cs typeface="Times New Roman" panose="02020603050405020304" pitchFamily="18" charset="0"/>
              </a:rPr>
              <a:t>  Контекстные </a:t>
            </a:r>
            <a:r>
              <a:rPr lang="ru-RU" sz="2000" b="1" dirty="0" smtClean="0">
                <a:cs typeface="Times New Roman" panose="02020603050405020304" pitchFamily="18" charset="0"/>
              </a:rPr>
              <a:t>задачи</a:t>
            </a:r>
            <a:endParaRPr lang="ru-RU" sz="2000" b="1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62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1785</Words>
  <Application>Microsoft Office PowerPoint</Application>
  <PresentationFormat>Экран (16:9)</PresentationFormat>
  <Paragraphs>350</Paragraphs>
  <Slides>37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1_Тема Office</vt:lpstr>
      <vt:lpstr>Какой он – сегодняшний первоклассник? (По результатам исследования iPIPS) </vt:lpstr>
      <vt:lpstr>План презентации</vt:lpstr>
      <vt:lpstr>Презентация PowerPoint</vt:lpstr>
      <vt:lpstr>Что такое iPIPS? </vt:lpstr>
      <vt:lpstr>Презентация PowerPoint</vt:lpstr>
      <vt:lpstr>Адаптивное тестирование</vt:lpstr>
      <vt:lpstr>Объект изучения</vt:lpstr>
      <vt:lpstr>Комплексная диагностика ребенка:  структура iPIPS</vt:lpstr>
      <vt:lpstr>iPIPS: когнитивное развитие ребенка</vt:lpstr>
      <vt:lpstr>Примеры заданий</vt:lpstr>
      <vt:lpstr>Процедура диагностики</vt:lpstr>
      <vt:lpstr>Презентация PowerPoint</vt:lpstr>
      <vt:lpstr>Презентация PowerPoint</vt:lpstr>
      <vt:lpstr>Шкалы PSED</vt:lpstr>
      <vt:lpstr>Использование iPIPS в России</vt:lpstr>
      <vt:lpstr>Первое широкомасштабное исследование: 2014-2015 гг</vt:lpstr>
      <vt:lpstr>География исследования в 2015-2016:  выборка более 11000 детей</vt:lpstr>
      <vt:lpstr>Портрет первоклассника: выборка  исследования в двух региональных столицах</vt:lpstr>
      <vt:lpstr>Семьи первоклассников  </vt:lpstr>
      <vt:lpstr>Дошкольный опыт и возраст детей на входе в школу</vt:lpstr>
      <vt:lpstr>Портрет первоклассника: когнитивное развитие на входе в школу  </vt:lpstr>
      <vt:lpstr>Портрет первоклассника: прогресс детей за первый  год обучения в школе  </vt:lpstr>
      <vt:lpstr> Портрет первоклассника: некогнитивное развитие детей на входе в школу  </vt:lpstr>
      <vt:lpstr>Что дает стартовая диагностика педагогу?</vt:lpstr>
      <vt:lpstr>Кластерная модель деления первоклассников на группы на старте школы</vt:lpstr>
      <vt:lpstr>Семейные характеристики и дошкольный  опыт детей из разных кластеров </vt:lpstr>
      <vt:lpstr>Относительные позиции кластеров в начале и конце  учебного года: математика</vt:lpstr>
      <vt:lpstr>Относительные позиции кластеров в начале и конце  учебного года: чтение</vt:lpstr>
      <vt:lpstr>Относительные позиции кластеров в начале и конце  учебного года: уверенность в себе</vt:lpstr>
      <vt:lpstr>Относительные позиции кластеров в начале и конце  учебного года: поведение в классе</vt:lpstr>
      <vt:lpstr>Выводы исследования</vt:lpstr>
      <vt:lpstr>Два способа использования iPIPS </vt:lpstr>
      <vt:lpstr>Формы предоставляемой отчетности </vt:lpstr>
      <vt:lpstr>Для органов управления</vt:lpstr>
      <vt:lpstr>Для школы</vt:lpstr>
      <vt:lpstr> Почему iPIPS?</vt:lpstr>
      <vt:lpstr>Сайт проекта iPIPS: ioe.hse.ru/ipips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Брун</dc:creator>
  <cp:lastModifiedBy>Alina Ivanova</cp:lastModifiedBy>
  <cp:revision>161</cp:revision>
  <dcterms:created xsi:type="dcterms:W3CDTF">2015-02-20T06:18:54Z</dcterms:created>
  <dcterms:modified xsi:type="dcterms:W3CDTF">2016-02-24T12:26:42Z</dcterms:modified>
</cp:coreProperties>
</file>