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483" r:id="rId3"/>
    <p:sldId id="486" r:id="rId4"/>
    <p:sldId id="482" r:id="rId5"/>
    <p:sldId id="477" r:id="rId6"/>
    <p:sldId id="484" r:id="rId7"/>
    <p:sldId id="478" r:id="rId8"/>
    <p:sldId id="485" r:id="rId9"/>
    <p:sldId id="481" r:id="rId10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2778" autoAdjust="0"/>
  </p:normalViewPr>
  <p:slideViewPr>
    <p:cSldViewPr>
      <p:cViewPr varScale="1">
        <p:scale>
          <a:sx n="107" d="100"/>
          <a:sy n="107" d="100"/>
        </p:scale>
        <p:origin x="-45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tc-edu.ru/trainings/webinar/14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courses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976" y="150422"/>
            <a:ext cx="7380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6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7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79626" y="4587974"/>
            <a:ext cx="1125364" cy="38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5496" y="1059582"/>
            <a:ext cx="899998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ВЕБИНАР 8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ru-RU" sz="2800" noProof="0" dirty="0" smtClean="0">
                <a:solidFill>
                  <a:schemeClr val="bg1"/>
                </a:solidFill>
                <a:latin typeface="+mn-lt"/>
              </a:rPr>
              <a:t>НАРУШЕНИЯ В ПРОЦЕДУРАХ ОЦЕНИВАНИЯ:</a:t>
            </a:r>
          </a:p>
          <a:p>
            <a:pPr lvl="0" algn="ctr"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</a:rPr>
              <a:t>п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ричины, следствия, стратегия управления рисками</a:t>
            </a: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							</a:t>
            </a:r>
            <a:endParaRPr kumimoji="0" lang="ru-RU" sz="20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15 ноября 2012 года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ВЕБИНАРА СО СТОРОНЫ РТЦ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452" y="1131590"/>
            <a:ext cx="9071992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400" dirty="0" smtClean="0"/>
              <a:t>ДОКЛАДЧИКИ</a:t>
            </a:r>
          </a:p>
          <a:p>
            <a:pPr algn="just"/>
            <a:r>
              <a:rPr lang="ru-RU" sz="2400" dirty="0" err="1" smtClean="0">
                <a:solidFill>
                  <a:srgbClr val="FF0000"/>
                </a:solidFill>
              </a:rPr>
              <a:t>Болотов</a:t>
            </a:r>
            <a:r>
              <a:rPr lang="ru-RU" sz="2400" dirty="0" smtClean="0">
                <a:solidFill>
                  <a:srgbClr val="FF0000"/>
                </a:solidFill>
              </a:rPr>
              <a:t> Виктор Александрович – вице-президент РАО</a:t>
            </a:r>
          </a:p>
          <a:p>
            <a:pPr algn="just"/>
            <a:r>
              <a:rPr lang="ru-RU" sz="2400" dirty="0">
                <a:solidFill>
                  <a:srgbClr val="FF0000"/>
                </a:solidFill>
              </a:rPr>
              <a:t>Решетникова Оксана Александровна – зам. директора РТЦ ИУО РАО</a:t>
            </a:r>
          </a:p>
          <a:p>
            <a:pPr algn="just"/>
            <a:endParaRPr lang="ru-RU" sz="2400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dirty="0" smtClean="0"/>
              <a:t>ВЕДУЩИЙ</a:t>
            </a:r>
          </a:p>
          <a:p>
            <a:pPr algn="just"/>
            <a:r>
              <a:rPr lang="ru-RU" sz="2400" dirty="0" err="1" smtClean="0">
                <a:solidFill>
                  <a:srgbClr val="FF0000"/>
                </a:solidFill>
              </a:rPr>
              <a:t>Вальдман</a:t>
            </a:r>
            <a:r>
              <a:rPr lang="ru-RU" sz="2400" dirty="0" smtClean="0">
                <a:solidFill>
                  <a:srgbClr val="FF0000"/>
                </a:solidFill>
              </a:rPr>
              <a:t> Игорь Александрович – директор РТЦ ИУО РАО</a:t>
            </a:r>
          </a:p>
          <a:p>
            <a:pPr algn="just"/>
            <a:endParaRPr lang="ru-RU" sz="2400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dirty="0" smtClean="0"/>
              <a:t>ТЕХНИЧЕСКАЯ ПОДДЕРЖКА</a:t>
            </a:r>
          </a:p>
          <a:p>
            <a:pPr algn="just"/>
            <a:r>
              <a:rPr lang="ru-RU" sz="2400" dirty="0" smtClean="0">
                <a:solidFill>
                  <a:srgbClr val="FF0000"/>
                </a:solidFill>
              </a:rPr>
              <a:t>Иванова Екатерина Борисовна –  методист по </a:t>
            </a:r>
            <a:r>
              <a:rPr lang="ru-RU" sz="2400" dirty="0" err="1" smtClean="0">
                <a:solidFill>
                  <a:srgbClr val="FF0000"/>
                </a:solidFill>
              </a:rPr>
              <a:t>дистант</a:t>
            </a:r>
            <a:r>
              <a:rPr lang="ru-RU" sz="2400" dirty="0" smtClean="0">
                <a:solidFill>
                  <a:srgbClr val="FF0000"/>
                </a:solidFill>
              </a:rPr>
              <a:t>. обучению РТЦ ИУО РАО</a:t>
            </a:r>
          </a:p>
          <a:p>
            <a:pPr algn="just"/>
            <a:endParaRPr lang="ru-RU" sz="2400" dirty="0" smtClean="0">
              <a:solidFill>
                <a:srgbClr val="FF0000"/>
              </a:solidFill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11950" y="1131590"/>
            <a:ext cx="8305812" cy="401191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200" dirty="0" smtClean="0"/>
              <a:t>на </a:t>
            </a:r>
            <a:r>
              <a:rPr lang="ru-RU" sz="2200" b="1" dirty="0" smtClean="0"/>
              <a:t>14.11.2012</a:t>
            </a:r>
            <a:r>
              <a:rPr lang="ru-RU" sz="2200" dirty="0" smtClean="0"/>
              <a:t> зарегистрировалось </a:t>
            </a:r>
            <a:r>
              <a:rPr lang="ru-RU" sz="2200" b="1" dirty="0" smtClean="0"/>
              <a:t> 95 организаций</a:t>
            </a:r>
            <a:r>
              <a:rPr lang="ru-RU" sz="2200" dirty="0" smtClean="0"/>
              <a:t> (коллективных участников) из 50 регионов РФ и 4</a:t>
            </a:r>
            <a:r>
              <a:rPr lang="ru-RU" sz="2200" b="1" dirty="0" smtClean="0"/>
              <a:t> </a:t>
            </a:r>
            <a:r>
              <a:rPr lang="ru-RU" sz="2200" dirty="0" smtClean="0"/>
              <a:t>стран СНГ – Республик Армения, Беларусь, Казахстан и Таджикистан.</a:t>
            </a:r>
          </a:p>
          <a:p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>Организации</a:t>
            </a:r>
          </a:p>
          <a:p>
            <a:r>
              <a:rPr lang="ru-RU" sz="2200" dirty="0" smtClean="0"/>
              <a:t>Центры оценки качества образования - </a:t>
            </a:r>
            <a:r>
              <a:rPr lang="ru-RU" sz="2200" b="1" dirty="0" smtClean="0">
                <a:solidFill>
                  <a:srgbClr val="FF0000"/>
                </a:solidFill>
              </a:rPr>
              <a:t> 26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Институты повышения квалификации/развития образования  - 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>
                <a:solidFill>
                  <a:srgbClr val="FF0000"/>
                </a:solidFill>
              </a:rPr>
              <a:t> </a:t>
            </a:r>
            <a:r>
              <a:rPr lang="ru-RU" sz="2200" b="1" dirty="0" smtClean="0">
                <a:solidFill>
                  <a:srgbClr val="FF0000"/>
                </a:solidFill>
              </a:rPr>
              <a:t>25</a:t>
            </a:r>
            <a:endParaRPr lang="ru-RU" sz="2200" b="1" dirty="0">
              <a:solidFill>
                <a:srgbClr val="FF0000"/>
              </a:solidFill>
            </a:endParaRPr>
          </a:p>
          <a:p>
            <a:r>
              <a:rPr lang="ru-RU" sz="2200" dirty="0" smtClean="0"/>
              <a:t>Органы управления образованием </a:t>
            </a:r>
            <a:r>
              <a:rPr lang="ru-RU" sz="2200" dirty="0"/>
              <a:t>и  </a:t>
            </a:r>
            <a:r>
              <a:rPr lang="ru-RU" sz="2200" dirty="0" smtClean="0"/>
              <a:t>региональные </a:t>
            </a:r>
            <a:r>
              <a:rPr lang="ru-RU" sz="2200" dirty="0"/>
              <a:t>службы по надзору в образовании -</a:t>
            </a:r>
            <a:r>
              <a:rPr lang="ru-RU" sz="2200" dirty="0" smtClean="0"/>
              <a:t> </a:t>
            </a:r>
            <a:r>
              <a:rPr lang="ru-RU" sz="2200" b="1" dirty="0" smtClean="0">
                <a:solidFill>
                  <a:srgbClr val="FF0000"/>
                </a:solidFill>
              </a:rPr>
              <a:t> 22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Школы и вузы - </a:t>
            </a:r>
            <a:r>
              <a:rPr lang="ru-RU" sz="2200" b="1" dirty="0" smtClean="0">
                <a:solidFill>
                  <a:srgbClr val="FF0000"/>
                </a:solidFill>
              </a:rPr>
              <a:t>18</a:t>
            </a:r>
            <a:r>
              <a:rPr lang="ru-RU" sz="2200" dirty="0" smtClean="0"/>
              <a:t> 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Научные организации – </a:t>
            </a:r>
            <a:r>
              <a:rPr lang="ru-RU" sz="2200" b="1" dirty="0" smtClean="0">
                <a:solidFill>
                  <a:srgbClr val="FF0000"/>
                </a:solidFill>
              </a:rPr>
              <a:t> 4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04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3200" dirty="0" smtClean="0"/>
              <a:t>Материалы вебинара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www.rtc-edu.ru/trainings/webinar/146</a:t>
            </a:r>
            <a:endParaRPr lang="ru-RU" sz="2400" dirty="0" smtClean="0"/>
          </a:p>
          <a:p>
            <a:pPr algn="ctr"/>
            <a:endParaRPr lang="ru-RU" sz="2400" dirty="0" smtClean="0"/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-20538"/>
            <a:ext cx="8496176" cy="828675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WWW.RTC-EDU.RU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52" y="696630"/>
            <a:ext cx="6980832" cy="44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9158288" cy="82867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Ближайшее событие – </a:t>
            </a:r>
            <a:r>
              <a:rPr lang="ru-RU" sz="3200" dirty="0" smtClean="0">
                <a:solidFill>
                  <a:srgbClr val="FFFF00"/>
                </a:solidFill>
              </a:rPr>
              <a:t>6 декабря 2012 года в 11.00,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Российская академия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1131590"/>
            <a:ext cx="910850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</a:t>
            </a:r>
            <a:r>
              <a:rPr lang="ru-RU" sz="2000" dirty="0" smtClean="0"/>
              <a:t>еминар </a:t>
            </a:r>
            <a:r>
              <a:rPr lang="ru-RU" sz="2000" dirty="0"/>
              <a:t>«Методологические основы оценки качества образования</a:t>
            </a:r>
            <a:r>
              <a:rPr lang="ru-RU" sz="2000" dirty="0" smtClean="0"/>
              <a:t>»,</a:t>
            </a:r>
          </a:p>
          <a:p>
            <a:r>
              <a:rPr lang="ru-RU" sz="2000" dirty="0" smtClean="0"/>
              <a:t>руководитель </a:t>
            </a:r>
            <a:r>
              <a:rPr lang="ru-RU" sz="2000" dirty="0" err="1" smtClean="0"/>
              <a:t>д.п.н</a:t>
            </a:r>
            <a:r>
              <a:rPr lang="ru-RU" sz="2000" dirty="0" smtClean="0"/>
              <a:t>. ВА. </a:t>
            </a:r>
            <a:r>
              <a:rPr lang="ru-RU" sz="2000" dirty="0" err="1" smtClean="0"/>
              <a:t>Болотов</a:t>
            </a:r>
            <a:endParaRPr lang="ru-RU" sz="2000" dirty="0" smtClean="0"/>
          </a:p>
          <a:p>
            <a:pPr lvl="0"/>
            <a:endParaRPr lang="ru-RU" sz="1600" b="1" i="1" dirty="0" smtClean="0"/>
          </a:p>
          <a:p>
            <a:pPr lvl="0" algn="just"/>
            <a:r>
              <a:rPr lang="ru-RU" sz="2000" b="1" i="1" dirty="0" smtClean="0"/>
              <a:t>«</a:t>
            </a:r>
            <a:r>
              <a:rPr lang="ru-RU" sz="2000" b="1" i="1" dirty="0"/>
              <a:t>Методы оценки </a:t>
            </a:r>
            <a:r>
              <a:rPr lang="ru-RU" sz="2000" b="1" i="1" dirty="0" err="1"/>
              <a:t>метапредметных</a:t>
            </a:r>
            <a:r>
              <a:rPr lang="ru-RU" sz="2000" b="1" i="1" dirty="0"/>
              <a:t> компетенций в начальной школе».</a:t>
            </a:r>
            <a:endParaRPr lang="ru-RU" sz="2000" dirty="0"/>
          </a:p>
          <a:p>
            <a:pPr algn="just"/>
            <a:r>
              <a:rPr lang="ru-RU" sz="2000" dirty="0"/>
              <a:t>Улановская Ирина Михайловна - кандидат психологических наук, ведущий научный сотрудник Психологического института РАО </a:t>
            </a:r>
            <a:r>
              <a:rPr lang="ru-RU" sz="2000" dirty="0" smtClean="0"/>
              <a:t>и</a:t>
            </a:r>
          </a:p>
          <a:p>
            <a:pPr algn="just"/>
            <a:endParaRPr lang="ru-RU" sz="1600" dirty="0"/>
          </a:p>
          <a:p>
            <a:pPr lvl="0" algn="just"/>
            <a:r>
              <a:rPr lang="ru-RU" sz="2000" b="1" i="1" dirty="0"/>
              <a:t>«Разработка </a:t>
            </a:r>
            <a:r>
              <a:rPr lang="ru-RU" sz="2000" b="1" i="1" dirty="0" err="1"/>
              <a:t>метапредметных</a:t>
            </a:r>
            <a:r>
              <a:rPr lang="ru-RU" sz="2000" b="1" i="1" dirty="0"/>
              <a:t> компетенций у детей как показатель эффективности учебной деятельности в начальной школе»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/>
              <a:t>Цукерман</a:t>
            </a:r>
            <a:r>
              <a:rPr lang="ru-RU" sz="2000" dirty="0"/>
              <a:t> Галина Анатольевна - доктор психологических наук, ведущий научный сотрудник Психологического института РАО.</a:t>
            </a:r>
          </a:p>
          <a:p>
            <a:endParaRPr lang="ru-RU" dirty="0"/>
          </a:p>
          <a:p>
            <a:r>
              <a:rPr lang="ru-RU" dirty="0" smtClean="0"/>
              <a:t>Дистанционное участие - Интернет </a:t>
            </a:r>
            <a:r>
              <a:rPr lang="ru-RU" dirty="0"/>
              <a:t>– </a:t>
            </a:r>
            <a:r>
              <a:rPr lang="ru-RU" dirty="0" smtClean="0"/>
              <a:t>портал </a:t>
            </a:r>
            <a:r>
              <a:rPr lang="ru-RU" dirty="0"/>
              <a:t>«Академические курсы» </a:t>
            </a:r>
            <a:r>
              <a:rPr lang="ru-RU" u="sng" dirty="0">
                <a:hlinkClick r:id="rId4"/>
              </a:rPr>
              <a:t>http://acourses.ru/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53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9158288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П</a:t>
            </a:r>
            <a:r>
              <a:rPr lang="ru-RU" sz="3200" dirty="0" smtClean="0">
                <a:solidFill>
                  <a:schemeClr val="bg1"/>
                </a:solidFill>
              </a:rPr>
              <a:t>лан учебных мероприятий на 1 полугодие 2013 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77302"/>
              </p:ext>
            </p:extLst>
          </p:nvPr>
        </p:nvGraphicFramePr>
        <p:xfrm>
          <a:off x="35496" y="1139951"/>
          <a:ext cx="9036496" cy="4024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8536"/>
                <a:gridCol w="1224136"/>
                <a:gridCol w="993824"/>
              </a:tblGrid>
              <a:tr h="241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Название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5" marR="63805" marT="886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</a:rPr>
                        <a:t>Мероприятия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Сроки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5" marR="63805" marT="8862" marB="0"/>
                </a:tc>
              </a:tr>
              <a:tr h="540405"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</a:rPr>
                        <a:t>Оценка образовательных достижений на уровне школы: модель международного бакалавриата.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5" marR="63805" marT="886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Вебинар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1 квартал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5" marR="63805" marT="8862" marB="0"/>
                </a:tc>
              </a:tr>
              <a:tr h="540405"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Оценка эффективности деятельности муниципальных образовательных систем.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5" marR="63805" marT="886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 dirty="0" err="1">
                          <a:effectLst/>
                        </a:rPr>
                        <a:t>Вебинар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1 квартал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5" marR="63805" marT="8862" marB="0"/>
                </a:tc>
              </a:tr>
              <a:tr h="540405"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</a:rPr>
                        <a:t>Актуальные вопросы организации внутришкольной системы оценки качества образования.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5" marR="63805" marT="886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Семинар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Март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5" marR="63805" marT="8862" marB="0"/>
                </a:tc>
              </a:tr>
              <a:tr h="6361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</a:rPr>
                        <a:t>Представление результатов оценки учебных достижений: почему нельзя полностью доверять среднему баллу теста.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5" marR="63805" marT="886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Вебинар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2 квартал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5" marR="63805" marT="8862" marB="0"/>
                </a:tc>
              </a:tr>
              <a:tr h="427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</a:rPr>
                        <a:t>Региональный опыт построения системы оценки качества образования.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5" marR="63805" marT="886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Вебинар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2 квартал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5" marR="63805" marT="8862" marB="0"/>
                </a:tc>
              </a:tr>
              <a:tr h="1059987"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Национальные экзамены и мониторинги учебных достижений: интерпретация и представление результатов для различных групп пользователей</a:t>
                      </a:r>
                      <a:r>
                        <a:rPr lang="ru-RU" sz="1600" kern="1200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</a:txBody>
                  <a:tcPr marL="63805" marR="63805" marT="886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>
                          <a:effectLst/>
                        </a:rPr>
                        <a:t>Учебный курс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kern="1200" dirty="0" smtClean="0">
                          <a:effectLst/>
                        </a:rPr>
                        <a:t>2 квартал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05" marR="63805" marT="8862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23478"/>
            <a:ext cx="8928992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Актуальность темы </a:t>
            </a:r>
            <a:r>
              <a:rPr lang="ru-RU" sz="3200" dirty="0" err="1" smtClean="0">
                <a:solidFill>
                  <a:schemeClr val="bg1"/>
                </a:solidFill>
              </a:rPr>
              <a:t>вебинара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1171654"/>
            <a:ext cx="9036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0070C0"/>
                </a:solidFill>
              </a:rPr>
              <a:t>Доверие к результатам оценки учебных достижений является ключевым условием их эффективного использования </a:t>
            </a:r>
            <a:r>
              <a:rPr lang="ru-RU" sz="2400" dirty="0" smtClean="0"/>
              <a:t>(для выработки образовательной политики, совершенствования образовательного процесса, педагогической поддержки учащихся).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Доверие зависит от ряда причин. В том числе от </a:t>
            </a:r>
            <a:r>
              <a:rPr lang="ru-RU" sz="2400" dirty="0"/>
              <a:t>высоких стандартов правил и процедур, регламентирующих реализацию программы </a:t>
            </a:r>
            <a:r>
              <a:rPr lang="ru-RU" sz="2400" dirty="0" smtClean="0"/>
              <a:t>оценки, от открытости </a:t>
            </a:r>
            <a:r>
              <a:rPr lang="ru-RU" sz="2400" dirty="0"/>
              <a:t>и прозрачности процесса проведения </a:t>
            </a:r>
            <a:r>
              <a:rPr lang="ru-RU" sz="2400" dirty="0" smtClean="0"/>
              <a:t>оценки, от отсутствия нарушений при проведении оценки.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8020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5404</TotalTime>
  <Words>343</Words>
  <Application>Microsoft Office PowerPoint</Application>
  <PresentationFormat>Экран (16:9)</PresentationFormat>
  <Paragraphs>81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УЧАСТНИКИ ВЕБИНАРА СО СТОРОНЫ РТЦ</vt:lpstr>
      <vt:lpstr>СТАТИСТИКА УЧАСТНИКОВ ВЕБИНАРА</vt:lpstr>
      <vt:lpstr>МАТЕРИАЛЫ СЕМИНАРА</vt:lpstr>
      <vt:lpstr>WWW.RTC-EDU.RU</vt:lpstr>
      <vt:lpstr>Ближайшее событие – 6 декабря 2012 года в 11.00, Российская академия образования </vt:lpstr>
      <vt:lpstr>План учебных мероприятий на 1 полугодие 2013 г.</vt:lpstr>
      <vt:lpstr>Актуальность темы вебинара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204</cp:revision>
  <dcterms:created xsi:type="dcterms:W3CDTF">2011-08-25T06:09:31Z</dcterms:created>
  <dcterms:modified xsi:type="dcterms:W3CDTF">2012-11-14T08:53:17Z</dcterms:modified>
</cp:coreProperties>
</file>