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04" r:id="rId2"/>
    <p:sldId id="508" r:id="rId3"/>
    <p:sldId id="513" r:id="rId4"/>
    <p:sldId id="510" r:id="rId5"/>
    <p:sldId id="511" r:id="rId6"/>
    <p:sldId id="512" r:id="rId7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6977" autoAdjust="0"/>
  </p:normalViewPr>
  <p:slideViewPr>
    <p:cSldViewPr snapToGrid="0">
      <p:cViewPr varScale="1">
        <p:scale>
          <a:sx n="109" d="100"/>
          <a:sy n="109" d="100"/>
        </p:scale>
        <p:origin x="-610" y="14"/>
      </p:cViewPr>
      <p:guideLst>
        <p:guide orient="horz" pos="1620"/>
        <p:guide pos="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НЕЗАВИСИМАЯ-ВНЕШНЯЯ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НЕЗАВИСИМАЯ-НЕЗАВИСИМАЯ :</a:t>
            </a:r>
            <a:r>
              <a:rPr lang="ru-RU" baseline="0" dirty="0" smtClean="0"/>
              <a:t> Заказчик – общественность, Оценщик - общественность</a:t>
            </a: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НЕЗАВИСИМАЯ-ВНЕШНЯЯ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НЕЗАВИСИМАЯ-НЕЗАВИСИМАЯ :</a:t>
            </a:r>
            <a:r>
              <a:rPr lang="ru-RU" baseline="0" dirty="0" smtClean="0"/>
              <a:t> Заказчик – общественность, Оценщик - общественность</a:t>
            </a: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Школа – </a:t>
            </a:r>
            <a:r>
              <a:rPr lang="ru-RU" dirty="0" err="1" smtClean="0"/>
              <a:t>проф</a:t>
            </a:r>
            <a:r>
              <a:rPr lang="ru-RU" dirty="0" smtClean="0"/>
              <a:t> </a:t>
            </a:r>
            <a:r>
              <a:rPr lang="ru-RU" dirty="0" err="1" smtClean="0"/>
              <a:t>орг</a:t>
            </a:r>
            <a:r>
              <a:rPr lang="ru-RU" dirty="0" smtClean="0"/>
              <a:t>: исторически первый (2007)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Основная цель на момент создания модели - документальный аудит и аудит качества подготовки школьников, чтобы снять тревожность перед аккредитацией. Однако, практически сразу стало понятно, что аудит должен быть гораздо шире, т.к. в его процессе высвечивались дополнительные профессиональные потребности руководителя в понимании ситуации в школе и их причин. Опишу аудит как он есть на сегодняшний день по сокращенной рамке РТЦ,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Ключевые вопросы: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соответствует ли деятельность школы нормам законодательства в части обеспечения прав обучающихся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каково качество реализуемого содержания образования (это про образовательные программы и др.)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каково качество предметной подготовки школьников?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соответствует ли школьная система оценки качества образовательных достижений современным требованиям? (это про измерительные материалы, применяемые в школе)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Конечно, руководитель (администрация, управляющий совет) выбирает один или несколько вопросов самостоятельно или формулирует самостоятельно в зависимости от собственных целей.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Заказчик, потребитель - руководитель (администрация, управляющий совет) школы. Исполнитель - Институт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Инструментарий. Разработана и описана технология, нормативные документы и регламенты работы.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Кто проводит. Наши сотрудники и привлеченные эксперты (физ.лица,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общ.организации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Представление результатов. Отчет по результатам аудита. Представляется заказчику.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Виды и способы реализации решений зависят от выбранных ключевых вопросов и заказчика аудита. ПОДДЕРЖКА ШКОЛЫ</a:t>
            </a:r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Учредитель</a:t>
            </a:r>
            <a:r>
              <a:rPr lang="ru-RU" baseline="0" dirty="0" smtClean="0"/>
              <a:t> – общ. </a:t>
            </a:r>
            <a:r>
              <a:rPr lang="ru-RU" baseline="0" dirty="0" err="1" smtClean="0"/>
              <a:t>орг</a:t>
            </a:r>
            <a:r>
              <a:rPr lang="ru-RU" baseline="0" dirty="0" smtClean="0"/>
              <a:t> 2013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Заказчиком аудита выступила мэрия г.Новосибирска как учредитель муниципальных учреждений образования и опеки. Исполнитель - региональная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общ.организация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"Эксперты в сфере образования", которая объединяет высоких профессионалов системы образования - высшего, среднего общего, дошкольного, дополнительного.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инструментарий аудита был согласован с заказчиком, результаты аудита переданы ему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виде итогового отчета, который несколько раз согласовывался и переписывался. СВОЕОБРАЗНЫЙ КОНТРОЛЬ ЗА РУКОВОДИТЕЛЕМ (УЧРЕЖДЕНИЕМ)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algn="just"/>
            <a:r>
              <a:rPr lang="ru-RU" dirty="0" smtClean="0"/>
              <a:t>Процедуры не развиваются. </a:t>
            </a:r>
          </a:p>
          <a:p>
            <a:pPr marL="457200" indent="-457200" algn="just"/>
            <a:r>
              <a:rPr lang="ru-RU" dirty="0" smtClean="0"/>
              <a:t>Причины?</a:t>
            </a:r>
          </a:p>
          <a:p>
            <a:pPr marL="457200" indent="-457200" algn="just"/>
            <a:r>
              <a:rPr lang="ru-RU" dirty="0" smtClean="0"/>
              <a:t>1.</a:t>
            </a:r>
          </a:p>
          <a:p>
            <a:pPr marL="457200" indent="-457200" algn="just"/>
            <a:r>
              <a:rPr lang="ru-RU" dirty="0" smtClean="0"/>
              <a:t>2. Можно стимулировать. Управленческие</a:t>
            </a:r>
            <a:r>
              <a:rPr lang="ru-RU" baseline="0" dirty="0" smtClean="0"/>
              <a:t> механизмы (в критерии </a:t>
            </a:r>
            <a:r>
              <a:rPr lang="ru-RU" baseline="0" dirty="0" err="1" smtClean="0"/>
              <a:t>эф.контракта</a:t>
            </a:r>
            <a:r>
              <a:rPr lang="ru-RU" baseline="0" dirty="0" smtClean="0"/>
              <a:t>, «+» в аккредитацию, …) Определиться с необходимостью мотивации</a:t>
            </a:r>
          </a:p>
          <a:p>
            <a:pPr marL="457200" indent="-457200" algn="just"/>
            <a:r>
              <a:rPr lang="ru-RU" baseline="0" dirty="0" smtClean="0"/>
              <a:t>3.</a:t>
            </a: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4.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E:\rtc_prezent_png\rtc_0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8229" y="190044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80" y="266018"/>
            <a:ext cx="696482" cy="57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E:\rtc_prezent_png\rtc_0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8229" y="190044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80" y="266018"/>
            <a:ext cx="696482" cy="57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  <p:pic>
        <p:nvPicPr>
          <p:cNvPr id="9" name="Picture 4" descr="E:\rtc_prezent_png\rtc_01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8229" y="190044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3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>
            <a:spLocks noGrp="1"/>
          </p:cNvSpPr>
          <p:nvPr>
            <p:ph type="ctrTitle"/>
          </p:nvPr>
        </p:nvSpPr>
        <p:spPr>
          <a:xfrm>
            <a:off x="89822" y="1419622"/>
            <a:ext cx="8883616" cy="1872208"/>
          </a:xfrm>
        </p:spPr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  <a:latin typeface="+mn-lt"/>
                <a:ea typeface="+mn-ea"/>
                <a:cs typeface="Arial" charset="0"/>
              </a:rPr>
              <a:t>Управленческий аудит </a:t>
            </a:r>
            <a:br>
              <a:rPr lang="ru-RU" sz="3600" b="1" dirty="0">
                <a:solidFill>
                  <a:schemeClr val="bg1"/>
                </a:solidFill>
                <a:latin typeface="+mn-lt"/>
                <a:ea typeface="+mn-ea"/>
                <a:cs typeface="Arial" charset="0"/>
              </a:rPr>
            </a:br>
            <a:r>
              <a:rPr lang="ru-RU" sz="3600" b="1" dirty="0">
                <a:solidFill>
                  <a:schemeClr val="bg1"/>
                </a:solidFill>
                <a:latin typeface="+mn-lt"/>
                <a:ea typeface="+mn-ea"/>
                <a:cs typeface="Arial" charset="0"/>
              </a:rPr>
              <a:t>образовательных учреждений</a:t>
            </a:r>
            <a:endParaRPr lang="ru-RU" sz="3600" b="1" dirty="0">
              <a:solidFill>
                <a:schemeClr val="bg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3760839" y="3807582"/>
            <a:ext cx="53476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FF00"/>
                </a:solidFill>
              </a:rPr>
              <a:t>ЗАХИР ЮЛИЯ СИМАНОВНА</a:t>
            </a:r>
            <a:r>
              <a:rPr lang="en-US" sz="1600" b="1" dirty="0" smtClean="0">
                <a:solidFill>
                  <a:srgbClr val="FFFF00"/>
                </a:solidFill>
              </a:rPr>
              <a:t/>
            </a:r>
            <a:br>
              <a:rPr lang="en-US" sz="1600" b="1" dirty="0" smtClean="0">
                <a:solidFill>
                  <a:srgbClr val="FFFF00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директор </a:t>
            </a:r>
            <a:r>
              <a:rPr lang="ru-RU" sz="1600" dirty="0">
                <a:solidFill>
                  <a:schemeClr val="bg1"/>
                </a:solidFill>
              </a:rPr>
              <a:t>Новосибирского института 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</a:rPr>
              <a:t>мониторинга и развития образования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27164" y="4659405"/>
            <a:ext cx="9171163" cy="5039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 rotWithShape="1">
          <a:blip r:embed="rId3" cstate="print"/>
          <a:srcRect t="13979" b="13239"/>
          <a:stretch/>
        </p:blipFill>
        <p:spPr bwMode="auto">
          <a:xfrm>
            <a:off x="5676109" y="4718210"/>
            <a:ext cx="1645357" cy="40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130" y="4677907"/>
            <a:ext cx="952676" cy="48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Рисунок 2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70" y="4755894"/>
            <a:ext cx="1553210" cy="360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0" y="4656351"/>
            <a:ext cx="507401" cy="503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0" y="4669145"/>
            <a:ext cx="725312" cy="477476"/>
          </a:xfrm>
          <a:prstGeom prst="rect">
            <a:avLst/>
          </a:prstGeom>
        </p:spPr>
      </p:pic>
      <p:pic>
        <p:nvPicPr>
          <p:cNvPr id="27" name="Изображение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10062" y="4740376"/>
            <a:ext cx="1368152" cy="34203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8" name="Picture 2" descr="Новосибирский Институт Мониторинга и Развития Образования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731" y="4718210"/>
            <a:ext cx="1421757" cy="379136"/>
          </a:xfrm>
          <a:prstGeom prst="rect">
            <a:avLst/>
          </a:prstGeom>
          <a:solidFill>
            <a:srgbClr val="9D8555"/>
          </a:solidFill>
          <a:extLst/>
        </p:spPr>
      </p:pic>
      <p:sp>
        <p:nvSpPr>
          <p:cNvPr id="30" name="Прямоугольник 29"/>
          <p:cNvSpPr/>
          <p:nvPr/>
        </p:nvSpPr>
        <p:spPr>
          <a:xfrm>
            <a:off x="722224" y="207049"/>
            <a:ext cx="6730096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РТЦ </a:t>
            </a:r>
            <a:r>
              <a:rPr lang="ru-RU" sz="16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ИнОбра</a:t>
            </a: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22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 мая 201</a:t>
            </a: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4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46968"/>
              </p:ext>
            </p:extLst>
          </p:nvPr>
        </p:nvGraphicFramePr>
        <p:xfrm>
          <a:off x="472347" y="1282011"/>
          <a:ext cx="8173206" cy="3629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35090"/>
                <a:gridCol w="3217096"/>
                <a:gridCol w="3421020"/>
              </a:tblGrid>
              <a:tr h="34657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Государственная ОКО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Независимая ОКО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</a:tr>
              <a:tr h="79977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Заказчик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Орган исполнительной</a:t>
                      </a:r>
                      <a:r>
                        <a:rPr lang="ru-RU" sz="1800" baseline="0" dirty="0" smtClean="0"/>
                        <a:t> власти, муниципальный орган управления образованием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… + </a:t>
                      </a:r>
                      <a:r>
                        <a:rPr lang="ru-RU" sz="1800" baseline="0" dirty="0" smtClean="0"/>
                        <a:t>учредитель, школа, общественность</a:t>
                      </a:r>
                      <a:endParaRPr lang="ru-RU" sz="1800" b="1" i="1" dirty="0" smtClean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30196"/>
                      </a:srgbClr>
                    </a:solidFill>
                  </a:tcPr>
                </a:tc>
              </a:tr>
              <a:tr h="127964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Формат отношений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Государственное задание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Договорные отношения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baseline="0" dirty="0" smtClean="0"/>
                        <a:t/>
                      </a:r>
                      <a:br>
                        <a:rPr lang="en-US" sz="1800" baseline="0" dirty="0" smtClean="0"/>
                      </a:br>
                      <a:r>
                        <a:rPr lang="ru-RU" sz="1800" baseline="0" dirty="0" smtClean="0"/>
                        <a:t>на </a:t>
                      </a:r>
                      <a:r>
                        <a:rPr lang="ru-RU" sz="1800" baseline="0" dirty="0" smtClean="0"/>
                        <a:t>основе конкурсных процедур или безальтернативные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Бесплатный сервис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10196"/>
                      </a:srgbClr>
                    </a:solidFill>
                  </a:tcPr>
                </a:tc>
              </a:tr>
              <a:tr h="103971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Оценщик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Подведомственные</a:t>
                      </a:r>
                      <a:r>
                        <a:rPr lang="ru-RU" sz="1800" baseline="0" dirty="0" smtClean="0"/>
                        <a:t> (профессиональные) организации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/>
                        <a:t>… </a:t>
                      </a:r>
                      <a:r>
                        <a:rPr lang="ru-RU" sz="1800" baseline="0" dirty="0" smtClean="0"/>
                        <a:t>+ общественные организации, родители, СМИ …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3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683" y="47065"/>
            <a:ext cx="6851276" cy="1045779"/>
          </a:xfrm>
        </p:spPr>
        <p:txBody>
          <a:bodyPr/>
          <a:lstStyle/>
          <a:p>
            <a:pPr algn="l"/>
            <a:r>
              <a:rPr lang="ru-RU" sz="2400" dirty="0">
                <a:solidFill>
                  <a:schemeClr val="bg1"/>
                </a:solidFill>
              </a:rPr>
              <a:t>НОВОСИБИРСКАЯ ОБЛАСТЬ: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НЕЗАВИСИМАЯ СИСТЕМА ОЦЕНКИ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КАЧЕСТВА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38418"/>
              </p:ext>
            </p:extLst>
          </p:nvPr>
        </p:nvGraphicFramePr>
        <p:xfrm>
          <a:off x="216381" y="1193200"/>
          <a:ext cx="8706674" cy="39239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33870"/>
                <a:gridCol w="3803819"/>
                <a:gridCol w="2968985"/>
              </a:tblGrid>
              <a:tr h="3465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Заказчик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Процедуры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Оценщики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</a:tr>
              <a:tr h="79977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Учредитель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4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Управленческий аудит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u="none" dirty="0" smtClean="0">
                          <a:solidFill>
                            <a:srgbClr val="C00000"/>
                          </a:solidFill>
                        </a:rPr>
                        <a:t>http://obr.direktor.ru/archive/2013/7/Upravlencheskiy_audit_v_regionalnoy_sisteme_otsenk</a:t>
                      </a:r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Общественная организация</a:t>
                      </a:r>
                      <a:endParaRPr lang="ru-RU" sz="1800" b="1" i="1" dirty="0" smtClean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40000"/>
                      </a:srgbClr>
                    </a:solidFill>
                  </a:tcPr>
                </a:tc>
              </a:tr>
              <a:tr h="36517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Школа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Профессиональная организация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40000"/>
                      </a:srgbClr>
                    </a:solidFill>
                  </a:tcPr>
                </a:tc>
              </a:tr>
              <a:tr h="103971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Органы исполнительной власти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Общественная оценка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http://www.nimro.ru/evaluation_of_education/evaluation_discussion/obshhestvennaya-ocenka-deyatelnosti-shkoly.html</a:t>
                      </a:r>
                      <a:endParaRPr lang="ru-RU" sz="16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/>
                        <a:t>Родители</a:t>
                      </a:r>
                      <a:endParaRPr lang="ru-RU" sz="1800" b="1" i="1" dirty="0"/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81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Работодатель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(муниципалитет, школы)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Оценка профессионального уровня работника, </a:t>
                      </a:r>
                      <a:r>
                        <a:rPr lang="en-US" sz="1600" b="0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http://pedkurs.edu54.ru</a:t>
                      </a:r>
                      <a:r>
                        <a:rPr lang="ru-RU" sz="1600" b="0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u="none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Профессиональная организация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683" y="47065"/>
            <a:ext cx="6851276" cy="1045779"/>
          </a:xfrm>
        </p:spPr>
        <p:txBody>
          <a:bodyPr/>
          <a:lstStyle/>
          <a:p>
            <a:pPr algn="l"/>
            <a:r>
              <a:rPr lang="ru-RU" sz="2400" dirty="0">
                <a:solidFill>
                  <a:schemeClr val="bg1"/>
                </a:solidFill>
              </a:rPr>
              <a:t>НОВОСИБИРСКАЯ ОБЛАСТЬ: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НЕЗАВИСИМАЯ СИСТЕМА ОЦЕНКИ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КАЧЕСТВА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91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http://byhgalter.com/wp-content/uploads/2012/09/repo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5076" y="3335217"/>
            <a:ext cx="1008112" cy="1008112"/>
          </a:xfrm>
          <a:prstGeom prst="rect">
            <a:avLst/>
          </a:prstGeom>
          <a:noFill/>
        </p:spPr>
      </p:pic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5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83768" y="1145550"/>
            <a:ext cx="3096344" cy="79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Школа – проф.организация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1145550"/>
            <a:ext cx="3096344" cy="79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Учредитель – </a:t>
            </a:r>
            <a:r>
              <a:rPr lang="ru-RU" sz="2200" dirty="0" err="1" smtClean="0">
                <a:solidFill>
                  <a:schemeClr val="bg1"/>
                </a:solidFill>
              </a:rPr>
              <a:t>общ.организация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5577" y="1764968"/>
            <a:ext cx="2016000" cy="648000"/>
          </a:xfrm>
          <a:prstGeom prst="rect">
            <a:avLst/>
          </a:prstGeom>
          <a:solidFill>
            <a:srgbClr val="0079C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Ключевые вопросы оценки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5577" y="2557056"/>
            <a:ext cx="2016000" cy="648000"/>
          </a:xfrm>
          <a:prstGeom prst="rect">
            <a:avLst/>
          </a:prstGeom>
          <a:solidFill>
            <a:srgbClr val="0079C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Инструмент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5577" y="3349144"/>
            <a:ext cx="2016000" cy="648000"/>
          </a:xfrm>
          <a:prstGeom prst="rect">
            <a:avLst/>
          </a:prstGeom>
          <a:solidFill>
            <a:srgbClr val="0079C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Представление результатов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5577" y="4141232"/>
            <a:ext cx="2016000" cy="648000"/>
          </a:xfrm>
          <a:prstGeom prst="rect">
            <a:avLst/>
          </a:prstGeom>
          <a:solidFill>
            <a:srgbClr val="0079C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Решения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4" name="Picture 2" descr="http://forum.rudtp.ru/attachments/bez-imeni-1-jpg.56839/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08856">
            <a:off x="2913357" y="2189176"/>
            <a:ext cx="2428875" cy="5048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15" name="Picture 2" descr="http://forum.rudtp.ru/attachments/bez-imeni-1-jpg.56839/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08856">
            <a:off x="6496724" y="2780917"/>
            <a:ext cx="2428875" cy="5048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8196" name="Picture 4" descr="http://byhgalter.com/wp-content/uploads/2012/09/repo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683" y="3395924"/>
            <a:ext cx="1008112" cy="1008112"/>
          </a:xfrm>
          <a:prstGeom prst="rect">
            <a:avLst/>
          </a:prstGeom>
          <a:noFill/>
        </p:spPr>
      </p:pic>
      <p:pic>
        <p:nvPicPr>
          <p:cNvPr id="8198" name="Picture 6" descr="http://mirp.pnzreg.ru/files/mirp_pnzreg_ru/th_5674af358ba0b62e773a31ec7d05254c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45168" y="3983585"/>
            <a:ext cx="1224136" cy="1036436"/>
          </a:xfrm>
          <a:prstGeom prst="rect">
            <a:avLst/>
          </a:prstGeom>
          <a:noFill/>
        </p:spPr>
      </p:pic>
      <p:pic>
        <p:nvPicPr>
          <p:cNvPr id="20" name="Picture 2" descr="http://forum.rudtp.ru/attachments/bez-imeni-1-jpg.56839/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08856">
            <a:off x="6586815" y="3514852"/>
            <a:ext cx="2428875" cy="5048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8200" name="Picture 8" descr="http://www.malyi-biznes.ru/images/podderzhka-malogo-biznesa-v-rossii.jp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4111697" y="4050838"/>
            <a:ext cx="1201189" cy="90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" descr="http://forum.rudtp.ru/attachments/bez-imeni-1-jpg.56839/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08856">
            <a:off x="3015604" y="2789319"/>
            <a:ext cx="2428875" cy="5048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26" name="Прямая соединительная линия 25"/>
          <p:cNvCxnSpPr/>
          <p:nvPr/>
        </p:nvCxnSpPr>
        <p:spPr>
          <a:xfrm>
            <a:off x="3635896" y="2831161"/>
            <a:ext cx="1296144" cy="36004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067944" y="2759153"/>
            <a:ext cx="720080" cy="576064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http://forum.rudtp.ru/attachments/bez-imeni-1-jpg.56839/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08856">
            <a:off x="6352708" y="2190087"/>
            <a:ext cx="2428875" cy="5048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6713188" y="2232948"/>
            <a:ext cx="1296144" cy="36004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7261031" y="2153557"/>
            <a:ext cx="720080" cy="576064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/>
          <p:cNvSpPr txBox="1">
            <a:spLocks/>
          </p:cNvSpPr>
          <p:nvPr/>
        </p:nvSpPr>
        <p:spPr>
          <a:xfrm>
            <a:off x="73156" y="124180"/>
            <a:ext cx="8229600" cy="8572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smtClean="0">
                <a:solidFill>
                  <a:schemeClr val="bg1"/>
                </a:solidFill>
              </a:rPr>
              <a:t>УПРАВЛЕНЧЕСКИЙ АУДИТ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788024" y="1275606"/>
            <a:ext cx="3600000" cy="684000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ОЦЕНКА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не </a:t>
            </a:r>
            <a:r>
              <a:rPr lang="ru-RU" sz="2000" dirty="0" smtClean="0">
                <a:solidFill>
                  <a:schemeClr val="bg1"/>
                </a:solidFill>
              </a:rPr>
              <a:t>институциализирована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60032" y="2307720"/>
            <a:ext cx="3600000" cy="684000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МОТИВАЦИЯ </a:t>
            </a:r>
            <a:r>
              <a:rPr lang="ru-RU" sz="2000" dirty="0" smtClean="0">
                <a:solidFill>
                  <a:schemeClr val="bg1"/>
                </a:solidFill>
              </a:rPr>
              <a:t>Заказчика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32040" y="3339834"/>
            <a:ext cx="3600000" cy="684000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ДОВЕРИЕ </a:t>
            </a:r>
            <a:r>
              <a:rPr lang="ru-RU" sz="2000" dirty="0" smtClean="0">
                <a:solidFill>
                  <a:schemeClr val="bg1"/>
                </a:solidFill>
              </a:rPr>
              <a:t>к Оценщику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32040" y="4371950"/>
            <a:ext cx="3600000" cy="684000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НАЛИЧИЕ ВЫБОРА Оценщиков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7650" name="Picture 2" descr="http://aquapark-terminal.com.ua/images/inform/chasto_zadavaemye_voprosy.png"/>
          <p:cNvPicPr>
            <a:picLocks noChangeAspect="1" noChangeArrowheads="1"/>
          </p:cNvPicPr>
          <p:nvPr/>
        </p:nvPicPr>
        <p:blipFill rotWithShape="1">
          <a:blip r:embed="rId6" cstate="print"/>
          <a:srcRect t="22770" b="14710"/>
          <a:stretch/>
        </p:blipFill>
        <p:spPr bwMode="auto">
          <a:xfrm>
            <a:off x="297122" y="1563638"/>
            <a:ext cx="3117591" cy="308044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рямоугольник 23"/>
          <p:cNvSpPr/>
          <p:nvPr/>
        </p:nvSpPr>
        <p:spPr>
          <a:xfrm>
            <a:off x="4139952" y="2036239"/>
            <a:ext cx="3096344" cy="252000"/>
          </a:xfrm>
          <a:prstGeom prst="rect">
            <a:avLst/>
          </a:prstGeom>
          <a:solidFill>
            <a:srgbClr val="0079C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………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11960" y="3068353"/>
            <a:ext cx="3096344" cy="252000"/>
          </a:xfrm>
          <a:prstGeom prst="rect">
            <a:avLst/>
          </a:prstGeom>
          <a:solidFill>
            <a:srgbClr val="0079C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………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11960" y="4100467"/>
            <a:ext cx="3096344" cy="252000"/>
          </a:xfrm>
          <a:prstGeom prst="rect">
            <a:avLst/>
          </a:prstGeom>
          <a:solidFill>
            <a:srgbClr val="0079C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………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3156" y="124180"/>
            <a:ext cx="8229600" cy="8572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smtClean="0">
                <a:solidFill>
                  <a:schemeClr val="bg1"/>
                </a:solidFill>
              </a:rPr>
              <a:t>УПРАВЛЕНЧЕСКИЙ АУДИТ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http://aquapark-terminal.com.ua/images/inform/chasto_zadavaemye_voprosy.png"/>
          <p:cNvPicPr>
            <a:picLocks noChangeAspect="1" noChangeArrowheads="1"/>
          </p:cNvPicPr>
          <p:nvPr/>
        </p:nvPicPr>
        <p:blipFill rotWithShape="1">
          <a:blip r:embed="rId3" cstate="print"/>
          <a:srcRect t="22770" b="14710"/>
          <a:stretch/>
        </p:blipFill>
        <p:spPr bwMode="auto">
          <a:xfrm>
            <a:off x="3188253" y="1476950"/>
            <a:ext cx="2753206" cy="2720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676456" y="4585960"/>
            <a:ext cx="467544" cy="55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158750"/>
            <a:ext cx="82073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mtClean="0">
                <a:solidFill>
                  <a:schemeClr val="bg1"/>
                </a:solidFill>
              </a:rPr>
              <a:t>СПАСИБО ЗА ВНИМАНИЕ!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4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http://www.rtc-edu.ru/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7185</TotalTime>
  <Words>263</Words>
  <Application>Microsoft Office PowerPoint</Application>
  <PresentationFormat>Экран (16:9)</PresentationFormat>
  <Paragraphs>97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Управленческий аудит  образовательных учреждений</vt:lpstr>
      <vt:lpstr>НОВОСИБИРСКАЯ ОБЛАСТЬ: НЕЗАВИСИМАЯ СИСТЕМА ОЦЕНКИ  КАЧЕСТВА ОБРАЗОВАНИЯ</vt:lpstr>
      <vt:lpstr>НОВОСИБИРСКАЯ ОБЛАСТЬ: НЕЗАВИСИМАЯ СИСТЕМА ОЦЕНКИ  КАЧЕСТВА ОБРАЗОВАНИЯ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Залега Юлия Михайловна</cp:lastModifiedBy>
  <cp:revision>445</cp:revision>
  <cp:lastPrinted>2014-05-21T14:48:31Z</cp:lastPrinted>
  <dcterms:created xsi:type="dcterms:W3CDTF">2011-08-25T06:09:31Z</dcterms:created>
  <dcterms:modified xsi:type="dcterms:W3CDTF">2014-05-21T15:07:12Z</dcterms:modified>
</cp:coreProperties>
</file>