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04" r:id="rId2"/>
    <p:sldId id="514" r:id="rId3"/>
    <p:sldId id="515" r:id="rId4"/>
    <p:sldId id="516" r:id="rId5"/>
    <p:sldId id="533" r:id="rId6"/>
    <p:sldId id="518" r:id="rId7"/>
    <p:sldId id="519" r:id="rId8"/>
    <p:sldId id="520" r:id="rId9"/>
    <p:sldId id="521" r:id="rId10"/>
    <p:sldId id="534" r:id="rId11"/>
    <p:sldId id="535" r:id="rId12"/>
    <p:sldId id="524" r:id="rId13"/>
    <p:sldId id="525" r:id="rId14"/>
    <p:sldId id="526" r:id="rId15"/>
    <p:sldId id="536" r:id="rId16"/>
    <p:sldId id="528" r:id="rId17"/>
    <p:sldId id="529" r:id="rId18"/>
    <p:sldId id="537" r:id="rId19"/>
    <p:sldId id="531" r:id="rId20"/>
    <p:sldId id="532" r:id="rId21"/>
    <p:sldId id="512" r:id="rId22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FF9933"/>
    <a:srgbClr val="009900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977" autoAdjust="0"/>
  </p:normalViewPr>
  <p:slideViewPr>
    <p:cSldViewPr snapToGrid="0">
      <p:cViewPr varScale="1">
        <p:scale>
          <a:sx n="109" d="100"/>
          <a:sy n="109" d="100"/>
        </p:scale>
        <p:origin x="-610" y="-82"/>
      </p:cViewPr>
      <p:guideLst>
        <p:guide orient="horz" pos="63"/>
        <p:guide orient="horz" pos="608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Пункт 4. Независима процедура не обязательно должна быть отделена от государства (в смысле финансирования и подчинения). Главное – как организуются процессы оценки, кто привлекается к проведению оценки, как происходит отбор и обучение организаторов и экспертов.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229" y="19004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" y="266018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229" y="19004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" y="266018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pic>
        <p:nvPicPr>
          <p:cNvPr id="9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8229" y="19004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-1" y="1273039"/>
            <a:ext cx="9108505" cy="187220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НЕЗАВИСИМАЯ СИСТЕМА ОЦЕНКИ 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КАЧЕСТВА ОБРАЗОВАНИЯ: 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ключевые </a:t>
            </a:r>
            <a:r>
              <a:rPr lang="ru-RU" sz="36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вопросы и действующие практики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3760839" y="3535171"/>
            <a:ext cx="53476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FF00"/>
                </a:solidFill>
              </a:rPr>
              <a:t>ВАЛЬДМАН ИГОРЬ АЛЕКСАНДРОВИЧ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директор </a:t>
            </a:r>
            <a:r>
              <a:rPr lang="ru-RU" sz="1600" dirty="0">
                <a:solidFill>
                  <a:schemeClr val="bg1"/>
                </a:solidFill>
              </a:rPr>
              <a:t>Российского </a:t>
            </a:r>
            <a:r>
              <a:rPr lang="ru-RU" sz="1600" dirty="0" err="1">
                <a:solidFill>
                  <a:schemeClr val="bg1"/>
                </a:solidFill>
              </a:rPr>
              <a:t>тренингового</a:t>
            </a:r>
            <a:r>
              <a:rPr lang="ru-RU" sz="1600" dirty="0">
                <a:solidFill>
                  <a:schemeClr val="bg1"/>
                </a:solidFill>
              </a:rPr>
              <a:t> центра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Института образования НИУ ВШЭ, </a:t>
            </a:r>
            <a:r>
              <a:rPr lang="ru-RU" sz="1600" dirty="0" err="1">
                <a:solidFill>
                  <a:schemeClr val="bg1"/>
                </a:solidFill>
              </a:rPr>
              <a:t>к.п.н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7164" y="4659405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 rotWithShape="1">
          <a:blip r:embed="rId3" cstate="print"/>
          <a:srcRect t="13979" b="13239"/>
          <a:stretch/>
        </p:blipFill>
        <p:spPr bwMode="auto">
          <a:xfrm>
            <a:off x="5676109" y="4718210"/>
            <a:ext cx="1645357" cy="4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0" y="4677907"/>
            <a:ext cx="952676" cy="4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70" y="4755894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" y="4663331"/>
            <a:ext cx="507401" cy="50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0" y="4669145"/>
            <a:ext cx="725312" cy="477476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062" y="4740376"/>
            <a:ext cx="1368152" cy="3420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" descr="Новосибирский Институт Мониторинга и Развития Образован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31" y="4718210"/>
            <a:ext cx="1421757" cy="379136"/>
          </a:xfrm>
          <a:prstGeom prst="rect">
            <a:avLst/>
          </a:prstGeom>
          <a:solidFill>
            <a:srgbClr val="9D8555"/>
          </a:solidFill>
          <a:extLst/>
        </p:spPr>
      </p:pic>
      <p:sp>
        <p:nvSpPr>
          <p:cNvPr id="30" name="Прямоугольник 29"/>
          <p:cNvSpPr/>
          <p:nvPr/>
        </p:nvSpPr>
        <p:spPr>
          <a:xfrm>
            <a:off x="722224" y="207049"/>
            <a:ext cx="673009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РТЦ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ИнОбра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22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мая 201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4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0" y="3535171"/>
            <a:ext cx="53476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БОЛОТОВ ВИКТОР АЛЕКСАНДРОВИЧ</a:t>
            </a:r>
            <a:endParaRPr lang="ru-RU" sz="1600" b="1" dirty="0">
              <a:solidFill>
                <a:srgbClr val="FFFF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научный руководитель Центра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мониторинга </a:t>
            </a:r>
            <a:r>
              <a:rPr lang="ru-RU" sz="1600" dirty="0">
                <a:solidFill>
                  <a:schemeClr val="bg1"/>
                </a:solidFill>
              </a:rPr>
              <a:t>качества образования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Института образования НИУ ВШЭ, академик РАО, </a:t>
            </a:r>
            <a:r>
              <a:rPr lang="ru-RU" sz="1600" dirty="0" err="1">
                <a:solidFill>
                  <a:schemeClr val="bg1"/>
                </a:solidFill>
              </a:rPr>
              <a:t>д.п.н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763000" cy="86518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000" b="1" dirty="0"/>
              <a:t>Заказ общественным и профессиональным организациям со стороны органов управления образованием на разработку инструментария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проведение оценочных процедур, в данных которых заинтересовано образовательное ведомство (аутсорсинг</a:t>
            </a:r>
            <a:r>
              <a:rPr lang="ru-RU" sz="2000" b="1" dirty="0" smtClean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18783"/>
            <a:ext cx="8983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Пример:</a:t>
            </a:r>
          </a:p>
          <a:p>
            <a:pPr lvl="1"/>
            <a:r>
              <a:rPr lang="ru-RU" sz="2000" i="1" dirty="0"/>
              <a:t>Проведение социологических опросов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по </a:t>
            </a:r>
            <a:r>
              <a:rPr lang="ru-RU" sz="2000" i="1" dirty="0"/>
              <a:t>той или иной проблематике, связанной с качеством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(</a:t>
            </a:r>
            <a:r>
              <a:rPr lang="ru-RU" sz="2000" i="1" dirty="0"/>
              <a:t>удовлетворенность разных групп родителей, учеников и т.п</a:t>
            </a:r>
            <a:r>
              <a:rPr lang="ru-RU" sz="2000" i="1" dirty="0" smtClean="0"/>
              <a:t>.)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66029"/>
            <a:ext cx="8592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Роль органов управления образованием в этом случае заключается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формировании заказа (технического задания), финансировании работ, предоставлении необходимых ведомственных данных и учёте полученных данных при проведении ведомственных процедур ОКО</a:t>
            </a:r>
          </a:p>
        </p:txBody>
      </p:sp>
    </p:spTree>
    <p:extLst>
      <p:ext uri="{BB962C8B-B14F-4D97-AF65-F5344CB8AC3E}">
        <p14:creationId xmlns:p14="http://schemas.microsoft.com/office/powerpoint/2010/main" val="9788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763000" cy="86518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000" b="1" dirty="0"/>
              <a:t>Усиление роли  общественных объединений и ассоциаций,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 </a:t>
            </a:r>
            <a:r>
              <a:rPr lang="ru-RU" sz="2000" b="1" dirty="0"/>
              <a:t>также представителей СМИ при проведении оценочных процедур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интерпретации их данных (замещение </a:t>
            </a:r>
            <a:r>
              <a:rPr lang="ru-RU" sz="2000" b="1" dirty="0" smtClean="0"/>
              <a:t>государственных </a:t>
            </a:r>
            <a:r>
              <a:rPr lang="ru-RU" sz="2000" b="1" dirty="0"/>
              <a:t>организаций организациями </a:t>
            </a:r>
            <a:r>
              <a:rPr lang="ru-RU" sz="2000" b="1" dirty="0" smtClean="0"/>
              <a:t>гражданского </a:t>
            </a:r>
            <a:r>
              <a:rPr lang="ru-RU" sz="2000" b="1" dirty="0"/>
              <a:t>общества</a:t>
            </a:r>
            <a:r>
              <a:rPr lang="ru-RU" sz="2000" b="1" dirty="0" smtClean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27259"/>
            <a:ext cx="8983456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Из рекомендаций МОН. Общественные советы. Их основные функции: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i="1" dirty="0"/>
              <a:t>Формирование показателей качества деятельности образовательных организаций, которые интересуют потребителей и общество в целом;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i="1" dirty="0"/>
              <a:t>Рассмотрение результатов работы аналитических групп по анализу полученной информации;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i="1" dirty="0"/>
              <a:t>Участие в принятии управленческих решений на основе полученных данных;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i="1" dirty="0"/>
              <a:t>Организация информирования общества о результатах деятельности образовательных организаций (работа со СМИ, проведение публичных мероприятий и т.п.)</a:t>
            </a:r>
          </a:p>
        </p:txBody>
      </p:sp>
    </p:spTree>
    <p:extLst>
      <p:ext uri="{BB962C8B-B14F-4D97-AF65-F5344CB8AC3E}">
        <p14:creationId xmlns:p14="http://schemas.microsoft.com/office/powerpoint/2010/main" val="30187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763000" cy="865187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 ЧЕГО НАЧАТЬ?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9416"/>
            <a:ext cx="9144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Формирование авторитетных и дееспособных общественных </a:t>
            </a:r>
            <a:r>
              <a:rPr lang="ru-RU" sz="2000" dirty="0" smtClean="0"/>
              <a:t>организаций, </a:t>
            </a:r>
            <a:r>
              <a:rPr lang="ru-RU" sz="2000" dirty="0"/>
              <a:t>способных проводить независимую оценку качества образования, является длительным и кропотливым процессом. </a:t>
            </a:r>
            <a:r>
              <a:rPr lang="ru-RU" sz="2000" i="1" dirty="0" smtClean="0">
                <a:solidFill>
                  <a:srgbClr val="C00000"/>
                </a:solidFill>
              </a:rPr>
              <a:t>Фактически рекомендации МОН направлены на созданий условий для появление таких организаций</a:t>
            </a:r>
            <a:endParaRPr lang="ru-RU" sz="2000" dirty="0" smtClean="0">
              <a:solidFill>
                <a:srgbClr val="C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ru-RU" sz="2000" b="1" dirty="0" smtClean="0"/>
              <a:t>На </a:t>
            </a:r>
            <a:r>
              <a:rPr lang="ru-RU" sz="2000" b="1" dirty="0"/>
              <a:t>первом этапе </a:t>
            </a:r>
            <a:r>
              <a:rPr lang="ru-RU" sz="2000" dirty="0"/>
              <a:t>целесообразно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сделать акцент на неформальное включение представителей общественности в проведение различных ведомственных оценочных </a:t>
            </a:r>
            <a:r>
              <a:rPr lang="ru-RU" sz="2000" dirty="0" smtClean="0"/>
              <a:t>процедур</a:t>
            </a:r>
            <a:endParaRPr lang="en-US" sz="2000" dirty="0" smtClean="0"/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Примеры:</a:t>
            </a:r>
            <a:endParaRPr lang="ru-RU" sz="2000" b="1" dirty="0">
              <a:solidFill>
                <a:srgbClr val="C00000"/>
              </a:solidFill>
            </a:endParaRPr>
          </a:p>
          <a:p>
            <a:pPr marL="800100" lvl="1" indent="-342900" algn="just">
              <a:buFont typeface="Symbol" panose="05050102010706020507" pitchFamily="18" charset="2"/>
              <a:buChar char="-"/>
            </a:pPr>
            <a:r>
              <a:rPr lang="ru-RU" sz="2000" dirty="0" err="1" smtClean="0"/>
              <a:t>Самообследование</a:t>
            </a:r>
            <a:r>
              <a:rPr lang="ru-RU" sz="2000" dirty="0" smtClean="0"/>
              <a:t> школы </a:t>
            </a:r>
          </a:p>
          <a:p>
            <a:pPr marL="800100" lvl="1" indent="-342900" algn="just">
              <a:buFont typeface="Symbol" panose="05050102010706020507" pitchFamily="18" charset="2"/>
              <a:buChar char="-"/>
            </a:pPr>
            <a:r>
              <a:rPr lang="ru-RU" sz="2000" dirty="0" smtClean="0"/>
              <a:t>Подготовка и утверждение публичного доклада школы</a:t>
            </a:r>
          </a:p>
          <a:p>
            <a:pPr marL="800100" lvl="1" indent="-342900" algn="just">
              <a:buFont typeface="Symbol" panose="05050102010706020507" pitchFamily="18" charset="2"/>
              <a:buChar char="-"/>
            </a:pPr>
            <a:r>
              <a:rPr lang="ru-RU" sz="2000" dirty="0" smtClean="0"/>
              <a:t>Опросы </a:t>
            </a:r>
            <a:r>
              <a:rPr lang="ru-RU" sz="2000" dirty="0"/>
              <a:t>потребителей о качестве образовательных </a:t>
            </a:r>
            <a:r>
              <a:rPr lang="ru-RU" sz="2000" dirty="0" smtClean="0"/>
              <a:t>услуг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96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20638"/>
            <a:ext cx="8132763" cy="828676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ВЕЛИКОБРИТАНИЯ: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РЕЙТИНГИ ШКОЛ В СМИ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14579"/>
            <a:ext cx="9108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+mn-lt"/>
              </a:rPr>
              <a:t>Рейтинг средних школ графства Корнуолл на 2011 г. (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league tables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, сайт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BBC News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7" y="1223105"/>
            <a:ext cx="9104763" cy="39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67524"/>
            <a:ext cx="8132763" cy="819901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ВЕЛИКОБРИТАНИЯ: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ИНСПЕКЦИЯ </a:t>
            </a:r>
            <a:r>
              <a:rPr lang="en-US" sz="3200" dirty="0" smtClean="0">
                <a:solidFill>
                  <a:schemeClr val="bg1"/>
                </a:solidFill>
              </a:rPr>
              <a:t>OFSTED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3" y="1182687"/>
            <a:ext cx="890532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Государственная </a:t>
            </a:r>
            <a:r>
              <a:rPr lang="ru-RU" dirty="0"/>
              <a:t>инспекция </a:t>
            </a:r>
            <a:r>
              <a:rPr lang="en-US" dirty="0" err="1"/>
              <a:t>Ofsted</a:t>
            </a:r>
            <a:r>
              <a:rPr lang="ru-RU" dirty="0"/>
              <a:t> (</a:t>
            </a:r>
            <a:r>
              <a:rPr lang="en-US" dirty="0"/>
              <a:t>Office for Standards in </a:t>
            </a:r>
            <a:r>
              <a:rPr lang="en-US" dirty="0" smtClean="0"/>
              <a:t>Education</a:t>
            </a:r>
            <a:r>
              <a:rPr lang="ru-RU" dirty="0" smtClean="0"/>
              <a:t>), </a:t>
            </a:r>
            <a:r>
              <a:rPr lang="ru-RU" dirty="0"/>
              <a:t>которая полностью независима от национального министерства </a:t>
            </a:r>
            <a:r>
              <a:rPr lang="ru-RU" dirty="0" smtClean="0"/>
              <a:t>образования.</a:t>
            </a:r>
          </a:p>
          <a:p>
            <a:pPr>
              <a:spcAft>
                <a:spcPts val="0"/>
              </a:spcAft>
            </a:pPr>
            <a:r>
              <a:rPr lang="ru-RU" b="1" dirty="0" smtClean="0"/>
              <a:t>Целями </a:t>
            </a:r>
            <a:r>
              <a:rPr lang="ru-RU" b="1" dirty="0"/>
              <a:t>инспекции школ </a:t>
            </a:r>
            <a:r>
              <a:rPr lang="ru-RU" b="1" dirty="0" smtClean="0"/>
              <a:t>являются: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 smtClean="0"/>
              <a:t>проведение </a:t>
            </a:r>
            <a:r>
              <a:rPr lang="ru-RU" dirty="0"/>
              <a:t>внешней, независимой оценки деятельности </a:t>
            </a:r>
            <a:r>
              <a:rPr lang="ru-RU" dirty="0" smtClean="0"/>
              <a:t>школ;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dirty="0" smtClean="0"/>
              <a:t>информирование </a:t>
            </a:r>
            <a:r>
              <a:rPr lang="ru-RU" dirty="0"/>
              <a:t>родителей о качестве работы и стандартах школы,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которой учатся их </a:t>
            </a:r>
            <a:r>
              <a:rPr lang="ru-RU" dirty="0" smtClean="0"/>
              <a:t>дети;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dirty="0" smtClean="0"/>
              <a:t>обеспечение </a:t>
            </a:r>
            <a:r>
              <a:rPr lang="ru-RU" dirty="0"/>
              <a:t>вклада в улучшение работы каждой конкретной школы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через </a:t>
            </a:r>
            <a:r>
              <a:rPr lang="ru-RU" dirty="0"/>
              <a:t>определение её сильных и слабых </a:t>
            </a:r>
            <a:r>
              <a:rPr lang="ru-RU" dirty="0" smtClean="0"/>
              <a:t>сторон.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/>
              <a:t>По итогам инспекции готовится доклад, который размещается на сайте </a:t>
            </a:r>
            <a:r>
              <a:rPr lang="en-US" dirty="0" err="1" smtClean="0"/>
              <a:t>Ofsted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направляется в </a:t>
            </a:r>
            <a:r>
              <a:rPr lang="ru-RU" dirty="0" smtClean="0"/>
              <a:t>школу.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/>
              <a:t>Обычно школы инспектируются один раз в три года.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школ, демонстрирующих устойчивые положительные результаты,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периодичность </a:t>
            </a:r>
            <a:r>
              <a:rPr lang="ru-RU" dirty="0"/>
              <a:t>инспекции может быть увеличена до шести лет.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6608" y="181273"/>
            <a:ext cx="1547492" cy="783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437462" y="717329"/>
            <a:ext cx="1575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www.ofsted.gov.uk</a:t>
            </a:r>
          </a:p>
        </p:txBody>
      </p:sp>
    </p:spTree>
    <p:extLst>
      <p:ext uri="{BB962C8B-B14F-4D97-AF65-F5344CB8AC3E}">
        <p14:creationId xmlns:p14="http://schemas.microsoft.com/office/powerpoint/2010/main" val="25092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3045" y="100013"/>
            <a:ext cx="8893175" cy="865187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МОДЕЛИ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НАЦИОНАЛЬНЫХ/РЕГИОНАЛЬНЫХ СИСТЕМ ОКО И НСОКО</a:t>
            </a:r>
          </a:p>
        </p:txBody>
      </p:sp>
      <p:grpSp>
        <p:nvGrpSpPr>
          <p:cNvPr id="1065" name="Группа 1064"/>
          <p:cNvGrpSpPr/>
          <p:nvPr/>
        </p:nvGrpSpPr>
        <p:grpSpPr>
          <a:xfrm>
            <a:off x="95753" y="2583502"/>
            <a:ext cx="2502516" cy="2448272"/>
            <a:chOff x="179513" y="2499742"/>
            <a:chExt cx="2502516" cy="24482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9513" y="2499742"/>
              <a:ext cx="2502516" cy="2448272"/>
            </a:xfrm>
            <a:prstGeom prst="roundRect">
              <a:avLst/>
            </a:prstGeom>
            <a:solidFill>
              <a:srgbClr val="FF99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дзаголовок 2"/>
            <p:cNvSpPr txBox="1">
              <a:spLocks/>
            </p:cNvSpPr>
            <p:nvPr/>
          </p:nvSpPr>
          <p:spPr bwMode="auto">
            <a:xfrm>
              <a:off x="314647" y="2611425"/>
              <a:ext cx="223224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ru-RU" sz="1400" b="1" dirty="0" smtClean="0">
                  <a:latin typeface="+mn-lt"/>
                  <a:cs typeface="+mn-cs"/>
                </a:rPr>
                <a:t>Оценочные процедуры, проводимые государственными структурами не из системы образования</a:t>
              </a:r>
              <a:endParaRPr lang="ru-RU" sz="1400" b="1" dirty="0">
                <a:latin typeface="+mn-lt"/>
                <a:cs typeface="+mn-cs"/>
              </a:endParaRPr>
            </a:p>
          </p:txBody>
        </p:sp>
        <p:sp>
          <p:nvSpPr>
            <p:cNvPr id="31" name="Подзаголовок 2"/>
            <p:cNvSpPr txBox="1">
              <a:spLocks/>
            </p:cNvSpPr>
            <p:nvPr/>
          </p:nvSpPr>
          <p:spPr bwMode="auto">
            <a:xfrm>
              <a:off x="278643" y="3740499"/>
              <a:ext cx="2304256" cy="106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ru-RU" sz="1200" dirty="0" smtClean="0">
                  <a:latin typeface="+mn-lt"/>
                  <a:cs typeface="+mn-cs"/>
                </a:rPr>
                <a:t>Исполнители – Правительственные организации, </a:t>
              </a:r>
              <a:br>
                <a:rPr lang="ru-RU" sz="1200" dirty="0" smtClean="0">
                  <a:latin typeface="+mn-lt"/>
                  <a:cs typeface="+mn-cs"/>
                </a:rPr>
              </a:br>
              <a:r>
                <a:rPr lang="ru-RU" sz="1200" dirty="0" smtClean="0">
                  <a:latin typeface="+mn-lt"/>
                  <a:cs typeface="+mn-cs"/>
                </a:rPr>
                <a:t>не подчинённые МО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ru-RU" sz="1200" dirty="0" smtClean="0">
                  <a:latin typeface="+mn-lt"/>
                  <a:cs typeface="+mn-cs"/>
                </a:rPr>
                <a:t>(например, службы и центры при Правительстве)</a:t>
              </a:r>
              <a:endParaRPr lang="ru-RU" sz="1200" dirty="0">
                <a:latin typeface="+mn-lt"/>
                <a:cs typeface="+mn-cs"/>
              </a:endParaRPr>
            </a:p>
          </p:txBody>
        </p:sp>
      </p:grpSp>
      <p:cxnSp>
        <p:nvCxnSpPr>
          <p:cNvPr id="109" name="Соединительная линия уступом 108"/>
          <p:cNvCxnSpPr>
            <a:endCxn id="26" idx="0"/>
          </p:cNvCxnSpPr>
          <p:nvPr/>
        </p:nvCxnSpPr>
        <p:spPr>
          <a:xfrm rot="10800000" flipV="1">
            <a:off x="1347012" y="1919542"/>
            <a:ext cx="1270549" cy="663960"/>
          </a:xfrm>
          <a:prstGeom prst="bentConnector2">
            <a:avLst/>
          </a:prstGeom>
          <a:ln w="28575">
            <a:solidFill>
              <a:srgbClr val="FF993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09" y="965200"/>
            <a:ext cx="6435023" cy="31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4-04-27 в 21.57.3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 r="5394" b="3533"/>
          <a:stretch/>
        </p:blipFill>
        <p:spPr>
          <a:xfrm>
            <a:off x="4329348" y="0"/>
            <a:ext cx="4814652" cy="1193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8" y="478335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ОСНОВНОЙ ИНСТРУМЕНТ ОЦЕНКИ </a:t>
            </a:r>
            <a:r>
              <a:rPr lang="ru-RU" dirty="0" smtClean="0"/>
              <a:t>– Опросы и анкетирование обучающихся</a:t>
            </a:r>
            <a:r>
              <a:rPr lang="ru-RU" dirty="0"/>
              <a:t>, </a:t>
            </a:r>
            <a:r>
              <a:rPr lang="ru-RU" dirty="0" smtClean="0"/>
              <a:t>родителей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1852" y="3539498"/>
            <a:ext cx="9216000" cy="0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Открывающая квадратная скобка 10"/>
          <p:cNvSpPr/>
          <p:nvPr/>
        </p:nvSpPr>
        <p:spPr>
          <a:xfrm>
            <a:off x="235285" y="1839935"/>
            <a:ext cx="392113" cy="1588127"/>
          </a:xfrm>
          <a:prstGeom prst="leftBrace">
            <a:avLst>
              <a:gd name="adj1" fmla="val 46071"/>
              <a:gd name="adj2" fmla="val 7725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23044" y="100013"/>
            <a:ext cx="4218116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НСОКО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http://minobr.rkomi.ru/page/9766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3044" y="113494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Независимая оценка качества работы пилотных ГОО проводилась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период с 11 по 15 ноября 2013 года по 5 показателям оценки:</a:t>
            </a:r>
            <a:endParaRPr lang="ru-RU" sz="20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98" y="1839936"/>
            <a:ext cx="827634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Открытость и доступность информации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Комфортность условий и доступность получения услуг, в том числе для граждан с ограниченными возможностями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Доброжелательность, вежливость и компетентность работников учреждения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Удовлетворенность качеством предоставляемых образовательных услуг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Результативность деятельности учреждения</a:t>
            </a:r>
            <a:endParaRPr lang="ru-RU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496" y="3588742"/>
            <a:ext cx="82763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atin typeface="+mn-lt"/>
              </a:rPr>
              <a:t>Критерии независимой оценки качества работы ГОО,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способы проведения оценки и методы </a:t>
            </a:r>
            <a:r>
              <a:rPr lang="ru-RU" dirty="0" err="1" smtClean="0">
                <a:latin typeface="+mn-lt"/>
              </a:rPr>
              <a:t>рейтингования</a:t>
            </a:r>
            <a:r>
              <a:rPr lang="ru-RU" dirty="0" smtClean="0">
                <a:latin typeface="+mn-lt"/>
              </a:rPr>
              <a:t>,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а также пилотные ГОО были утверждены Общественным советом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при  Министерстве образования Республики Коми 1 ноября 2013 года</a:t>
            </a:r>
            <a:endParaRPr lang="ru-RU" dirty="0"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11852" y="4727516"/>
            <a:ext cx="9216000" cy="0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4288" y="50800"/>
            <a:ext cx="8942387" cy="10350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КРАСНОЯРСКИЙ КРАЙ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ИССЛЕДОВАНИЕ УДОВЛЕТВОРЁННОСТИ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УЧАЩИХСЯ И РОДИТЕЛЕЙ КАЧЕСТВОМ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4684" y="1157288"/>
            <a:ext cx="58563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Исследование проводится методом анкетирования репрезентативной выборки учащихся, их родителей и </a:t>
            </a:r>
            <a:r>
              <a:rPr lang="ru-RU" sz="2000" dirty="0" smtClean="0"/>
              <a:t>педагогов.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2012 на </a:t>
            </a:r>
            <a:r>
              <a:rPr lang="ru-RU" sz="2000" dirty="0"/>
              <a:t>вопросы анкет ответили </a:t>
            </a:r>
            <a:r>
              <a:rPr lang="ru-RU" sz="2000" b="1" dirty="0" smtClean="0"/>
              <a:t>7394</a:t>
            </a:r>
            <a:r>
              <a:rPr lang="ru-RU" sz="2000" dirty="0" smtClean="0"/>
              <a:t> учащихся, </a:t>
            </a:r>
            <a:r>
              <a:rPr lang="ru-RU" sz="2000" b="1" dirty="0" smtClean="0"/>
              <a:t>7285</a:t>
            </a:r>
            <a:r>
              <a:rPr lang="ru-RU" sz="2000" dirty="0" smtClean="0"/>
              <a:t> </a:t>
            </a:r>
            <a:r>
              <a:rPr lang="ru-RU" sz="2000" dirty="0"/>
              <a:t>родителей,  </a:t>
            </a:r>
            <a:r>
              <a:rPr lang="ru-RU" sz="2000" b="1" dirty="0" smtClean="0"/>
              <a:t>1252</a:t>
            </a:r>
            <a:r>
              <a:rPr lang="ru-RU" sz="2000" dirty="0" smtClean="0"/>
              <a:t> </a:t>
            </a:r>
            <a:r>
              <a:rPr lang="ru-RU" sz="2000" dirty="0"/>
              <a:t>учителя </a:t>
            </a:r>
            <a:r>
              <a:rPr lang="ru-RU" sz="2000" dirty="0" smtClean="0"/>
              <a:t>школ.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перечень изучаемых параметров входят качество обучения, эмоционально-психологический климат в образовательных учреждениях, деятельность школы по социализации учеников, условия, влияющие на комфортность пребывания в образовательном учреждении и качество образовательного пространства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" y="1164268"/>
            <a:ext cx="2826962" cy="39399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392" y="1391927"/>
            <a:ext cx="2646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http://cok.cross-edu.ru/?page_id=2372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4288" y="50800"/>
            <a:ext cx="8942387" cy="10350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КРАСНОЯРСКИЙ КРАЙ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ИССЛЕДОВАНИЕ УДОВЛЕТВОРЁННОСТИ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УЧАЩИХСЯ И РОДИТЕЛЕЙ КАЧЕСТВОМ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1347236" y="1269690"/>
            <a:ext cx="7594340" cy="1607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48" y="1102166"/>
            <a:ext cx="2286000" cy="163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9" y="2983899"/>
            <a:ext cx="7546534" cy="2080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" y="3378394"/>
            <a:ext cx="1737644" cy="15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5810250" cy="865187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ЧУВАШСКАЯ РЕСПУБЛИКА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http://</a:t>
            </a:r>
            <a:r>
              <a:rPr lang="ru-RU" sz="2400" dirty="0" smtClean="0">
                <a:solidFill>
                  <a:schemeClr val="bg1"/>
                </a:solidFill>
              </a:rPr>
              <a:t>наоко.рф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38"/>
            <a:ext cx="9144000" cy="40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1 из 60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65" y="1203598"/>
            <a:ext cx="8525099" cy="3939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672"/>
            <a:ext cx="7397204" cy="85725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НСОКО: ПОНЯТИЯ И СМЫСЛЫ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9509" y="3139563"/>
            <a:ext cx="6480175" cy="5032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Независимая система оценки качества образования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788296" y="1491630"/>
            <a:ext cx="2295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Внешняя оценка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631455" y="2449522"/>
            <a:ext cx="24164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Общественная оценка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960204" y="3456104"/>
            <a:ext cx="12199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Рейтинги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835968" y="3782888"/>
            <a:ext cx="2952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Открытые данные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4180148" y="3782888"/>
            <a:ext cx="1512168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151647" y="4191930"/>
            <a:ext cx="2295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Публичный доклад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5571728" y="3455640"/>
            <a:ext cx="28559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Общественно-профессиональная оценка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3275856" y="1995686"/>
            <a:ext cx="3168352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dirty="0" err="1" smtClean="0">
                <a:solidFill>
                  <a:srgbClr val="7030A0"/>
                </a:solidFill>
                <a:latin typeface="+mn-lt"/>
                <a:cs typeface="+mn-cs"/>
              </a:rPr>
              <a:t>Самообследование</a:t>
            </a:r>
            <a:r>
              <a:rPr lang="ru-RU" sz="1600" dirty="0" smtClean="0">
                <a:solidFill>
                  <a:srgbClr val="7030A0"/>
                </a:solidFill>
                <a:latin typeface="+mn-lt"/>
                <a:cs typeface="+mn-cs"/>
              </a:rPr>
              <a:t> организации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5145014" y="2427734"/>
            <a:ext cx="1333474" cy="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Экспертиза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5376283" y="4034916"/>
            <a:ext cx="24164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Вневедомственная оценка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284636" y="2813174"/>
            <a:ext cx="51125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Региональная система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897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6891338" cy="86518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НСОКО. РИСКИ И ОГРАНИЧЕНИЯ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86" y="1227090"/>
            <a:ext cx="906313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79C2"/>
                </a:solidFill>
                <a:latin typeface="+mn-lt"/>
              </a:rPr>
              <a:t>ИМИТАЦИЯ</a:t>
            </a:r>
          </a:p>
          <a:p>
            <a:pPr lvl="1"/>
            <a:r>
              <a:rPr lang="ru-RU" sz="2000" dirty="0" smtClean="0">
                <a:latin typeface="+mn-lt"/>
              </a:rPr>
              <a:t>Искусственное </a:t>
            </a:r>
            <a:r>
              <a:rPr lang="ru-RU" sz="2000" dirty="0">
                <a:latin typeface="+mn-lt"/>
              </a:rPr>
              <a:t>и поспешное создание общественных структур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фактическое управление </a:t>
            </a:r>
            <a:r>
              <a:rPr lang="ru-RU" sz="2000" dirty="0">
                <a:latin typeface="+mn-lt"/>
              </a:rPr>
              <a:t>ими со стороны органов </a:t>
            </a:r>
            <a:r>
              <a:rPr lang="ru-RU" sz="2000" dirty="0" smtClean="0">
                <a:latin typeface="+mn-lt"/>
              </a:rPr>
              <a:t>власти</a:t>
            </a:r>
          </a:p>
          <a:p>
            <a:pPr lvl="1"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Пример:</a:t>
            </a:r>
            <a:r>
              <a:rPr lang="ru-RU" sz="20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Управляющие советы в школах</a:t>
            </a:r>
            <a:endParaRPr lang="ru-RU" sz="2000" dirty="0">
              <a:latin typeface="+mn-lt"/>
            </a:endParaRPr>
          </a:p>
          <a:p>
            <a:pPr lvl="0" algn="just"/>
            <a:r>
              <a:rPr lang="ru-RU" sz="2000" b="1" dirty="0" smtClean="0">
                <a:solidFill>
                  <a:srgbClr val="0079C2"/>
                </a:solidFill>
                <a:latin typeface="+mn-lt"/>
              </a:rPr>
              <a:t>ДОСТОВЕРНОСТЬ ДАННЫХ</a:t>
            </a:r>
          </a:p>
          <a:p>
            <a:pPr lvl="1"/>
            <a:r>
              <a:rPr lang="ru-RU" sz="2000" dirty="0" smtClean="0">
                <a:latin typeface="+mn-lt"/>
              </a:rPr>
              <a:t>Отсутствие или не предъявление методик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сбора данных,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соответственно отсутствие их экспертизы</a:t>
            </a:r>
            <a:endParaRPr lang="ru-RU" sz="2000" dirty="0">
              <a:latin typeface="+mn-lt"/>
            </a:endParaRPr>
          </a:p>
          <a:p>
            <a:pPr lvl="0" algn="just"/>
            <a:r>
              <a:rPr lang="ru-RU" sz="2000" b="1" dirty="0" smtClean="0">
                <a:solidFill>
                  <a:srgbClr val="0079C2"/>
                </a:solidFill>
                <a:latin typeface="+mn-lt"/>
              </a:rPr>
              <a:t>ДАВЛЕНИЕ НА ШКОЛУ</a:t>
            </a:r>
          </a:p>
          <a:p>
            <a:pPr lvl="1"/>
            <a:r>
              <a:rPr lang="ru-RU" sz="2000" dirty="0" smtClean="0">
                <a:latin typeface="+mn-lt"/>
              </a:rPr>
              <a:t>Общественные оценки не должны быть инструментом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для квалификации или дисквалификации школ или учителей.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противном случае общественность может стать ещё одним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субъектом </a:t>
            </a:r>
            <a:r>
              <a:rPr lang="ru-RU" sz="2000" dirty="0">
                <a:latin typeface="+mn-lt"/>
              </a:rPr>
              <a:t>контроля работы школы, а не </a:t>
            </a:r>
            <a:r>
              <a:rPr lang="ru-RU" sz="2000" dirty="0" smtClean="0">
                <a:latin typeface="+mn-lt"/>
              </a:rPr>
              <a:t>помощником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партнёром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9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6456" y="4585960"/>
            <a:ext cx="467544" cy="55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58750"/>
            <a:ext cx="8207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ВАШИ ВОПРОСЫ</a:t>
            </a:r>
          </a:p>
        </p:txBody>
      </p:sp>
      <p:pic>
        <p:nvPicPr>
          <p:cNvPr id="12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http://www.rtc-edu.ru/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5" name="Изображение 2"/>
          <p:cNvPicPr>
            <a:picLocks noChangeAspect="1"/>
          </p:cNvPicPr>
          <p:nvPr/>
        </p:nvPicPr>
        <p:blipFill rotWithShape="1">
          <a:blip r:embed="rId4"/>
          <a:srcRect l="22130" r="16178"/>
          <a:stretch/>
        </p:blipFill>
        <p:spPr>
          <a:xfrm>
            <a:off x="2785335" y="1146535"/>
            <a:ext cx="2399379" cy="385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979691" y="3615427"/>
            <a:ext cx="516051" cy="319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26" y="1278472"/>
            <a:ext cx="80132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НЕЗАВИСИМАЯ ОЦЕНКА </a:t>
            </a:r>
            <a:r>
              <a:rPr lang="ru-RU" sz="2400" dirty="0" smtClean="0"/>
              <a:t>предполагает отсутствие связи оценивающей организации с объектом оценки</a:t>
            </a:r>
          </a:p>
          <a:p>
            <a:r>
              <a:rPr lang="ru-RU" sz="2400" b="1" dirty="0" smtClean="0"/>
              <a:t>Примеры</a:t>
            </a:r>
            <a:r>
              <a:rPr lang="ru-RU" sz="2400" b="1" dirty="0"/>
              <a:t>:</a:t>
            </a:r>
            <a:endParaRPr lang="ru-RU" sz="2400" b="1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400" dirty="0" smtClean="0">
                <a:solidFill>
                  <a:srgbClr val="0079C2"/>
                </a:solidFill>
              </a:rPr>
              <a:t>Рейтинг </a:t>
            </a:r>
            <a:r>
              <a:rPr lang="ru-RU" sz="2400" dirty="0">
                <a:solidFill>
                  <a:srgbClr val="0079C2"/>
                </a:solidFill>
              </a:rPr>
              <a:t>школ повышенного уровня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(проект «Социальный </a:t>
            </a:r>
            <a:r>
              <a:rPr lang="ru-RU" sz="2400" dirty="0"/>
              <a:t>навигатор» РИА Новости</a:t>
            </a:r>
            <a:r>
              <a:rPr lang="ru-RU" sz="2400" dirty="0" smtClean="0"/>
              <a:t>) – независимая оценка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400" dirty="0" smtClean="0">
                <a:solidFill>
                  <a:srgbClr val="0079C2"/>
                </a:solidFill>
              </a:rPr>
              <a:t>Региональный </a:t>
            </a:r>
            <a:r>
              <a:rPr lang="ru-RU" sz="2400" dirty="0">
                <a:solidFill>
                  <a:srgbClr val="0079C2"/>
                </a:solidFill>
              </a:rPr>
              <a:t>мониторинг учебных достижений </a:t>
            </a:r>
            <a:r>
              <a:rPr lang="ru-RU" sz="2400" dirty="0" smtClean="0"/>
              <a:t>– независимая по отношению к школе, </a:t>
            </a:r>
            <a:br>
              <a:rPr lang="ru-RU" sz="2400" dirty="0" smtClean="0"/>
            </a:br>
            <a:r>
              <a:rPr lang="ru-RU" sz="2400" dirty="0" smtClean="0"/>
              <a:t>но </a:t>
            </a:r>
            <a:r>
              <a:rPr lang="ru-RU" sz="2400" dirty="0"/>
              <a:t>не независимая по отношению к </a:t>
            </a:r>
            <a:r>
              <a:rPr lang="ru-RU" sz="2400" dirty="0" smtClean="0"/>
              <a:t>региону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1672"/>
            <a:ext cx="7397204" cy="85725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ЧТО ЗНАЧИТ «НЕЗАВИСИМАЯ»?</a:t>
            </a:r>
          </a:p>
        </p:txBody>
      </p:sp>
    </p:spTree>
    <p:extLst>
      <p:ext uri="{BB962C8B-B14F-4D97-AF65-F5344CB8AC3E}">
        <p14:creationId xmlns:p14="http://schemas.microsoft.com/office/powerpoint/2010/main" val="2797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893175" cy="86518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НОРМАТИВНАЯ БАЗА НСОКО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131590"/>
            <a:ext cx="8683310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l">
              <a:spcBef>
                <a:spcPts val="0"/>
              </a:spcBef>
              <a:spcAft>
                <a:spcPts val="1000"/>
              </a:spcAft>
              <a:buFont typeface="Georgia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Указ Президента Российской Федерации от 7 мая 2012 года №597</a:t>
            </a:r>
            <a:br>
              <a:rPr lang="ru-RU" sz="2000" dirty="0" smtClean="0">
                <a:solidFill>
                  <a:schemeClr val="tx1"/>
                </a:solidFill>
                <a:latin typeface="Calibri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«О мероприятиях по реализации государственной социальной политики» </a:t>
            </a: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(подпункт «к» пункта 1):</a:t>
            </a:r>
          </a:p>
          <a:p>
            <a:pPr marL="549275" lvl="1" indent="17463" algn="l">
              <a:spcBef>
                <a:spcPts val="0"/>
              </a:spcBef>
              <a:spcAft>
                <a:spcPts val="1200"/>
              </a:spcAft>
              <a:buFont typeface="Georgia" charset="0"/>
              <a:buNone/>
            </a:pPr>
            <a:r>
              <a:rPr lang="ru-RU" sz="1400" dirty="0" smtClean="0">
                <a:solidFill>
                  <a:schemeClr val="tx1"/>
                </a:solidFill>
                <a:latin typeface="Calibri" charset="0"/>
              </a:rPr>
              <a:t>«… </a:t>
            </a:r>
            <a:r>
              <a:rPr lang="ru-RU" sz="1400" i="1" dirty="0" smtClean="0">
                <a:solidFill>
                  <a:schemeClr val="tx1"/>
                </a:solidFill>
                <a:latin typeface="Calibri" charset="0"/>
              </a:rPr>
              <a:t>Правительству Российской Федерации совместно с общественными организациями до  1 апреля 2013 года обеспечить формирование независимой системы оценки качества работы организаций, оказывающих социальные услуги, включая определение критериев эффективности работы таких организаций и введение публичных рейтингов их деятельности</a:t>
            </a:r>
            <a:r>
              <a:rPr lang="ru-RU" sz="1400" dirty="0" smtClean="0">
                <a:solidFill>
                  <a:schemeClr val="tx1"/>
                </a:solidFill>
                <a:latin typeface="Calibri" charset="0"/>
              </a:rPr>
              <a:t>»</a:t>
            </a:r>
          </a:p>
          <a:p>
            <a:pPr marL="92075" indent="17463" algn="l">
              <a:spcBef>
                <a:spcPts val="0"/>
              </a:spcBef>
              <a:spcAft>
                <a:spcPts val="1000"/>
              </a:spcAft>
              <a:buFont typeface="Georgia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Послание </a:t>
            </a:r>
            <a:r>
              <a:rPr lang="ru-RU" sz="2000" dirty="0">
                <a:solidFill>
                  <a:schemeClr val="tx1"/>
                </a:solidFill>
                <a:latin typeface="Calibri" charset="0"/>
              </a:rPr>
              <a:t>Президента Российской Федерации Федеральному Собранию Российской Федерации от 12 декабря 2012 года </a:t>
            </a:r>
          </a:p>
          <a:p>
            <a:pPr marL="549275" lvl="1" indent="17463" algn="l">
              <a:spcBef>
                <a:spcPts val="0"/>
              </a:spcBef>
              <a:spcAft>
                <a:spcPts val="1200"/>
              </a:spcAft>
              <a:buFont typeface="Georgia" charset="0"/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Calibri" charset="0"/>
              </a:rPr>
              <a:t>«... </a:t>
            </a:r>
            <a:r>
              <a:rPr lang="ru-RU" sz="1400" i="1" dirty="0">
                <a:solidFill>
                  <a:schemeClr val="tx1"/>
                </a:solidFill>
                <a:latin typeface="Calibri" charset="0"/>
              </a:rPr>
              <a:t>Правительству Российской Федерации совместно с Администрацией Президента Российской Федерации подготовить с учетом передового мирового опыта предложения по созданию системы публичного мониторинга качества медицинского обслуживания, образовательных услуг, а также результатов научной деятельности востребованности учреждений культуры. </a:t>
            </a:r>
            <a:r>
              <a:rPr lang="ru-RU" sz="1400" i="1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ru-RU" sz="1400" i="1" dirty="0" smtClean="0">
                <a:solidFill>
                  <a:schemeClr val="tx1"/>
                </a:solidFill>
                <a:latin typeface="Calibri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Calibri" charset="0"/>
              </a:rPr>
              <a:t>Срок </a:t>
            </a:r>
            <a:r>
              <a:rPr lang="ru-RU" sz="1400" i="1" dirty="0">
                <a:solidFill>
                  <a:schemeClr val="tx1"/>
                </a:solidFill>
                <a:latin typeface="Calibri" charset="0"/>
              </a:rPr>
              <a:t>– 1 апреля 2013 года</a:t>
            </a:r>
            <a:r>
              <a:rPr lang="ru-RU" sz="1400" i="1" dirty="0" smtClean="0">
                <a:solidFill>
                  <a:schemeClr val="tx1"/>
                </a:solidFill>
                <a:latin typeface="Calibri" charset="0"/>
              </a:rPr>
              <a:t>»</a:t>
            </a:r>
            <a:endParaRPr lang="ru-RU" sz="1400" i="1" dirty="0">
              <a:solidFill>
                <a:schemeClr val="tx1"/>
              </a:solidFill>
              <a:latin typeface="Calibri" charset="0"/>
            </a:endParaRPr>
          </a:p>
          <a:p>
            <a:pPr marL="92075" indent="17463" algn="l">
              <a:lnSpc>
                <a:spcPct val="80000"/>
              </a:lnSpc>
              <a:buFont typeface="Georgia" charset="0"/>
              <a:buNone/>
            </a:pPr>
            <a:endParaRPr lang="ru-RU" sz="15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893175" cy="86518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НОРМАТИВНАЯ БАЗА НСОКО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131590"/>
            <a:ext cx="8683310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l"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latin typeface="Calibri" charset="0"/>
              </a:rPr>
              <a:t>Постановление Правительства РФ от 30.03.2013 №</a:t>
            </a: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286 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«О </a:t>
            </a:r>
            <a:r>
              <a:rPr lang="ru-RU" sz="2000" b="1" dirty="0">
                <a:solidFill>
                  <a:schemeClr val="tx1"/>
                </a:solidFill>
                <a:latin typeface="Calibri" charset="0"/>
              </a:rPr>
              <a:t>формировании независимой системы оценки качества работы организаций, оказывающих социальные 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услуги»</a:t>
            </a:r>
          </a:p>
          <a:p>
            <a:pPr marL="92075" indent="17463" algn="l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Приказ </a:t>
            </a:r>
            <a:r>
              <a:rPr lang="ru-RU" sz="2000" dirty="0">
                <a:solidFill>
                  <a:schemeClr val="tx1"/>
                </a:solidFill>
                <a:latin typeface="Calibri" charset="0"/>
              </a:rPr>
              <a:t>Министерства труда и социальной защиты РФ от 24 мая 2013 г. </a:t>
            </a: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№217 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«О </a:t>
            </a:r>
            <a:r>
              <a:rPr lang="ru-RU" sz="2000" b="1" dirty="0">
                <a:solidFill>
                  <a:schemeClr val="tx1"/>
                </a:solidFill>
                <a:latin typeface="Calibri" charset="0"/>
              </a:rPr>
              <a:t>пилотном проекте по проведению независимой оценки качества работы государственных (муниципальных) учреждений, оказывающих социальные 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услуги»</a:t>
            </a:r>
          </a:p>
          <a:p>
            <a:pPr marL="92075" indent="17463" algn="l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charset="0"/>
              </a:rPr>
              <a:t>Методические </a:t>
            </a:r>
            <a:r>
              <a:rPr lang="ru-RU" sz="2000" dirty="0">
                <a:solidFill>
                  <a:schemeClr val="tx1"/>
                </a:solidFill>
                <a:latin typeface="Calibri" charset="0"/>
              </a:rPr>
              <a:t>рекомендации МОН от 14 октября 2013 года</a:t>
            </a:r>
          </a:p>
          <a:p>
            <a:pPr marL="92075" indent="17463" algn="l">
              <a:spcBef>
                <a:spcPts val="0"/>
              </a:spcBef>
              <a:spcAft>
                <a:spcPts val="12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charset="0"/>
              </a:rPr>
              <a:t>Методические рекомендации по проведению независимой системы оценки качества работы образовательных </a:t>
            </a:r>
            <a:r>
              <a:rPr lang="ru-RU" sz="2000" b="1" dirty="0" smtClean="0">
                <a:solidFill>
                  <a:schemeClr val="tx1"/>
                </a:solidFill>
                <a:latin typeface="Calibri" charset="0"/>
              </a:rPr>
              <a:t>организаций</a:t>
            </a:r>
            <a:endParaRPr lang="ru-RU" sz="2000" b="1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813"/>
            <a:ext cx="7556500" cy="103505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НЕЗАВИСИМАЯ СИСТЕМА ОКО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</a:rPr>
              <a:t>Министерство труда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ru-RU" altLang="ru-RU" sz="1600" i="1" dirty="0">
                <a:solidFill>
                  <a:schemeClr val="bg1"/>
                </a:solidFill>
                <a:latin typeface="Calibri" pitchFamily="34" charset="0"/>
              </a:rPr>
              <a:t>социальной защиты Российской </a:t>
            </a:r>
            <a:r>
              <a:rPr lang="ru-RU" altLang="ru-RU" sz="1600" i="1" dirty="0" smtClean="0">
                <a:solidFill>
                  <a:schemeClr val="bg1"/>
                </a:solidFill>
                <a:latin typeface="Calibri" pitchFamily="34" charset="0"/>
              </a:rPr>
              <a:t>Федерации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-243" y="3887510"/>
            <a:ext cx="9108504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0079C2"/>
                </a:solidFill>
                <a:latin typeface="Calibri" pitchFamily="34" charset="0"/>
              </a:rPr>
              <a:t>ПРИМЕНЕНИЕ РЕЗУЛЬТАТОВ ОЦЕНКИ</a:t>
            </a:r>
            <a:r>
              <a:rPr lang="ru-RU" sz="1600" b="1" dirty="0" smtClean="0">
                <a:solidFill>
                  <a:srgbClr val="0079C2"/>
                </a:solidFill>
                <a:latin typeface="Calibri" pitchFamily="34" charset="0"/>
              </a:rPr>
              <a:t>: </a:t>
            </a:r>
          </a:p>
          <a:p>
            <a:pPr marL="285750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sz="1600" dirty="0" smtClean="0"/>
              <a:t>Принятие </a:t>
            </a:r>
            <a:r>
              <a:rPr lang="ru-RU" sz="1600" dirty="0"/>
              <a:t>потребителями </a:t>
            </a:r>
            <a:r>
              <a:rPr lang="ru-RU" sz="1600" dirty="0" smtClean="0"/>
              <a:t>обоснованного </a:t>
            </a:r>
            <a:r>
              <a:rPr lang="ru-RU" sz="1600" dirty="0"/>
              <a:t>решения при </a:t>
            </a:r>
            <a:r>
              <a:rPr lang="ru-RU" sz="1600" dirty="0" smtClean="0"/>
              <a:t>выборе услуги в </a:t>
            </a:r>
            <a:r>
              <a:rPr lang="ru-RU" sz="1600" dirty="0"/>
              <a:t>конкретной </a:t>
            </a:r>
            <a:r>
              <a:rPr lang="ru-RU" sz="1600" dirty="0" smtClean="0"/>
              <a:t>организации</a:t>
            </a:r>
            <a:endParaRPr lang="ru-RU" sz="1600" dirty="0"/>
          </a:p>
          <a:p>
            <a:pPr marL="285750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sz="1600" dirty="0"/>
              <a:t>Разработка и реализация предложений по улучшению качества работы </a:t>
            </a:r>
            <a:r>
              <a:rPr lang="ru-RU" sz="1600" dirty="0" smtClean="0"/>
              <a:t>организаций</a:t>
            </a:r>
            <a:endParaRPr lang="ru-RU" sz="1600" dirty="0"/>
          </a:p>
          <a:p>
            <a:pPr marL="285750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Calibri" charset="0"/>
              </a:rPr>
              <a:t>Установление </a:t>
            </a:r>
            <a:r>
              <a:rPr lang="ru-RU" sz="1600" dirty="0">
                <a:latin typeface="Calibri" charset="0"/>
              </a:rPr>
              <a:t>диалога между </a:t>
            </a:r>
            <a:r>
              <a:rPr lang="ru-RU" sz="1600" dirty="0" smtClean="0">
                <a:latin typeface="Calibri" charset="0"/>
              </a:rPr>
              <a:t>организациями и потребителями услуг</a:t>
            </a:r>
            <a:endParaRPr lang="ru-RU" sz="1600" dirty="0" smtClean="0"/>
          </a:p>
          <a:p>
            <a:pPr marL="285750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ru-RU" sz="1600" i="1" dirty="0" smtClean="0">
                <a:solidFill>
                  <a:srgbClr val="008000"/>
                </a:solidFill>
              </a:rPr>
              <a:t>Учёт учредителями результатов НСОКО</a:t>
            </a:r>
            <a:endParaRPr lang="ru-RU" sz="1600" dirty="0"/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3978689" y="1964563"/>
            <a:ext cx="460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Онлайн-голосования </a:t>
            </a:r>
            <a:r>
              <a:rPr lang="ru-RU" sz="1600" dirty="0">
                <a:latin typeface="Calibri" pitchFamily="34" charset="0"/>
              </a:rPr>
              <a:t>в сети </a:t>
            </a:r>
            <a:r>
              <a:rPr lang="ru-RU" sz="1600" dirty="0" smtClean="0">
                <a:latin typeface="Calibri" pitchFamily="34" charset="0"/>
              </a:rPr>
              <a:t>Интернет,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Calibri" pitchFamily="34" charset="0"/>
              </a:rPr>
              <a:t>телефоны доверия, «горячая </a:t>
            </a:r>
            <a:r>
              <a:rPr lang="ru-RU" sz="1600" dirty="0">
                <a:latin typeface="Calibri" pitchFamily="34" charset="0"/>
              </a:rPr>
              <a:t>линия</a:t>
            </a:r>
            <a:r>
              <a:rPr lang="ru-RU" sz="1600" dirty="0" smtClean="0">
                <a:latin typeface="Calibri" pitchFamily="34" charset="0"/>
              </a:rPr>
              <a:t>»,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Calibri" pitchFamily="34" charset="0"/>
              </a:rPr>
              <a:t>анкетирование </a:t>
            </a:r>
            <a:r>
              <a:rPr lang="ru-RU" sz="1600" dirty="0">
                <a:latin typeface="Calibri" pitchFamily="34" charset="0"/>
              </a:rPr>
              <a:t>в </a:t>
            </a:r>
            <a:r>
              <a:rPr lang="ru-RU" sz="1600" dirty="0" smtClean="0">
                <a:latin typeface="Calibri" pitchFamily="34" charset="0"/>
              </a:rPr>
              <a:t>учреждениях,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материалы открытых источников </a:t>
            </a:r>
            <a:r>
              <a:rPr lang="ru-RU" sz="1600" dirty="0" smtClean="0">
                <a:latin typeface="Calibri" pitchFamily="34" charset="0"/>
              </a:rPr>
              <a:t>(СМИ, </a:t>
            </a:r>
            <a:r>
              <a:rPr lang="ru-RU" sz="1600" dirty="0">
                <a:latin typeface="Calibri" pitchFamily="34" charset="0"/>
              </a:rPr>
              <a:t>сайты)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144364"/>
            <a:ext cx="918051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+mn-lt"/>
              </a:rPr>
              <a:t>НСОКО ориентирована на оценку качества </a:t>
            </a:r>
            <a:r>
              <a:rPr lang="ru-RU" b="1" dirty="0">
                <a:latin typeface="+mn-lt"/>
              </a:rPr>
              <a:t>оказания </a:t>
            </a:r>
            <a:r>
              <a:rPr lang="ru-RU" b="1" dirty="0" smtClean="0">
                <a:latin typeface="+mn-lt"/>
              </a:rPr>
              <a:t>услуг образовательными организациями  </a:t>
            </a:r>
            <a:r>
              <a:rPr lang="ru-RU" b="1" dirty="0">
                <a:latin typeface="+mn-lt"/>
              </a:rPr>
              <a:t>с учетом мнения граждан </a:t>
            </a:r>
            <a:r>
              <a:rPr lang="ru-RU" dirty="0">
                <a:latin typeface="+mn-lt"/>
              </a:rPr>
              <a:t>– потребителей услуг, общественных организаций, </a:t>
            </a:r>
            <a:r>
              <a:rPr lang="ru-RU" dirty="0" smtClean="0">
                <a:latin typeface="+mn-lt"/>
              </a:rPr>
              <a:t>СМИ, профессиональных </a:t>
            </a:r>
            <a:r>
              <a:rPr lang="ru-RU" dirty="0">
                <a:latin typeface="+mn-lt"/>
              </a:rPr>
              <a:t>сообществ, </a:t>
            </a:r>
            <a:r>
              <a:rPr lang="ru-RU" dirty="0" smtClean="0">
                <a:latin typeface="+mn-lt"/>
              </a:rPr>
              <a:t>рейтинговых агентств, экспертов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3" y="-2011"/>
            <a:ext cx="1770728" cy="1075553"/>
          </a:xfrm>
          <a:prstGeom prst="rect">
            <a:avLst/>
          </a:prstGeom>
        </p:spPr>
      </p:pic>
      <p:sp>
        <p:nvSpPr>
          <p:cNvPr id="13" name="Выноска со стрелкой вправо 12"/>
          <p:cNvSpPr/>
          <p:nvPr/>
        </p:nvSpPr>
        <p:spPr>
          <a:xfrm>
            <a:off x="305165" y="2987510"/>
            <a:ext cx="3512982" cy="900000"/>
          </a:xfrm>
          <a:prstGeom prst="rightArrowCallout">
            <a:avLst>
              <a:gd name="adj1" fmla="val 33078"/>
              <a:gd name="adj2" fmla="val 25000"/>
              <a:gd name="adj3" fmla="val 39540"/>
              <a:gd name="adj4" fmla="val 84694"/>
            </a:avLst>
          </a:prstGeom>
          <a:solidFill>
            <a:srgbClr val="C00000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Рейтинговые агентства, СМИ,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профессиональные и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общественные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организации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05165" y="1996561"/>
            <a:ext cx="3512982" cy="900000"/>
          </a:xfrm>
          <a:prstGeom prst="rightArrowCallout">
            <a:avLst>
              <a:gd name="adj1" fmla="val 33078"/>
              <a:gd name="adj2" fmla="val 25000"/>
              <a:gd name="adj3" fmla="val 39540"/>
              <a:gd name="adj4" fmla="val 84694"/>
            </a:avLst>
          </a:prstGeom>
          <a:solidFill>
            <a:srgbClr val="0079C2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Отзывы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граждан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Мнения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экспертов</a:t>
            </a: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4090371" y="3193182"/>
            <a:ext cx="460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Публичные рейтинги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>на </a:t>
            </a:r>
            <a:r>
              <a:rPr lang="ru-RU" sz="1600" dirty="0"/>
              <a:t>основе открытых источников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2828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813"/>
            <a:ext cx="7301240" cy="10350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НСОКО.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МЕТОДИЧЕСКИЕ РЕКОМЕНДАЦИИ МОН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Методические рекомендации по проведению </a:t>
            </a:r>
            <a:r>
              <a:rPr lang="ru-RU" sz="2000" b="1" dirty="0" err="1"/>
              <a:t>независимои</a:t>
            </a:r>
            <a:r>
              <a:rPr lang="ru-RU" sz="2000" b="1" dirty="0"/>
              <a:t>̆ системы оценки качества работы образовательных организаций </a:t>
            </a:r>
            <a:endParaRPr lang="ru-RU" sz="2000" dirty="0" smtClean="0"/>
          </a:p>
          <a:p>
            <a:pPr lvl="1">
              <a:spcAft>
                <a:spcPts val="1200"/>
              </a:spcAft>
            </a:pPr>
            <a:r>
              <a:rPr lang="ru-RU" sz="2000" dirty="0" smtClean="0"/>
              <a:t>Независимая </a:t>
            </a:r>
            <a:r>
              <a:rPr lang="ru-RU" sz="2000" dirty="0"/>
              <a:t>оценка качества образования может осуществляться в форме </a:t>
            </a:r>
            <a:r>
              <a:rPr lang="ru-RU" sz="2000" dirty="0" err="1"/>
              <a:t>рейтингов</a:t>
            </a:r>
            <a:r>
              <a:rPr lang="ru-RU" sz="2000" dirty="0"/>
              <a:t> (</a:t>
            </a:r>
            <a:r>
              <a:rPr lang="ru-RU" sz="2000" dirty="0" err="1"/>
              <a:t>рэнкингов</a:t>
            </a:r>
            <a:r>
              <a:rPr lang="ru-RU" sz="2000" dirty="0"/>
              <a:t>), других оценочных процедур в отношении образовательных организаций всех видов, а также образовательных программ, в том числе с использованием методологии и результатов международных сопоставительных исследований в области образования. </a:t>
            </a:r>
            <a:endParaRPr lang="ru-RU" sz="2000" dirty="0" smtClean="0"/>
          </a:p>
          <a:p>
            <a:r>
              <a:rPr lang="ru-RU" sz="2000" b="1" dirty="0" smtClean="0"/>
              <a:t>2.2</a:t>
            </a:r>
            <a:r>
              <a:rPr lang="ru-RU" sz="2000" b="1" dirty="0"/>
              <a:t>. Инструменты </a:t>
            </a:r>
            <a:r>
              <a:rPr lang="ru-RU" sz="2000" b="1" dirty="0" err="1"/>
              <a:t>независимои</a:t>
            </a:r>
            <a:r>
              <a:rPr lang="ru-RU" sz="2000" b="1" dirty="0"/>
              <a:t>̆ оценки качества образования </a:t>
            </a:r>
            <a:endParaRPr lang="ru-RU" sz="2000" dirty="0"/>
          </a:p>
          <a:p>
            <a:pPr lvl="1"/>
            <a:r>
              <a:rPr lang="ru-RU" sz="2000" dirty="0"/>
              <a:t>2.2.1. </a:t>
            </a:r>
            <a:r>
              <a:rPr lang="ru-RU" sz="2000" dirty="0" err="1"/>
              <a:t>Рейтинги</a:t>
            </a:r>
            <a:r>
              <a:rPr lang="ru-RU" sz="2000" dirty="0"/>
              <a:t> в образовании </a:t>
            </a:r>
          </a:p>
          <a:p>
            <a:pPr lvl="1"/>
            <a:r>
              <a:rPr lang="ru-RU" sz="2000" dirty="0"/>
              <a:t>2.2.2. Публичные доклады и другие открытые данные </a:t>
            </a:r>
          </a:p>
          <a:p>
            <a:pPr lvl="1"/>
            <a:r>
              <a:rPr lang="ru-RU" sz="2000" dirty="0"/>
              <a:t>2.2.3. Измерительные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7366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3045" y="100013"/>
            <a:ext cx="8893175" cy="865187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РЕГИОНАЛЬНАЯ СИСТЕМА ОКО И НСОКО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07504" y="973920"/>
            <a:ext cx="8880131" cy="4109017"/>
            <a:chOff x="107504" y="973920"/>
            <a:chExt cx="8880131" cy="4109017"/>
          </a:xfrm>
        </p:grpSpPr>
        <p:sp>
          <p:nvSpPr>
            <p:cNvPr id="56" name="Подзаголовок 2"/>
            <p:cNvSpPr txBox="1">
              <a:spLocks/>
            </p:cNvSpPr>
            <p:nvPr/>
          </p:nvSpPr>
          <p:spPr bwMode="auto">
            <a:xfrm>
              <a:off x="6078756" y="973920"/>
              <a:ext cx="864096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lang="ru-RU" sz="6000" b="1" dirty="0" smtClean="0">
                  <a:solidFill>
                    <a:srgbClr val="7030A0"/>
                  </a:solidFill>
                  <a:latin typeface="+mn-lt"/>
                  <a:cs typeface="+mn-cs"/>
                </a:rPr>
                <a:t>?</a:t>
              </a:r>
              <a:endParaRPr lang="ru-RU" sz="6000" b="1" dirty="0">
                <a:solidFill>
                  <a:srgbClr val="7030A0"/>
                </a:solidFill>
                <a:latin typeface="+mn-lt"/>
                <a:cs typeface="+mn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07504" y="1165684"/>
              <a:ext cx="8880131" cy="3917253"/>
              <a:chOff x="107504" y="1165684"/>
              <a:chExt cx="8880131" cy="3917253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 flipH="1" flipV="1">
                <a:off x="3995936" y="1635646"/>
                <a:ext cx="504056" cy="351158"/>
              </a:xfrm>
              <a:prstGeom prst="straightConnector1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  <a:headEnd type="triangle" w="sm" len="med"/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6539363" y="1903019"/>
                <a:ext cx="2448272" cy="2592288"/>
                <a:chOff x="6539363" y="1903019"/>
                <a:chExt cx="2448272" cy="2592288"/>
              </a:xfrm>
              <a:solidFill>
                <a:srgbClr val="009900"/>
              </a:solidFill>
            </p:grpSpPr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6539363" y="1903019"/>
                  <a:ext cx="2448272" cy="259228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дзаголовок 2"/>
                <p:cNvSpPr txBox="1">
                  <a:spLocks/>
                </p:cNvSpPr>
                <p:nvPr/>
              </p:nvSpPr>
              <p:spPr bwMode="auto">
                <a:xfrm>
                  <a:off x="6552684" y="2094184"/>
                  <a:ext cx="2421630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b="1" dirty="0" smtClean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Оценочные процедуры, проводимые без участия системы образования</a:t>
                  </a:r>
                  <a:endParaRPr lang="ru-RU" sz="1600" b="1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Подзаголовок 2"/>
                <p:cNvSpPr txBox="1">
                  <a:spLocks/>
                </p:cNvSpPr>
                <p:nvPr/>
              </p:nvSpPr>
              <p:spPr bwMode="auto">
                <a:xfrm>
                  <a:off x="6552684" y="3210321"/>
                  <a:ext cx="2421630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dirty="0" smtClean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Исполнители – Институты гражданского общества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dirty="0" smtClean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(общ., организации, ассоциации, СМИ …)</a:t>
                  </a:r>
                  <a:endParaRPr lang="ru-RU" sz="1600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107504" y="1165684"/>
                <a:ext cx="5760640" cy="3701229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Подзаголовок 2"/>
              <p:cNvSpPr txBox="1">
                <a:spLocks/>
              </p:cNvSpPr>
              <p:nvPr/>
            </p:nvSpPr>
            <p:spPr bwMode="auto">
              <a:xfrm>
                <a:off x="107504" y="1271164"/>
                <a:ext cx="122413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+mn-lt"/>
                    <a:cs typeface="+mn-cs"/>
                  </a:rPr>
                  <a:t>РСОКО</a:t>
                </a:r>
                <a:endParaRPr lang="ru-RU" sz="2400" b="1" dirty="0">
                  <a:solidFill>
                    <a:srgbClr val="C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Подзаголовок 2"/>
              <p:cNvSpPr txBox="1">
                <a:spLocks/>
              </p:cNvSpPr>
              <p:nvPr/>
            </p:nvSpPr>
            <p:spPr bwMode="auto">
              <a:xfrm>
                <a:off x="5947091" y="4650889"/>
                <a:ext cx="122413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ru-RU" sz="2400" b="1" dirty="0">
                    <a:solidFill>
                      <a:srgbClr val="7030A0"/>
                    </a:solidFill>
                    <a:latin typeface="+mn-lt"/>
                    <a:cs typeface="+mn-cs"/>
                  </a:rPr>
                  <a:t>Н</a:t>
                </a:r>
                <a:r>
                  <a:rPr lang="ru-RU" sz="2400" b="1" dirty="0" smtClean="0">
                    <a:solidFill>
                      <a:srgbClr val="7030A0"/>
                    </a:solidFill>
                    <a:latin typeface="+mn-lt"/>
                    <a:cs typeface="+mn-cs"/>
                  </a:rPr>
                  <a:t>СОКО</a:t>
                </a:r>
                <a:endParaRPr lang="ru-RU" sz="2400" b="1" dirty="0">
                  <a:solidFill>
                    <a:srgbClr val="7030A0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265322" y="1330771"/>
                <a:ext cx="5445005" cy="3371054"/>
                <a:chOff x="279123" y="1271164"/>
                <a:chExt cx="5445005" cy="3371054"/>
              </a:xfrm>
            </p:grpSpPr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279123" y="2275530"/>
                  <a:ext cx="2448272" cy="2366688"/>
                </a:xfrm>
                <a:prstGeom prst="roundRect">
                  <a:avLst/>
                </a:prstGeom>
                <a:solidFill>
                  <a:srgbClr val="0079C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1403648" y="1271164"/>
                  <a:ext cx="4320480" cy="715639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 smtClean="0">
                      <a:solidFill>
                        <a:schemeClr val="bg1"/>
                      </a:solidFill>
                    </a:rPr>
                    <a:t>РЕГИОНАЛЬНАЯ СИСТЕМА ОБРАЗОВАНИЯ</a:t>
                  </a:r>
                </a:p>
                <a:p>
                  <a:pPr lvl="0"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 smtClean="0">
                      <a:solidFill>
                        <a:schemeClr val="bg1"/>
                      </a:solidFill>
                    </a:rPr>
                    <a:t>(</a:t>
                  </a:r>
                  <a:r>
                    <a:rPr lang="ru-RU" dirty="0">
                      <a:solidFill>
                        <a:schemeClr val="bg1"/>
                      </a:solidFill>
                    </a:rPr>
                    <a:t>государственная</a:t>
                  </a:r>
                  <a:r>
                    <a:rPr lang="ru-RU" dirty="0" smtClean="0">
                      <a:solidFill>
                        <a:schemeClr val="bg1"/>
                      </a:solidFill>
                    </a:rPr>
                    <a:t>)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Подзаголовок 2"/>
                <p:cNvSpPr txBox="1">
                  <a:spLocks/>
                </p:cNvSpPr>
                <p:nvPr/>
              </p:nvSpPr>
              <p:spPr bwMode="auto">
                <a:xfrm>
                  <a:off x="323528" y="2389386"/>
                  <a:ext cx="2421630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Оценочные процедуры, проводимые силами системы образования</a:t>
                  </a:r>
                  <a:endParaRPr lang="ru-RU" sz="1600" b="1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Подзаголовок 2"/>
                <p:cNvSpPr txBox="1">
                  <a:spLocks/>
                </p:cNvSpPr>
                <p:nvPr/>
              </p:nvSpPr>
              <p:spPr bwMode="auto">
                <a:xfrm>
                  <a:off x="323528" y="3555474"/>
                  <a:ext cx="2421630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Исполнители – подведомственные организации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(например, РЦОКО)</a:t>
                  </a:r>
                  <a:endParaRPr lang="ru-RU" sz="1600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186085" y="2275530"/>
                  <a:ext cx="2448272" cy="236668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одзаголовок 2"/>
                <p:cNvSpPr txBox="1">
                  <a:spLocks/>
                </p:cNvSpPr>
                <p:nvPr/>
              </p:nvSpPr>
              <p:spPr bwMode="auto">
                <a:xfrm>
                  <a:off x="3230490" y="2389386"/>
                  <a:ext cx="2421630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Оценочные процедуры, проводимые по заказу системы образования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(аутсорсинг)</a:t>
                  </a:r>
                  <a:endParaRPr lang="ru-RU" sz="1600" b="1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Подзаголовок 2"/>
                <p:cNvSpPr txBox="1">
                  <a:spLocks/>
                </p:cNvSpPr>
                <p:nvPr/>
              </p:nvSpPr>
              <p:spPr bwMode="auto">
                <a:xfrm>
                  <a:off x="3212728" y="3555474"/>
                  <a:ext cx="2421630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Исполнители –</a:t>
                  </a:r>
                </a:p>
                <a:p>
                  <a:pPr lvl="0"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+mn-lt"/>
                    </a:rPr>
                    <a:t>общественные и профессиональные организации</a:t>
                  </a:r>
                  <a:endParaRPr lang="ru-RU" sz="1600" dirty="0" smtClean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  <p:cxnSp>
              <p:nvCxnSpPr>
                <p:cNvPr id="5" name="Соединительная линия уступом 4"/>
                <p:cNvCxnSpPr>
                  <a:stCxn id="4" idx="2"/>
                  <a:endCxn id="6" idx="0"/>
                </p:cNvCxnSpPr>
                <p:nvPr/>
              </p:nvCxnSpPr>
              <p:spPr>
                <a:xfrm rot="5400000">
                  <a:off x="2389211" y="1100852"/>
                  <a:ext cx="288727" cy="2060629"/>
                </a:xfrm>
                <a:prstGeom prst="bentConnector3">
                  <a:avLst/>
                </a:prstGeom>
                <a:ln w="28575">
                  <a:solidFill>
                    <a:srgbClr val="0079C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Соединительная линия уступом 24"/>
                <p:cNvCxnSpPr/>
                <p:nvPr/>
              </p:nvCxnSpPr>
              <p:spPr>
                <a:xfrm rot="16200000" flipH="1">
                  <a:off x="4117401" y="1707003"/>
                  <a:ext cx="288727" cy="846333"/>
                </a:xfrm>
                <a:prstGeom prst="bentConnector3">
                  <a:avLst/>
                </a:prstGeom>
                <a:ln w="28575">
                  <a:solidFill>
                    <a:srgbClr val="C0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Соединительная линия уступом 11"/>
              <p:cNvCxnSpPr>
                <a:stCxn id="49" idx="0"/>
              </p:cNvCxnSpPr>
              <p:nvPr/>
            </p:nvCxnSpPr>
            <p:spPr>
              <a:xfrm rot="16200000" flipV="1">
                <a:off x="6791396" y="930915"/>
                <a:ext cx="127799" cy="1816409"/>
              </a:xfrm>
              <a:prstGeom prst="bentConnector2">
                <a:avLst/>
              </a:prstGeom>
              <a:ln w="28575">
                <a:solidFill>
                  <a:srgbClr val="0099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Соединительная линия уступом 16"/>
              <p:cNvCxnSpPr/>
              <p:nvPr/>
            </p:nvCxnSpPr>
            <p:spPr>
              <a:xfrm rot="5400000" flipH="1" flipV="1">
                <a:off x="5999498" y="3146046"/>
                <a:ext cx="324000" cy="3204000"/>
              </a:xfrm>
              <a:prstGeom prst="bentConnector3">
                <a:avLst>
                  <a:gd name="adj1" fmla="val -61517"/>
                </a:avLst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023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0013"/>
            <a:ext cx="8763000" cy="86518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ВОЗМОЖНЫЕ НАПРАВЛЕНИЯ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РЕАЛИЗАЦИИ НСОКО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0359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Использование </a:t>
            </a:r>
            <a:r>
              <a:rPr lang="ru-RU" sz="2000" b="1" dirty="0"/>
              <a:t>данных внешних оценок, которые организуются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проводятся организациями, не связанными с системой </a:t>
            </a:r>
            <a:r>
              <a:rPr lang="ru-RU" sz="2000" b="1" dirty="0" smtClean="0"/>
              <a:t>образования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52" y="1939427"/>
            <a:ext cx="3763344" cy="28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39427"/>
            <a:ext cx="53747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Пример:</a:t>
            </a:r>
          </a:p>
          <a:p>
            <a:pPr lvl="1"/>
            <a:r>
              <a:rPr lang="ru-RU" sz="2000" i="1" dirty="0" smtClean="0"/>
              <a:t>Социальные </a:t>
            </a:r>
            <a:r>
              <a:rPr lang="ru-RU" sz="2000" i="1" dirty="0"/>
              <a:t>рейтинги,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разрабатываемые </a:t>
            </a:r>
            <a:br>
              <a:rPr lang="ru-RU" sz="2000" i="1" dirty="0" smtClean="0"/>
            </a:br>
            <a:r>
              <a:rPr lang="ru-RU" sz="2000" i="1" dirty="0" smtClean="0"/>
              <a:t>РИА </a:t>
            </a:r>
            <a:r>
              <a:rPr lang="ru-RU" sz="2000" i="1" dirty="0"/>
              <a:t>Новости </a:t>
            </a:r>
            <a:r>
              <a:rPr lang="ru-RU" sz="2000" i="1" dirty="0" smtClean="0"/>
              <a:t>в рамках </a:t>
            </a:r>
            <a:r>
              <a:rPr lang="ru-RU" sz="2000" i="1" dirty="0"/>
              <a:t>проекта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«</a:t>
            </a:r>
            <a:r>
              <a:rPr lang="ru-RU" sz="2000" i="1" dirty="0"/>
              <a:t>Социальный навигатор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06" y="3653479"/>
            <a:ext cx="5280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При этом роль органов управления образованием заключается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использовании (по их желанию) </a:t>
            </a:r>
            <a:r>
              <a:rPr lang="ru-RU" sz="2000" dirty="0"/>
              <a:t>таких данных при проведении ведомственных процедур по оценке качества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400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828</Words>
  <Application>Microsoft Office PowerPoint</Application>
  <PresentationFormat>Экран (16:9)</PresentationFormat>
  <Paragraphs>163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НЕЗАВИСИМАЯ СИСТЕМА ОЦЕНКИ  КАЧЕСТВА ОБРАЗОВАНИЯ:  ключевые вопросы и действующие практики</vt:lpstr>
      <vt:lpstr>НСОКО: ПОНЯТИЯ И СМЫСЛЫ</vt:lpstr>
      <vt:lpstr>Презентация PowerPoint</vt:lpstr>
      <vt:lpstr>НОРМАТИВНАЯ БАЗА НСОКО</vt:lpstr>
      <vt:lpstr>НОРМАТИВНАЯ БАЗА НСОКО</vt:lpstr>
      <vt:lpstr>НЕЗАВИСИМАЯ СИСТЕМА ОКО (Министерство труда  и социальной защиты Российской Федерации)</vt:lpstr>
      <vt:lpstr>НСОКО.  МЕТОДИЧЕСКИЕ РЕКОМЕНДАЦИИ МОН</vt:lpstr>
      <vt:lpstr>РЕГИОНАЛЬНАЯ СИСТЕМА ОКО И НСОКО</vt:lpstr>
      <vt:lpstr>ВОЗМОЖНЫЕ НАПРАВЛЕНИЯ  РЕАЛИЗАЦИИ НСОКО</vt:lpstr>
      <vt:lpstr>ВОЗМОЖНЫЕ НАПРАВЛЕНИЯ  РЕАЛИЗАЦИИ НСОКО</vt:lpstr>
      <vt:lpstr>ВОЗМОЖНЫЕ НАПРАВЛЕНИЯ  РЕАЛИЗАЦИИ НСОКО</vt:lpstr>
      <vt:lpstr>С ЧЕГО НАЧАТЬ?</vt:lpstr>
      <vt:lpstr>ВЕЛИКОБРИТАНИЯ:  РЕЙТИНГИ ШКОЛ В СМИ</vt:lpstr>
      <vt:lpstr>ВЕЛИКОБРИТАНИЯ:  ИНСПЕКЦИЯ OFSTED</vt:lpstr>
      <vt:lpstr>ВОЗМОЖНЫЕ МОДЕЛИ НАЦИОНАЛЬНЫХ/РЕГИОНАЛЬНЫХ СИСТЕМ ОКО И НСОКО</vt:lpstr>
      <vt:lpstr>Презентация PowerPoint</vt:lpstr>
      <vt:lpstr>КРАСНОЯРСКИЙ КРАЙ ИССЛЕДОВАНИЕ УДОВЛЕТВОРЁННОСТИ  УЧАЩИХСЯ И РОДИТЕЛЕЙ КАЧЕСТВОМ ОБРАЗОВАНИЯ</vt:lpstr>
      <vt:lpstr>КРАСНОЯРСКИЙ КРАЙ ИССЛЕДОВАНИЕ УДОВЛЕТВОРЁННОСТИ  УЧАЩИХСЯ И РОДИТЕЛЕЙ КАЧЕСТВОМ ОБРАЗОВАНИЯ</vt:lpstr>
      <vt:lpstr>ЧУВАШСКАЯ РЕСПУБЛИКА http://наоко.рф</vt:lpstr>
      <vt:lpstr>НСОКО. РИСКИ И ОГРАНИЧЕНИЯ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Залега Юлия Михайловна</cp:lastModifiedBy>
  <cp:revision>485</cp:revision>
  <cp:lastPrinted>2014-05-21T16:14:48Z</cp:lastPrinted>
  <dcterms:created xsi:type="dcterms:W3CDTF">2011-08-25T06:09:31Z</dcterms:created>
  <dcterms:modified xsi:type="dcterms:W3CDTF">2014-05-22T10:52:54Z</dcterms:modified>
</cp:coreProperties>
</file>