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492" r:id="rId3"/>
    <p:sldId id="484" r:id="rId4"/>
    <p:sldId id="494" r:id="rId5"/>
    <p:sldId id="485" r:id="rId6"/>
    <p:sldId id="495" r:id="rId7"/>
    <p:sldId id="486" r:id="rId8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2778" autoAdjust="0"/>
  </p:normalViewPr>
  <p:slideViewPr>
    <p:cSldViewPr>
      <p:cViewPr>
        <p:scale>
          <a:sx n="90" d="100"/>
          <a:sy n="90" d="100"/>
        </p:scale>
        <p:origin x="-228" y="-4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uorao.ru/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jpe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71976" y="235661"/>
            <a:ext cx="7380344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РОССИЙСКИЙ ТРЕНИНГОВЫЙ ЦЕНТР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Института управления образованием РАО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1200" dirty="0" smtClean="0">
                <a:solidFill>
                  <a:srgbClr val="FFFF00"/>
                </a:solidFill>
              </a:rPr>
              <a:t>23 января 2014 </a:t>
            </a:r>
            <a:r>
              <a:rPr lang="ru-RU" sz="1200" dirty="0">
                <a:solidFill>
                  <a:srgbClr val="FFFF00"/>
                </a:solidFill>
              </a:rPr>
              <a:t>года</a:t>
            </a:r>
            <a:endParaRPr lang="ru-RU" sz="1200" i="1" dirty="0">
              <a:solidFill>
                <a:schemeClr val="bg1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endParaRPr lang="ru-RU" sz="12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35496" y="1347614"/>
            <a:ext cx="899998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ru-RU" sz="2800" dirty="0" smtClean="0">
                <a:solidFill>
                  <a:srgbClr val="FFFF00"/>
                </a:solidFill>
                <a:latin typeface="Comic Sans MS" pitchFamily="66" charset="0"/>
                <a:cs typeface="Arial" pitchFamily="34" charset="0"/>
              </a:rPr>
              <a:t>Добро пожаловать на </a:t>
            </a:r>
            <a:r>
              <a:rPr lang="ru-RU" sz="2800" dirty="0" err="1" smtClean="0">
                <a:solidFill>
                  <a:srgbClr val="FFFF00"/>
                </a:solidFill>
                <a:latin typeface="Comic Sans MS" pitchFamily="66" charset="0"/>
                <a:cs typeface="Arial" pitchFamily="34" charset="0"/>
              </a:rPr>
              <a:t>вебинар</a:t>
            </a:r>
            <a:endParaRPr lang="ru-RU" sz="2800" dirty="0" smtClean="0">
              <a:solidFill>
                <a:srgbClr val="FFFF00"/>
              </a:solidFill>
              <a:latin typeface="Comic Sans MS" pitchFamily="66" charset="0"/>
              <a:cs typeface="Arial" pitchFamily="34" charset="0"/>
            </a:endParaRPr>
          </a:p>
          <a:p>
            <a:pPr lvl="0" algn="ctr">
              <a:defRPr/>
            </a:pPr>
            <a:endParaRPr lang="ru-RU" sz="20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0" algn="ctr">
              <a:defRPr/>
            </a:pPr>
            <a:endParaRPr lang="ru-RU" sz="28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0" algn="ctr">
              <a:defRPr/>
            </a:pPr>
            <a:r>
              <a:rPr lang="ru-RU" sz="28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«</a:t>
            </a:r>
            <a:r>
              <a:rPr lang="ru-RU" sz="2800" dirty="0">
                <a:solidFill>
                  <a:schemeClr val="bg1"/>
                </a:solidFill>
              </a:rPr>
              <a:t>Естественно-научные проекты в среде </a:t>
            </a:r>
            <a:r>
              <a:rPr lang="ru-RU" sz="2800" dirty="0" err="1">
                <a:solidFill>
                  <a:schemeClr val="bg1"/>
                </a:solidFill>
              </a:rPr>
              <a:t>ГлобалЛаб</a:t>
            </a:r>
            <a:r>
              <a:rPr lang="ru-RU" sz="2800" dirty="0">
                <a:solidFill>
                  <a:schemeClr val="bg1"/>
                </a:solidFill>
              </a:rPr>
              <a:t>: от простого пользователя до современного учёного</a:t>
            </a:r>
            <a:r>
              <a:rPr lang="ru-RU" sz="28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»</a:t>
            </a:r>
            <a:endParaRPr kumimoji="0" lang="ru-RU" sz="28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Двенадцатиугольник 1"/>
          <p:cNvSpPr/>
          <p:nvPr/>
        </p:nvSpPr>
        <p:spPr>
          <a:xfrm>
            <a:off x="4067944" y="2139702"/>
            <a:ext cx="792088" cy="72008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19</a:t>
            </a:r>
            <a:endParaRPr lang="ru-RU" sz="2800" b="1" dirty="0">
              <a:solidFill>
                <a:srgbClr val="FFFF00"/>
              </a:solidFill>
            </a:endParaRPr>
          </a:p>
        </p:txBody>
      </p:sp>
      <p:pic>
        <p:nvPicPr>
          <p:cNvPr id="20" name="Picture 4" descr="Описание: лого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4577088"/>
            <a:ext cx="988516" cy="417804"/>
          </a:xfrm>
          <a:prstGeom prst="rect">
            <a:avLst/>
          </a:prstGeom>
          <a:noFill/>
        </p:spPr>
      </p:pic>
      <p:pic>
        <p:nvPicPr>
          <p:cNvPr id="21" name="Picture 10" descr="img6911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4601010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9" descr="C:\Documents and Settings\ntyurina\Desktop\Рейтинги\лого\social_nav_logotype-01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06666" y="4598354"/>
            <a:ext cx="1125364" cy="383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747" y="4600863"/>
            <a:ext cx="647625" cy="355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313" y="4601010"/>
            <a:ext cx="1780693" cy="4047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УЧАСТНИКИ ВЕБИНАРА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954" y="1092844"/>
            <a:ext cx="9071992" cy="4158699"/>
          </a:xfrm>
          <a:prstGeom prst="rect">
            <a:avLst/>
          </a:prstGeom>
        </p:spPr>
        <p:txBody>
          <a:bodyPr/>
          <a:lstStyle/>
          <a:p>
            <a:pPr algn="just"/>
            <a:endParaRPr lang="ru-RU" sz="2000" dirty="0" smtClean="0">
              <a:latin typeface="+mn-lt"/>
            </a:endParaRPr>
          </a:p>
          <a:p>
            <a:pPr algn="just"/>
            <a:r>
              <a:rPr lang="ru-RU" sz="2000" dirty="0" smtClean="0">
                <a:latin typeface="+mn-lt"/>
              </a:rPr>
              <a:t>ДОКЛАДЧИКИ</a:t>
            </a:r>
            <a:endParaRPr lang="ru-RU" sz="2000" dirty="0" smtClean="0">
              <a:latin typeface="+mn-lt"/>
            </a:endParaRPr>
          </a:p>
          <a:p>
            <a:r>
              <a:rPr lang="ru-RU" sz="2000" dirty="0" err="1" smtClean="0">
                <a:solidFill>
                  <a:srgbClr val="0070C0"/>
                </a:solidFill>
              </a:rPr>
              <a:t>Злочевская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>
                <a:solidFill>
                  <a:srgbClr val="0070C0"/>
                </a:solidFill>
              </a:rPr>
              <a:t>Яна Олеговна</a:t>
            </a:r>
            <a:r>
              <a:rPr lang="ru-RU" sz="2000" dirty="0"/>
              <a:t>, </a:t>
            </a:r>
            <a:r>
              <a:rPr lang="ru-RU" sz="2000" dirty="0">
                <a:solidFill>
                  <a:srgbClr val="FF0000"/>
                </a:solidFill>
              </a:rPr>
              <a:t>ведущий </a:t>
            </a:r>
            <a:r>
              <a:rPr lang="ru-RU" sz="2000" dirty="0" err="1">
                <a:solidFill>
                  <a:srgbClr val="FF0000"/>
                </a:solidFill>
              </a:rPr>
              <a:t>тьютор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ГлобалЛаб</a:t>
            </a:r>
            <a:r>
              <a:rPr lang="ru-RU" sz="2000" dirty="0">
                <a:solidFill>
                  <a:srgbClr val="FF0000"/>
                </a:solidFill>
              </a:rPr>
              <a:t>, старший преподаватель МИОО</a:t>
            </a:r>
            <a:r>
              <a:rPr lang="ru-RU" sz="2000" dirty="0" smtClean="0">
                <a:solidFill>
                  <a:srgbClr val="FF0000"/>
                </a:solidFill>
                <a:latin typeface="+mn-lt"/>
              </a:rPr>
              <a:t>.</a:t>
            </a:r>
            <a:endParaRPr lang="ru-RU" sz="2000" dirty="0">
              <a:solidFill>
                <a:srgbClr val="FF0000"/>
              </a:solidFill>
              <a:latin typeface="+mn-lt"/>
            </a:endParaRPr>
          </a:p>
          <a:p>
            <a:pPr algn="just"/>
            <a:endParaRPr lang="ru-RU" sz="2000" dirty="0" smtClean="0">
              <a:latin typeface="+mn-lt"/>
            </a:endParaRPr>
          </a:p>
          <a:p>
            <a:pPr algn="just"/>
            <a:r>
              <a:rPr lang="ru-RU" sz="2000" dirty="0" smtClean="0">
                <a:latin typeface="+mn-lt"/>
              </a:rPr>
              <a:t>ВЕДУЩИЙ</a:t>
            </a:r>
            <a:endParaRPr lang="ru-RU" sz="2000" dirty="0">
              <a:latin typeface="+mn-lt"/>
            </a:endParaRPr>
          </a:p>
          <a:p>
            <a:pPr algn="just"/>
            <a:r>
              <a:rPr lang="ru-RU" sz="2000" dirty="0">
                <a:solidFill>
                  <a:srgbClr val="0070C0"/>
                </a:solidFill>
                <a:latin typeface="+mn-lt"/>
              </a:rPr>
              <a:t>Вальдман Игорь Александрович</a:t>
            </a:r>
            <a:r>
              <a:rPr lang="ru-RU" sz="2000" dirty="0">
                <a:solidFill>
                  <a:srgbClr val="FF0000"/>
                </a:solidFill>
                <a:latin typeface="+mn-lt"/>
              </a:rPr>
              <a:t>, директор Российского тренингового центра ИУО РАО, </a:t>
            </a:r>
            <a:r>
              <a:rPr lang="ru-RU" sz="2000" dirty="0" smtClean="0">
                <a:solidFill>
                  <a:srgbClr val="FF0000"/>
                </a:solidFill>
                <a:latin typeface="+mn-lt"/>
              </a:rPr>
              <a:t>к.п.н</a:t>
            </a:r>
          </a:p>
          <a:p>
            <a:pPr algn="just"/>
            <a:endParaRPr lang="ru-RU" sz="2000" dirty="0" smtClean="0">
              <a:solidFill>
                <a:srgbClr val="FF0000"/>
              </a:solidFill>
              <a:latin typeface="+mn-lt"/>
            </a:endParaRPr>
          </a:p>
          <a:p>
            <a:pPr algn="just"/>
            <a:r>
              <a:rPr lang="ru-RU" sz="2000" dirty="0"/>
              <a:t>ТЕХНИЧЕСКАЯ ПОДДЕРЖКА и РАБОТА С ВОПРОСАМИ УЧАСТНИКОВ </a:t>
            </a:r>
          </a:p>
          <a:p>
            <a:pPr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Иванова Екатерина Борисовна </a:t>
            </a:r>
            <a:r>
              <a:rPr lang="ru-RU" sz="2000" dirty="0">
                <a:solidFill>
                  <a:srgbClr val="FF0000"/>
                </a:solidFill>
              </a:rPr>
              <a:t>–  методист по </a:t>
            </a:r>
            <a:r>
              <a:rPr lang="ru-RU" sz="2000" dirty="0" err="1">
                <a:solidFill>
                  <a:srgbClr val="FF0000"/>
                </a:solidFill>
              </a:rPr>
              <a:t>дистант</a:t>
            </a:r>
            <a:r>
              <a:rPr lang="ru-RU" sz="2000" dirty="0">
                <a:solidFill>
                  <a:srgbClr val="FF0000"/>
                </a:solidFill>
              </a:rPr>
              <a:t>. обучению РТЦ ИУО </a:t>
            </a:r>
            <a:r>
              <a:rPr lang="ru-RU" sz="2000" dirty="0" smtClean="0">
                <a:solidFill>
                  <a:srgbClr val="FF0000"/>
                </a:solidFill>
              </a:rPr>
              <a:t>РАО</a:t>
            </a:r>
            <a:endParaRPr lang="ru-RU" sz="2000" dirty="0" smtClean="0">
              <a:solidFill>
                <a:srgbClr val="FF0000"/>
              </a:solidFill>
              <a:latin typeface="+mn-lt"/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  <a:latin typeface="+mn-lt"/>
            </a:endParaRPr>
          </a:p>
          <a:p>
            <a:pPr algn="just"/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endParaRPr lang="ru-RU" sz="20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МАТЕРИАЛЫ СЕМИНАРА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867894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3200" dirty="0" smtClean="0"/>
              <a:t>Материалы вебинара будут доступны на сайте Российского тренингового центра по адресу</a:t>
            </a:r>
          </a:p>
          <a:p>
            <a:pPr algn="just"/>
            <a:endParaRPr lang="ru-RU" sz="3200" dirty="0" smtClean="0"/>
          </a:p>
          <a:p>
            <a:pPr algn="ctr"/>
            <a:r>
              <a:rPr lang="en-US" sz="3200" dirty="0">
                <a:solidFill>
                  <a:srgbClr val="0070C0"/>
                </a:solidFill>
              </a:rPr>
              <a:t>http://www.rtc-edu.ru/trainings/webinar/338</a:t>
            </a:r>
            <a:endParaRPr lang="ru-RU" sz="3200" kern="0" dirty="0">
              <a:solidFill>
                <a:srgbClr val="0070C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131590"/>
            <a:ext cx="9144000" cy="401191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2400" dirty="0" smtClean="0"/>
              <a:t>на </a:t>
            </a:r>
            <a:r>
              <a:rPr lang="ru-RU" sz="2400" b="1" dirty="0" smtClean="0"/>
              <a:t>22.01.2014</a:t>
            </a:r>
            <a:r>
              <a:rPr lang="ru-RU" sz="2400" dirty="0" smtClean="0"/>
              <a:t> на вебинар зарегистрировались </a:t>
            </a:r>
            <a:r>
              <a:rPr lang="ru-RU" sz="2400" b="1" dirty="0" smtClean="0"/>
              <a:t> </a:t>
            </a:r>
            <a:r>
              <a:rPr lang="ru-RU" sz="2400" dirty="0" smtClean="0"/>
              <a:t>представители</a:t>
            </a:r>
            <a:endParaRPr lang="ru-RU" sz="2400" b="1" dirty="0"/>
          </a:p>
          <a:p>
            <a:pPr algn="just"/>
            <a:r>
              <a:rPr lang="ru-RU" sz="2400" b="1" dirty="0" smtClean="0"/>
              <a:t>168  организаций</a:t>
            </a:r>
            <a:r>
              <a:rPr lang="ru-RU" sz="2400" dirty="0" smtClean="0"/>
              <a:t> из </a:t>
            </a:r>
            <a:r>
              <a:rPr lang="ru-RU" sz="2400" u="sng" dirty="0" smtClean="0"/>
              <a:t>42 регионов РФ</a:t>
            </a:r>
            <a:r>
              <a:rPr lang="ru-RU" sz="2400" dirty="0" smtClean="0"/>
              <a:t> и  </a:t>
            </a:r>
            <a:r>
              <a:rPr lang="ru-RU" sz="2400" u="sng" dirty="0" smtClean="0"/>
              <a:t>5 стран</a:t>
            </a:r>
            <a:r>
              <a:rPr lang="ru-RU" sz="2400" dirty="0" smtClean="0"/>
              <a:t> – Республик Азербайджан, Армения, Беларусь, Казахстан и Приднестровской Молдавской Республики.</a:t>
            </a:r>
          </a:p>
          <a:p>
            <a:r>
              <a:rPr lang="ru-RU" sz="1600" b="1" i="1" dirty="0" smtClean="0"/>
              <a:t/>
            </a:r>
            <a:br>
              <a:rPr lang="ru-RU" sz="1600" b="1" i="1" dirty="0" smtClean="0"/>
            </a:br>
            <a:r>
              <a:rPr lang="ru-RU" sz="2400" b="1" i="1" dirty="0" smtClean="0"/>
              <a:t>Организации</a:t>
            </a:r>
          </a:p>
          <a:p>
            <a:r>
              <a:rPr lang="ru-RU" sz="2400" dirty="0" smtClean="0"/>
              <a:t>Школы и вузы – </a:t>
            </a:r>
            <a:r>
              <a:rPr lang="ru-RU" sz="2400" b="1" dirty="0" smtClean="0">
                <a:solidFill>
                  <a:srgbClr val="FF0000"/>
                </a:solidFill>
              </a:rPr>
              <a:t> 149</a:t>
            </a:r>
          </a:p>
          <a:p>
            <a:r>
              <a:rPr lang="ru-RU" sz="2400" dirty="0" smtClean="0"/>
              <a:t>Институты развития </a:t>
            </a:r>
            <a:r>
              <a:rPr lang="ru-RU" sz="2400" dirty="0"/>
              <a:t>образования  </a:t>
            </a:r>
            <a:r>
              <a:rPr lang="ru-RU" sz="2400" dirty="0" smtClean="0"/>
              <a:t>и ЦОКО </a:t>
            </a:r>
            <a:r>
              <a:rPr lang="ru-RU" sz="2400" dirty="0"/>
              <a:t>– </a:t>
            </a:r>
            <a:r>
              <a:rPr lang="ru-RU" sz="2400" b="1" dirty="0">
                <a:solidFill>
                  <a:srgbClr val="FF0000"/>
                </a:solidFill>
              </a:rPr>
              <a:t>  </a:t>
            </a:r>
            <a:r>
              <a:rPr lang="ru-RU" sz="2400" b="1" dirty="0" smtClean="0">
                <a:solidFill>
                  <a:srgbClr val="FF0000"/>
                </a:solidFill>
              </a:rPr>
              <a:t>6</a:t>
            </a:r>
            <a:endParaRPr lang="ru-RU" sz="2400" b="1" dirty="0">
              <a:solidFill>
                <a:srgbClr val="FF0000"/>
              </a:solidFill>
            </a:endParaRPr>
          </a:p>
          <a:p>
            <a:r>
              <a:rPr lang="ru-RU" sz="2400" dirty="0" smtClean="0"/>
              <a:t>Органы </a:t>
            </a:r>
            <a:r>
              <a:rPr lang="ru-RU" sz="2400" dirty="0"/>
              <a:t>управления образованием  –  </a:t>
            </a:r>
            <a:r>
              <a:rPr lang="ru-RU" sz="2400" b="1" dirty="0" smtClean="0">
                <a:solidFill>
                  <a:srgbClr val="FF0000"/>
                </a:solidFill>
              </a:rPr>
              <a:t> 9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Научные организации –  </a:t>
            </a:r>
            <a:r>
              <a:rPr lang="ru-RU" sz="2400" b="1" dirty="0" smtClean="0">
                <a:solidFill>
                  <a:srgbClr val="FF0000"/>
                </a:solidFill>
              </a:rPr>
              <a:t>4 </a:t>
            </a:r>
          </a:p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19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88" y="123478"/>
            <a:ext cx="9158288" cy="828675"/>
          </a:xfrm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Ближайшие мероприятия РТЦ</a:t>
            </a:r>
            <a:endParaRPr lang="ru-RU" sz="3600" dirty="0" smtClean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6238" y="1078425"/>
            <a:ext cx="895025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endParaRPr lang="ru-RU" sz="3200" b="1" dirty="0" smtClean="0">
              <a:solidFill>
                <a:srgbClr val="FF0000"/>
              </a:solidFill>
            </a:endParaRPr>
          </a:p>
          <a:p>
            <a:pPr fontAlgn="t"/>
            <a:r>
              <a:rPr lang="ru-RU" sz="3200" b="1" dirty="0" smtClean="0">
                <a:solidFill>
                  <a:srgbClr val="FF0000"/>
                </a:solidFill>
              </a:rPr>
              <a:t>24 февраля 2014</a:t>
            </a:r>
            <a:endParaRPr lang="ru-RU" sz="3200" b="1" dirty="0">
              <a:solidFill>
                <a:srgbClr val="FF0000"/>
              </a:solidFill>
            </a:endParaRPr>
          </a:p>
          <a:p>
            <a:pPr algn="just" fontAlgn="t"/>
            <a:r>
              <a:rPr lang="ru-RU" sz="3200" b="1" dirty="0" err="1"/>
              <a:t>Вебинар</a:t>
            </a:r>
            <a:r>
              <a:rPr lang="ru-RU" sz="3200" b="1" dirty="0"/>
              <a:t> </a:t>
            </a:r>
            <a:r>
              <a:rPr lang="ru-RU" sz="3200" b="1" dirty="0"/>
              <a:t>«</a:t>
            </a:r>
            <a:r>
              <a:rPr lang="ru-RU" sz="3200" b="1" i="1" dirty="0"/>
              <a:t>Говорим на языке диаграмм: как доступно и наглядно представить информацию о результатах оценки образовательных достижений</a:t>
            </a:r>
            <a:r>
              <a:rPr lang="ru-RU" sz="3200" b="1" dirty="0"/>
              <a:t>»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32426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88" y="123478"/>
            <a:ext cx="9158288" cy="828675"/>
          </a:xfrm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Мероприятия РТЦ в 1 квартале 2014 г.</a:t>
            </a:r>
            <a:endParaRPr lang="ru-RU" sz="360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118965"/>
              </p:ext>
            </p:extLst>
          </p:nvPr>
        </p:nvGraphicFramePr>
        <p:xfrm>
          <a:off x="35496" y="1347614"/>
          <a:ext cx="9036496" cy="3269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20031"/>
                <a:gridCol w="1641162"/>
                <a:gridCol w="1355742"/>
                <a:gridCol w="1319561"/>
              </a:tblGrid>
              <a:tr h="3551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Название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Мероприятие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Сроки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Условия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370359"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Говорим на языке диаграмм: как доступно и наглядно представить информацию о результатах оценки образовательных достижений.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Вебинар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kern="1200">
                          <a:effectLst/>
                        </a:rPr>
                        <a:t>февраль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kern="1200">
                          <a:effectLst/>
                        </a:rPr>
                        <a:t>Платно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55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Социальные и гуманитарные проекты в среде </a:t>
                      </a:r>
                      <a:r>
                        <a:rPr lang="ru-RU" sz="2400" dirty="0" err="1">
                          <a:effectLst/>
                        </a:rPr>
                        <a:t>ГлобалЛаб</a:t>
                      </a:r>
                      <a:r>
                        <a:rPr lang="ru-RU" sz="2400" dirty="0">
                          <a:effectLst/>
                        </a:rPr>
                        <a:t>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kern="1200">
                          <a:effectLst/>
                        </a:rPr>
                        <a:t>Вебинар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kern="1200">
                          <a:effectLst/>
                        </a:rPr>
                        <a:t>март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Бесплатно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47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1999853"/>
            <a:ext cx="43624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5800</TotalTime>
  <Words>168</Words>
  <Application>Microsoft Office PowerPoint</Application>
  <PresentationFormat>Экран (16:9)</PresentationFormat>
  <Paragraphs>59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УЧАСТНИКИ ВЕБИНАРА</vt:lpstr>
      <vt:lpstr>МАТЕРИАЛЫ СЕМИНАРА</vt:lpstr>
      <vt:lpstr>СТАТИСТИКА УЧАСТНИКОВ ВЕБИНАРА</vt:lpstr>
      <vt:lpstr>Ближайшие мероприятия РТЦ</vt:lpstr>
      <vt:lpstr>Мероприятия РТЦ в 1 квартале 2014 г.</vt:lpstr>
      <vt:lpstr>СПАСИБО ЗА ВНИМАНИЕ!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User</cp:lastModifiedBy>
  <cp:revision>271</cp:revision>
  <dcterms:created xsi:type="dcterms:W3CDTF">2011-08-25T06:09:31Z</dcterms:created>
  <dcterms:modified xsi:type="dcterms:W3CDTF">2014-01-22T11:35:00Z</dcterms:modified>
</cp:coreProperties>
</file>