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8" r:id="rId2"/>
    <p:sldId id="483" r:id="rId3"/>
    <p:sldId id="485" r:id="rId4"/>
    <p:sldId id="486" r:id="rId5"/>
    <p:sldId id="487" r:id="rId6"/>
    <p:sldId id="488" r:id="rId7"/>
    <p:sldId id="489" r:id="rId8"/>
    <p:sldId id="490" r:id="rId9"/>
    <p:sldId id="491" r:id="rId10"/>
    <p:sldId id="492" r:id="rId11"/>
    <p:sldId id="508" r:id="rId12"/>
    <p:sldId id="493" r:id="rId13"/>
    <p:sldId id="494" r:id="rId14"/>
    <p:sldId id="497" r:id="rId15"/>
    <p:sldId id="499" r:id="rId16"/>
    <p:sldId id="500" r:id="rId17"/>
    <p:sldId id="501" r:id="rId18"/>
    <p:sldId id="496" r:id="rId19"/>
    <p:sldId id="502" r:id="rId20"/>
    <p:sldId id="503" r:id="rId21"/>
    <p:sldId id="504" r:id="rId22"/>
    <p:sldId id="506" r:id="rId23"/>
    <p:sldId id="481" r:id="rId24"/>
  </p:sldIdLst>
  <p:sldSz cx="9144000" cy="5143500" type="screen16x9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3" autoAdjust="0"/>
    <p:restoredTop sz="92778" autoAdjust="0"/>
  </p:normalViewPr>
  <p:slideViewPr>
    <p:cSldViewPr>
      <p:cViewPr>
        <p:scale>
          <a:sx n="100" d="100"/>
          <a:sy n="100" d="100"/>
        </p:scale>
        <p:origin x="-324" y="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400"/>
            </a:pPr>
            <a:r>
              <a:rPr lang="ru-RU" sz="2400"/>
              <a:t>Зависимость расходов на образование от структуры населения</a:t>
            </a:r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diamond"/>
            <c:size val="10"/>
          </c:marker>
          <c:trendline>
            <c:trendlineType val="power"/>
            <c:dispRSqr val="0"/>
            <c:dispEq val="0"/>
          </c:trendline>
          <c:trendline>
            <c:spPr>
              <a:ln w="19050"/>
            </c:spPr>
            <c:trendlineType val="exp"/>
            <c:dispRSqr val="1"/>
            <c:dispEq val="1"/>
            <c:trendlineLbl>
              <c:layout>
                <c:manualLayout>
                  <c:x val="-3.7377706345303824E-2"/>
                  <c:y val="-7.6841501583044605E-2"/>
                </c:manualLayout>
              </c:layout>
              <c:numFmt formatCode="General" sourceLinked="0"/>
            </c:trendlineLbl>
          </c:trendline>
          <c:xVal>
            <c:numRef>
              <c:f>Корреляции!$C$4:$C$40</c:f>
              <c:numCache>
                <c:formatCode>0</c:formatCode>
                <c:ptCount val="37"/>
                <c:pt idx="0">
                  <c:v>100</c:v>
                </c:pt>
                <c:pt idx="1">
                  <c:v>2.7</c:v>
                </c:pt>
                <c:pt idx="2">
                  <c:v>56.6</c:v>
                </c:pt>
                <c:pt idx="3">
                  <c:v>100</c:v>
                </c:pt>
                <c:pt idx="4">
                  <c:v>10.041023637429184</c:v>
                </c:pt>
                <c:pt idx="5">
                  <c:v>100</c:v>
                </c:pt>
                <c:pt idx="6">
                  <c:v>0</c:v>
                </c:pt>
                <c:pt idx="7">
                  <c:v>62.115984885822243</c:v>
                </c:pt>
                <c:pt idx="8">
                  <c:v>56.831683168316829</c:v>
                </c:pt>
                <c:pt idx="9">
                  <c:v>0</c:v>
                </c:pt>
                <c:pt idx="10">
                  <c:v>100</c:v>
                </c:pt>
                <c:pt idx="11">
                  <c:v>0</c:v>
                </c:pt>
                <c:pt idx="12">
                  <c:v>86.473302570863538</c:v>
                </c:pt>
                <c:pt idx="13">
                  <c:v>35.372972972972974</c:v>
                </c:pt>
                <c:pt idx="14">
                  <c:v>64.301778777346144</c:v>
                </c:pt>
                <c:pt idx="15">
                  <c:v>28.833669129169465</c:v>
                </c:pt>
                <c:pt idx="16">
                  <c:v>71.965283557246465</c:v>
                </c:pt>
                <c:pt idx="17">
                  <c:v>19.80731548007838</c:v>
                </c:pt>
                <c:pt idx="18">
                  <c:v>31.951837769328261</c:v>
                </c:pt>
                <c:pt idx="19">
                  <c:v>100</c:v>
                </c:pt>
                <c:pt idx="20">
                  <c:v>100</c:v>
                </c:pt>
                <c:pt idx="21">
                  <c:v>0</c:v>
                </c:pt>
                <c:pt idx="22">
                  <c:v>0</c:v>
                </c:pt>
                <c:pt idx="23">
                  <c:v>10.276089969086451</c:v>
                </c:pt>
                <c:pt idx="24">
                  <c:v>27.661531386525638</c:v>
                </c:pt>
                <c:pt idx="25">
                  <c:v>0</c:v>
                </c:pt>
                <c:pt idx="26">
                  <c:v>100</c:v>
                </c:pt>
                <c:pt idx="27">
                  <c:v>0</c:v>
                </c:pt>
                <c:pt idx="28">
                  <c:v>40.415788991665899</c:v>
                </c:pt>
                <c:pt idx="29">
                  <c:v>0</c:v>
                </c:pt>
                <c:pt idx="30">
                  <c:v>62.37646001796945</c:v>
                </c:pt>
                <c:pt idx="31">
                  <c:v>11.10312612288897</c:v>
                </c:pt>
                <c:pt idx="32">
                  <c:v>68.874332848131971</c:v>
                </c:pt>
                <c:pt idx="33">
                  <c:v>0</c:v>
                </c:pt>
                <c:pt idx="34">
                  <c:v>78.366260333473448</c:v>
                </c:pt>
                <c:pt idx="35">
                  <c:v>34.068965517241381</c:v>
                </c:pt>
                <c:pt idx="36">
                  <c:v>14.078916647209899</c:v>
                </c:pt>
              </c:numCache>
            </c:numRef>
          </c:xVal>
          <c:yVal>
            <c:numRef>
              <c:f>Корреляции!$D$4:$D$40</c:f>
              <c:numCache>
                <c:formatCode>0.0</c:formatCode>
                <c:ptCount val="37"/>
                <c:pt idx="0">
                  <c:v>44.10467882632831</c:v>
                </c:pt>
                <c:pt idx="1">
                  <c:v>17.605168803602673</c:v>
                </c:pt>
                <c:pt idx="2">
                  <c:v>41.402606310013716</c:v>
                </c:pt>
                <c:pt idx="3">
                  <c:v>57.388103364212576</c:v>
                </c:pt>
                <c:pt idx="4">
                  <c:v>41.804962646744933</c:v>
                </c:pt>
                <c:pt idx="5">
                  <c:v>42.49027811961605</c:v>
                </c:pt>
                <c:pt idx="6">
                  <c:v>24.706758744165228</c:v>
                </c:pt>
                <c:pt idx="7">
                  <c:v>40.802309526798041</c:v>
                </c:pt>
                <c:pt idx="8">
                  <c:v>37.212175292484631</c:v>
                </c:pt>
                <c:pt idx="9">
                  <c:v>29.877475817595577</c:v>
                </c:pt>
                <c:pt idx="10">
                  <c:v>63.717425431711149</c:v>
                </c:pt>
                <c:pt idx="11">
                  <c:v>19.087894031699488</c:v>
                </c:pt>
                <c:pt idx="12">
                  <c:v>31.104347826086958</c:v>
                </c:pt>
                <c:pt idx="13">
                  <c:v>49.000657030223387</c:v>
                </c:pt>
                <c:pt idx="14">
                  <c:v>51.973000337495783</c:v>
                </c:pt>
                <c:pt idx="15">
                  <c:v>45.03527851458886</c:v>
                </c:pt>
                <c:pt idx="16">
                  <c:v>39.071067821067821</c:v>
                </c:pt>
                <c:pt idx="17">
                  <c:v>36.263385244969875</c:v>
                </c:pt>
                <c:pt idx="18">
                  <c:v>34.899292118924023</c:v>
                </c:pt>
                <c:pt idx="19">
                  <c:v>44.675461741424805</c:v>
                </c:pt>
                <c:pt idx="20">
                  <c:v>44.551285380420673</c:v>
                </c:pt>
                <c:pt idx="21">
                  <c:v>21.147848537005164</c:v>
                </c:pt>
                <c:pt idx="22">
                  <c:v>24.422100547536086</c:v>
                </c:pt>
                <c:pt idx="23">
                  <c:v>27.544757033248082</c:v>
                </c:pt>
                <c:pt idx="24">
                  <c:v>30.598399477380369</c:v>
                </c:pt>
                <c:pt idx="25">
                  <c:v>23.324084668192221</c:v>
                </c:pt>
                <c:pt idx="26">
                  <c:v>52.681042884990255</c:v>
                </c:pt>
                <c:pt idx="27">
                  <c:v>19.893148308759756</c:v>
                </c:pt>
                <c:pt idx="28">
                  <c:v>34.553380514982685</c:v>
                </c:pt>
                <c:pt idx="29">
                  <c:v>28.261316872427983</c:v>
                </c:pt>
                <c:pt idx="30">
                  <c:v>57.945590994371479</c:v>
                </c:pt>
                <c:pt idx="31">
                  <c:v>36.125313855284183</c:v>
                </c:pt>
                <c:pt idx="32">
                  <c:v>43.99</c:v>
                </c:pt>
                <c:pt idx="33">
                  <c:v>25.563666218838634</c:v>
                </c:pt>
                <c:pt idx="34">
                  <c:v>43.165554628857379</c:v>
                </c:pt>
                <c:pt idx="35">
                  <c:v>36.134418226200161</c:v>
                </c:pt>
                <c:pt idx="36">
                  <c:v>24.800797230672401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1235712"/>
        <c:axId val="115238016"/>
      </c:scatterChart>
      <c:valAx>
        <c:axId val="1012357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ru-RU" sz="1600"/>
                  <a:t>Доля учащихся, проживающих в сельской местности, %</a:t>
                </a: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5238016"/>
        <c:crosses val="autoZero"/>
        <c:crossBetween val="midCat"/>
      </c:valAx>
      <c:valAx>
        <c:axId val="115238016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ru-RU" sz="1600"/>
                  <a:t>Расходы на одного учащегося , тыс.руб.</a:t>
                </a:r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0123571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476815398075242E-2"/>
          <c:y val="3.2361253756323941E-2"/>
          <c:w val="0.7548592519685039"/>
          <c:h val="0.911958423675301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Лист2!$B$3</c:f>
              <c:strCache>
                <c:ptCount val="1"/>
                <c:pt idx="0">
                  <c:v>Номинальные расходы</c:v>
                </c:pt>
              </c:strCache>
            </c:strRef>
          </c:tx>
          <c:invertIfNegative val="0"/>
          <c:cat>
            <c:strRef>
              <c:f>Лист2!$A$4:$A$43</c:f>
              <c:strCache>
                <c:ptCount val="40"/>
                <c:pt idx="0">
                  <c:v>МО1</c:v>
                </c:pt>
                <c:pt idx="1">
                  <c:v>МО2</c:v>
                </c:pt>
                <c:pt idx="2">
                  <c:v>МО3</c:v>
                </c:pt>
                <c:pt idx="3">
                  <c:v>МО4</c:v>
                </c:pt>
                <c:pt idx="4">
                  <c:v>МО5</c:v>
                </c:pt>
                <c:pt idx="5">
                  <c:v>МО6</c:v>
                </c:pt>
                <c:pt idx="6">
                  <c:v>МО7</c:v>
                </c:pt>
                <c:pt idx="7">
                  <c:v>МО8</c:v>
                </c:pt>
                <c:pt idx="8">
                  <c:v>МО9</c:v>
                </c:pt>
                <c:pt idx="9">
                  <c:v>МО10</c:v>
                </c:pt>
                <c:pt idx="10">
                  <c:v>МО11</c:v>
                </c:pt>
                <c:pt idx="11">
                  <c:v>МО12</c:v>
                </c:pt>
                <c:pt idx="12">
                  <c:v>МО13</c:v>
                </c:pt>
                <c:pt idx="13">
                  <c:v>МО14</c:v>
                </c:pt>
                <c:pt idx="14">
                  <c:v>МО15</c:v>
                </c:pt>
                <c:pt idx="15">
                  <c:v>МО16</c:v>
                </c:pt>
                <c:pt idx="16">
                  <c:v>МО17</c:v>
                </c:pt>
                <c:pt idx="17">
                  <c:v>МО18</c:v>
                </c:pt>
                <c:pt idx="18">
                  <c:v>МО19</c:v>
                </c:pt>
                <c:pt idx="19">
                  <c:v>МО20</c:v>
                </c:pt>
                <c:pt idx="20">
                  <c:v>МО21</c:v>
                </c:pt>
                <c:pt idx="21">
                  <c:v>МО22</c:v>
                </c:pt>
                <c:pt idx="22">
                  <c:v>МО23</c:v>
                </c:pt>
                <c:pt idx="23">
                  <c:v>МО24</c:v>
                </c:pt>
                <c:pt idx="24">
                  <c:v>МО25</c:v>
                </c:pt>
                <c:pt idx="25">
                  <c:v>МО26</c:v>
                </c:pt>
                <c:pt idx="26">
                  <c:v>МО27</c:v>
                </c:pt>
                <c:pt idx="27">
                  <c:v>МО28</c:v>
                </c:pt>
                <c:pt idx="28">
                  <c:v>МО29</c:v>
                </c:pt>
                <c:pt idx="29">
                  <c:v>МО30</c:v>
                </c:pt>
                <c:pt idx="30">
                  <c:v>МО31</c:v>
                </c:pt>
                <c:pt idx="31">
                  <c:v>МО32</c:v>
                </c:pt>
                <c:pt idx="32">
                  <c:v>МО33</c:v>
                </c:pt>
                <c:pt idx="33">
                  <c:v>МО34</c:v>
                </c:pt>
                <c:pt idx="34">
                  <c:v>МО35</c:v>
                </c:pt>
                <c:pt idx="35">
                  <c:v>МО36</c:v>
                </c:pt>
                <c:pt idx="36">
                  <c:v>МО37</c:v>
                </c:pt>
                <c:pt idx="37">
                  <c:v>МО38</c:v>
                </c:pt>
                <c:pt idx="38">
                  <c:v>МО39</c:v>
                </c:pt>
                <c:pt idx="39">
                  <c:v>МО40</c:v>
                </c:pt>
              </c:strCache>
            </c:strRef>
          </c:cat>
          <c:val>
            <c:numRef>
              <c:f>Лист2!$B$4:$B$43</c:f>
              <c:numCache>
                <c:formatCode>0.0</c:formatCode>
                <c:ptCount val="40"/>
                <c:pt idx="0">
                  <c:v>44.10467882632831</c:v>
                </c:pt>
                <c:pt idx="1">
                  <c:v>17.605168803602673</c:v>
                </c:pt>
                <c:pt idx="2">
                  <c:v>41.402606310013716</c:v>
                </c:pt>
                <c:pt idx="3">
                  <c:v>57.388103364212576</c:v>
                </c:pt>
                <c:pt idx="4">
                  <c:v>41.804962646744933</c:v>
                </c:pt>
                <c:pt idx="5">
                  <c:v>42.49027811961605</c:v>
                </c:pt>
                <c:pt idx="6">
                  <c:v>24.706758744165228</c:v>
                </c:pt>
                <c:pt idx="7">
                  <c:v>40.802309526798041</c:v>
                </c:pt>
                <c:pt idx="8">
                  <c:v>58.313390313390315</c:v>
                </c:pt>
                <c:pt idx="9">
                  <c:v>37.212175292484631</c:v>
                </c:pt>
                <c:pt idx="10">
                  <c:v>29.877475817595577</c:v>
                </c:pt>
                <c:pt idx="11">
                  <c:v>63.717425431711149</c:v>
                </c:pt>
                <c:pt idx="12">
                  <c:v>19.087894031699488</c:v>
                </c:pt>
                <c:pt idx="13">
                  <c:v>31.104347826086958</c:v>
                </c:pt>
                <c:pt idx="14">
                  <c:v>49.000657030223387</c:v>
                </c:pt>
                <c:pt idx="15">
                  <c:v>94.258807588075882</c:v>
                </c:pt>
                <c:pt idx="16">
                  <c:v>51.973000337495783</c:v>
                </c:pt>
                <c:pt idx="17">
                  <c:v>45.03527851458886</c:v>
                </c:pt>
                <c:pt idx="18">
                  <c:v>39.071067821067821</c:v>
                </c:pt>
                <c:pt idx="19">
                  <c:v>62.316004077471966</c:v>
                </c:pt>
                <c:pt idx="20">
                  <c:v>36.263385244969875</c:v>
                </c:pt>
                <c:pt idx="21">
                  <c:v>34.899292118924023</c:v>
                </c:pt>
                <c:pt idx="22">
                  <c:v>44.675461741424805</c:v>
                </c:pt>
                <c:pt idx="23">
                  <c:v>44.551285380420673</c:v>
                </c:pt>
                <c:pt idx="24">
                  <c:v>21.147848537005164</c:v>
                </c:pt>
                <c:pt idx="25">
                  <c:v>24.422100547536086</c:v>
                </c:pt>
                <c:pt idx="26">
                  <c:v>27.544757033248082</c:v>
                </c:pt>
                <c:pt idx="27">
                  <c:v>30.598399477380369</c:v>
                </c:pt>
                <c:pt idx="28">
                  <c:v>23.324084668192221</c:v>
                </c:pt>
                <c:pt idx="29">
                  <c:v>52.681042884990255</c:v>
                </c:pt>
                <c:pt idx="30">
                  <c:v>19.893148308759756</c:v>
                </c:pt>
                <c:pt idx="31">
                  <c:v>34.553380514982685</c:v>
                </c:pt>
                <c:pt idx="32">
                  <c:v>28.261316872427983</c:v>
                </c:pt>
                <c:pt idx="33">
                  <c:v>57.945590994371479</c:v>
                </c:pt>
                <c:pt idx="34">
                  <c:v>36.125313855284183</c:v>
                </c:pt>
                <c:pt idx="35">
                  <c:v>43.99</c:v>
                </c:pt>
                <c:pt idx="36">
                  <c:v>25.563666218838634</c:v>
                </c:pt>
                <c:pt idx="37">
                  <c:v>43.165554628857379</c:v>
                </c:pt>
                <c:pt idx="38">
                  <c:v>36.134418226200161</c:v>
                </c:pt>
                <c:pt idx="39">
                  <c:v>24.800797230672401</c:v>
                </c:pt>
              </c:numCache>
            </c:numRef>
          </c:val>
        </c:ser>
        <c:ser>
          <c:idx val="1"/>
          <c:order val="1"/>
          <c:tx>
            <c:strRef>
              <c:f>Лист2!$C$3</c:f>
              <c:strCache>
                <c:ptCount val="1"/>
                <c:pt idx="0">
                  <c:v>Приведенные расходы</c:v>
                </c:pt>
              </c:strCache>
            </c:strRef>
          </c:tx>
          <c:invertIfNegative val="0"/>
          <c:cat>
            <c:strRef>
              <c:f>Лист2!$A$4:$A$43</c:f>
              <c:strCache>
                <c:ptCount val="40"/>
                <c:pt idx="0">
                  <c:v>МО1</c:v>
                </c:pt>
                <c:pt idx="1">
                  <c:v>МО2</c:v>
                </c:pt>
                <c:pt idx="2">
                  <c:v>МО3</c:v>
                </c:pt>
                <c:pt idx="3">
                  <c:v>МО4</c:v>
                </c:pt>
                <c:pt idx="4">
                  <c:v>МО5</c:v>
                </c:pt>
                <c:pt idx="5">
                  <c:v>МО6</c:v>
                </c:pt>
                <c:pt idx="6">
                  <c:v>МО7</c:v>
                </c:pt>
                <c:pt idx="7">
                  <c:v>МО8</c:v>
                </c:pt>
                <c:pt idx="8">
                  <c:v>МО9</c:v>
                </c:pt>
                <c:pt idx="9">
                  <c:v>МО10</c:v>
                </c:pt>
                <c:pt idx="10">
                  <c:v>МО11</c:v>
                </c:pt>
                <c:pt idx="11">
                  <c:v>МО12</c:v>
                </c:pt>
                <c:pt idx="12">
                  <c:v>МО13</c:v>
                </c:pt>
                <c:pt idx="13">
                  <c:v>МО14</c:v>
                </c:pt>
                <c:pt idx="14">
                  <c:v>МО15</c:v>
                </c:pt>
                <c:pt idx="15">
                  <c:v>МО16</c:v>
                </c:pt>
                <c:pt idx="16">
                  <c:v>МО17</c:v>
                </c:pt>
                <c:pt idx="17">
                  <c:v>МО18</c:v>
                </c:pt>
                <c:pt idx="18">
                  <c:v>МО19</c:v>
                </c:pt>
                <c:pt idx="19">
                  <c:v>МО20</c:v>
                </c:pt>
                <c:pt idx="20">
                  <c:v>МО21</c:v>
                </c:pt>
                <c:pt idx="21">
                  <c:v>МО22</c:v>
                </c:pt>
                <c:pt idx="22">
                  <c:v>МО23</c:v>
                </c:pt>
                <c:pt idx="23">
                  <c:v>МО24</c:v>
                </c:pt>
                <c:pt idx="24">
                  <c:v>МО25</c:v>
                </c:pt>
                <c:pt idx="25">
                  <c:v>МО26</c:v>
                </c:pt>
                <c:pt idx="26">
                  <c:v>МО27</c:v>
                </c:pt>
                <c:pt idx="27">
                  <c:v>МО28</c:v>
                </c:pt>
                <c:pt idx="28">
                  <c:v>МО29</c:v>
                </c:pt>
                <c:pt idx="29">
                  <c:v>МО30</c:v>
                </c:pt>
                <c:pt idx="30">
                  <c:v>МО31</c:v>
                </c:pt>
                <c:pt idx="31">
                  <c:v>МО32</c:v>
                </c:pt>
                <c:pt idx="32">
                  <c:v>МО33</c:v>
                </c:pt>
                <c:pt idx="33">
                  <c:v>МО34</c:v>
                </c:pt>
                <c:pt idx="34">
                  <c:v>МО35</c:v>
                </c:pt>
                <c:pt idx="35">
                  <c:v>МО36</c:v>
                </c:pt>
                <c:pt idx="36">
                  <c:v>МО37</c:v>
                </c:pt>
                <c:pt idx="37">
                  <c:v>МО38</c:v>
                </c:pt>
                <c:pt idx="38">
                  <c:v>МО39</c:v>
                </c:pt>
                <c:pt idx="39">
                  <c:v>МО40</c:v>
                </c:pt>
              </c:strCache>
            </c:strRef>
          </c:cat>
          <c:val>
            <c:numRef>
              <c:f>Лист2!$C$4:$C$43</c:f>
              <c:numCache>
                <c:formatCode>0.0</c:formatCode>
                <c:ptCount val="40"/>
                <c:pt idx="0">
                  <c:v>46.994946934238513</c:v>
                </c:pt>
                <c:pt idx="1">
                  <c:v>23.782263788490315</c:v>
                </c:pt>
                <c:pt idx="2">
                  <c:v>34.682668103710405</c:v>
                </c:pt>
                <c:pt idx="3">
                  <c:v>46.994946934238513</c:v>
                </c:pt>
                <c:pt idx="4">
                  <c:v>25.036311957821457</c:v>
                </c:pt>
                <c:pt idx="5">
                  <c:v>46.994946934238513</c:v>
                </c:pt>
                <c:pt idx="6">
                  <c:v>23.337</c:v>
                </c:pt>
                <c:pt idx="7">
                  <c:v>36.048021427067837</c:v>
                </c:pt>
                <c:pt idx="8">
                  <c:v>33.062591690817229</c:v>
                </c:pt>
                <c:pt idx="9">
                  <c:v>34.738961472186453</c:v>
                </c:pt>
                <c:pt idx="10">
                  <c:v>23.337</c:v>
                </c:pt>
                <c:pt idx="11">
                  <c:v>46.994946934238513</c:v>
                </c:pt>
                <c:pt idx="12">
                  <c:v>23.337</c:v>
                </c:pt>
                <c:pt idx="13">
                  <c:v>42.749316283599974</c:v>
                </c:pt>
                <c:pt idx="14">
                  <c:v>29.893793831954945</c:v>
                </c:pt>
                <c:pt idx="15">
                  <c:v>46.994946934238513</c:v>
                </c:pt>
                <c:pt idx="16">
                  <c:v>36.603817393386599</c:v>
                </c:pt>
                <c:pt idx="17">
                  <c:v>28.556248328531012</c:v>
                </c:pt>
                <c:pt idx="18">
                  <c:v>38.621034712910507</c:v>
                </c:pt>
                <c:pt idx="19">
                  <c:v>24.895613846449258</c:v>
                </c:pt>
                <c:pt idx="20">
                  <c:v>26.807757169364418</c:v>
                </c:pt>
                <c:pt idx="21">
                  <c:v>29.186402945645799</c:v>
                </c:pt>
                <c:pt idx="22">
                  <c:v>46.994946934238513</c:v>
                </c:pt>
                <c:pt idx="23">
                  <c:v>46.994946934238513</c:v>
                </c:pt>
                <c:pt idx="24">
                  <c:v>23.337</c:v>
                </c:pt>
                <c:pt idx="25">
                  <c:v>23.337</c:v>
                </c:pt>
                <c:pt idx="26">
                  <c:v>25.077542228059084</c:v>
                </c:pt>
                <c:pt idx="27">
                  <c:v>28.322903933643275</c:v>
                </c:pt>
                <c:pt idx="28">
                  <c:v>23.337</c:v>
                </c:pt>
                <c:pt idx="29">
                  <c:v>46.994946934238513</c:v>
                </c:pt>
                <c:pt idx="30">
                  <c:v>23.337</c:v>
                </c:pt>
                <c:pt idx="31">
                  <c:v>30.967882122361349</c:v>
                </c:pt>
                <c:pt idx="32">
                  <c:v>23.337</c:v>
                </c:pt>
                <c:pt idx="33">
                  <c:v>36.113808676654813</c:v>
                </c:pt>
                <c:pt idx="34">
                  <c:v>25.223143521266692</c:v>
                </c:pt>
                <c:pt idx="35">
                  <c:v>37.794379981343319</c:v>
                </c:pt>
                <c:pt idx="36">
                  <c:v>23.337</c:v>
                </c:pt>
                <c:pt idx="37">
                  <c:v>40.390875529452991</c:v>
                </c:pt>
                <c:pt idx="38">
                  <c:v>29.622163336414712</c:v>
                </c:pt>
                <c:pt idx="39">
                  <c:v>25.754065558735046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5351936"/>
        <c:axId val="115353472"/>
      </c:barChart>
      <c:catAx>
        <c:axId val="115351936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15353472"/>
        <c:crosses val="autoZero"/>
        <c:auto val="1"/>
        <c:lblAlgn val="ctr"/>
        <c:lblOffset val="100"/>
        <c:noMultiLvlLbl val="0"/>
      </c:catAx>
      <c:valAx>
        <c:axId val="115353472"/>
        <c:scaling>
          <c:orientation val="minMax"/>
        </c:scaling>
        <c:delete val="0"/>
        <c:axPos val="b"/>
        <c:majorGridlines/>
        <c:numFmt formatCode="0.0" sourceLinked="1"/>
        <c:majorTickMark val="out"/>
        <c:minorTickMark val="none"/>
        <c:tickLblPos val="nextTo"/>
        <c:crossAx val="1153519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Лист3!$B$3</c:f>
              <c:strCache>
                <c:ptCount val="1"/>
                <c:pt idx="0">
                  <c:v>Индекс Результативности</c:v>
                </c:pt>
              </c:strCache>
            </c:strRef>
          </c:tx>
          <c:invertIfNegative val="0"/>
          <c:cat>
            <c:numRef>
              <c:f>Лист3!$A$4:$A$43</c:f>
              <c:numCache>
                <c:formatCode>General</c:formatCode>
                <c:ptCount val="40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</c:numCache>
            </c:numRef>
          </c:cat>
          <c:val>
            <c:numRef>
              <c:f>Лист3!$B$4:$B$43</c:f>
              <c:numCache>
                <c:formatCode>0.00</c:formatCode>
                <c:ptCount val="40"/>
                <c:pt idx="0">
                  <c:v>1.7079501665447378E-2</c:v>
                </c:pt>
                <c:pt idx="1">
                  <c:v>0.26831406783446987</c:v>
                </c:pt>
                <c:pt idx="2">
                  <c:v>0.27581355284091791</c:v>
                </c:pt>
                <c:pt idx="3">
                  <c:v>0.627670412669876</c:v>
                </c:pt>
                <c:pt idx="4">
                  <c:v>0.7951155532418176</c:v>
                </c:pt>
                <c:pt idx="5">
                  <c:v>0.17778985500730554</c:v>
                </c:pt>
                <c:pt idx="6">
                  <c:v>2.593385101088903E-2</c:v>
                </c:pt>
                <c:pt idx="7">
                  <c:v>0.34534185936162659</c:v>
                </c:pt>
                <c:pt idx="8">
                  <c:v>1</c:v>
                </c:pt>
                <c:pt idx="9">
                  <c:v>0.5682425136232363</c:v>
                </c:pt>
                <c:pt idx="10">
                  <c:v>0.12483564455893523</c:v>
                </c:pt>
                <c:pt idx="11">
                  <c:v>0.33078633549175113</c:v>
                </c:pt>
                <c:pt idx="12">
                  <c:v>0.1548859749209974</c:v>
                </c:pt>
                <c:pt idx="13">
                  <c:v>0.66786228872380893</c:v>
                </c:pt>
                <c:pt idx="14">
                  <c:v>0.2251782944737763</c:v>
                </c:pt>
                <c:pt idx="15">
                  <c:v>0.64253218012727864</c:v>
                </c:pt>
                <c:pt idx="16">
                  <c:v>0.29262173799147423</c:v>
                </c:pt>
                <c:pt idx="17">
                  <c:v>0.26927621611165381</c:v>
                </c:pt>
                <c:pt idx="18">
                  <c:v>0.29224365633134974</c:v>
                </c:pt>
                <c:pt idx="19">
                  <c:v>0.66803253797953976</c:v>
                </c:pt>
                <c:pt idx="20">
                  <c:v>0.49084352108858142</c:v>
                </c:pt>
                <c:pt idx="21">
                  <c:v>0.55410977618333912</c:v>
                </c:pt>
                <c:pt idx="22">
                  <c:v>0.33455680562921913</c:v>
                </c:pt>
                <c:pt idx="23">
                  <c:v>0.48819271504806777</c:v>
                </c:pt>
                <c:pt idx="24">
                  <c:v>0.14332741292917681</c:v>
                </c:pt>
                <c:pt idx="25">
                  <c:v>0.89745852980730545</c:v>
                </c:pt>
                <c:pt idx="26">
                  <c:v>3.744956620090626E-2</c:v>
                </c:pt>
                <c:pt idx="27">
                  <c:v>0.16763541572508509</c:v>
                </c:pt>
                <c:pt idx="28">
                  <c:v>0.21768703824298744</c:v>
                </c:pt>
                <c:pt idx="29">
                  <c:v>0</c:v>
                </c:pt>
                <c:pt idx="30">
                  <c:v>0.28317669597710809</c:v>
                </c:pt>
                <c:pt idx="31">
                  <c:v>0.48925585767616298</c:v>
                </c:pt>
                <c:pt idx="32">
                  <c:v>0.25545836746160189</c:v>
                </c:pt>
                <c:pt idx="33">
                  <c:v>0.53615413701816306</c:v>
                </c:pt>
                <c:pt idx="34">
                  <c:v>0.50751037290515577</c:v>
                </c:pt>
                <c:pt idx="35">
                  <c:v>0.18876143541970355</c:v>
                </c:pt>
                <c:pt idx="36">
                  <c:v>5.3706727742697968E-2</c:v>
                </c:pt>
                <c:pt idx="37">
                  <c:v>0.29751653390684896</c:v>
                </c:pt>
                <c:pt idx="38">
                  <c:v>0.39665589608255697</c:v>
                </c:pt>
                <c:pt idx="39">
                  <c:v>0.16291613593194076</c:v>
                </c:pt>
              </c:numCache>
            </c:numRef>
          </c:val>
        </c:ser>
        <c:ser>
          <c:idx val="1"/>
          <c:order val="1"/>
          <c:tx>
            <c:strRef>
              <c:f>Лист3!$C$3</c:f>
              <c:strCache>
                <c:ptCount val="1"/>
                <c:pt idx="0">
                  <c:v>Индекс Эффективности</c:v>
                </c:pt>
              </c:strCache>
            </c:strRef>
          </c:tx>
          <c:invertIfNegative val="0"/>
          <c:cat>
            <c:numRef>
              <c:f>Лист3!$A$4:$A$43</c:f>
              <c:numCache>
                <c:formatCode>General</c:formatCode>
                <c:ptCount val="40"/>
                <c:pt idx="0">
                  <c:v>1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  <c:pt idx="7">
                  <c:v>9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15</c:v>
                </c:pt>
                <c:pt idx="14">
                  <c:v>16</c:v>
                </c:pt>
                <c:pt idx="15">
                  <c:v>17</c:v>
                </c:pt>
                <c:pt idx="16">
                  <c:v>18</c:v>
                </c:pt>
                <c:pt idx="17">
                  <c:v>19</c:v>
                </c:pt>
                <c:pt idx="18">
                  <c:v>20</c:v>
                </c:pt>
                <c:pt idx="19">
                  <c:v>21</c:v>
                </c:pt>
                <c:pt idx="20">
                  <c:v>22</c:v>
                </c:pt>
                <c:pt idx="21">
                  <c:v>23</c:v>
                </c:pt>
                <c:pt idx="22">
                  <c:v>24</c:v>
                </c:pt>
                <c:pt idx="23">
                  <c:v>26</c:v>
                </c:pt>
                <c:pt idx="24">
                  <c:v>27</c:v>
                </c:pt>
                <c:pt idx="25">
                  <c:v>28</c:v>
                </c:pt>
                <c:pt idx="26">
                  <c:v>29</c:v>
                </c:pt>
                <c:pt idx="27">
                  <c:v>30</c:v>
                </c:pt>
                <c:pt idx="28">
                  <c:v>31</c:v>
                </c:pt>
                <c:pt idx="29">
                  <c:v>32</c:v>
                </c:pt>
                <c:pt idx="30">
                  <c:v>33</c:v>
                </c:pt>
                <c:pt idx="31">
                  <c:v>34</c:v>
                </c:pt>
                <c:pt idx="32">
                  <c:v>35</c:v>
                </c:pt>
                <c:pt idx="33">
                  <c:v>36</c:v>
                </c:pt>
                <c:pt idx="34">
                  <c:v>37</c:v>
                </c:pt>
                <c:pt idx="35">
                  <c:v>38</c:v>
                </c:pt>
                <c:pt idx="36">
                  <c:v>39</c:v>
                </c:pt>
                <c:pt idx="37">
                  <c:v>40</c:v>
                </c:pt>
                <c:pt idx="38">
                  <c:v>41</c:v>
                </c:pt>
                <c:pt idx="39">
                  <c:v>42</c:v>
                </c:pt>
              </c:numCache>
            </c:numRef>
          </c:cat>
          <c:val>
            <c:numRef>
              <c:f>Лист3!$C$4:$C$43</c:f>
              <c:numCache>
                <c:formatCode>0.00</c:formatCode>
                <c:ptCount val="40"/>
                <c:pt idx="0">
                  <c:v>5.3380443797717232E-2</c:v>
                </c:pt>
                <c:pt idx="1">
                  <c:v>0.4498117835391115</c:v>
                </c:pt>
                <c:pt idx="2">
                  <c:v>0.21572798530149445</c:v>
                </c:pt>
                <c:pt idx="3">
                  <c:v>0.48970169958078691</c:v>
                </c:pt>
                <c:pt idx="4">
                  <c:v>0.40753097572105695</c:v>
                </c:pt>
                <c:pt idx="5">
                  <c:v>0.23687361205681623</c:v>
                </c:pt>
                <c:pt idx="6">
                  <c:v>3.4798412673556746E-2</c:v>
                </c:pt>
                <c:pt idx="7">
                  <c:v>0.29781458857337323</c:v>
                </c:pt>
                <c:pt idx="8">
                  <c:v>0.490153465705508</c:v>
                </c:pt>
                <c:pt idx="9">
                  <c:v>0.52935016594150752</c:v>
                </c:pt>
                <c:pt idx="10">
                  <c:v>7.3021822104138892E-2</c:v>
                </c:pt>
                <c:pt idx="11">
                  <c:v>0.20791848333778726</c:v>
                </c:pt>
                <c:pt idx="12">
                  <c:v>0.25359986003174506</c:v>
                </c:pt>
                <c:pt idx="13">
                  <c:v>1</c:v>
                </c:pt>
                <c:pt idx="14">
                  <c:v>7.7154743606857396E-2</c:v>
                </c:pt>
                <c:pt idx="15">
                  <c:v>0.2339881779467885</c:v>
                </c:pt>
                <c:pt idx="16">
                  <c:v>0.16391166248169273</c:v>
                </c:pt>
                <c:pt idx="17">
                  <c:v>0.11483653288664694</c:v>
                </c:pt>
                <c:pt idx="18">
                  <c:v>0.30337925929294324</c:v>
                </c:pt>
                <c:pt idx="19">
                  <c:v>0.16120990866016507</c:v>
                </c:pt>
                <c:pt idx="20">
                  <c:v>0.32499579051789945</c:v>
                </c:pt>
                <c:pt idx="21">
                  <c:v>0.44358875106514156</c:v>
                </c:pt>
                <c:pt idx="22">
                  <c:v>0.37827204770781425</c:v>
                </c:pt>
                <c:pt idx="23">
                  <c:v>0.53896073078695339</c:v>
                </c:pt>
                <c:pt idx="24">
                  <c:v>0.1985848863320763</c:v>
                </c:pt>
                <c:pt idx="25">
                  <c:v>0.85503889632405139</c:v>
                </c:pt>
                <c:pt idx="26">
                  <c:v>3.7236424860106955E-2</c:v>
                </c:pt>
                <c:pt idx="27">
                  <c:v>0.15922825080299716</c:v>
                </c:pt>
                <c:pt idx="28">
                  <c:v>0.23606892898209347</c:v>
                </c:pt>
                <c:pt idx="29">
                  <c:v>0</c:v>
                </c:pt>
                <c:pt idx="30">
                  <c:v>0.38371415856330948</c:v>
                </c:pt>
                <c:pt idx="31">
                  <c:v>0.43139228513523481</c:v>
                </c:pt>
                <c:pt idx="32">
                  <c:v>0.19354866118363098</c:v>
                </c:pt>
                <c:pt idx="33">
                  <c:v>0.27305997645843377</c:v>
                </c:pt>
                <c:pt idx="34">
                  <c:v>0.30824191911443288</c:v>
                </c:pt>
                <c:pt idx="35">
                  <c:v>0.15249966929390901</c:v>
                </c:pt>
                <c:pt idx="36">
                  <c:v>5.2404605128304083E-2</c:v>
                </c:pt>
                <c:pt idx="37">
                  <c:v>0.28228279585397636</c:v>
                </c:pt>
                <c:pt idx="38">
                  <c:v>0.30447651733355935</c:v>
                </c:pt>
                <c:pt idx="39">
                  <c:v>0.19607632360747601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060160"/>
        <c:axId val="116061696"/>
      </c:barChart>
      <c:catAx>
        <c:axId val="1160601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16061696"/>
        <c:crosses val="autoZero"/>
        <c:auto val="1"/>
        <c:lblAlgn val="ctr"/>
        <c:lblOffset val="100"/>
        <c:noMultiLvlLbl val="0"/>
      </c:catAx>
      <c:valAx>
        <c:axId val="116061696"/>
        <c:scaling>
          <c:orientation val="minMax"/>
        </c:scaling>
        <c:delete val="0"/>
        <c:axPos val="b"/>
        <c:majorGridlines/>
        <c:numFmt formatCode="0.00" sourceLinked="1"/>
        <c:majorTickMark val="out"/>
        <c:minorTickMark val="none"/>
        <c:tickLblPos val="nextTo"/>
        <c:crossAx val="1160601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620722756877614"/>
          <c:y val="4.5256666923702206E-2"/>
          <c:w val="0.4599312238747934"/>
          <c:h val="0.8362971593006836"/>
        </c:manualLayout>
      </c:layout>
      <c:radarChart>
        <c:radarStyle val="marker"/>
        <c:varyColors val="0"/>
        <c:ser>
          <c:idx val="0"/>
          <c:order val="0"/>
          <c:tx>
            <c:strRef>
              <c:f>АНАЛИЗ!$B$32</c:f>
              <c:strCache>
                <c:ptCount val="1"/>
                <c:pt idx="0">
                  <c:v>Муницип. А</c:v>
                </c:pt>
              </c:strCache>
            </c:strRef>
          </c:tx>
          <c:spPr>
            <a:ln w="63500"/>
          </c:spPr>
          <c:marker>
            <c:symbol val="none"/>
          </c:marker>
          <c:cat>
            <c:strRef>
              <c:f>АНАЛИЗ!$C$2:$F$2</c:f>
              <c:strCache>
                <c:ptCount val="4"/>
                <c:pt idx="0">
                  <c:v>качество</c:v>
                </c:pt>
                <c:pt idx="1">
                  <c:v>Доступность</c:v>
                </c:pt>
                <c:pt idx="2">
                  <c:v>Социализация</c:v>
                </c:pt>
                <c:pt idx="3">
                  <c:v>Удовлетворенность</c:v>
                </c:pt>
              </c:strCache>
            </c:strRef>
          </c:cat>
          <c:val>
            <c:numRef>
              <c:f>АНАЛИЗ!$C$32:$F$32</c:f>
              <c:numCache>
                <c:formatCode>0.00</c:formatCode>
                <c:ptCount val="4"/>
                <c:pt idx="0">
                  <c:v>0.89130434782608692</c:v>
                </c:pt>
                <c:pt idx="1">
                  <c:v>0.41791044776119401</c:v>
                </c:pt>
                <c:pt idx="2">
                  <c:v>1</c:v>
                </c:pt>
                <c:pt idx="3">
                  <c:v>0.34910474004011299</c:v>
                </c:pt>
              </c:numCache>
            </c:numRef>
          </c:val>
        </c:ser>
        <c:ser>
          <c:idx val="1"/>
          <c:order val="1"/>
          <c:tx>
            <c:strRef>
              <c:f>АНАЛИЗ!$B$47</c:f>
              <c:strCache>
                <c:ptCount val="1"/>
                <c:pt idx="0">
                  <c:v>Среднее по муниципалитетам региона</c:v>
                </c:pt>
              </c:strCache>
            </c:strRef>
          </c:tx>
          <c:spPr>
            <a:ln w="63500">
              <a:prstDash val="dash"/>
            </a:ln>
          </c:spPr>
          <c:marker>
            <c:symbol val="none"/>
          </c:marker>
          <c:cat>
            <c:strRef>
              <c:f>АНАЛИЗ!$C$2:$F$2</c:f>
              <c:strCache>
                <c:ptCount val="4"/>
                <c:pt idx="0">
                  <c:v>качество</c:v>
                </c:pt>
                <c:pt idx="1">
                  <c:v>Доступность</c:v>
                </c:pt>
                <c:pt idx="2">
                  <c:v>Социализация</c:v>
                </c:pt>
                <c:pt idx="3">
                  <c:v>Удовлетворенность</c:v>
                </c:pt>
              </c:strCache>
            </c:strRef>
          </c:cat>
          <c:val>
            <c:numRef>
              <c:f>АНАЛИЗ!$C$47:$F$47</c:f>
              <c:numCache>
                <c:formatCode>0.00</c:formatCode>
                <c:ptCount val="4"/>
                <c:pt idx="0">
                  <c:v>0.63821651010386182</c:v>
                </c:pt>
                <c:pt idx="1">
                  <c:v>0.52743234829394947</c:v>
                </c:pt>
                <c:pt idx="2">
                  <c:v>0.70476509477038285</c:v>
                </c:pt>
                <c:pt idx="3">
                  <c:v>0.44148383526132379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6221440"/>
        <c:axId val="116222976"/>
      </c:radarChart>
      <c:catAx>
        <c:axId val="116221440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16222976"/>
        <c:crosses val="autoZero"/>
        <c:auto val="1"/>
        <c:lblAlgn val="ctr"/>
        <c:lblOffset val="100"/>
        <c:noMultiLvlLbl val="0"/>
      </c:catAx>
      <c:valAx>
        <c:axId val="116222976"/>
        <c:scaling>
          <c:orientation val="minMax"/>
        </c:scaling>
        <c:delete val="0"/>
        <c:axPos val="l"/>
        <c:majorGridlines/>
        <c:numFmt formatCode="0.00" sourceLinked="1"/>
        <c:majorTickMark val="cross"/>
        <c:minorTickMark val="none"/>
        <c:tickLblPos val="nextTo"/>
        <c:crossAx val="1162214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484332865305309"/>
          <c:y val="8.3343707110913323E-2"/>
          <c:w val="0.30953502330992011"/>
          <c:h val="0.29158341235846769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АНАЛИЗ!$B$107</c:f>
              <c:strCache>
                <c:ptCount val="1"/>
                <c:pt idx="0">
                  <c:v>Куйбышевский р-он</c:v>
                </c:pt>
              </c:strCache>
            </c:strRef>
          </c:tx>
          <c:invertIfNegative val="0"/>
          <c:cat>
            <c:strRef>
              <c:f>АНАЛИЗ!$C$106:$E$106</c:f>
              <c:strCache>
                <c:ptCount val="3"/>
                <c:pt idx="0">
                  <c:v>Доступность дошкольного образавания </c:v>
                </c:pt>
                <c:pt idx="1">
                  <c:v>Доступность доп. образования в учреждениях</c:v>
                </c:pt>
                <c:pt idx="2">
                  <c:v>Доступность доп. образования в школах</c:v>
                </c:pt>
              </c:strCache>
            </c:strRef>
          </c:cat>
          <c:val>
            <c:numRef>
              <c:f>АНАЛИЗ!$C$107:$E$107</c:f>
              <c:numCache>
                <c:formatCode>0.00</c:formatCode>
                <c:ptCount val="3"/>
                <c:pt idx="0">
                  <c:v>-0.29523490522961721</c:v>
                </c:pt>
                <c:pt idx="1">
                  <c:v>-3.8644553644553548E-2</c:v>
                </c:pt>
                <c:pt idx="2">
                  <c:v>2.6653793660155703E-2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129984"/>
        <c:axId val="119131520"/>
      </c:barChart>
      <c:catAx>
        <c:axId val="119129984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19131520"/>
        <c:crosses val="autoZero"/>
        <c:auto val="1"/>
        <c:lblAlgn val="ctr"/>
        <c:lblOffset val="100"/>
        <c:noMultiLvlLbl val="0"/>
      </c:catAx>
      <c:valAx>
        <c:axId val="119131520"/>
        <c:scaling>
          <c:orientation val="minMax"/>
        </c:scaling>
        <c:delete val="0"/>
        <c:axPos val="b"/>
        <c:majorGridlines/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ru-RU"/>
          </a:p>
        </c:txPr>
        <c:crossAx val="11912998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3D91B-3409-4250-ACCF-8D46EC30B582}" type="datetimeFigureOut">
              <a:rPr lang="ru-RU" smtClean="0"/>
              <a:t>22.04.2013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D0A25-D938-42A9-A3E8-EA247274B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19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919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05D3-CD89-495D-A358-EBA287A54D8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110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711EA1-CB36-4DD8-A530-6E6A46C01152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148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05D3-CD89-495D-A358-EBA287A54D8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05D3-CD89-495D-A358-EBA287A54D8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случае, если количество МО не</a:t>
            </a:r>
            <a:r>
              <a:rPr lang="ru-RU" baseline="0" dirty="0" smtClean="0"/>
              <a:t> достаточно для использования корреляционного анализа (меньше 35), то можно использовать </a:t>
            </a:r>
            <a:r>
              <a:rPr lang="ru-RU" baseline="0" dirty="0" err="1" smtClean="0"/>
              <a:t>олее</a:t>
            </a:r>
            <a:r>
              <a:rPr lang="ru-RU" baseline="0" dirty="0" smtClean="0"/>
              <a:t> грубые методы кластеризации (пример ЯНАО)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05D3-CD89-495D-A358-EBA287A54D8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9144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05D3-CD89-495D-A358-EBA287A54D8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96028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05D3-CD89-495D-A358-EBA287A54D8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673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05D3-CD89-495D-A358-EBA287A54D8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2708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05D3-CD89-495D-A358-EBA287A54D8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05D3-CD89-495D-A358-EBA287A54D8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105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05D3-CD89-495D-A358-EBA287A54D8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24181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05D3-CD89-495D-A358-EBA287A54D8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0389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05D3-CD89-495D-A358-EBA287A54D8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17369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05D3-CD89-495D-A358-EBA287A54D8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05D3-CD89-495D-A358-EBA287A54D8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05D3-CD89-495D-A358-EBA287A54D8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05D3-CD89-495D-A358-EBA287A54D8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05D3-CD89-495D-A358-EBA287A54D8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798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05D3-CD89-495D-A358-EBA287A54D8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4573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7305D3-CD89-495D-A358-EBA287A54D8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14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uorao.ru/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hyperlink" Target="http://www.mamso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orldbank.org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hyperlink" Target="mailto:info@mamso.ru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mamso.ru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71976" y="17439"/>
            <a:ext cx="7524360" cy="111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Российский </a:t>
            </a:r>
            <a:r>
              <a:rPr lang="ru-RU" sz="1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тренинговый</a:t>
            </a: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центр Института управления образованием РАО</a:t>
            </a:r>
            <a:endParaRPr lang="en-US" sz="120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ru-RU" sz="16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Вебинар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«</a:t>
            </a:r>
            <a:r>
              <a:rPr lang="ru-RU" sz="16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Оценка эффективности деятельности муниципальных образовательных систем</a:t>
            </a:r>
            <a:r>
              <a:rPr lang="ru-RU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6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23 апреля 2013 года</a:t>
            </a:r>
            <a:endParaRPr lang="ru-RU" sz="16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http://www.rtc-edu.ru/sites/default/files/pict/wb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740" y="4577088"/>
            <a:ext cx="428628" cy="428628"/>
          </a:xfrm>
          <a:prstGeom prst="rect">
            <a:avLst/>
          </a:prstGeom>
          <a:noFill/>
        </p:spPr>
      </p:pic>
      <p:pic>
        <p:nvPicPr>
          <p:cNvPr id="16" name="Picture 4" descr="Описание: лого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74240" y="4577088"/>
            <a:ext cx="988516" cy="417804"/>
          </a:xfrm>
          <a:prstGeom prst="rect">
            <a:avLst/>
          </a:prstGeom>
          <a:noFill/>
        </p:spPr>
      </p:pic>
      <p:pic>
        <p:nvPicPr>
          <p:cNvPr id="17" name="Picture 10" descr="img691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330" y="4601010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35496" y="1059582"/>
            <a:ext cx="8999984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/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Оценка эффективности деятельности муниципальных образовательных систем</a:t>
            </a:r>
            <a:endParaRPr lang="ru-RU" sz="3200" dirty="0" smtClean="0">
              <a:solidFill>
                <a:schemeClr val="bg1"/>
              </a:solidFill>
            </a:endParaRPr>
          </a:p>
          <a:p>
            <a:pPr algn="r"/>
            <a:r>
              <a:rPr lang="ru-RU" sz="3200" b="1" dirty="0" smtClean="0">
                <a:solidFill>
                  <a:schemeClr val="bg1"/>
                </a:solidFill>
              </a:rPr>
              <a:t>							</a:t>
            </a:r>
          </a:p>
          <a:p>
            <a:pPr algn="r"/>
            <a:r>
              <a:rPr lang="ru-RU" sz="2000" b="1" dirty="0" err="1" smtClean="0">
                <a:solidFill>
                  <a:schemeClr val="bg1"/>
                </a:solidFill>
              </a:rPr>
              <a:t>Агранович</a:t>
            </a:r>
            <a:r>
              <a:rPr lang="ru-RU" sz="2000" b="1" dirty="0" smtClean="0">
                <a:solidFill>
                  <a:schemeClr val="bg1"/>
                </a:solidFill>
              </a:rPr>
              <a:t> М.Л.,</a:t>
            </a:r>
          </a:p>
          <a:p>
            <a:pPr lvl="0" algn="r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Исполнительный директор </a:t>
            </a:r>
          </a:p>
          <a:p>
            <a:pPr lvl="0" algn="r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Межрегиональной ассоциации</a:t>
            </a:r>
          </a:p>
          <a:p>
            <a:pPr lvl="0" algn="r">
              <a:defRPr/>
            </a:pPr>
            <a:r>
              <a:rPr lang="ru-RU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мониторинга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ru-RU" sz="2000" b="1" dirty="0" smtClean="0">
                <a:solidFill>
                  <a:schemeClr val="bg1"/>
                </a:solidFill>
              </a:rPr>
              <a:t>и </a:t>
            </a:r>
            <a:r>
              <a:rPr lang="ru-RU" sz="2000" b="1" dirty="0" smtClean="0">
                <a:solidFill>
                  <a:schemeClr val="bg1"/>
                </a:solidFill>
              </a:rPr>
              <a:t>статистики образования</a:t>
            </a:r>
          </a:p>
        </p:txBody>
      </p:sp>
      <p:pic>
        <p:nvPicPr>
          <p:cNvPr id="12" name="Picture 19" descr="C:\Documents and Settings\ntyurina\Desktop\Рейтинги\лого\social_nav_logotype-0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72160" y="4577088"/>
            <a:ext cx="1125364" cy="38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Главная">
            <a:hlinkClick r:id="rId12" tooltip="Главная"/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603" y="4580148"/>
            <a:ext cx="1080120" cy="425567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99542"/>
          </a:xfrm>
          <a:solidFill>
            <a:schemeClr val="tx2"/>
          </a:solidFill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Расчет показателей результативности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Рассчитываются показатели результатов и на их основе промежуточные, по направлениям,  и сводный индекс результативности.</a:t>
            </a:r>
          </a:p>
          <a:p>
            <a:pPr marL="514350" indent="-514350">
              <a:buAutoNum type="arabicPeriod"/>
            </a:pPr>
            <a:r>
              <a:rPr lang="ru-RU" dirty="0" smtClean="0"/>
              <a:t>Учет внешних факторов (приведение к сопоставимому виду) – осуществляется на основе расчета зависимости показателей затрат от контекстных показателей или кластеризации.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836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4462" y="0"/>
            <a:ext cx="9158461" cy="620688"/>
          </a:xfrm>
          <a:solidFill>
            <a:schemeClr val="tx2"/>
          </a:solidFill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Схема расчета индексов и построения рейтинга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771550"/>
            <a:ext cx="3240360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Расчет показателей по направлениям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3835" y="1579290"/>
            <a:ext cx="3240360" cy="3600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Нормирование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45332" y="2211710"/>
            <a:ext cx="3240360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Расчет индексов по направлениям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3065512"/>
            <a:ext cx="3240360" cy="36004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Нормирование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53369" y="3723878"/>
            <a:ext cx="3240360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Расчет </a:t>
            </a:r>
            <a:r>
              <a:rPr lang="ru-RU" dirty="0"/>
              <a:t>сводного индекса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56817" y="4547989"/>
            <a:ext cx="3240360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Расчет частных и сводного рейтинга</a:t>
            </a:r>
            <a:endParaRPr lang="ru-RU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2078807" y="1346963"/>
            <a:ext cx="72008" cy="1800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2078807" y="1939330"/>
            <a:ext cx="45719" cy="2003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flipH="1">
            <a:off x="2127955" y="2787774"/>
            <a:ext cx="45719" cy="1674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2097892" y="3395464"/>
            <a:ext cx="45719" cy="2777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125923" y="4270251"/>
            <a:ext cx="45719" cy="1815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Скругленный прямоугольник 17"/>
              <p:cNvSpPr/>
              <p:nvPr/>
            </p:nvSpPr>
            <p:spPr>
              <a:xfrm>
                <a:off x="4788024" y="2075520"/>
                <a:ext cx="2232248" cy="879748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𝐽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ru-RU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ru-RU" i="1">
                              <a:latin typeface="Cambria Math"/>
                            </a:rPr>
                            <m:t>𝑖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latin typeface="Cambria Math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ru-RU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×</m:t>
                          </m:r>
                        </m:e>
                      </m:nary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ru-RU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ru-RU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Скругленный 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075520"/>
                <a:ext cx="2232248" cy="879748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4940424" y="3572036"/>
                <a:ext cx="2079848" cy="879748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ru-RU" b="0" i="1" smtClean="0">
                              <a:latin typeface="Cambria Math"/>
                            </a:rPr>
                            <m:t>св</m:t>
                          </m:r>
                        </m:sub>
                      </m:sSub>
                      <m:r>
                        <a:rPr lang="ru-RU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𝑗</m:t>
                      </m:r>
                      <m:nary>
                        <m:naryPr>
                          <m:chr m:val="∑"/>
                          <m:limLoc m:val="undOvr"/>
                          <m:subHide m:val="on"/>
                          <m:supHide m:val="on"/>
                          <m:ctrlPr>
                            <a:rPr lang="ru-RU" i="1">
                              <a:latin typeface="Cambria Math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ru-RU" i="1">
                                  <a:latin typeface="Cambria Math"/>
                                </a:rPr>
                                <m:t> </m:t>
                              </m:r>
                            </m:sub>
                          </m:sSub>
                          <m:r>
                            <a:rPr lang="ru-RU" i="1">
                              <a:latin typeface="Cambria Math"/>
                            </a:rPr>
                            <m:t>×</m:t>
                          </m:r>
                        </m:e>
                      </m:nary>
                      <m:sSub>
                        <m:sSubPr>
                          <m:ctrlPr>
                            <a:rPr lang="ru-RU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0" name="Скругленный прямоугольник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0424" y="3572036"/>
                <a:ext cx="2079848" cy="879748"/>
              </a:xfrm>
              <a:prstGeom prst="round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единительная линия 21"/>
          <p:cNvCxnSpPr>
            <a:stCxn id="9" idx="3"/>
            <a:endCxn id="18" idx="1"/>
          </p:cNvCxnSpPr>
          <p:nvPr/>
        </p:nvCxnSpPr>
        <p:spPr>
          <a:xfrm>
            <a:off x="3785692" y="2499742"/>
            <a:ext cx="1002332" cy="1565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1" idx="3"/>
            <a:endCxn id="20" idx="1"/>
          </p:cNvCxnSpPr>
          <p:nvPr/>
        </p:nvCxnSpPr>
        <p:spPr>
          <a:xfrm>
            <a:off x="3793729" y="4011910"/>
            <a:ext cx="114669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4716016" y="830703"/>
                <a:ext cx="2520280" cy="1033822"/>
              </a:xfrm>
              <a:prstGeom prst="roundRect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>
                              <a:latin typeface="Cambria Math"/>
                            </a:rPr>
                          </m:ctrlPr>
                        </m:sSubSupPr>
                        <m:e>
                          <m:sSubSup>
                            <m:sSubSup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ru-RU" i="1">
                                  <a:latin typeface="Cambria Math"/>
                                </a:rPr>
                                <m:t>норм</m:t>
                              </m:r>
                            </m:sup>
                          </m:sSubSup>
                          <m:r>
                            <a:rPr lang="en-US" i="1">
                              <a:latin typeface="Cambria Math"/>
                            </a:rPr>
                            <m:t>= </m:t>
                          </m:r>
                          <m:f>
                            <m:fPr>
                              <m:ctrlPr>
                                <a:rPr lang="ru-RU" i="1">
                                  <a:latin typeface="Cambria Math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𝑚𝑖𝑛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d>
                                <m:dPr>
                                  <m:ctrlPr>
                                    <a:rPr lang="ru-RU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𝑚𝑎𝑥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ru-RU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𝑚𝑖𝑛</m:t>
                                      </m:r>
                                    </m:sub>
                                  </m:sSub>
                                </m:e>
                              </m:d>
                            </m:den>
                          </m:f>
                        </m:e>
                        <m:sub/>
                        <m:sup/>
                      </m:sSubSup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7" name="Скругленный прямоугольник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6016" y="830703"/>
                <a:ext cx="2520280" cy="1033822"/>
              </a:xfrm>
              <a:prstGeom prst="round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единительная линия 27"/>
          <p:cNvCxnSpPr>
            <a:stCxn id="5" idx="3"/>
            <a:endCxn id="27" idx="1"/>
          </p:cNvCxnSpPr>
          <p:nvPr/>
        </p:nvCxnSpPr>
        <p:spPr>
          <a:xfrm flipV="1">
            <a:off x="3754195" y="1347614"/>
            <a:ext cx="961821" cy="4116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6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843558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Основные принципы оценки эффективности деятельности :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45636"/>
            <a:ext cx="8229600" cy="2978955"/>
          </a:xfrm>
        </p:spPr>
        <p:txBody>
          <a:bodyPr>
            <a:normAutofit fontScale="85000" lnSpcReduction="10000"/>
          </a:bodyPr>
          <a:lstStyle/>
          <a:p>
            <a:pPr marL="514350" indent="-514350">
              <a:buFont typeface="Arial" pitchFamily="34" charset="0"/>
              <a:buAutoNum type="arabicPeriod"/>
            </a:pPr>
            <a:r>
              <a:rPr lang="ru-RU" dirty="0"/>
              <a:t>Эффективность деятельности рассчитывается как отношение значений достигнутых показателей результатов к расходам на образование</a:t>
            </a:r>
          </a:p>
          <a:p>
            <a:pPr marL="514350" indent="-514350">
              <a:buAutoNum type="arabicPeriod"/>
            </a:pPr>
            <a:r>
              <a:rPr lang="ru-RU" dirty="0" smtClean="0"/>
              <a:t>Оценка должна учитывать специфические условия и возможности развития территории</a:t>
            </a:r>
          </a:p>
          <a:p>
            <a:pPr marL="514350" indent="-514350">
              <a:buAutoNum type="arabicPeriod"/>
            </a:pPr>
            <a:r>
              <a:rPr lang="ru-RU" dirty="0" smtClean="0"/>
              <a:t>Оценка должна учитывать не только достигнутый уровень показателей, но и их динамику. </a:t>
            </a:r>
          </a:p>
        </p:txBody>
      </p:sp>
    </p:spTree>
    <p:extLst>
      <p:ext uri="{BB962C8B-B14F-4D97-AF65-F5344CB8AC3E}">
        <p14:creationId xmlns:p14="http://schemas.microsoft.com/office/powerpoint/2010/main" val="169820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80" y="0"/>
            <a:ext cx="9108504" cy="85725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Расчет показателей эффективности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88024" y="2301720"/>
            <a:ext cx="4167814" cy="7837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2"/>
                </a:solidFill>
              </a:rPr>
              <a:t>Индекс результативности</a:t>
            </a:r>
            <a:endParaRPr lang="ru-RU" sz="4000" dirty="0">
              <a:solidFill>
                <a:schemeClr val="tx2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83732" y="3251077"/>
            <a:ext cx="5260268" cy="110287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2"/>
                </a:solidFill>
              </a:rPr>
              <a:t>Расходы на образование в расчете на 1 учащегося </a:t>
            </a:r>
            <a:endParaRPr lang="ru-RU" sz="3600" dirty="0">
              <a:solidFill>
                <a:schemeClr val="tx2"/>
              </a:solidFill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4788024" y="3220808"/>
            <a:ext cx="4176464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/>
          <p:cNvSpPr/>
          <p:nvPr/>
        </p:nvSpPr>
        <p:spPr>
          <a:xfrm>
            <a:off x="179512" y="2625756"/>
            <a:ext cx="3456384" cy="1350150"/>
          </a:xfrm>
          <a:prstGeom prst="roundRect">
            <a:avLst/>
          </a:prstGeom>
          <a:noFill/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2"/>
                </a:solidFill>
              </a:rPr>
              <a:t>Индекс эффективности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03848" y="2949792"/>
            <a:ext cx="1359768" cy="7020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2"/>
                </a:solidFill>
              </a:rPr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63850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444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Приведение расходов на образование к сопоставимому виду</a:t>
            </a:r>
            <a:r>
              <a:rPr lang="ru-RU" sz="3200" dirty="0" smtClean="0"/>
              <a:t>.  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173540"/>
              </p:ext>
            </p:extLst>
          </p:nvPr>
        </p:nvGraphicFramePr>
        <p:xfrm>
          <a:off x="0" y="843558"/>
          <a:ext cx="8964488" cy="4299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6602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Сравнение номинальных и приведенных расходов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0214375"/>
              </p:ext>
            </p:extLst>
          </p:nvPr>
        </p:nvGraphicFramePr>
        <p:xfrm>
          <a:off x="0" y="1200150"/>
          <a:ext cx="9144000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186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97564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Сравнение индексов результативности и эффективности по муниципалитетам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30684"/>
              </p:ext>
            </p:extLst>
          </p:nvPr>
        </p:nvGraphicFramePr>
        <p:xfrm>
          <a:off x="0" y="1005576"/>
          <a:ext cx="9144000" cy="4137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167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74" y="0"/>
            <a:ext cx="9144000" cy="85725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Общие результаты анализа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Индекс результативности сильно коррелирует с затратами, то есть большие расходы дают и лучшие результаты.</a:t>
            </a:r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Показатель эффективности не связан с показателем результативности и показателем расходов, т.е. высокая эффективность может быть обеспечена как в «богатых» </a:t>
            </a:r>
            <a:r>
              <a:rPr lang="ru-RU" dirty="0"/>
              <a:t>м</a:t>
            </a:r>
            <a:r>
              <a:rPr lang="ru-RU" dirty="0" smtClean="0"/>
              <a:t>униципалитетах, так и в «бедных» 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Уровень удовлетворенности населения услугами образования не связан с показателями результатов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03648" y="1059582"/>
            <a:ext cx="6696744" cy="201622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По результатам экспериментальной проверки в 5 субъектах Федерации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839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Направления анализа результатов и возможные управленческие решения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17974"/>
            <a:ext cx="8229600" cy="396480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Определение сильных и слабых сторон региональной образовательной системы</a:t>
            </a:r>
          </a:p>
          <a:p>
            <a:pPr marL="514350" indent="-514350">
              <a:buFont typeface="Arial" charset="0"/>
              <a:buAutoNum type="arabicPeriod"/>
            </a:pPr>
            <a:r>
              <a:rPr lang="ru-RU" dirty="0"/>
              <a:t>Реализация образовательной политики – «манипуляция» весами</a:t>
            </a:r>
          </a:p>
          <a:p>
            <a:pPr marL="514350" indent="-514350">
              <a:buAutoNum type="arabicPeriod"/>
            </a:pPr>
            <a:r>
              <a:rPr lang="ru-RU" dirty="0" smtClean="0"/>
              <a:t>Использование опыта лучшей практики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2216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Анализ результатов – профиль муниципальной системы образования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043477"/>
              </p:ext>
            </p:extLst>
          </p:nvPr>
        </p:nvGraphicFramePr>
        <p:xfrm>
          <a:off x="-108520" y="1015636"/>
          <a:ext cx="9036496" cy="4137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Скругленная прямоугольная выноска 4"/>
          <p:cNvSpPr/>
          <p:nvPr/>
        </p:nvSpPr>
        <p:spPr>
          <a:xfrm>
            <a:off x="-9872" y="888157"/>
            <a:ext cx="3573760" cy="2088232"/>
          </a:xfrm>
          <a:prstGeom prst="wedgeRoundRectCallout">
            <a:avLst>
              <a:gd name="adj1" fmla="val 92618"/>
              <a:gd name="adj2" fmla="val 53077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err="1" smtClean="0">
                <a:solidFill>
                  <a:srgbClr val="FFFF00"/>
                </a:solidFill>
              </a:rPr>
              <a:t>Муницип</a:t>
            </a:r>
            <a:r>
              <a:rPr lang="ru-RU" sz="1800" dirty="0" smtClean="0">
                <a:solidFill>
                  <a:srgbClr val="FFFF00"/>
                </a:solidFill>
              </a:rPr>
              <a:t>. А демонстрирует лучшие, чем в среднем по региону, результаты по качеству образования и социализации учащихся но уступает другим МО по доступности образования</a:t>
            </a:r>
            <a:endParaRPr lang="ru-RU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0873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1008112"/>
          </a:xfrm>
        </p:spPr>
        <p:txBody>
          <a:bodyPr/>
          <a:lstStyle/>
          <a:p>
            <a:r>
              <a:rPr lang="ru-RU" sz="3200" b="1" dirty="0">
                <a:solidFill>
                  <a:schemeClr val="bg1"/>
                </a:solidFill>
              </a:rPr>
              <a:t>Действующая нормативно-методическая база </a:t>
            </a:r>
            <a:r>
              <a:rPr lang="ru-RU" sz="3200" b="1" dirty="0" smtClean="0">
                <a:solidFill>
                  <a:schemeClr val="bg1"/>
                </a:solidFill>
              </a:rPr>
              <a:t>оценки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07504" y="1059582"/>
            <a:ext cx="8856984" cy="3939902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z="1400" u="sng" dirty="0" smtClean="0"/>
              <a:t>Указ </a:t>
            </a:r>
            <a:r>
              <a:rPr lang="ru-RU" sz="1400" u="sng" dirty="0"/>
              <a:t>Президента Российской Федерации «Об оценке эффективности деятельности органов местного самоуправления городских округов и муниципальных районов» № 607 от 28 апреля 2008 г.,</a:t>
            </a:r>
            <a:r>
              <a:rPr lang="ru-RU" sz="1400" dirty="0"/>
              <a:t> который</a:t>
            </a:r>
            <a:endParaRPr lang="ru-RU" sz="1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 smtClean="0"/>
              <a:t>вводит </a:t>
            </a:r>
            <a:r>
              <a:rPr lang="ru-RU" sz="1400" dirty="0"/>
              <a:t>систему показателей оценки, </a:t>
            </a:r>
            <a:endParaRPr lang="ru-RU" sz="1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устанавливает порядок оценки и публикации ее результатов </a:t>
            </a:r>
            <a:endParaRPr lang="ru-RU" sz="1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определяет перечень необходимых нормативных документов для обеспечения оценки. </a:t>
            </a:r>
            <a:endParaRPr lang="ru-RU" sz="14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рекомендует также регионам выделять за счет бюджетных ассигнований из бюджета субъекта Российской Федерации гранты муниципалитетам.</a:t>
            </a:r>
            <a:endParaRPr lang="ru-RU" sz="1400" b="1" dirty="0"/>
          </a:p>
          <a:p>
            <a:pPr>
              <a:buNone/>
            </a:pPr>
            <a:endParaRPr lang="ru-RU" sz="1400" u="sng" dirty="0" smtClean="0"/>
          </a:p>
          <a:p>
            <a:pPr>
              <a:buNone/>
            </a:pPr>
            <a:r>
              <a:rPr lang="ru-RU" sz="1400" u="sng" dirty="0"/>
              <a:t>П</a:t>
            </a:r>
            <a:r>
              <a:rPr lang="ru-RU" sz="1400" u="sng" dirty="0" smtClean="0"/>
              <a:t>остановление правительства </a:t>
            </a:r>
            <a:r>
              <a:rPr lang="ru-RU" sz="1400" u="sng" dirty="0" err="1" smtClean="0"/>
              <a:t>рф</a:t>
            </a:r>
            <a:r>
              <a:rPr lang="ru-RU" sz="1400" u="sng" dirty="0" smtClean="0"/>
              <a:t> от 17 декабря 2012 г. n 1317 «О мерах по реализации указа президента российской федерации от 28 апреля 2008 г. n 607…»  </a:t>
            </a:r>
            <a:r>
              <a:rPr lang="ru-RU" sz="1400" dirty="0" smtClean="0"/>
              <a:t>которым </a:t>
            </a:r>
            <a:r>
              <a:rPr lang="ru-RU" sz="1400" dirty="0"/>
              <a:t>утверждены: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перечень дополнительных показателей для оценки эффективности деятельности органов местного самоуправления;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методику мониторинга эффективности;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типовую форму доклада глав;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методические рекомендации о выделении грантов;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перечень рекомендуемых показателей, используемых для определения размера грантов;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правила оценки населением эффективности деятельности руководителей органов местного самоуправления, а также применения результатов указанной оценки;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400" dirty="0"/>
              <a:t>критерии оценки населением эффективности деятельности руководителей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999" y="51470"/>
            <a:ext cx="9144000" cy="1080120"/>
          </a:xfrm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solidFill>
                  <a:schemeClr val="bg1"/>
                </a:solidFill>
              </a:rPr>
              <a:t>Анализ результатов: в чем проблемы муниципалитета А?</a:t>
            </a:r>
            <a:r>
              <a:rPr lang="ru-RU" sz="3200" b="1" dirty="0" smtClean="0">
                <a:solidFill>
                  <a:schemeClr val="bg1"/>
                </a:solidFill>
              </a:rPr>
              <a:t/>
            </a:r>
            <a:br>
              <a:rPr lang="ru-RU" sz="3200" b="1" dirty="0" smtClean="0">
                <a:solidFill>
                  <a:schemeClr val="bg1"/>
                </a:solidFill>
              </a:rPr>
            </a:br>
            <a:r>
              <a:rPr lang="ru-RU" sz="2700" dirty="0" smtClean="0">
                <a:solidFill>
                  <a:schemeClr val="bg1"/>
                </a:solidFill>
              </a:rPr>
              <a:t>Сравнение показателей доступности образования в муниципалитете А со средними по региону</a:t>
            </a:r>
            <a:endParaRPr lang="ru-RU" sz="2700" dirty="0">
              <a:solidFill>
                <a:schemeClr val="bg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1360668"/>
              </p:ext>
            </p:extLst>
          </p:nvPr>
        </p:nvGraphicFramePr>
        <p:xfrm>
          <a:off x="467544" y="1491630"/>
          <a:ext cx="8229600" cy="3394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3297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986"/>
            <a:ext cx="9144000" cy="857250"/>
          </a:xfrm>
          <a:solidFill>
            <a:srgbClr val="00206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Использование оценки в управлении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Анализ причин отставания и успехов</a:t>
            </a:r>
          </a:p>
          <a:p>
            <a:r>
              <a:rPr lang="ru-RU" dirty="0" smtClean="0"/>
              <a:t>Индикативное управление через «манипуляцию» весами при расчете сводного рейтинга.</a:t>
            </a:r>
          </a:p>
          <a:p>
            <a:r>
              <a:rPr lang="ru-RU" dirty="0" smtClean="0"/>
              <a:t>Использование опыта лучшей практики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519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58357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Использование результатов в управлении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0395750"/>
              </p:ext>
            </p:extLst>
          </p:nvPr>
        </p:nvGraphicFramePr>
        <p:xfrm>
          <a:off x="323529" y="735546"/>
          <a:ext cx="8496939" cy="22142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5160"/>
                <a:gridCol w="1035160"/>
                <a:gridCol w="1035160"/>
                <a:gridCol w="1035160"/>
                <a:gridCol w="1035160"/>
                <a:gridCol w="1035160"/>
                <a:gridCol w="1250819"/>
                <a:gridCol w="1035160"/>
              </a:tblGrid>
              <a:tr h="664274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Качество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Доступность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Социализация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Удовлетворенность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СВОДНЫЙ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Ранг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ctr"/>
                </a:tc>
              </a:tr>
              <a:tr h="221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вес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</a:tr>
              <a:tr h="221425">
                <a:tc rowSpan="6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</a:rPr>
                        <a:t>Муниципалитет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0,39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0,92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0,11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0,61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7144" marB="0" anchor="b"/>
                </a:tc>
              </a:tr>
              <a:tr h="221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0,45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0,22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0,54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7144" marB="0" anchor="b"/>
                </a:tc>
              </a:tr>
              <a:tr h="221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0,51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0,56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7144" marB="0" anchor="b"/>
                </a:tc>
              </a:tr>
              <a:tr h="221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0,98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0,27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0,37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0,53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7144" marB="0" anchor="b"/>
                </a:tc>
              </a:tr>
              <a:tr h="221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0,38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0,41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0,85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0,48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7144" marB="0" anchor="b"/>
                </a:tc>
              </a:tr>
              <a:tr h="2214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0,47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0,61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0,73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7144" marB="0" anchor="b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82709"/>
              </p:ext>
            </p:extLst>
          </p:nvPr>
        </p:nvGraphicFramePr>
        <p:xfrm>
          <a:off x="323525" y="3003798"/>
          <a:ext cx="8496946" cy="2159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35161"/>
                <a:gridCol w="1035161"/>
                <a:gridCol w="954017"/>
                <a:gridCol w="1116305"/>
                <a:gridCol w="1035161"/>
                <a:gridCol w="1035161"/>
                <a:gridCol w="1250819"/>
                <a:gridCol w="1035161"/>
              </a:tblGrid>
              <a:tr h="615668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Качество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Доступность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Социализация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Удовлетворенность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СВОДНЫЙ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Ранг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ctr"/>
                </a:tc>
              </a:tr>
              <a:tr h="212884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вес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u="none" strike="noStrike" dirty="0" smtClean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u="none" strike="noStrike">
                          <a:effectLst/>
                        </a:rPr>
                        <a:t>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>
                          <a:effectLst/>
                        </a:rPr>
                        <a:t> 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</a:tr>
              <a:tr h="212884">
                <a:tc rowSpan="6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vert="vert27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1,18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0,92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0,11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0,54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5" marR="9525" marT="7144" marB="0" anchor="b"/>
                </a:tc>
              </a:tr>
              <a:tr h="212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1,36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0,22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0,51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25" marR="9525" marT="7144" marB="0" anchor="b"/>
                </a:tc>
              </a:tr>
              <a:tr h="212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1,54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0,55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7144" marB="0" anchor="b"/>
                </a:tc>
              </a:tr>
              <a:tr h="212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1,51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0,98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0,27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0,37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0,52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7144" marB="0" anchor="b"/>
                </a:tc>
              </a:tr>
              <a:tr h="212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1,13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0,41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0,85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0,26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0,44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25" marR="9525" marT="7144" marB="0" anchor="b"/>
                </a:tc>
              </a:tr>
              <a:tr h="2128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smtClean="0">
                          <a:effectLst/>
                        </a:rPr>
                        <a:t>F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1,41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0,82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0,61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0,64</a:t>
                      </a:r>
                    </a:p>
                  </a:txBody>
                  <a:tcPr marL="9525" marR="9525" marT="714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7144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9137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208143" cy="8286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2154783"/>
            <a:ext cx="2915329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52120" y="3651870"/>
            <a:ext cx="1786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hlinkClick r:id="rId6"/>
              </a:rPr>
              <a:t>www.mamso.ru</a:t>
            </a:r>
            <a:endParaRPr lang="ru-RU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  <a:hlinkClick r:id="rId7"/>
              </a:rPr>
              <a:t>info@mamso.ru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Главная">
            <a:hlinkClick r:id="rId6" tooltip="Главная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840" y="1796970"/>
            <a:ext cx="3888432" cy="1532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55525"/>
          </a:xfrm>
          <a:solidFill>
            <a:schemeClr val="accent1"/>
          </a:solidFill>
        </p:spPr>
        <p:txBody>
          <a:bodyPr/>
          <a:lstStyle/>
          <a:p>
            <a:r>
              <a:rPr lang="ru-RU" sz="3200" dirty="0" smtClean="0">
                <a:solidFill>
                  <a:schemeClr val="bg1"/>
                </a:solidFill>
              </a:rPr>
              <a:t>Задачи оценки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699542"/>
            <a:ext cx="8229600" cy="410445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Содействие </a:t>
            </a:r>
            <a:r>
              <a:rPr lang="ru-RU" b="1" dirty="0"/>
              <a:t>достижению и </a:t>
            </a:r>
            <a:r>
              <a:rPr lang="ru-RU" b="1" dirty="0" smtClean="0"/>
              <a:t>поощрение достижения </a:t>
            </a:r>
            <a:r>
              <a:rPr lang="ru-RU" b="1" dirty="0"/>
              <a:t>наилучших значений показателей деятельности органов местного самоуправления городских округов и муниципальных </a:t>
            </a:r>
            <a:r>
              <a:rPr lang="ru-RU" b="1" dirty="0" smtClean="0"/>
              <a:t>районов</a:t>
            </a:r>
          </a:p>
          <a:p>
            <a:pPr marL="0" indent="0" algn="ctr">
              <a:buNone/>
            </a:pPr>
            <a:endParaRPr lang="ru-RU" b="1" dirty="0" smtClean="0"/>
          </a:p>
          <a:p>
            <a:pPr marL="0" indent="0" algn="ctr">
              <a:buNone/>
            </a:pPr>
            <a:r>
              <a:rPr lang="ru-RU" b="1" dirty="0"/>
              <a:t>Результаты мониторинга эффективности деятельности органов местного самоуправления позволяют </a:t>
            </a:r>
            <a:r>
              <a:rPr lang="ru-RU" dirty="0"/>
              <a:t>определить зоны, требующие приоритетного внимания …, сформировать перечень мероприятий по повышению результативности </a:t>
            </a:r>
            <a:r>
              <a:rPr lang="ru-RU" dirty="0" smtClean="0"/>
              <a:t>деятельности…, </a:t>
            </a:r>
            <a:r>
              <a:rPr lang="ru-RU" dirty="0"/>
              <a:t>а также выявить внутренние ресурсы для повышения качества и объема предоставляемых населению услуг</a:t>
            </a: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3019681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3167"/>
          </a:xfrm>
          <a:solidFill>
            <a:schemeClr val="accent1"/>
          </a:solidFill>
        </p:spPr>
        <p:txBody>
          <a:bodyPr/>
          <a:lstStyle/>
          <a:p>
            <a:r>
              <a:rPr lang="ru-RU" sz="3600" dirty="0" smtClean="0">
                <a:solidFill>
                  <a:schemeClr val="bg1"/>
                </a:solidFill>
              </a:rPr>
              <a:t>Направления оценки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2764641"/>
          </a:xfrm>
        </p:spPr>
        <p:txBody>
          <a:bodyPr/>
          <a:lstStyle/>
          <a:p>
            <a:r>
              <a:rPr lang="ru-RU" dirty="0" smtClean="0"/>
              <a:t>Результативность деятельности органов местного самоуправления в сфере образования</a:t>
            </a:r>
          </a:p>
          <a:p>
            <a:r>
              <a:rPr lang="ru-RU" dirty="0" smtClean="0"/>
              <a:t>Эффективность расходов на образование</a:t>
            </a:r>
          </a:p>
          <a:p>
            <a:r>
              <a:rPr lang="ru-RU" dirty="0" smtClean="0"/>
              <a:t>Уровень удовлетворенности населения услугами образования.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7334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7139"/>
            <a:ext cx="9144000" cy="651260"/>
          </a:xfrm>
          <a:solidFill>
            <a:schemeClr val="tx2"/>
          </a:solidFill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Результаты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568319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Оценка результативности и эффективности муниципальных образовательных систем в сфере образования на основе унифицированного набора  прозрачных показателей и единой методики</a:t>
            </a:r>
          </a:p>
          <a:p>
            <a:pPr marL="514350" indent="-514350">
              <a:buAutoNum type="arabicPeriod"/>
            </a:pPr>
            <a:r>
              <a:rPr lang="ru-RU" dirty="0" smtClean="0"/>
              <a:t>Публикация ежегодных докладов каждым муниципалитетом, содержащих сопоставимые данные 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Расчет объемов и направлений неэффективных расходов по каждому муниципалитету </a:t>
            </a:r>
          </a:p>
          <a:p>
            <a:pPr marL="514350" indent="-514350">
              <a:buAutoNum type="arabicPeriod"/>
            </a:pPr>
            <a:r>
              <a:rPr lang="ru-RU" dirty="0" smtClean="0"/>
              <a:t>Предоставление грантов наиболее успешным регионам на основе рейтинга</a:t>
            </a:r>
          </a:p>
          <a:p>
            <a:pPr marL="514350" indent="-514350" algn="just">
              <a:buAutoNum type="arabicPeriod"/>
            </a:pPr>
            <a:r>
              <a:rPr lang="ru-RU" dirty="0" smtClean="0"/>
              <a:t>Постоянное совершенствование методической базы оценки в части состава показателей, методов сбора данных и расчета, приведения данных к сопоставимому виду, анализа результатов расчета</a:t>
            </a:r>
            <a:endParaRPr lang="ru-RU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352570" y="1329612"/>
            <a:ext cx="8795994" cy="3338824"/>
          </a:xfrm>
          <a:prstGeom prst="wedgeRoundRectCallout">
            <a:avLst>
              <a:gd name="adj1" fmla="val -3271"/>
              <a:gd name="adj2" fmla="val -69320"/>
              <a:gd name="adj3" fmla="val 16667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FFFF00"/>
                </a:solidFill>
              </a:rPr>
              <a:t>Главный результат - региональные  и муниципальные руководители начали считать </a:t>
            </a:r>
            <a:r>
              <a:rPr lang="ru-RU" sz="2400" i="1" dirty="0">
                <a:solidFill>
                  <a:srgbClr val="FFFF00"/>
                </a:solidFill>
              </a:rPr>
              <a:t>показатели, придавать значение цифрам и индикаторам, осознали действенность индикативного управления и сами стали проводить оценку </a:t>
            </a:r>
            <a:r>
              <a:rPr lang="ru-RU" sz="2400" i="1" dirty="0" smtClean="0">
                <a:solidFill>
                  <a:srgbClr val="FFFF00"/>
                </a:solidFill>
              </a:rPr>
              <a:t>образовательных </a:t>
            </a:r>
            <a:r>
              <a:rPr lang="ru-RU" sz="2400" i="1" dirty="0">
                <a:solidFill>
                  <a:srgbClr val="FFFF00"/>
                </a:solidFill>
              </a:rPr>
              <a:t>систем не на основе экспертных оценок и мнений, а по проверяемым количественным показателям</a:t>
            </a:r>
            <a:r>
              <a:rPr lang="ru-RU" sz="2800" i="1" dirty="0">
                <a:solidFill>
                  <a:srgbClr val="FFFF00"/>
                </a:solidFill>
              </a:rPr>
              <a:t>.</a:t>
            </a:r>
          </a:p>
          <a:p>
            <a:pPr algn="ctr"/>
            <a:r>
              <a:rPr lang="ru-RU" sz="2800" i="1" dirty="0" smtClean="0">
                <a:solidFill>
                  <a:srgbClr val="FFFF00"/>
                </a:solidFill>
              </a:rPr>
              <a:t> </a:t>
            </a:r>
            <a:endParaRPr lang="ru-RU" sz="28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51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4466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Теперь можно делать следующий шаг: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81540"/>
            <a:ext cx="8229600" cy="44619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800" b="1" dirty="0" smtClean="0"/>
              <a:t>Наряду с совершенствованием</a:t>
            </a:r>
            <a:r>
              <a:rPr lang="ru-RU" sz="1800" dirty="0" smtClean="0"/>
              <a:t>:</a:t>
            </a:r>
          </a:p>
          <a:p>
            <a:r>
              <a:rPr lang="ru-RU" sz="1800" dirty="0" smtClean="0"/>
              <a:t>состава показателей</a:t>
            </a:r>
          </a:p>
          <a:p>
            <a:r>
              <a:rPr lang="ru-RU" sz="1800" dirty="0" smtClean="0"/>
              <a:t>методов их расчета</a:t>
            </a:r>
          </a:p>
          <a:p>
            <a:r>
              <a:rPr lang="ru-RU" sz="1800" dirty="0" smtClean="0"/>
              <a:t>методов приведения данных к сопоставимому виду с учетом условий функционирования региональных образовательных систем </a:t>
            </a:r>
          </a:p>
          <a:p>
            <a:r>
              <a:rPr lang="ru-RU" sz="1800" dirty="0" smtClean="0"/>
              <a:t>способов определения целевых значений и нормативов</a:t>
            </a:r>
            <a:r>
              <a:rPr lang="ru-RU" sz="1800" dirty="0" smtClean="0">
                <a:hlinkClick r:id="rId3" action="ppaction://hlinksldjump"/>
              </a:rPr>
              <a:t>:</a:t>
            </a:r>
            <a:endParaRPr lang="ru-RU" sz="1800" dirty="0" smtClean="0"/>
          </a:p>
          <a:p>
            <a:r>
              <a:rPr lang="ru-RU" sz="1800" dirty="0" smtClean="0"/>
              <a:t>способов построения рейтингов</a:t>
            </a:r>
          </a:p>
          <a:p>
            <a:pPr marL="0" indent="0">
              <a:buNone/>
            </a:pPr>
            <a:endParaRPr lang="ru-RU" sz="1800" b="1" dirty="0" smtClean="0"/>
          </a:p>
          <a:p>
            <a:pPr marL="0" indent="0">
              <a:buNone/>
            </a:pPr>
            <a:r>
              <a:rPr lang="ru-RU" sz="1800" b="1" dirty="0" smtClean="0"/>
              <a:t>Надо развивать направления использования результатов расчетов: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Переходить от констатации к анализу причин успеха или неуспеха.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Применять индикативные методы управления для улучшения показателей </a:t>
            </a:r>
          </a:p>
          <a:p>
            <a:pPr>
              <a:buFont typeface="Wingdings" pitchFamily="2" charset="2"/>
              <a:buChar char="Ø"/>
            </a:pPr>
            <a:r>
              <a:rPr lang="ru-RU" sz="1800" dirty="0" smtClean="0"/>
              <a:t>Использовать оценку как информационную базу общественного диалога</a:t>
            </a:r>
          </a:p>
          <a:p>
            <a:pPr>
              <a:buNone/>
            </a:pPr>
            <a:r>
              <a:rPr lang="ru-RU" sz="1800" dirty="0" smtClean="0"/>
              <a:t>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81766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43557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Принципы оценки муниципальных образовательных систем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915566"/>
            <a:ext cx="8928992" cy="4104456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2000" dirty="0" smtClean="0"/>
              <a:t>Оценка – по эффектам важным для конечного потребителя, а не по промежуточным результатам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Учет условий функционирования и возможностей развития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Сочетание инвариантной части со специфическими для данной территории показателями 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Оценка</a:t>
            </a:r>
            <a:r>
              <a:rPr lang="en-US" sz="2000" dirty="0" smtClean="0"/>
              <a:t> </a:t>
            </a:r>
            <a:r>
              <a:rPr lang="ru-RU" sz="2000" dirty="0" smtClean="0"/>
              <a:t>эффективности по конечным результатам, а не «внутренней эффективности</a:t>
            </a:r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Прозрачность и публичность оценки.  </a:t>
            </a:r>
            <a:endParaRPr lang="en-US" sz="2000" dirty="0" smtClean="0"/>
          </a:p>
          <a:p>
            <a:pPr>
              <a:buFont typeface="Wingdings" pitchFamily="2" charset="2"/>
              <a:buChar char="Ø"/>
            </a:pPr>
            <a:r>
              <a:rPr lang="ru-RU" sz="2000" dirty="0" smtClean="0"/>
              <a:t>Оценка проводится для целей анализа и служит информационной основой общественного диалога, а не для наказания и поощрения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46739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3536" y="9748"/>
            <a:ext cx="9144000" cy="977826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Совершенствование оценки муниципальных образовательных систем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91630"/>
            <a:ext cx="8928992" cy="34563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Корректировка состава показателей оценки и методов их расчета 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Новый подход к оценке эффективности.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588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036"/>
            <a:ext cx="9144000" cy="529568"/>
          </a:xfrm>
          <a:solidFill>
            <a:schemeClr val="tx2"/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Показатели оценки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73528"/>
            <a:ext cx="8712968" cy="4428492"/>
          </a:xfrm>
        </p:spPr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r>
              <a:rPr lang="ru-RU" b="1" i="1" dirty="0" smtClean="0"/>
              <a:t>Направления оценки результативности: </a:t>
            </a:r>
          </a:p>
          <a:p>
            <a:pPr lvl="0">
              <a:buClr>
                <a:schemeClr val="tx2"/>
              </a:buClr>
              <a:buFont typeface="Wingdings" pitchFamily="2" charset="2"/>
              <a:buChar char="Ø"/>
            </a:pPr>
            <a:r>
              <a:rPr lang="ru-RU" dirty="0" smtClean="0"/>
              <a:t>Качество образования </a:t>
            </a:r>
            <a:endParaRPr lang="ru-RU" dirty="0"/>
          </a:p>
          <a:p>
            <a:pPr lvl="0">
              <a:buClr>
                <a:schemeClr val="tx2"/>
              </a:buClr>
              <a:buFont typeface="Wingdings" pitchFamily="2" charset="2"/>
              <a:buChar char="Ø"/>
            </a:pPr>
            <a:r>
              <a:rPr lang="ru-RU" dirty="0"/>
              <a:t>Доступность дошкольного, общего среднего и дополнительного образования детей и подростков</a:t>
            </a:r>
          </a:p>
          <a:p>
            <a:pPr lvl="0">
              <a:buClr>
                <a:schemeClr val="tx2"/>
              </a:buClr>
              <a:buFont typeface="Wingdings" pitchFamily="2" charset="2"/>
              <a:buChar char="Ø"/>
            </a:pPr>
            <a:r>
              <a:rPr lang="ru-RU" dirty="0"/>
              <a:t>Социализация подростков и молодежи </a:t>
            </a:r>
          </a:p>
          <a:p>
            <a:pPr lvl="0">
              <a:buClr>
                <a:schemeClr val="tx2"/>
              </a:buClr>
              <a:buFont typeface="Wingdings" pitchFamily="2" charset="2"/>
              <a:buChar char="Ø"/>
            </a:pPr>
            <a:r>
              <a:rPr lang="ru-RU" dirty="0"/>
              <a:t>Удовлетворенность населения услугами дошкольного, общего среднего и дополнительного образования детей и подростков</a:t>
            </a:r>
          </a:p>
          <a:p>
            <a:endParaRPr lang="ru-RU" dirty="0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683568" y="1491630"/>
            <a:ext cx="7992888" cy="2322258"/>
          </a:xfrm>
          <a:prstGeom prst="wedgeRoundRectCallout">
            <a:avLst>
              <a:gd name="adj1" fmla="val -44118"/>
              <a:gd name="adj2" fmla="val -563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50215" algn="just">
              <a:spcAft>
                <a:spcPts val="600"/>
              </a:spcAft>
            </a:pPr>
            <a:r>
              <a:rPr lang="ru-RU" sz="2400" dirty="0"/>
              <a:t>Доля выпускников не получивших аттестат о среднем (полном) образовании, в общей численности выпускников </a:t>
            </a:r>
            <a:endParaRPr lang="ru-RU" sz="2400" dirty="0" smtClean="0"/>
          </a:p>
          <a:p>
            <a:pPr indent="450215" algn="just">
              <a:spcAft>
                <a:spcPts val="600"/>
              </a:spcAft>
            </a:pPr>
            <a:r>
              <a:rPr lang="ru-RU" sz="2400" dirty="0">
                <a:solidFill>
                  <a:srgbClr val="FFFF00"/>
                </a:solidFill>
              </a:rPr>
              <a:t>Дифференциация результатов обучения в средней школе</a:t>
            </a:r>
            <a:endParaRPr lang="ru-RU" sz="2400" dirty="0">
              <a:solidFill>
                <a:srgbClr val="FFFF00"/>
              </a:solidFill>
              <a:ea typeface="Calibri"/>
              <a:cs typeface="Times New Roman"/>
            </a:endParaRPr>
          </a:p>
          <a:p>
            <a:pPr indent="450215" algn="just">
              <a:spcAft>
                <a:spcPts val="600"/>
              </a:spcAft>
            </a:pP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2195736" y="3003798"/>
            <a:ext cx="5976664" cy="1836204"/>
          </a:xfrm>
          <a:prstGeom prst="wedgeRoundRectCallout">
            <a:avLst>
              <a:gd name="adj1" fmla="val -75615"/>
              <a:gd name="adj2" fmla="val -12303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>
                <a:solidFill>
                  <a:srgbClr val="FFFF00"/>
                </a:solidFill>
              </a:rPr>
              <a:t>Доступность дошкольного </a:t>
            </a:r>
            <a:r>
              <a:rPr lang="ru-RU" sz="2400" dirty="0" smtClean="0">
                <a:solidFill>
                  <a:srgbClr val="FFFF00"/>
                </a:solidFill>
              </a:rPr>
              <a:t>образования</a:t>
            </a:r>
          </a:p>
          <a:p>
            <a:endParaRPr lang="ru-RU" sz="2400" dirty="0">
              <a:solidFill>
                <a:srgbClr val="FFFF00"/>
              </a:solidFill>
            </a:endParaRPr>
          </a:p>
          <a:p>
            <a:r>
              <a:rPr lang="ru-RU" sz="2400" dirty="0">
                <a:solidFill>
                  <a:srgbClr val="FFFF00"/>
                </a:solidFill>
              </a:rPr>
              <a:t>Доступность дополнительного образования детей и подростков</a:t>
            </a: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1012329" y="411510"/>
            <a:ext cx="7632848" cy="1890210"/>
          </a:xfrm>
          <a:prstGeom prst="wedgeRoundRectCallout">
            <a:avLst>
              <a:gd name="adj1" fmla="val -55613"/>
              <a:gd name="adj2" fmla="val 7361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rgbClr val="FFFF00"/>
                </a:solidFill>
              </a:rPr>
              <a:t>Доля преступлений, совершенных несовершеннолетними или при их соучастии, в общем количестве зарегистрированных преступлений 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683568" y="249492"/>
            <a:ext cx="6048672" cy="2538282"/>
          </a:xfrm>
          <a:prstGeom prst="wedgeRoundRectCallout">
            <a:avLst>
              <a:gd name="adj1" fmla="val -48629"/>
              <a:gd name="adj2" fmla="val 6729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400" dirty="0">
                <a:solidFill>
                  <a:srgbClr val="FFFF00"/>
                </a:solidFill>
              </a:rPr>
              <a:t>удовлетворенность населения </a:t>
            </a:r>
            <a:r>
              <a:rPr lang="ru-RU" sz="2400" dirty="0" smtClean="0">
                <a:solidFill>
                  <a:srgbClr val="FFFF00"/>
                </a:solidFill>
              </a:rPr>
              <a:t>услугами:</a:t>
            </a:r>
            <a:endParaRPr lang="ru-RU" sz="2400" dirty="0">
              <a:solidFill>
                <a:srgbClr val="FFFF00"/>
              </a:solidFill>
            </a:endParaRP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>
                <a:solidFill>
                  <a:srgbClr val="FFFF00"/>
                </a:solidFill>
              </a:rPr>
              <a:t>дошкольного образования;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>
                <a:solidFill>
                  <a:srgbClr val="FFFF00"/>
                </a:solidFill>
              </a:rPr>
              <a:t>общего образования;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ru-RU" sz="2400" dirty="0">
                <a:solidFill>
                  <a:srgbClr val="FFFF00"/>
                </a:solidFill>
              </a:rPr>
              <a:t>дополнительного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86939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6610</TotalTime>
  <Words>1179</Words>
  <Application>Microsoft Office PowerPoint</Application>
  <PresentationFormat>Экран (16:9)</PresentationFormat>
  <Paragraphs>272</Paragraphs>
  <Slides>23</Slides>
  <Notes>23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Действующая нормативно-методическая база оценки</vt:lpstr>
      <vt:lpstr>Задачи оценки</vt:lpstr>
      <vt:lpstr>Направления оценки</vt:lpstr>
      <vt:lpstr>Результаты</vt:lpstr>
      <vt:lpstr>Теперь можно делать следующий шаг:</vt:lpstr>
      <vt:lpstr>Принципы оценки муниципальных образовательных систем</vt:lpstr>
      <vt:lpstr>Совершенствование оценки муниципальных образовательных систем</vt:lpstr>
      <vt:lpstr>Показатели оценки</vt:lpstr>
      <vt:lpstr>Расчет показателей результативности</vt:lpstr>
      <vt:lpstr>Схема расчета индексов и построения рейтинга</vt:lpstr>
      <vt:lpstr>Основные принципы оценки эффективности деятельности :</vt:lpstr>
      <vt:lpstr>Расчет показателей эффективности</vt:lpstr>
      <vt:lpstr>Приведение расходов на образование к сопоставимому виду.  </vt:lpstr>
      <vt:lpstr>Сравнение номинальных и приведенных расходов</vt:lpstr>
      <vt:lpstr>Сравнение индексов результативности и эффективности по муниципалитетам</vt:lpstr>
      <vt:lpstr>Общие результаты анализа</vt:lpstr>
      <vt:lpstr>Направления анализа результатов и возможные управленческие решения</vt:lpstr>
      <vt:lpstr>Анализ результатов – профиль муниципальной системы образования</vt:lpstr>
      <vt:lpstr>Анализ результатов: в чем проблемы муниципалитета А? Сравнение показателей доступности образования в муниципалитете А со средними по региону</vt:lpstr>
      <vt:lpstr>Использование оценки в управлении</vt:lpstr>
      <vt:lpstr>Использование результатов в управлении</vt:lpstr>
      <vt:lpstr>СПАСИБО ЗА ВНИМАНИЕ!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Mark Agranovich</cp:lastModifiedBy>
  <cp:revision>299</cp:revision>
  <cp:lastPrinted>2012-11-08T07:08:57Z</cp:lastPrinted>
  <dcterms:created xsi:type="dcterms:W3CDTF">2011-08-25T06:09:31Z</dcterms:created>
  <dcterms:modified xsi:type="dcterms:W3CDTF">2013-04-22T08:53:16Z</dcterms:modified>
</cp:coreProperties>
</file>