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31"/>
  </p:notesMasterIdLst>
  <p:sldIdLst>
    <p:sldId id="258" r:id="rId2"/>
    <p:sldId id="347" r:id="rId3"/>
    <p:sldId id="348" r:id="rId4"/>
    <p:sldId id="330" r:id="rId5"/>
    <p:sldId id="351" r:id="rId6"/>
    <p:sldId id="355" r:id="rId7"/>
    <p:sldId id="343" r:id="rId8"/>
    <p:sldId id="344" r:id="rId9"/>
    <p:sldId id="354" r:id="rId10"/>
    <p:sldId id="353" r:id="rId11"/>
    <p:sldId id="359" r:id="rId12"/>
    <p:sldId id="346" r:id="rId13"/>
    <p:sldId id="360" r:id="rId14"/>
    <p:sldId id="361" r:id="rId15"/>
    <p:sldId id="362" r:id="rId16"/>
    <p:sldId id="358" r:id="rId17"/>
    <p:sldId id="368" r:id="rId18"/>
    <p:sldId id="369" r:id="rId19"/>
    <p:sldId id="370" r:id="rId20"/>
    <p:sldId id="363" r:id="rId21"/>
    <p:sldId id="365" r:id="rId22"/>
    <p:sldId id="366" r:id="rId23"/>
    <p:sldId id="371" r:id="rId24"/>
    <p:sldId id="367" r:id="rId25"/>
    <p:sldId id="352" r:id="rId26"/>
    <p:sldId id="372" r:id="rId27"/>
    <p:sldId id="350" r:id="rId28"/>
    <p:sldId id="349" r:id="rId29"/>
    <p:sldId id="341" r:id="rId30"/>
  </p:sldIdLst>
  <p:sldSz cx="9144000" cy="5143500" type="screen16x9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7" autoAdjust="0"/>
    <p:restoredTop sz="94649" autoAdjust="0"/>
  </p:normalViewPr>
  <p:slideViewPr>
    <p:cSldViewPr>
      <p:cViewPr varScale="1">
        <p:scale>
          <a:sx n="98" d="100"/>
          <a:sy n="98" d="100"/>
        </p:scale>
        <p:origin x="-102" y="-30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585B478-45A3-44FE-A797-85530663857D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B711EA1-CB36-4DD8-A530-6E6A46C011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344854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7172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129D77B-0100-4A97-87E1-541ED23B006E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024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6C90FE9-F32F-4D8A-9A03-E1178843EE36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E8BF-B476-411E-B252-1147775B79C7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2F8C1-B8CB-4DAA-ADD6-1B2B5E5DBFC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4F2A6-DE30-46DD-9590-CD78964D482C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155090-109A-4DF1-B64D-1706F88BC1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445A1-C96A-4A61-A506-A7F6999BB4F3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FA5D44-F062-4265-BBD4-F49F6A30C7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9264A8-FE71-4A2F-B932-7296B306F4E9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3E8D7B-30A0-4D08-AC86-FE41EF8B5A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A104D3-7710-451E-A5C2-A92914577DDE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8BDE63-C9A3-4609-A83F-5BC6FBB882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33D6D-E2B8-4244-9A08-5BE67DC0DA10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73ED6-2D72-46DB-84E1-2AD6582D4D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D52AED-01C0-445B-B79E-62A5085E913B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62F20D-D39D-426A-94ED-A8A4AB1132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346912-273E-4986-9D6C-E88121172744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38E81A-0646-40C6-81A1-33DD5D9BA6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51F8B-8DAC-4CE6-9F78-88EE105E16F4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3999E-A237-4FE7-ADE4-AA90903EA9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D5C151-7FD7-4E82-AD8B-7B21EC18696A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4BE19-85A4-487D-BA3C-292D3F1281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962AAE-02B9-43A6-97A2-613B6D5BD9BF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0D9C6-C4CC-400F-B401-B39A4C2875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6B319F-356B-4963-A5EB-3CDDCA7CD45F}" type="datetimeFigureOut">
              <a:rPr lang="ru-RU"/>
              <a:pPr>
                <a:defRPr/>
              </a:pPr>
              <a:t>26.04.2013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8C9B982-C665-4F9D-9443-8030E79803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iuorao.ru/" TargetMode="External"/><Relationship Id="rId13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7.gif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iced.ru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worldbank.org/" TargetMode="External"/><Relationship Id="rId11" Type="http://schemas.openxmlformats.org/officeDocument/2006/relationships/hyperlink" Target="http://www.ria.ru/ratings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0.png"/><Relationship Id="rId10" Type="http://schemas.openxmlformats.org/officeDocument/2006/relationships/image" Target="../media/image6.jpeg"/><Relationship Id="rId4" Type="http://schemas.openxmlformats.org/officeDocument/2006/relationships/image" Target="../media/image2.png"/><Relationship Id="rId9" Type="http://schemas.openxmlformats.org/officeDocument/2006/relationships/image" Target="../media/image5.jpeg"/><Relationship Id="rId14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minedu.fi/OPM/Tiedotteet/2010/12/pisa2009.html?lang=en&amp;extra_locale=ru" TargetMode="External"/><Relationship Id="rId4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educat-povol.ru/doc/13_Press_EGE_GIA.doc" TargetMode="External"/><Relationship Id="rId4" Type="http://schemas.openxmlformats.org/officeDocument/2006/relationships/hyperlink" Target="http://prav.tatarstan.ru/rus/pressa/photo.htm/press-release/364184.htm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dv-reclama.ru/others/articles/detail.php?ELEMENT_ID=23267" TargetMode="External"/><Relationship Id="rId4" Type="http://schemas.openxmlformats.org/officeDocument/2006/relationships/hyperlink" Target="http://www.brave-agency.ru/articles/86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gif"/><Relationship Id="rId4" Type="http://schemas.openxmlformats.org/officeDocument/2006/relationships/hyperlink" Target="http://www.adme.ru/files/news/part_6/61074/61074_197638.gif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E:\rtc_prezent_png\rtc_0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1508" y="190045"/>
            <a:ext cx="1462980" cy="725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8"/>
          <p:cNvSpPr>
            <a:spLocks noChangeArrowheads="1"/>
          </p:cNvSpPr>
          <p:nvPr/>
        </p:nvSpPr>
        <p:spPr bwMode="auto">
          <a:xfrm>
            <a:off x="3923928" y="3476379"/>
            <a:ext cx="5025773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r">
              <a:lnSpc>
                <a:spcPct val="90000"/>
              </a:lnSpc>
            </a:pPr>
            <a:r>
              <a:rPr lang="ru-RU" sz="1600" b="1" dirty="0" smtClean="0">
                <a:solidFill>
                  <a:schemeClr val="bg1"/>
                </a:solidFill>
              </a:rPr>
              <a:t>И.А. </a:t>
            </a:r>
            <a:r>
              <a:rPr lang="ru-RU" sz="1600" b="1" dirty="0" err="1" smtClean="0">
                <a:solidFill>
                  <a:schemeClr val="bg1"/>
                </a:solidFill>
              </a:rPr>
              <a:t>Вальдман</a:t>
            </a:r>
            <a:endParaRPr lang="ru-RU" sz="1600" b="1" dirty="0" smtClean="0">
              <a:solidFill>
                <a:schemeClr val="bg1"/>
              </a:solidFill>
            </a:endParaRPr>
          </a:p>
          <a:p>
            <a:pPr marL="457200" indent="-457200" algn="r">
              <a:lnSpc>
                <a:spcPct val="90000"/>
              </a:lnSpc>
            </a:pPr>
            <a:r>
              <a:rPr lang="ru-RU" sz="1600" dirty="0" smtClean="0">
                <a:solidFill>
                  <a:schemeClr val="bg1"/>
                </a:solidFill>
              </a:rPr>
              <a:t>директор Российского Тренингового центра ИУО РАО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72200" y="4628249"/>
            <a:ext cx="1080120" cy="3600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2" descr="http://www.rtc-edu.ru/sites/default/files/pict/wb.pn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740" y="4577088"/>
            <a:ext cx="428628" cy="428628"/>
          </a:xfrm>
          <a:prstGeom prst="rect">
            <a:avLst/>
          </a:prstGeom>
          <a:noFill/>
        </p:spPr>
      </p:pic>
      <p:pic>
        <p:nvPicPr>
          <p:cNvPr id="15" name="Picture 4" descr="Описание: лого.jpg">
            <a:hlinkClick r:id="rId8"/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174240" y="4577088"/>
            <a:ext cx="988516" cy="417804"/>
          </a:xfrm>
          <a:prstGeom prst="rect">
            <a:avLst/>
          </a:prstGeom>
          <a:noFill/>
        </p:spPr>
      </p:pic>
      <p:pic>
        <p:nvPicPr>
          <p:cNvPr id="16" name="Picture 10" descr="img6911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330" y="4587974"/>
            <a:ext cx="356035" cy="419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Описание: social-240-100.gif">
            <a:hlinkClick r:id="rId11" tgtFrame="&quot;_blank&quot;"/>
          </p:cNvPr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6376394" y="4580511"/>
            <a:ext cx="1080120" cy="42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-108520" y="73242"/>
            <a:ext cx="781239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Учебный курс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«</a:t>
            </a:r>
            <a:r>
              <a:rPr lang="ru-RU" sz="1400" i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Национальные экзамены и мониторинги учебных достижений: интерпретация и представление результатов для различных групп пользователей</a:t>
            </a:r>
            <a:r>
              <a:rPr lang="ru-RU" sz="1400" i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»</a:t>
            </a:r>
          </a:p>
          <a:p>
            <a:pPr marL="342900" indent="-342900" algn="ctr">
              <a:spcBef>
                <a:spcPct val="20000"/>
              </a:spcBef>
            </a:pPr>
            <a:r>
              <a:rPr lang="ru-RU" sz="11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14-17 мая 2013 года, г. Москва</a:t>
            </a:r>
          </a:p>
        </p:txBody>
      </p:sp>
      <p:sp>
        <p:nvSpPr>
          <p:cNvPr id="19" name="Заголовок 1"/>
          <p:cNvSpPr>
            <a:spLocks noGrp="1"/>
          </p:cNvSpPr>
          <p:nvPr>
            <p:ph type="ctrTitle"/>
          </p:nvPr>
        </p:nvSpPr>
        <p:spPr>
          <a:xfrm>
            <a:off x="899592" y="1563638"/>
            <a:ext cx="8100392" cy="1872208"/>
          </a:xfrm>
        </p:spPr>
        <p:txBody>
          <a:bodyPr/>
          <a:lstStyle/>
          <a:p>
            <a:pPr algn="r"/>
            <a:r>
              <a:rPr lang="ru-RU" sz="3600" dirty="0" smtClean="0">
                <a:solidFill>
                  <a:schemeClr val="bg1"/>
                </a:solidFill>
              </a:rPr>
              <a:t>Подготовка пресс-релиза</a:t>
            </a:r>
            <a:endParaRPr lang="ru-RU" sz="3600" i="1" dirty="0" smtClean="0">
              <a:solidFill>
                <a:schemeClr val="bg1"/>
              </a:solidFill>
            </a:endParaRPr>
          </a:p>
        </p:txBody>
      </p: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571" y="4581703"/>
            <a:ext cx="762613" cy="41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 descr="image.png"/>
          <p:cNvPicPr/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600" y="4569058"/>
            <a:ext cx="936104" cy="425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2467" y="4581703"/>
            <a:ext cx="855687" cy="4065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Описание: ciced logo single.eps">
            <a:hlinkClick r:id="rId16"/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4234842" y="4598301"/>
            <a:ext cx="1105730" cy="3899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5" name="Прямоугольник 24"/>
          <p:cNvSpPr/>
          <p:nvPr/>
        </p:nvSpPr>
        <p:spPr>
          <a:xfrm>
            <a:off x="7512753" y="1252456"/>
            <a:ext cx="151216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sz="2400" b="1" dirty="0" smtClean="0">
                <a:solidFill>
                  <a:srgbClr val="FFFF00"/>
                </a:solidFill>
              </a:rPr>
              <a:t>СЕССИЯ </a:t>
            </a:r>
            <a:r>
              <a:rPr lang="ru-RU" sz="2400" b="1" dirty="0" smtClean="0">
                <a:solidFill>
                  <a:srgbClr val="FFFF00"/>
                </a:solidFill>
              </a:rPr>
              <a:t>5</a:t>
            </a:r>
            <a:endParaRPr lang="ru-RU" sz="2400" b="1" dirty="0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ПРЕСС-РЕЛИЗА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86481" y="1188570"/>
            <a:ext cx="4617767" cy="39549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ЗАГОЛОВОК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059582"/>
            <a:ext cx="8892480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000" dirty="0" smtClean="0"/>
              <a:t>Заголовок должен быть кратким, интересным и интригующим, чтобы привлечь внимание читателей.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43872" y="1779662"/>
          <a:ext cx="9071992" cy="33719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35996"/>
                <a:gridCol w="4535996"/>
              </a:tblGrid>
              <a:tr h="725841"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Несколько скучных заголовков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i="1" kern="1200" dirty="0" smtClean="0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Несколько неплохих заголовков</a:t>
                      </a:r>
                      <a:endParaRPr lang="ru-RU" sz="2400" dirty="0"/>
                    </a:p>
                  </a:txBody>
                  <a:tcPr/>
                </a:tc>
              </a:tr>
              <a:tr h="72584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Результаты международного исследования 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PISA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Почему школьники Финляндии читают лучше российских учеников?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Итоги PISA 2009 – утраченные иллюзии для России…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r>
                        <a:rPr lang="ru-RU" dirty="0" smtClean="0"/>
                        <a:t>Учащиеся</a:t>
                      </a:r>
                      <a:r>
                        <a:rPr lang="ru-RU" baseline="0" dirty="0" smtClean="0"/>
                        <a:t> начальной школы показали высокие результаты в исследовании </a:t>
                      </a:r>
                      <a:r>
                        <a:rPr lang="en-US" baseline="0" dirty="0" smtClean="0"/>
                        <a:t>PIRLS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Российские школьники читают лучше своих сверстников из других стран</a:t>
                      </a:r>
                      <a:endParaRPr lang="ru-RU" dirty="0"/>
                    </a:p>
                  </a:txBody>
                  <a:tcPr/>
                </a:tc>
              </a:tr>
              <a:tr h="420527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Опубликованы результаты Единого государственного экзамена по математике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5% школьников провалились на ЕГЭ по математике.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smtClean="0">
                <a:solidFill>
                  <a:schemeClr val="bg1"/>
                </a:solidFill>
              </a:rPr>
              <a:t>ОСНОВНОЙ РАЗДЕЛ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dirty="0" smtClean="0"/>
              <a:t>Основной раздел пресс-релиза должен содержать факты и краткие  ответы на следующие вопросы.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Кто</a:t>
            </a:r>
            <a:r>
              <a:rPr lang="ru-RU" sz="2800" dirty="0" smtClean="0"/>
              <a:t> осуществлял национальное тестирование?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Зачем </a:t>
            </a:r>
            <a:r>
              <a:rPr lang="ru-RU" sz="2800" dirty="0" smtClean="0"/>
              <a:t>оно проводилось?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Когда</a:t>
            </a:r>
            <a:r>
              <a:rPr lang="ru-RU" sz="2800" dirty="0" smtClean="0"/>
              <a:t> оно было проведено?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Как</a:t>
            </a:r>
            <a:r>
              <a:rPr lang="ru-RU" sz="2800" dirty="0" smtClean="0"/>
              <a:t> оно выполнялось?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Каковы</a:t>
            </a:r>
            <a:r>
              <a:rPr lang="ru-RU" sz="2800" dirty="0" smtClean="0"/>
              <a:t> были основные результаты?</a:t>
            </a:r>
          </a:p>
          <a:p>
            <a:pPr lvl="0"/>
            <a:r>
              <a:rPr lang="ru-RU" sz="2800" dirty="0" smtClean="0"/>
              <a:t>	</a:t>
            </a:r>
            <a:r>
              <a:rPr lang="ru-RU" sz="2800" dirty="0" smtClean="0">
                <a:solidFill>
                  <a:srgbClr val="FF0000"/>
                </a:solidFill>
              </a:rPr>
              <a:t>Почему</a:t>
            </a:r>
            <a:r>
              <a:rPr lang="ru-RU" sz="2800" dirty="0" smtClean="0"/>
              <a:t> они важны?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 ВАЖЕН!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dirty="0" smtClean="0"/>
              <a:t>В первом абзаце суть всего написанного ниже.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Его-то и читают первые 20 секунд, в нем должны быть ответы на ключевые вопросы (когда, где, кто, что, почему, как).</a:t>
            </a:r>
          </a:p>
          <a:p>
            <a:pPr algn="just"/>
            <a:endParaRPr lang="ru-RU" sz="2800" dirty="0" smtClean="0"/>
          </a:p>
          <a:p>
            <a:pPr algn="just"/>
            <a:r>
              <a:rPr lang="ru-RU" sz="2800" dirty="0" smtClean="0"/>
              <a:t>Идеально, если это будет одно предложение, которое читается на одном дыхании.</a:t>
            </a:r>
          </a:p>
          <a:p>
            <a:pPr algn="just"/>
            <a:endParaRPr lang="ru-RU" sz="28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АБЗАЦ: ПРИМЕР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/>
              <a:t>Согласно результатам Национального отчета по успеваемости 2007 года, уровень достижений учащихся по математике и чтению в США в целом возрастает. Часть наиболее высоких достижений принадлежит представителям группы меньшинства выборки учащихся.</a:t>
            </a:r>
          </a:p>
          <a:p>
            <a:pPr marL="457200" indent="-457200" algn="just">
              <a:buFont typeface="+mj-lt"/>
              <a:buAutoNum type="arabicPeriod"/>
            </a:pPr>
            <a:endParaRPr lang="ru-RU" sz="2400" i="1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ru-RU" sz="2400" i="1" dirty="0" smtClean="0">
                <a:solidFill>
                  <a:srgbClr val="0070C0"/>
                </a:solidFill>
              </a:rPr>
              <a:t>В соответствии с результатами мониторинга PISA 2009 грамотность чтения, математическая грамотность и естественнонаучная грамотность финских школьников, вновь оказались на вершине рейтинга.</a:t>
            </a:r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ПЕРВЫЙ АБЗАЦ: ПРИМЕР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72008" y="1131590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400" i="1" dirty="0" smtClean="0"/>
              <a:t>Согласно результатам Национального отчета по успеваемости </a:t>
            </a:r>
            <a:r>
              <a:rPr lang="ru-RU" sz="2400" i="1" dirty="0" smtClean="0">
                <a:solidFill>
                  <a:srgbClr val="FF0000"/>
                </a:solidFill>
              </a:rPr>
              <a:t>(Почему?)</a:t>
            </a:r>
            <a:r>
              <a:rPr lang="ru-RU" sz="2400" i="1" dirty="0" smtClean="0"/>
              <a:t> 2007 года </a:t>
            </a:r>
            <a:r>
              <a:rPr lang="ru-RU" sz="2400" i="1" dirty="0" smtClean="0">
                <a:solidFill>
                  <a:srgbClr val="FF0000"/>
                </a:solidFill>
              </a:rPr>
              <a:t>(Когда?)</a:t>
            </a:r>
            <a:r>
              <a:rPr lang="ru-RU" sz="2400" i="1" dirty="0" smtClean="0"/>
              <a:t>, уровень достижений учащихся по математике и чтению </a:t>
            </a:r>
            <a:r>
              <a:rPr lang="ru-RU" sz="2400" i="1" dirty="0" smtClean="0">
                <a:solidFill>
                  <a:srgbClr val="FF0000"/>
                </a:solidFill>
              </a:rPr>
              <a:t>(Что?)</a:t>
            </a:r>
            <a:r>
              <a:rPr lang="ru-RU" sz="2400" i="1" dirty="0" smtClean="0"/>
              <a:t>  в США </a:t>
            </a:r>
            <a:r>
              <a:rPr lang="ru-RU" sz="2400" i="1" dirty="0" smtClean="0">
                <a:solidFill>
                  <a:srgbClr val="FF0000"/>
                </a:solidFill>
              </a:rPr>
              <a:t>(Где?) </a:t>
            </a:r>
            <a:r>
              <a:rPr lang="ru-RU" sz="2400" i="1" dirty="0" smtClean="0"/>
              <a:t>в целом возрастает </a:t>
            </a:r>
            <a:r>
              <a:rPr lang="ru-RU" sz="2400" i="1" dirty="0" smtClean="0">
                <a:solidFill>
                  <a:srgbClr val="FF0000"/>
                </a:solidFill>
              </a:rPr>
              <a:t>(Как?)</a:t>
            </a:r>
            <a:r>
              <a:rPr lang="ru-RU" sz="2400" i="1" dirty="0" smtClean="0"/>
              <a:t>. Часть наиболее высоких достижений принадлежит представителям группы меньшинства выборки учащихся.</a:t>
            </a:r>
          </a:p>
          <a:p>
            <a:pPr algn="just"/>
            <a:endParaRPr lang="ru-RU" sz="1400" i="1" dirty="0" smtClean="0"/>
          </a:p>
          <a:p>
            <a:pPr algn="just"/>
            <a:r>
              <a:rPr lang="ru-RU" sz="2400" i="1" dirty="0" smtClean="0">
                <a:solidFill>
                  <a:srgbClr val="0070C0"/>
                </a:solidFill>
              </a:rPr>
              <a:t>В соответствии с результатами мониторинга PISA</a:t>
            </a:r>
            <a:r>
              <a:rPr lang="ru-RU" sz="2400" i="1" dirty="0" smtClean="0">
                <a:solidFill>
                  <a:srgbClr val="FF0000"/>
                </a:solidFill>
              </a:rPr>
              <a:t> (Почему?)</a:t>
            </a:r>
            <a:r>
              <a:rPr lang="ru-RU" sz="2400" i="1" dirty="0" smtClean="0">
                <a:solidFill>
                  <a:srgbClr val="0070C0"/>
                </a:solidFill>
              </a:rPr>
              <a:t> 2009 </a:t>
            </a:r>
            <a:r>
              <a:rPr lang="ru-RU" sz="2400" i="1" dirty="0" smtClean="0">
                <a:solidFill>
                  <a:srgbClr val="FF0000"/>
                </a:solidFill>
              </a:rPr>
              <a:t>(Когда?)</a:t>
            </a:r>
            <a:r>
              <a:rPr lang="ru-RU" sz="2400" i="1" dirty="0" smtClean="0">
                <a:solidFill>
                  <a:srgbClr val="0070C0"/>
                </a:solidFill>
              </a:rPr>
              <a:t> грамотность чтения, математическая грамотность  и естественнонаучная грамотность </a:t>
            </a:r>
            <a:r>
              <a:rPr lang="ru-RU" sz="2400" i="1" dirty="0" smtClean="0">
                <a:solidFill>
                  <a:srgbClr val="FF0000"/>
                </a:solidFill>
              </a:rPr>
              <a:t>(Что?)</a:t>
            </a:r>
            <a:r>
              <a:rPr lang="ru-RU" sz="2400" i="1" dirty="0" smtClean="0">
                <a:solidFill>
                  <a:srgbClr val="0070C0"/>
                </a:solidFill>
              </a:rPr>
              <a:t> финских </a:t>
            </a:r>
            <a:r>
              <a:rPr lang="ru-RU" sz="2400" i="1" dirty="0" smtClean="0">
                <a:solidFill>
                  <a:srgbClr val="FF0000"/>
                </a:solidFill>
              </a:rPr>
              <a:t>(Где?)</a:t>
            </a:r>
            <a:r>
              <a:rPr lang="ru-RU" sz="2400" i="1" dirty="0" smtClean="0">
                <a:solidFill>
                  <a:srgbClr val="0070C0"/>
                </a:solidFill>
              </a:rPr>
              <a:t> школьников </a:t>
            </a:r>
            <a:r>
              <a:rPr lang="ru-RU" sz="2400" i="1" dirty="0" smtClean="0">
                <a:solidFill>
                  <a:srgbClr val="FF0000"/>
                </a:solidFill>
              </a:rPr>
              <a:t>(Кто?)</a:t>
            </a:r>
            <a:r>
              <a:rPr lang="ru-RU" sz="2400" i="1" dirty="0" smtClean="0">
                <a:solidFill>
                  <a:srgbClr val="0070C0"/>
                </a:solidFill>
              </a:rPr>
              <a:t>, вновь оказались на вершине рейтинга </a:t>
            </a:r>
            <a:r>
              <a:rPr lang="ru-RU" sz="2400" i="1" dirty="0" smtClean="0">
                <a:solidFill>
                  <a:srgbClr val="FF0000"/>
                </a:solidFill>
              </a:rPr>
              <a:t>(Как?)</a:t>
            </a:r>
            <a:r>
              <a:rPr lang="ru-RU" sz="2400" i="1" dirty="0" smtClean="0">
                <a:solidFill>
                  <a:srgbClr val="0070C0"/>
                </a:solidFill>
              </a:rPr>
              <a:t>.</a:t>
            </a:r>
          </a:p>
          <a:p>
            <a:pPr algn="just"/>
            <a:endParaRPr lang="ru-RU" sz="2400" i="1" dirty="0" smtClean="0"/>
          </a:p>
          <a:p>
            <a:pPr algn="just"/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ОСНОВНОГО РАЗДЕЛА</a:t>
            </a:r>
          </a:p>
        </p:txBody>
      </p:sp>
      <p:grpSp>
        <p:nvGrpSpPr>
          <p:cNvPr id="73730" name="Group 2"/>
          <p:cNvGrpSpPr>
            <a:grpSpLocks noChangeAspect="1"/>
          </p:cNvGrpSpPr>
          <p:nvPr/>
        </p:nvGrpSpPr>
        <p:grpSpPr bwMode="auto">
          <a:xfrm>
            <a:off x="331879" y="1419623"/>
            <a:ext cx="8632609" cy="3384375"/>
            <a:chOff x="1857" y="8404"/>
            <a:chExt cx="8801" cy="3448"/>
          </a:xfrm>
        </p:grpSpPr>
        <p:sp>
          <p:nvSpPr>
            <p:cNvPr id="73731" name="AutoShape 3"/>
            <p:cNvSpPr>
              <a:spLocks noChangeAspect="1" noChangeArrowheads="1"/>
            </p:cNvSpPr>
            <p:nvPr/>
          </p:nvSpPr>
          <p:spPr bwMode="auto">
            <a:xfrm>
              <a:off x="1857" y="8404"/>
              <a:ext cx="8801" cy="3448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73732" name="Group 4"/>
            <p:cNvGrpSpPr>
              <a:grpSpLocks/>
            </p:cNvGrpSpPr>
            <p:nvPr/>
          </p:nvGrpSpPr>
          <p:grpSpPr bwMode="auto">
            <a:xfrm>
              <a:off x="1963" y="8747"/>
              <a:ext cx="8552" cy="2958"/>
              <a:chOff x="1963" y="8747"/>
              <a:chExt cx="8552" cy="2958"/>
            </a:xfrm>
          </p:grpSpPr>
          <p:sp>
            <p:nvSpPr>
              <p:cNvPr id="73733" name="AutoShape 5"/>
              <p:cNvSpPr>
                <a:spLocks noChangeArrowheads="1"/>
              </p:cNvSpPr>
              <p:nvPr/>
            </p:nvSpPr>
            <p:spPr bwMode="auto">
              <a:xfrm>
                <a:off x="4191" y="8747"/>
                <a:ext cx="2986" cy="2355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dirty="0"/>
              </a:p>
            </p:txBody>
          </p:sp>
          <p:sp>
            <p:nvSpPr>
              <p:cNvPr id="73734" name="AutoShape 6"/>
              <p:cNvSpPr>
                <a:spLocks noChangeArrowheads="1"/>
              </p:cNvSpPr>
              <p:nvPr/>
            </p:nvSpPr>
            <p:spPr bwMode="auto">
              <a:xfrm rot="10800000">
                <a:off x="7190" y="8747"/>
                <a:ext cx="2988" cy="2354"/>
              </a:xfrm>
              <a:prstGeom prst="triangle">
                <a:avLst>
                  <a:gd name="adj" fmla="val 50000"/>
                </a:avLst>
              </a:prstGeom>
              <a:solidFill>
                <a:srgbClr val="FFFFFF"/>
              </a:solidFill>
              <a:ln w="254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5" name="Line 7"/>
              <p:cNvSpPr>
                <a:spLocks noChangeShapeType="1"/>
              </p:cNvSpPr>
              <p:nvPr/>
            </p:nvSpPr>
            <p:spPr bwMode="auto">
              <a:xfrm>
                <a:off x="3105" y="9973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6" name="Line 8"/>
              <p:cNvSpPr>
                <a:spLocks noChangeShapeType="1"/>
              </p:cNvSpPr>
              <p:nvPr/>
            </p:nvSpPr>
            <p:spPr bwMode="auto">
              <a:xfrm>
                <a:off x="3105" y="9284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7" name="Line 9"/>
              <p:cNvSpPr>
                <a:spLocks noChangeShapeType="1"/>
              </p:cNvSpPr>
              <p:nvPr/>
            </p:nvSpPr>
            <p:spPr bwMode="auto">
              <a:xfrm>
                <a:off x="3120" y="10650"/>
                <a:ext cx="7395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3738" name="Text Box 10"/>
              <p:cNvSpPr txBox="1">
                <a:spLocks noChangeArrowheads="1"/>
              </p:cNvSpPr>
              <p:nvPr/>
            </p:nvSpPr>
            <p:spPr bwMode="auto">
              <a:xfrm>
                <a:off x="1980" y="8760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1-й абзац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39" name="Text Box 11"/>
              <p:cNvSpPr txBox="1">
                <a:spLocks noChangeArrowheads="1"/>
              </p:cNvSpPr>
              <p:nvPr/>
            </p:nvSpPr>
            <p:spPr bwMode="auto">
              <a:xfrm>
                <a:off x="2008" y="9599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2-й абзац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0" name="Text Box 12"/>
              <p:cNvSpPr txBox="1">
                <a:spLocks noChangeArrowheads="1"/>
              </p:cNvSpPr>
              <p:nvPr/>
            </p:nvSpPr>
            <p:spPr bwMode="auto">
              <a:xfrm>
                <a:off x="1978" y="10289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3-й абзац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1" name="Text Box 13"/>
              <p:cNvSpPr txBox="1">
                <a:spLocks noChangeArrowheads="1"/>
              </p:cNvSpPr>
              <p:nvPr/>
            </p:nvSpPr>
            <p:spPr bwMode="auto">
              <a:xfrm>
                <a:off x="1963" y="10934"/>
                <a:ext cx="1140" cy="3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и т.д.</a:t>
                </a:r>
                <a:endParaRPr kumimoji="0" lang="ru-RU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2" name="Text Box 14"/>
              <p:cNvSpPr txBox="1">
                <a:spLocks noChangeArrowheads="1"/>
              </p:cNvSpPr>
              <p:nvPr/>
            </p:nvSpPr>
            <p:spPr bwMode="auto">
              <a:xfrm>
                <a:off x="4498" y="11354"/>
                <a:ext cx="2325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Форма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73743" name="Text Box 15"/>
              <p:cNvSpPr txBox="1">
                <a:spLocks noChangeArrowheads="1"/>
              </p:cNvSpPr>
              <p:nvPr/>
            </p:nvSpPr>
            <p:spPr bwMode="auto">
              <a:xfrm>
                <a:off x="7513" y="11360"/>
                <a:ext cx="2325" cy="34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18000" tIns="0" rIns="18000" bIns="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b="1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cs typeface="Arial" pitchFamily="34" charset="0"/>
                  </a:rPr>
                  <a:t>Содержание</a:t>
                </a:r>
                <a:endParaRPr kumimoji="0" lang="ru-RU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ВАЖНО ПОМНИТЬ?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800" u="sng" dirty="0" smtClean="0"/>
              <a:t>Изложение материала</a:t>
            </a:r>
            <a:endParaRPr lang="ru-RU" sz="2800" dirty="0" smtClean="0"/>
          </a:p>
          <a:p>
            <a:pPr algn="just"/>
            <a:r>
              <a:rPr lang="ru-RU" sz="2800" dirty="0" smtClean="0"/>
              <a:t>Пресс-релиз – это не простое перечисление данных. В хорошем пресс-релизе представлен рассказ о данных. В нем самые важные и значимые статистические выкладки подаются в контексте долгосрочных и краткосрочных тенденций  и в более широком экономическом и социальном аспекте.</a:t>
            </a:r>
          </a:p>
          <a:p>
            <a:pPr algn="just"/>
            <a:endParaRPr lang="ru-RU" sz="2800" dirty="0" smtClean="0"/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ВАЖНО ПОМНИТЬ?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ru-RU" sz="2800" u="sng" dirty="0" smtClean="0"/>
              <a:t>Доступность текста</a:t>
            </a:r>
            <a:endParaRPr lang="ru-RU" sz="2800" dirty="0" smtClean="0"/>
          </a:p>
          <a:p>
            <a:pPr lvl="0" algn="just"/>
            <a:r>
              <a:rPr lang="ru-RU" sz="2800" dirty="0" smtClean="0"/>
              <a:t>Текст должен быть максимально доступным для адресата, вне зависимости от его интеллектуальных способностей.</a:t>
            </a:r>
          </a:p>
          <a:p>
            <a:pPr lvl="0" algn="just"/>
            <a:r>
              <a:rPr lang="ru-RU" sz="2800" dirty="0" smtClean="0"/>
              <a:t>Предложение не должно содержать более одной идеи. Каждая мысль должна быть ясной и законченной.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НЕ ВРЕДНЫЕ СОВЕТЫ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algn="just">
              <a:spcAft>
                <a:spcPts val="600"/>
              </a:spcAft>
            </a:pPr>
            <a:r>
              <a:rPr lang="ru-RU" sz="2800" dirty="0" smtClean="0"/>
              <a:t>Ограничьте материал непосредственными фактами и не приукрашиваете результаты.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Избегайте длинных предложений, методических терминов и специальной статистической лексики.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/>
              <a:t>Используйте фразы, которые похожи на те, что могли бы появиться в газетах.</a:t>
            </a:r>
          </a:p>
          <a:p>
            <a:pPr lvl="0" algn="just">
              <a:spcAft>
                <a:spcPts val="600"/>
              </a:spcAft>
            </a:pPr>
            <a:r>
              <a:rPr lang="ru-RU" sz="2800" dirty="0" smtClean="0">
                <a:solidFill>
                  <a:srgbClr val="0070C0"/>
                </a:solidFill>
              </a:rPr>
              <a:t>Проверьте текст на предмет фактов и грамматических ошибок.</a:t>
            </a:r>
          </a:p>
          <a:p>
            <a:pPr algn="just"/>
            <a:endParaRPr lang="ru-RU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267494"/>
            <a:ext cx="8964488" cy="2376264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ЕГО ВЕЛИЧЕСТВО</a:t>
            </a:r>
            <a:br>
              <a:rPr lang="ru-RU" sz="3600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ПРЕСС-РЕЛИЗ</a:t>
            </a:r>
            <a:endParaRPr lang="ru-RU" sz="3200" dirty="0" smtClean="0">
              <a:solidFill>
                <a:srgbClr val="0070C0"/>
              </a:solidFill>
            </a:endParaRPr>
          </a:p>
        </p:txBody>
      </p:sp>
      <p:pic>
        <p:nvPicPr>
          <p:cNvPr id="7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pic>
        <p:nvPicPr>
          <p:cNvPr id="4098" name="Picture 2" descr="http://darwinisms.com/wp-content/uploads/2012/01/press-release-template-tip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1347614"/>
            <a:ext cx="3604270" cy="297709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u="sng" dirty="0" smtClean="0"/>
              <a:t>Кому рассылать пресс-релиз</a:t>
            </a:r>
            <a:endParaRPr lang="ru-RU" sz="2400" dirty="0" smtClean="0"/>
          </a:p>
          <a:p>
            <a:pPr algn="just"/>
            <a:r>
              <a:rPr lang="ru-RU" sz="2400" dirty="0" smtClean="0"/>
              <a:t>Всем СМИ, которые хоть как-то могут быть заинтересованы в теме пресс-релиза. Однако основная работа по телефону должна проходить с журналистами из списка изданий, наиболее важных и влиятельных для бизнеса компании.</a:t>
            </a:r>
          </a:p>
          <a:p>
            <a:pPr algn="just"/>
            <a:endParaRPr lang="ru-RU" sz="2400" dirty="0" smtClean="0"/>
          </a:p>
          <a:p>
            <a:pPr algn="just"/>
            <a:r>
              <a:rPr lang="ru-RU" sz="2400" u="sng" dirty="0" smtClean="0"/>
              <a:t>Перед рассылкой</a:t>
            </a:r>
            <a:endParaRPr lang="ru-RU" sz="2400" dirty="0" smtClean="0"/>
          </a:p>
          <a:p>
            <a:pPr algn="just"/>
            <a:r>
              <a:rPr lang="ru-RU" sz="2400" dirty="0" smtClean="0"/>
              <a:t>Перед рассылкой пресс-релиза следует связаться по телефону с каждым журналистом, чтобы выяснить степень его заинтересованности в данной новости.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72008" y="1059582"/>
            <a:ext cx="9036496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r>
              <a:rPr lang="ru-RU" sz="2400" u="sng" dirty="0" smtClean="0"/>
              <a:t>Адресная рассылка</a:t>
            </a:r>
            <a:endParaRPr lang="ru-RU" sz="2400" dirty="0" smtClean="0"/>
          </a:p>
          <a:p>
            <a:pPr algn="just"/>
            <a:r>
              <a:rPr lang="ru-RU" sz="2400" dirty="0" smtClean="0"/>
              <a:t>В случае рассылки пресс-релиза по электронной почте следует делать индивидуальную рассылку. Каждый журналист рассчитывает на уникальную информацию.</a:t>
            </a:r>
          </a:p>
          <a:p>
            <a:pPr algn="just"/>
            <a:endParaRPr lang="ru-RU" sz="2400" u="sng" dirty="0" smtClean="0"/>
          </a:p>
          <a:p>
            <a:pPr algn="just"/>
            <a:r>
              <a:rPr lang="ru-RU" sz="2400" u="sng" dirty="0" smtClean="0"/>
              <a:t>Контролируйте ситуацию</a:t>
            </a:r>
            <a:endParaRPr lang="ru-RU" sz="2400" dirty="0" smtClean="0"/>
          </a:p>
          <a:p>
            <a:pPr algn="just"/>
            <a:r>
              <a:rPr lang="ru-RU" sz="2400" dirty="0" smtClean="0"/>
              <a:t>После рассылки пресс-релиза в тот же день следует связаться с наиболее оперативными СМИ (ежедневные газеты, информационные агентства, радио, ТВ), чтобы узнать о планируемых журналистами действиях.</a:t>
            </a:r>
          </a:p>
          <a:p>
            <a:pPr algn="just"/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РАСПРОСТРАНЕНИЕ ПРЕСС-РЕЛИЗА.</a:t>
            </a:r>
            <a:br>
              <a:rPr lang="ru-RU" sz="3200" dirty="0" smtClean="0">
                <a:solidFill>
                  <a:schemeClr val="bg1"/>
                </a:solidFill>
              </a:rPr>
            </a:br>
            <a:r>
              <a:rPr lang="ru-RU" sz="3200" dirty="0" smtClean="0">
                <a:solidFill>
                  <a:schemeClr val="bg1"/>
                </a:solidFill>
              </a:rPr>
              <a:t>Включите воображение.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131590"/>
            <a:ext cx="4066247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 descr="Картинка 2 из 1534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28184" y="1169475"/>
            <a:ext cx="2808312" cy="3974025"/>
          </a:xfrm>
          <a:prstGeom prst="rect">
            <a:avLst/>
          </a:prstGeom>
          <a:noFill/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4499992" y="1275606"/>
            <a:ext cx="0" cy="3672408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716016" y="2427734"/>
            <a:ext cx="14401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Используйте</a:t>
            </a:r>
          </a:p>
          <a:p>
            <a:r>
              <a:rPr lang="ru-RU" dirty="0" smtClean="0"/>
              <a:t>обратную сторону</a:t>
            </a:r>
          </a:p>
          <a:p>
            <a:r>
              <a:rPr lang="ru-RU" dirty="0" smtClean="0"/>
              <a:t>бланка с</a:t>
            </a:r>
          </a:p>
          <a:p>
            <a:r>
              <a:rPr lang="ru-RU" dirty="0" smtClean="0"/>
              <a:t>заданием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 </a:t>
            </a:r>
            <a:r>
              <a:rPr lang="ru-RU" sz="3200" dirty="0" smtClean="0">
                <a:solidFill>
                  <a:schemeClr val="bg1"/>
                </a:solidFill>
              </a:rPr>
              <a:t>из-за границы.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15693" y="1083028"/>
            <a:ext cx="6324659" cy="40119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123728" y="1131590"/>
            <a:ext cx="5589992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5"/>
              </a:rPr>
              <a:t>http://www.minedu.fi/OPM/Tiedotteet/2010/12/pisa2009.html?lang=en&amp;extra_locale=ru</a:t>
            </a:r>
            <a:endParaRPr kumimoji="0" lang="ru-RU" sz="1800" b="0" i="0" u="none" strike="noStrike" cap="none" normalizeH="0" baseline="0" dirty="0" smtClean="0">
              <a:ln>
                <a:noFill/>
              </a:ln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58899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ПРИМЕРЫ из России.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6" y="1445263"/>
            <a:ext cx="8929718" cy="3231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 smtClean="0"/>
              <a:t>Итоги </a:t>
            </a:r>
            <a:r>
              <a:rPr lang="ru-RU" sz="2400" b="1" dirty="0"/>
              <a:t>ЕГЭ-2011 в Республике </a:t>
            </a:r>
            <a:r>
              <a:rPr lang="ru-RU" sz="2400" b="1" dirty="0" smtClean="0"/>
              <a:t>Татарстан</a:t>
            </a:r>
          </a:p>
          <a:p>
            <a:pPr lvl="0" algn="just"/>
            <a:r>
              <a:rPr lang="ru-RU" sz="2000" u="sng" dirty="0">
                <a:hlinkClick r:id="rId4"/>
              </a:rPr>
              <a:t>http://</a:t>
            </a:r>
            <a:r>
              <a:rPr lang="ru-RU" sz="2000" u="sng" dirty="0" smtClean="0">
                <a:hlinkClick r:id="rId4"/>
              </a:rPr>
              <a:t>prav.tatarstan.ru/rus/pressa/photo.htm/press-release/364184.htm</a:t>
            </a:r>
            <a:endParaRPr lang="ru-RU" sz="2000" u="sng" dirty="0" smtClean="0"/>
          </a:p>
          <a:p>
            <a:endParaRPr lang="ru-RU" sz="2000" b="1" dirty="0" smtClean="0"/>
          </a:p>
          <a:p>
            <a:pPr algn="just"/>
            <a:r>
              <a:rPr lang="ru-RU" sz="2400" b="1" dirty="0" smtClean="0"/>
              <a:t>Информация </a:t>
            </a:r>
            <a:r>
              <a:rPr lang="ru-RU" sz="2400" b="1" dirty="0"/>
              <a:t>для </a:t>
            </a:r>
            <a:r>
              <a:rPr lang="ru-RU" sz="2400" b="1" dirty="0" smtClean="0"/>
              <a:t>пресс-конференции</a:t>
            </a:r>
            <a:r>
              <a:rPr lang="ru-RU" sz="2400" dirty="0"/>
              <a:t> </a:t>
            </a:r>
            <a:r>
              <a:rPr lang="ru-RU" sz="2400" b="1" dirty="0" smtClean="0"/>
              <a:t>руководителя </a:t>
            </a:r>
            <a:r>
              <a:rPr lang="ru-RU" sz="2400" b="1" dirty="0"/>
              <a:t>Поволжского управления министерства образования и науки Самарской области по вопросам государственной (итоговой) аттестации обучающихся </a:t>
            </a:r>
            <a:r>
              <a:rPr lang="en-US" sz="2400" b="1" dirty="0"/>
              <a:t>XI</a:t>
            </a:r>
            <a:r>
              <a:rPr lang="ru-RU" sz="2400" b="1" dirty="0"/>
              <a:t> (</a:t>
            </a:r>
            <a:r>
              <a:rPr lang="en-US" sz="2400" b="1" dirty="0"/>
              <a:t>XII</a:t>
            </a:r>
            <a:r>
              <a:rPr lang="ru-RU" sz="2400" b="1" dirty="0"/>
              <a:t>) классов в 2012/2013 учебном </a:t>
            </a:r>
            <a:r>
              <a:rPr lang="ru-RU" sz="2400" b="1" dirty="0" smtClean="0"/>
              <a:t>году</a:t>
            </a:r>
          </a:p>
          <a:p>
            <a:r>
              <a:rPr lang="ru-RU" sz="2000" u="sng" dirty="0">
                <a:hlinkClick r:id="rId5"/>
              </a:rPr>
              <a:t>educat-povol.ru/</a:t>
            </a:r>
            <a:r>
              <a:rPr lang="ru-RU" sz="2000" u="sng" dirty="0" err="1">
                <a:hlinkClick r:id="rId5"/>
              </a:rPr>
              <a:t>doc</a:t>
            </a:r>
            <a:r>
              <a:rPr lang="ru-RU" sz="2000" u="sng" dirty="0">
                <a:hlinkClick r:id="rId5"/>
              </a:rPr>
              <a:t>/13_</a:t>
            </a:r>
            <a:r>
              <a:rPr lang="ru-RU" sz="2000" b="1" u="sng" dirty="0">
                <a:hlinkClick r:id="rId5"/>
              </a:rPr>
              <a:t>Press</a:t>
            </a:r>
            <a:r>
              <a:rPr lang="ru-RU" sz="2000" u="sng" dirty="0">
                <a:hlinkClick r:id="rId5"/>
              </a:rPr>
              <a:t>_</a:t>
            </a:r>
            <a:r>
              <a:rPr lang="ru-RU" sz="2000" b="1" u="sng" dirty="0">
                <a:hlinkClick r:id="rId5"/>
              </a:rPr>
              <a:t>EGE</a:t>
            </a:r>
            <a:r>
              <a:rPr lang="ru-RU" sz="2000" u="sng" dirty="0">
                <a:hlinkClick r:id="rId5"/>
              </a:rPr>
              <a:t>_GIA.doc</a:t>
            </a:r>
            <a:endParaRPr kumimoji="0" lang="ru-RU" altLang="zh-TW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КТО «КРАЙНИЙ»?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5" y="1203598"/>
            <a:ext cx="4172923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179512" y="3579862"/>
            <a:ext cx="8496944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/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Пресс-служба органа управления образованием</a:t>
            </a: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Специалист по связям с общественностью ОУО (пресс-секретарь)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buFontTx/>
              <a:buChar char="•"/>
            </a:pPr>
            <a:r>
              <a:rPr lang="ru-RU" sz="2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Сотрудник Центра оценки качества образования (?)</a:t>
            </a:r>
          </a:p>
        </p:txBody>
      </p:sp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48672" y="1131590"/>
            <a:ext cx="4859832" cy="2558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04" y="1275606"/>
            <a:ext cx="3430745" cy="35154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От «голых» цифр к Пресс-релизу</a:t>
            </a:r>
            <a:endParaRPr lang="ru-RU" sz="3200" dirty="0" smtClean="0">
              <a:solidFill>
                <a:schemeClr val="bg1"/>
              </a:solidFill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2627784" y="3903898"/>
            <a:ext cx="2953516" cy="468052"/>
            <a:chOff x="2627784" y="3903898"/>
            <a:chExt cx="2953516" cy="468052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 bwMode="auto">
            <a:xfrm>
              <a:off x="3565076" y="3903898"/>
              <a:ext cx="2016224" cy="4680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eaLnBrk="0" hangingPunct="0"/>
              <a:r>
                <a:rPr lang="ru-RU" sz="2000" b="1" dirty="0" smtClean="0">
                  <a:solidFill>
                    <a:srgbClr val="0070C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Пресс-релиз</a:t>
              </a:r>
              <a:endParaRPr lang="ru-RU" sz="2000" b="1" dirty="0" smtClean="0">
                <a:solidFill>
                  <a:srgbClr val="0070C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5" name="Прямая соединительная линия 4"/>
            <p:cNvCxnSpPr>
              <a:endCxn id="9" idx="1"/>
            </p:cNvCxnSpPr>
            <p:nvPr/>
          </p:nvCxnSpPr>
          <p:spPr>
            <a:xfrm>
              <a:off x="2627784" y="4137924"/>
              <a:ext cx="937292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Группа 21"/>
          <p:cNvGrpSpPr/>
          <p:nvPr/>
        </p:nvGrpSpPr>
        <p:grpSpPr>
          <a:xfrm>
            <a:off x="2789802" y="3101899"/>
            <a:ext cx="5166574" cy="765995"/>
            <a:chOff x="2789802" y="3101899"/>
            <a:chExt cx="5166574" cy="765995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 bwMode="auto">
            <a:xfrm>
              <a:off x="3563888" y="3101899"/>
              <a:ext cx="4392488" cy="76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eaLnBrk="0" hangingPunct="0"/>
              <a:r>
                <a:rPr lang="ru-RU" sz="2000" dirty="0" smtClean="0">
                  <a:solidFill>
                    <a:srgbClr val="00B05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Пресс-служба или специалист по связям с общественностью</a:t>
              </a:r>
              <a:endParaRPr lang="ru-RU" sz="20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 flipH="1" flipV="1">
              <a:off x="2789802" y="3291830"/>
              <a:ext cx="774086" cy="7200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Группа 25"/>
          <p:cNvGrpSpPr/>
          <p:nvPr/>
        </p:nvGrpSpPr>
        <p:grpSpPr>
          <a:xfrm>
            <a:off x="2843808" y="2148091"/>
            <a:ext cx="6192688" cy="953808"/>
            <a:chOff x="2843808" y="2148091"/>
            <a:chExt cx="6192688" cy="953808"/>
          </a:xfrm>
        </p:grpSpPr>
        <p:sp>
          <p:nvSpPr>
            <p:cNvPr id="18" name="Подзаголовок 2"/>
            <p:cNvSpPr txBox="1">
              <a:spLocks/>
            </p:cNvSpPr>
            <p:nvPr/>
          </p:nvSpPr>
          <p:spPr bwMode="auto">
            <a:xfrm>
              <a:off x="3563888" y="2148091"/>
              <a:ext cx="5472608" cy="9538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eaLnBrk="0" hangingPunct="0"/>
              <a:r>
                <a:rPr lang="ru-RU" sz="2000" dirty="0" smtClean="0">
                  <a:solidFill>
                    <a:srgbClr val="FFC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Комитет по оценке - ЦОКО + </a:t>
              </a:r>
              <a:r>
                <a:rPr lang="ru-RU" sz="2000" dirty="0" err="1" smtClean="0">
                  <a:solidFill>
                    <a:srgbClr val="FFC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ОУО+ИПК+Вуз</a:t>
              </a:r>
              <a:endParaRPr lang="ru-RU" sz="2000" dirty="0" smtClean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  <a:p>
              <a:pPr lvl="0" eaLnBrk="0" hangingPunct="0"/>
              <a:r>
                <a:rPr lang="ru-RU" sz="2000" dirty="0" smtClean="0">
                  <a:solidFill>
                    <a:srgbClr val="FFC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(записка с ключевыми выводами и фактами – основа для пресс-релиза)</a:t>
              </a:r>
              <a:endParaRPr lang="ru-RU" sz="2000" dirty="0">
                <a:solidFill>
                  <a:srgbClr val="FFC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2843808" y="2431176"/>
              <a:ext cx="720080" cy="35659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Группа 19"/>
          <p:cNvGrpSpPr/>
          <p:nvPr/>
        </p:nvGrpSpPr>
        <p:grpSpPr>
          <a:xfrm>
            <a:off x="2789802" y="1491630"/>
            <a:ext cx="5814646" cy="864096"/>
            <a:chOff x="2789802" y="1491630"/>
            <a:chExt cx="5814646" cy="864096"/>
          </a:xfrm>
        </p:grpSpPr>
        <p:sp>
          <p:nvSpPr>
            <p:cNvPr id="23" name="Подзаголовок 2"/>
            <p:cNvSpPr txBox="1">
              <a:spLocks/>
            </p:cNvSpPr>
            <p:nvPr/>
          </p:nvSpPr>
          <p:spPr bwMode="auto">
            <a:xfrm>
              <a:off x="3565076" y="1491630"/>
              <a:ext cx="5039372" cy="7659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noAutofit/>
            </a:bodyPr>
            <a:lstStyle/>
            <a:p>
              <a:pPr lvl="0" eaLnBrk="0" hangingPunct="0"/>
              <a:r>
                <a:rPr lang="ru-RU" sz="2000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Центр оценки качества образования (информационная справка)</a:t>
              </a:r>
              <a:endParaRPr lang="ru-RU" sz="2000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endParaRPr>
            </a:p>
          </p:txBody>
        </p:sp>
        <p:cxnSp>
          <p:nvCxnSpPr>
            <p:cNvPr id="24" name="Прямая соединительная линия 23"/>
            <p:cNvCxnSpPr/>
            <p:nvPr/>
          </p:nvCxnSpPr>
          <p:spPr>
            <a:xfrm flipH="1">
              <a:off x="2789802" y="1923678"/>
              <a:ext cx="774086" cy="43204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92501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Что полезно почитать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203598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lvl="0" eaLnBrk="0" hangingPunct="0"/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Горкина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М.Б., Мамонтов А.А., Манн. И.Б.</a:t>
            </a:r>
          </a:p>
          <a:p>
            <a:pPr lvl="0" eaLnBrk="0" hangingPunct="0"/>
            <a:r>
              <a:rPr lang="en-US" sz="2400" dirty="0" smtClean="0">
                <a:latin typeface="+mn-lt"/>
                <a:ea typeface="Times New Roman" pitchFamily="18" charset="0"/>
                <a:cs typeface="Arial" pitchFamily="34" charset="0"/>
              </a:rPr>
              <a:t>PR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на 100%: Как стать хорошим менеджеров по </a:t>
            </a:r>
            <a:r>
              <a:rPr lang="en-US" sz="2400" dirty="0" smtClean="0">
                <a:latin typeface="+mn-lt"/>
                <a:ea typeface="Times New Roman" pitchFamily="18" charset="0"/>
                <a:cs typeface="Arial" pitchFamily="34" charset="0"/>
              </a:rPr>
              <a:t>PR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. – М.: </a:t>
            </a:r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Альпина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dirty="0" err="1" smtClean="0">
                <a:latin typeface="+mn-lt"/>
                <a:ea typeface="Times New Roman" pitchFamily="18" charset="0"/>
                <a:cs typeface="Arial" pitchFamily="34" charset="0"/>
              </a:rPr>
              <a:t>Паблишер</a:t>
            </a:r>
            <a:r>
              <a:rPr lang="ru-RU" sz="2400" dirty="0" smtClean="0">
                <a:latin typeface="+mn-lt"/>
                <a:ea typeface="Times New Roman" pitchFamily="18" charset="0"/>
                <a:cs typeface="Arial" pitchFamily="34" charset="0"/>
              </a:rPr>
              <a:t>, 2003.</a:t>
            </a:r>
          </a:p>
          <a:p>
            <a:pPr lvl="0" eaLnBrk="0" hangingPunct="0"/>
            <a:endParaRPr lang="ru-RU" sz="14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eaLnBrk="0" hangingPunct="0"/>
            <a:r>
              <a:rPr lang="ru-RU" sz="2400" dirty="0" smtClean="0"/>
              <a:t>Как правильно написать пресс-релиз? Примеры и образцы пресс-релизов</a:t>
            </a:r>
          </a:p>
          <a:p>
            <a:pPr lvl="0" eaLnBrk="0" hangingPunct="0"/>
            <a:r>
              <a:rPr lang="en-US" sz="2000" dirty="0" smtClean="0">
                <a:hlinkClick r:id="rId4"/>
              </a:rPr>
              <a:t>http://www.brave-agency.ru/articles/86/</a:t>
            </a:r>
            <a:endParaRPr lang="ru-RU" sz="2000" dirty="0" smtClean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algn="just"/>
            <a:endParaRPr lang="ru-RU" sz="1400" dirty="0" smtClean="0"/>
          </a:p>
          <a:p>
            <a:pPr algn="just"/>
            <a:r>
              <a:rPr lang="ru-RU" sz="2400" dirty="0" smtClean="0"/>
              <a:t>Составление пресс-релизов: правила и практические рекомендации</a:t>
            </a:r>
          </a:p>
          <a:p>
            <a:pPr algn="just"/>
            <a:r>
              <a:rPr lang="en-US" sz="2000" dirty="0" smtClean="0">
                <a:hlinkClick r:id="rId5"/>
              </a:rPr>
              <a:t>http://www.dv-reclama.ru/others/articles/detail.php?ELEMENT_ID=23267</a:t>
            </a:r>
            <a:endParaRPr lang="ru-RU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ПРАКТИЧЕСКОЕ ЗАДАНИЕ</a:t>
            </a:r>
            <a:endParaRPr lang="ru-RU" dirty="0" smtClean="0">
              <a:solidFill>
                <a:schemeClr val="bg1"/>
              </a:solidFill>
            </a:endParaRP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1163208"/>
            <a:ext cx="892899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/>
              <a:t>	</a:t>
            </a:r>
            <a:r>
              <a:rPr lang="ru-RU" sz="3200" dirty="0" smtClean="0"/>
              <a:t>Анализ пресс-релиза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Прочитать текст пресс-релиза.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Проанализировать текст в соответствии с правилами подготовки пресс-релиза.</a:t>
            </a:r>
          </a:p>
          <a:p>
            <a:pPr marL="514350" indent="-514350" algn="just">
              <a:buAutoNum type="arabicPeriod"/>
            </a:pPr>
            <a:r>
              <a:rPr lang="ru-RU" sz="3200" dirty="0" smtClean="0"/>
              <a:t>Сформулировать и представить на слайде «недостатки» пресс-релиза, его сильные стороны.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8312" y="158750"/>
            <a:ext cx="8208143" cy="82867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СПАСИБО ЗА ВНИМАНИЕ!</a:t>
            </a:r>
          </a:p>
        </p:txBody>
      </p:sp>
      <p:sp>
        <p:nvSpPr>
          <p:cNvPr id="5125" name="Объект 2"/>
          <p:cNvSpPr txBox="1">
            <a:spLocks/>
          </p:cNvSpPr>
          <p:nvPr/>
        </p:nvSpPr>
        <p:spPr bwMode="auto">
          <a:xfrm>
            <a:off x="457200" y="3076575"/>
            <a:ext cx="8229600" cy="151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buFont typeface="Arial" charset="0"/>
              <a:buNone/>
            </a:pPr>
            <a:endParaRPr lang="ru-RU" sz="3200">
              <a:solidFill>
                <a:srgbClr val="898989"/>
              </a:solidFill>
            </a:endParaRPr>
          </a:p>
        </p:txBody>
      </p:sp>
      <p:pic>
        <p:nvPicPr>
          <p:cNvPr id="2050" name="Picture 2" descr="E:\rtc_prezent_png\rtc_logo_0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741" y="4299942"/>
            <a:ext cx="8661715" cy="846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07504" y="4505208"/>
            <a:ext cx="23248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</a:rPr>
              <a:t>rtc.imerae@gmail.com</a:t>
            </a:r>
            <a:endParaRPr lang="ru-RU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67744" y="2931790"/>
            <a:ext cx="4752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iavaldman@gmail.com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О ЧЁМ ПОЙДЁТ РЕЧЬ?</a:t>
            </a:r>
          </a:p>
        </p:txBody>
      </p:sp>
      <p:sp>
        <p:nvSpPr>
          <p:cNvPr id="18" name="Подзаголовок 2"/>
          <p:cNvSpPr txBox="1">
            <a:spLocks/>
          </p:cNvSpPr>
          <p:nvPr/>
        </p:nvSpPr>
        <p:spPr bwMode="auto">
          <a:xfrm>
            <a:off x="144016" y="1131590"/>
            <a:ext cx="8892480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just">
              <a:spcAft>
                <a:spcPts val="400"/>
              </a:spcAft>
            </a:pP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Пресс - релиз и его целевая аудитория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Информационный повод</a:t>
            </a:r>
            <a:endParaRPr lang="ru-RU" sz="2400" dirty="0" smtClean="0">
              <a:latin typeface="Arial" pitchFamily="34" charset="0"/>
              <a:cs typeface="Arial" pitchFamily="34" charset="0"/>
            </a:endParaRP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Структура и содержание пресс-релиза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На что следует обращать внимание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Распространение пресс-релиза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Примеры</a:t>
            </a:r>
          </a:p>
          <a:p>
            <a:pPr lvl="0" eaLnBrk="0" hangingPunct="0">
              <a:spcAft>
                <a:spcPts val="400"/>
              </a:spcAft>
              <a:buFontTx/>
              <a:buChar char="•"/>
            </a:pPr>
            <a:r>
              <a:rPr lang="ru-RU" sz="2400" dirty="0" smtClean="0">
                <a:latin typeface="Arial" pitchFamily="34" charset="0"/>
                <a:cs typeface="Arial" pitchFamily="34" charset="0"/>
              </a:rPr>
              <a:t> Кто «крайний»?</a:t>
            </a:r>
            <a:endParaRPr lang="ru-RU" sz="2400" dirty="0" smtClean="0"/>
          </a:p>
          <a:p>
            <a:pPr algn="just">
              <a:spcAft>
                <a:spcPts val="400"/>
              </a:spcAft>
            </a:pPr>
            <a:endParaRPr lang="ru-RU" sz="2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008112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ЧТО ТАКОЕ ПРЕСС-РЕЛИЗ?</a:t>
            </a: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8434" name="Picture 2" descr="http://im6-tub-ru.yandex.net/i?id=388470067-35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336" y="1580009"/>
            <a:ext cx="1428750" cy="847725"/>
          </a:xfrm>
          <a:prstGeom prst="rect">
            <a:avLst/>
          </a:prstGeom>
          <a:noFill/>
        </p:spPr>
      </p:pic>
      <p:sp>
        <p:nvSpPr>
          <p:cNvPr id="10" name="Прямоугольник 9"/>
          <p:cNvSpPr/>
          <p:nvPr/>
        </p:nvSpPr>
        <p:spPr>
          <a:xfrm>
            <a:off x="179512" y="1275606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i="1" dirty="0" smtClean="0"/>
              <a:t>Пресс-релиз – сообщение для прессы, подготовленное для журналистов и редакторов СМИ и рассказывающее о значимом событии, мероприятии или ином информационном поводе.</a:t>
            </a:r>
            <a:endParaRPr lang="ru-RU" sz="2400" b="1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07504" y="2855714"/>
            <a:ext cx="89644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0000"/>
                </a:solidFill>
              </a:rPr>
              <a:t>Главная задача </a:t>
            </a:r>
            <a:r>
              <a:rPr lang="ru-RU" sz="2400" dirty="0" smtClean="0"/>
              <a:t>пресс-релиза - сообщить новость таким образом, чтобы она: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была опубликована полностью или частично в СМИ и/или </a:t>
            </a:r>
            <a:r>
              <a:rPr lang="ru-RU" sz="2400" dirty="0" err="1" smtClean="0"/>
              <a:t>Internet</a:t>
            </a:r>
            <a:r>
              <a:rPr lang="ru-RU" sz="2400" dirty="0" smtClean="0"/>
              <a:t>;</a:t>
            </a:r>
          </a:p>
          <a:p>
            <a:pPr>
              <a:buFont typeface="Arial" pitchFamily="34" charset="0"/>
              <a:buChar char="•"/>
            </a:pPr>
            <a:r>
              <a:rPr lang="ru-RU" sz="2400" dirty="0" smtClean="0"/>
              <a:t> заинтересовала журналиста и побудила его обратиться за комментариями и дополнительной информацией.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ЦЕЛЕВАЯ АУДИТОРИЯ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1371421"/>
            <a:ext cx="66967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Средства массовой информации являются главной аудиторией для большинства пресс-релизов.</a:t>
            </a:r>
            <a:endParaRPr lang="ru-RU" sz="2400" i="1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2711698"/>
            <a:ext cx="86409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Пресс-релизы пишутся</a:t>
            </a:r>
            <a:r>
              <a:rPr lang="ru-RU" sz="2400" i="1" dirty="0" smtClean="0"/>
              <a:t> </a:t>
            </a:r>
            <a:r>
              <a:rPr lang="ru-RU" sz="2400" dirty="0" smtClean="0"/>
              <a:t>для обычных журналистов-репортёров, которые не являются специалистами в одной конкретной области.</a:t>
            </a:r>
          </a:p>
          <a:p>
            <a:pPr algn="just"/>
            <a:r>
              <a:rPr lang="ru-RU" sz="2400" dirty="0" smtClean="0"/>
              <a:t>Большинство потребителей результатов оценивания получают исходную информацию из средств массовой информации, а те, в свою очередь, получают ее из вашего пресс-релиза. </a:t>
            </a:r>
            <a:endParaRPr lang="ru-RU" sz="2400" dirty="0"/>
          </a:p>
        </p:txBody>
      </p:sp>
      <p:pic>
        <p:nvPicPr>
          <p:cNvPr id="58372" name="Picture 4" descr="Customer Networks -Marketing Resource Management Solution SproutLou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2280" y="1193264"/>
            <a:ext cx="2016224" cy="15963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АКЦЕНТЫ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0" y="3219822"/>
            <a:ext cx="8712968" cy="1695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ru-RU" sz="2000" dirty="0" smtClean="0"/>
              <a:t>Радиостанциям лучше отправлять укороченные варианты. Пресс-релиз должен содержать как минимум одну цитату.</a:t>
            </a:r>
          </a:p>
          <a:p>
            <a:pPr lvl="0" algn="just">
              <a:spcAft>
                <a:spcPts val="50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Специализированным СМИ необходимо предоставить подробную информацию, интересную профессионалам в той сфере деятельности, которой посвящен пресс-релиз.</a:t>
            </a:r>
            <a:endParaRPr lang="ru-RU" sz="2000" dirty="0">
              <a:solidFill>
                <a:srgbClr val="0070C0"/>
              </a:solidFill>
            </a:endParaRPr>
          </a:p>
        </p:txBody>
      </p:sp>
      <p:pic>
        <p:nvPicPr>
          <p:cNvPr id="70658" name="Picture 2" descr="http://im0-tub-ru.yandex.net/i?id=125969818-44-7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1503040"/>
            <a:ext cx="1258213" cy="157276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51520" y="134761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>
                <a:solidFill>
                  <a:srgbClr val="C00000"/>
                </a:solidFill>
              </a:rPr>
              <a:t>В пресс-релизах, как и в одежде, важно делать акценты.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51520" y="1832263"/>
            <a:ext cx="7237312" cy="1387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500"/>
              </a:spcAft>
            </a:pPr>
            <a:r>
              <a:rPr lang="ru-RU" sz="2000" dirty="0" smtClean="0"/>
              <a:t>В пресс-релизе для деловых СМИ акцент должен быть сделан на цифрах и фактах.</a:t>
            </a:r>
          </a:p>
          <a:p>
            <a:pPr lvl="0" algn="just">
              <a:spcAft>
                <a:spcPts val="500"/>
              </a:spcAft>
            </a:pPr>
            <a:r>
              <a:rPr lang="ru-RU" sz="2000" dirty="0" smtClean="0">
                <a:solidFill>
                  <a:srgbClr val="0070C0"/>
                </a:solidFill>
              </a:rPr>
              <a:t>Пресс-релиз для общественно-политических СМИ должен подчеркивать, что тема интересна широкой аудитории.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16" y="51470"/>
            <a:ext cx="8964488" cy="1224136"/>
          </a:xfrm>
        </p:spPr>
        <p:txBody>
          <a:bodyPr/>
          <a:lstStyle/>
          <a:p>
            <a:pPr lvl="0" algn="l"/>
            <a:r>
              <a:rPr lang="ru-RU" sz="3600" dirty="0" smtClean="0">
                <a:solidFill>
                  <a:schemeClr val="bg1"/>
                </a:solidFill>
              </a:rPr>
              <a:t>ИНФОРМАЦИОННЫЙ ПОВОД</a:t>
            </a:r>
            <a:r>
              <a:rPr lang="ru-RU" dirty="0" smtClean="0">
                <a:solidFill>
                  <a:schemeClr val="bg1"/>
                </a:solidFill>
              </a:rPr>
              <a:t/>
            </a:r>
            <a:br>
              <a:rPr lang="ru-RU" dirty="0" smtClean="0">
                <a:solidFill>
                  <a:schemeClr val="bg1"/>
                </a:solidFill>
              </a:rPr>
            </a:br>
            <a:endParaRPr lang="ru-RU" sz="3200" dirty="0" smtClean="0">
              <a:solidFill>
                <a:srgbClr val="00B0F0"/>
              </a:solidFill>
            </a:endParaRPr>
          </a:p>
        </p:txBody>
      </p:sp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79512" y="1330771"/>
            <a:ext cx="70567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dirty="0" smtClean="0"/>
              <a:t>Информационный повод - событие, которое может заинтересовать публику: читателей, зрителей или слушателей.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179512" y="2937014"/>
            <a:ext cx="68407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i="1" dirty="0" smtClean="0"/>
              <a:t>Создание информационного повода используется для внесения в информационную среду информации, которая должна повлиять на общественное мнение по тому или иному вопросу.</a:t>
            </a:r>
            <a:endParaRPr lang="ru-RU" sz="2400" i="1" dirty="0"/>
          </a:p>
        </p:txBody>
      </p:sp>
      <p:pic>
        <p:nvPicPr>
          <p:cNvPr id="12290" name="Picture 2" descr="Картинка 1 из 102481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53275" y="1131590"/>
            <a:ext cx="1990725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1"/>
          <p:cNvSpPr txBox="1">
            <a:spLocks/>
          </p:cNvSpPr>
          <p:nvPr/>
        </p:nvSpPr>
        <p:spPr bwMode="auto">
          <a:xfrm>
            <a:off x="6156176" y="4515966"/>
            <a:ext cx="1647031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WWW.RTC-EDU.RU</a:t>
            </a:r>
            <a:endParaRPr kumimoji="0" lang="ru-RU" sz="1400" b="0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1401382"/>
              </p:ext>
            </p:extLst>
          </p:nvPr>
        </p:nvGraphicFramePr>
        <p:xfrm>
          <a:off x="107504" y="1131590"/>
          <a:ext cx="8928992" cy="401525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9947"/>
                <a:gridCol w="3922541"/>
                <a:gridCol w="4536504"/>
              </a:tblGrid>
              <a:tr h="323824"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О чем Вы хотите рассказать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/>
                        <a:t>Информационный повод</a:t>
                      </a:r>
                    </a:p>
                  </a:txBody>
                  <a:tcPr marL="725" marR="725" marT="725" marB="725" anchor="ctr"/>
                </a:tc>
              </a:tr>
              <a:tr h="74373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1.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С о</a:t>
                      </a:r>
                      <a:r>
                        <a:rPr lang="ru-RU" sz="1600" baseline="0" dirty="0" smtClean="0"/>
                        <a:t> следующего </a:t>
                      </a:r>
                      <a:r>
                        <a:rPr lang="ru-RU" sz="1600" dirty="0" smtClean="0"/>
                        <a:t>года меняются правила приёма в вузы на основе ЕГЭ.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Министерство образования утвердило новые правила проведения итоговой аттестации по завершению средней школы.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32382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2.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В регионе идёт подготовка школьников к сдаче ЕГЭ.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Получены результаты пробного ЕГЭ по русскому языку и математике.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3.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Российские школьники не  отличились особыми успехами в исследовании </a:t>
                      </a:r>
                      <a:r>
                        <a:rPr lang="en-US" sz="1600" baseline="0" dirty="0" smtClean="0"/>
                        <a:t>PISA</a:t>
                      </a:r>
                      <a:r>
                        <a:rPr lang="ru-RU" sz="1600" baseline="0" dirty="0" smtClean="0"/>
                        <a:t>-2009.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Официальное</a:t>
                      </a:r>
                      <a:r>
                        <a:rPr lang="ru-RU" sz="1600" baseline="0" dirty="0" smtClean="0"/>
                        <a:t> открытие результатов </a:t>
                      </a:r>
                      <a:r>
                        <a:rPr lang="en-US" sz="1600" baseline="0" dirty="0" smtClean="0"/>
                        <a:t>PISA</a:t>
                      </a:r>
                      <a:r>
                        <a:rPr lang="ru-RU" sz="1600" baseline="0" dirty="0" smtClean="0"/>
                        <a:t>-2009 на семинаре ЦОКО ИСМО РАО</a:t>
                      </a:r>
                      <a:r>
                        <a:rPr lang="ru-RU" sz="1600" dirty="0" smtClean="0"/>
                        <a:t>.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4.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По</a:t>
                      </a:r>
                      <a:r>
                        <a:rPr lang="ru-RU" sz="1600" baseline="0" dirty="0" smtClean="0"/>
                        <a:t> сравнению с прошлым годом уменьшилось ч</a:t>
                      </a:r>
                      <a:r>
                        <a:rPr lang="ru-RU" sz="1600" dirty="0" smtClean="0"/>
                        <a:t>исло учащихся с высокими баллами по математике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Опубликованы результаты ЕГЭ</a:t>
                      </a:r>
                      <a:r>
                        <a:rPr lang="ru-RU" sz="1600" baseline="0" dirty="0" smtClean="0"/>
                        <a:t> по математике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>
                          <a:solidFill>
                            <a:srgbClr val="C00000"/>
                          </a:solidFill>
                        </a:rPr>
                        <a:t>5.</a:t>
                      </a: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/>
                        <a:t>Определились</a:t>
                      </a:r>
                      <a:r>
                        <a:rPr lang="ru-RU" sz="1600" baseline="0" dirty="0" smtClean="0"/>
                        <a:t> </a:t>
                      </a:r>
                      <a:r>
                        <a:rPr lang="ru-RU" sz="1600" dirty="0" smtClean="0"/>
                        <a:t>вузы, в которых учатся</a:t>
                      </a:r>
                    </a:p>
                    <a:p>
                      <a:pPr algn="l"/>
                      <a:r>
                        <a:rPr lang="ru-RU" sz="1600" dirty="0" smtClean="0"/>
                        <a:t>самые сильные абитуриенты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/>
                        <a:t>Опубликован рейтинг вузов по баллам ЕГЭ</a:t>
                      </a:r>
                      <a:endParaRPr lang="ru-RU" sz="1600" dirty="0"/>
                    </a:p>
                  </a:txBody>
                  <a:tcPr marL="725" marR="725" marT="725" marB="725" anchor="ctr"/>
                </a:tc>
              </a:tr>
              <a:tr h="49631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C00000"/>
                          </a:solidFill>
                        </a:rPr>
                        <a:t>6.</a:t>
                      </a:r>
                      <a:endParaRPr lang="ru-RU" sz="1600" dirty="0">
                        <a:solidFill>
                          <a:srgbClr val="C00000"/>
                        </a:solidFill>
                      </a:endParaRP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РТЦ за прошедший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год провёл ряд интересных учебных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мероприятий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725" marR="725" marT="725" marB="725" anchor="ctr"/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200"/>
                        </a:spcAft>
                      </a:pP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Два</a:t>
                      </a:r>
                      <a:r>
                        <a:rPr lang="ru-RU" sz="1600" baseline="0" dirty="0" smtClean="0">
                          <a:solidFill>
                            <a:srgbClr val="FF0000"/>
                          </a:solidFill>
                        </a:rPr>
                        <a:t> года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работы </a:t>
                      </a:r>
                      <a:r>
                        <a:rPr lang="ru-RU" sz="1600" dirty="0" smtClean="0">
                          <a:solidFill>
                            <a:srgbClr val="FF0000"/>
                          </a:solidFill>
                        </a:rPr>
                        <a:t>РТЦ</a:t>
                      </a:r>
                      <a:endParaRPr lang="ru-RU" sz="1600" dirty="0">
                        <a:solidFill>
                          <a:srgbClr val="FF0000"/>
                        </a:solidFill>
                      </a:endParaRPr>
                    </a:p>
                  </a:txBody>
                  <a:tcPr marL="725" marR="725" marT="725" marB="725" anchor="ctr"/>
                </a:tc>
              </a:tr>
            </a:tbl>
          </a:graphicData>
        </a:graphic>
      </p:graphicFrame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179512" y="123478"/>
            <a:ext cx="8964488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ИНФОРМАЦИОННЫЙ ПОВОД</a:t>
            </a:r>
            <a: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E:\rtc_prezent_png\rtc_shapka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8" y="-20638"/>
            <a:ext cx="9158288" cy="1177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23478"/>
            <a:ext cx="8496176" cy="828675"/>
          </a:xfrm>
        </p:spPr>
        <p:txBody>
          <a:bodyPr/>
          <a:lstStyle/>
          <a:p>
            <a:pPr algn="l"/>
            <a:r>
              <a:rPr lang="ru-RU" sz="3200" dirty="0" smtClean="0">
                <a:solidFill>
                  <a:schemeClr val="bg1"/>
                </a:solidFill>
              </a:rPr>
              <a:t>СТРУКТУРА ПРЕСС-РЕЛИЗА</a:t>
            </a:r>
          </a:p>
        </p:txBody>
      </p:sp>
      <p:sp>
        <p:nvSpPr>
          <p:cNvPr id="66561" name="Rectangle 1"/>
          <p:cNvSpPr>
            <a:spLocks noChangeArrowheads="1"/>
          </p:cNvSpPr>
          <p:nvPr/>
        </p:nvSpPr>
        <p:spPr bwMode="auto">
          <a:xfrm>
            <a:off x="72008" y="1187011"/>
            <a:ext cx="9036496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539750" algn="just" eaLnBrk="0" hangingPunct="0">
              <a:buFontTx/>
              <a:buChar char="•"/>
              <a:tabLst>
                <a:tab pos="539750" algn="l"/>
              </a:tabLs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логотип</a:t>
            </a:r>
            <a:r>
              <a:rPr lang="ru-RU" sz="2000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организации в шапке документа;</a:t>
            </a:r>
            <a:endParaRPr lang="ru-RU" sz="2000" b="1" i="1" dirty="0" smtClean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наименование и адрес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ответственной организации (министерство образования, центр оценки качества, научно-исследовательский институт и т.п.)</a:t>
            </a:r>
            <a:endParaRPr lang="ru-RU" sz="2000" dirty="0" smtClean="0"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дату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заголовок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, отражающий главную идею пресс-релиза (жирным шрифтом);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цитаты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руководителей организации/органа управления образованием или проекта (желательно);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основной раздел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(текст сообщения);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539750" algn="l"/>
              </a:tabLst>
            </a:pPr>
            <a:r>
              <a:rPr lang="ru-RU" sz="2000" b="1" i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онтакты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телефон, факс и адрес электронной почты контактных лиц, которые в состоянии предложить дополнительную информацию как по организации, так и по пресс-релизу в частности.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539750" algn="just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9750" algn="l"/>
              </a:tabLst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Пресс-релиз должен иметь объем не более двух печатных страниц!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6549</TotalTime>
  <Words>1315</Words>
  <Application>Microsoft Office PowerPoint</Application>
  <PresentationFormat>Экран (16:9)</PresentationFormat>
  <Paragraphs>210</Paragraphs>
  <Slides>29</Slides>
  <Notes>29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Подготовка пресс-релиза</vt:lpstr>
      <vt:lpstr>ЕГО ВЕЛИЧЕСТВО   ПРЕСС-РЕЛИЗ</vt:lpstr>
      <vt:lpstr>О ЧЁМ ПОЙДЁТ РЕЧЬ?</vt:lpstr>
      <vt:lpstr>ЧТО ТАКОЕ ПРЕСС-РЕЛИЗ?</vt:lpstr>
      <vt:lpstr>ЦЕЛЕВАЯ АУДИТОРИЯ </vt:lpstr>
      <vt:lpstr>АКЦЕНТЫ </vt:lpstr>
      <vt:lpstr>ИНФОРМАЦИОННЫЙ ПОВОД </vt:lpstr>
      <vt:lpstr>Презентация PowerPoint</vt:lpstr>
      <vt:lpstr>СТРУКТУРА ПРЕСС-РЕЛИЗА</vt:lpstr>
      <vt:lpstr>СТРУКТУРА ПРЕСС-РЕЛИЗА</vt:lpstr>
      <vt:lpstr>ЗАГОЛОВОК</vt:lpstr>
      <vt:lpstr>ОСНОВНОЙ РАЗДЕЛ</vt:lpstr>
      <vt:lpstr>ПЕРВЫЙ АБЗАЦ ВАЖЕН!</vt:lpstr>
      <vt:lpstr>ПЕРВЫЙ АБЗАЦ: ПРИМЕР</vt:lpstr>
      <vt:lpstr>ПЕРВЫЙ АБЗАЦ: ПРИМЕР</vt:lpstr>
      <vt:lpstr>СТРУКТУРА ОСНОВНОГО РАЗДЕЛА</vt:lpstr>
      <vt:lpstr>О ЧЁМ ВАЖНО ПОМНИТЬ?</vt:lpstr>
      <vt:lpstr>О ЧЁМ ВАЖНО ПОМНИТЬ?</vt:lpstr>
      <vt:lpstr>НЕ ВРЕДНЫЕ СОВЕТЫ</vt:lpstr>
      <vt:lpstr>РАСПРОСТРАНЕНИЕ ПРЕСС-РЕЛИЗА</vt:lpstr>
      <vt:lpstr>РАСПРОСТРАНЕНИЕ ПРЕСС-РЕЛИЗА</vt:lpstr>
      <vt:lpstr>РАСПРОСТРАНЕНИЕ ПРЕСС-РЕЛИЗА. Включите воображение.</vt:lpstr>
      <vt:lpstr>ПРИМЕР из-за границы.</vt:lpstr>
      <vt:lpstr>ПРИМЕРЫ из России.</vt:lpstr>
      <vt:lpstr>КТО «КРАЙНИЙ»?</vt:lpstr>
      <vt:lpstr>От «голых» цифр к Пресс-релизу</vt:lpstr>
      <vt:lpstr>Что полезно почитать</vt:lpstr>
      <vt:lpstr>ПРАКТИЧЕСКОЕ ЗАДАНИЕ</vt:lpstr>
      <vt:lpstr>СПАСИБО ЗА ВНИМАНИЕ!</vt:lpstr>
    </vt:vector>
  </TitlesOfParts>
  <Company>CtrlSoft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PR</dc:creator>
  <cp:lastModifiedBy>User</cp:lastModifiedBy>
  <cp:revision>192</cp:revision>
  <dcterms:created xsi:type="dcterms:W3CDTF">2011-08-25T06:09:31Z</dcterms:created>
  <dcterms:modified xsi:type="dcterms:W3CDTF">2013-04-26T07:03:20Z</dcterms:modified>
</cp:coreProperties>
</file>