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  <p:sldMasterId id="2147483672" r:id="rId3"/>
  </p:sldMasterIdLst>
  <p:notesMasterIdLst>
    <p:notesMasterId r:id="rId7"/>
  </p:notesMasterIdLst>
  <p:sldIdLst>
    <p:sldId id="258" r:id="rId4"/>
    <p:sldId id="351" r:id="rId5"/>
    <p:sldId id="350" r:id="rId6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49" autoAdjust="0"/>
  </p:normalViewPr>
  <p:slideViewPr>
    <p:cSldViewPr>
      <p:cViewPr varScale="1">
        <p:scale>
          <a:sx n="145" d="100"/>
          <a:sy n="145" d="100"/>
        </p:scale>
        <p:origin x="624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448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08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986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230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41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720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38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049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410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284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7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713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939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704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61257-9F25-4D4E-B368-4B2CB2A172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624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C0C5-88DD-4B31-AA37-3F6532BCD1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69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69C97-A64C-49E5-85E7-C84F2E8527B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54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B8B57-4406-4F8D-9917-1DB0E776EF8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3952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3BE6-028F-412E-85D8-425CCA0BA3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0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532B-F962-4FB4-A522-A8E0F650D66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848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4E0E9-5A2C-4E1F-9DF5-13CD44AD157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F8D94-4BB5-480B-89BA-71ED97F7F36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9730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1AEB-53EF-4E1A-A624-8A3B63FD919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1981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77841-856F-4866-8B33-1B6F92F669A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05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6FD25-5125-4245-A236-4DBB3C5486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8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 smtClean="0"/>
              <a:pPr>
                <a:defRPr/>
              </a:pPr>
              <a:t>12.05.2013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0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61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15D0A-1645-4182-BF32-7D0483A4EC51}" type="datetime1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12.05.2013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10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uorao.ru/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hyperlink" Target="http://www.ciced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orldbank.org/" TargetMode="External"/><Relationship Id="rId11" Type="http://schemas.openxmlformats.org/officeDocument/2006/relationships/hyperlink" Target="http://www.ria.ru/ratings/" TargetMode="External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image" Target="../media/image5.jpeg"/><Relationship Id="rId1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4.gif"/><Relationship Id="rId5" Type="http://schemas.openxmlformats.org/officeDocument/2006/relationships/image" Target="../media/image1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372200" y="4628249"/>
            <a:ext cx="1080120" cy="360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2" descr="http://www.rtc-edu.ru/sites/default/files/pict/wb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5" name="Picture 4" descr="Описание: лого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6" name="Picture 10" descr="img6911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1330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Описание: social-240-100.gif">
            <a:hlinkClick r:id="rId11" tgtFrame="&quot;_blank&quot;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376394" y="4580511"/>
            <a:ext cx="108012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Национальные экзамены и мониторинги учебных достижений: интерпретация и представление результатов для различных групп пользователей</a:t>
            </a: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14-17 мая 2013 года, г. Москва</a:t>
            </a:r>
          </a:p>
        </p:txBody>
      </p:sp>
      <p:sp>
        <p:nvSpPr>
          <p:cNvPr id="19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440160"/>
          </a:xfrm>
        </p:spPr>
        <p:txBody>
          <a:bodyPr/>
          <a:lstStyle/>
          <a:p>
            <a:pPr algn="r"/>
            <a:r>
              <a:rPr lang="ru-RU" sz="2800" dirty="0">
                <a:solidFill>
                  <a:schemeClr val="bg1"/>
                </a:solidFill>
              </a:rPr>
              <a:t>Корректная </a:t>
            </a:r>
            <a:r>
              <a:rPr lang="ru-RU" sz="2800" dirty="0" smtClean="0">
                <a:solidFill>
                  <a:schemeClr val="bg1"/>
                </a:solidFill>
              </a:rPr>
              <a:t>интерпретация результатов </a:t>
            </a:r>
            <a:r>
              <a:rPr lang="ru-RU" sz="2800" dirty="0">
                <a:solidFill>
                  <a:schemeClr val="bg1"/>
                </a:solidFill>
              </a:rPr>
              <a:t>экзаменов и </a:t>
            </a:r>
            <a:r>
              <a:rPr lang="ru-RU" sz="2800" dirty="0" smtClean="0">
                <a:solidFill>
                  <a:schemeClr val="bg1"/>
                </a:solidFill>
              </a:rPr>
              <a:t>мониторингов как </a:t>
            </a:r>
            <a:r>
              <a:rPr lang="ru-RU" sz="2800" dirty="0">
                <a:solidFill>
                  <a:schemeClr val="bg1"/>
                </a:solidFill>
              </a:rPr>
              <a:t>условие их эффективного </a:t>
            </a:r>
            <a:r>
              <a:rPr lang="ru-RU" sz="2800" dirty="0" smtClean="0">
                <a:solidFill>
                  <a:schemeClr val="bg1"/>
                </a:solidFill>
              </a:rPr>
              <a:t>использования. Практическое занятие.</a:t>
            </a:r>
            <a:endParaRPr lang="ru-RU" sz="2800" i="1" dirty="0" smtClean="0">
              <a:solidFill>
                <a:schemeClr val="bg1"/>
              </a:solidFill>
            </a:endParaRPr>
          </a:p>
        </p:txBody>
      </p:sp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5571" y="4581703"/>
            <a:ext cx="762613" cy="418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Рисунок 20" descr="image.png"/>
          <p:cNvPicPr/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00" y="4569058"/>
            <a:ext cx="936104" cy="425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467" y="4581703"/>
            <a:ext cx="855687" cy="4065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6" descr="Описание: ciced logo single.eps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234842" y="4598301"/>
            <a:ext cx="1105730" cy="38998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5" name="Прямоугольник 24"/>
          <p:cNvSpPr/>
          <p:nvPr/>
        </p:nvSpPr>
        <p:spPr>
          <a:xfrm>
            <a:off x="7530934" y="1157288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8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4638510" y="3014284"/>
            <a:ext cx="435714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Сергей Анатольевич Боченков</a:t>
            </a:r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algn="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 Независимого агентства оценки качества образования «Лидер», г. Чебоксары</a:t>
            </a:r>
          </a:p>
          <a:p>
            <a:pPr algn="r"/>
            <a:endParaRPr lang="ru-RU" sz="16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s_bochenkov@mail.ru</a:t>
            </a:r>
          </a:p>
          <a:p>
            <a:pPr algn="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8 9051998891                                                                                                      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214314"/>
            <a:ext cx="1430338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5" y="158752"/>
            <a:ext cx="7056438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уровня образовательных достижений, учебных (академических) результатов </a:t>
            </a:r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следующих задач: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2725461"/>
            <a:ext cx="4158208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b="1" u="sng" dirty="0" smtClean="0"/>
              <a:t>Информационная основа: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 smtClean="0"/>
              <a:t>результаты </a:t>
            </a:r>
            <a:r>
              <a:rPr lang="ru-RU" sz="1600" dirty="0"/>
              <a:t>ЕГЭ и ГИА за три последних года;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данные текущего оценивания (годовые и итоговые отметки);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1600" dirty="0"/>
              <a:t>материалы различных мониторингов (в том числе - электронные мониторинги);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 smtClean="0"/>
              <a:t>контекстная </a:t>
            </a:r>
            <a:r>
              <a:rPr lang="ru-RU" sz="1600" dirty="0"/>
              <a:t>информация об условиях организации образовательного процесса.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45989"/>
            <a:ext cx="4313336" cy="37856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ru-RU" sz="2000" u="sng" dirty="0" smtClean="0"/>
              <a:t>Группа 1:</a:t>
            </a:r>
            <a:r>
              <a:rPr lang="ru-RU" sz="2000" dirty="0" smtClean="0"/>
              <a:t> Выявление школ, нуждающихся в поддержке в пределах муниципалитета.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ru-RU" sz="2000" u="sng" dirty="0"/>
              <a:t>Группа 2:</a:t>
            </a:r>
            <a:r>
              <a:rPr lang="ru-RU" sz="2000" dirty="0"/>
              <a:t> </a:t>
            </a:r>
            <a:r>
              <a:rPr lang="ru-RU" sz="2000" dirty="0" smtClean="0"/>
              <a:t>Оценка качества </a:t>
            </a:r>
            <a:r>
              <a:rPr lang="ru-RU" sz="2000" dirty="0" smtClean="0"/>
              <a:t>образовательных услуг, </a:t>
            </a:r>
            <a:r>
              <a:rPr lang="ru-RU" sz="2000" dirty="0" smtClean="0"/>
              <a:t>которые предоставляет </a:t>
            </a:r>
            <a:r>
              <a:rPr lang="ru-RU" sz="2000" dirty="0"/>
              <a:t>населению система образования </a:t>
            </a:r>
            <a:r>
              <a:rPr lang="ru-RU" sz="2000" dirty="0" smtClean="0"/>
              <a:t>муниципалитета.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Blip>
                <a:blip r:embed="rId6"/>
              </a:buBlip>
            </a:pPr>
            <a:r>
              <a:rPr lang="ru-RU" sz="2000" u="sng" dirty="0" smtClean="0"/>
              <a:t>Группа 3</a:t>
            </a:r>
            <a:r>
              <a:rPr lang="ru-RU" sz="2000" u="sng" dirty="0"/>
              <a:t>:</a:t>
            </a:r>
            <a:r>
              <a:rPr lang="ru-RU" sz="2000" dirty="0"/>
              <a:t> </a:t>
            </a:r>
            <a:r>
              <a:rPr lang="ru-RU" sz="2000" dirty="0" smtClean="0"/>
              <a:t>Информационный ресурс для родителей</a:t>
            </a:r>
            <a:r>
              <a:rPr lang="ru-RU" sz="2000" dirty="0"/>
              <a:t>, выбирающих школу с приоритетом учебных </a:t>
            </a:r>
            <a:r>
              <a:rPr lang="ru-RU" sz="2000" dirty="0" smtClean="0"/>
              <a:t>результатов.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2551" y="1245989"/>
            <a:ext cx="4158208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1600" b="1" u="sng" dirty="0" smtClean="0"/>
              <a:t>Особенности муниципалитета:</a:t>
            </a:r>
            <a:endParaRPr lang="ru-RU" sz="1600" b="1" u="sng" dirty="0" smtClean="0"/>
          </a:p>
          <a:p>
            <a:pPr lvl="0"/>
            <a:r>
              <a:rPr lang="ru-RU" sz="1600" dirty="0"/>
              <a:t>включает 3 школы райцентра и 18 различных сельских школ, находящихся в разной </a:t>
            </a:r>
            <a:r>
              <a:rPr lang="ru-RU" sz="1600" dirty="0" smtClean="0"/>
              <a:t>степени транспортной </a:t>
            </a:r>
            <a:r>
              <a:rPr lang="ru-RU" sz="1600" dirty="0"/>
              <a:t>доступности, в том числе 5 – малочисленных </a:t>
            </a:r>
            <a:r>
              <a:rPr lang="ru-RU" sz="1600" dirty="0" smtClean="0"/>
              <a:t>школ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6683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050" y="51470"/>
            <a:ext cx="8964488" cy="36004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sz="2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  <a:endParaRPr lang="ru-RU" sz="2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165789"/>
              </p:ext>
            </p:extLst>
          </p:nvPr>
        </p:nvGraphicFramePr>
        <p:xfrm>
          <a:off x="100360" y="411510"/>
          <a:ext cx="8936391" cy="450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463528"/>
                <a:gridCol w="3096599"/>
              </a:tblGrid>
              <a:tr h="685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Группа 1. </a:t>
                      </a:r>
                      <a:r>
                        <a:rPr lang="ru-RU" sz="1200" dirty="0" smtClean="0"/>
                        <a:t>Выявление школ, нуждающихся в поддержке в пределах муниципалитета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Группа 2. </a:t>
                      </a:r>
                      <a:r>
                        <a:rPr lang="ru-RU" sz="1200" dirty="0" smtClean="0"/>
                        <a:t>Оценка качества образовательных услуг, которые предоставляет населению система образования муниципалитета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Группа 3. </a:t>
                      </a:r>
                      <a:r>
                        <a:rPr lang="ru-RU" sz="1200" dirty="0" smtClean="0"/>
                        <a:t>Информационный ресурс для родителей, выбирающих школу с приоритетом учебных результатов</a:t>
                      </a:r>
                      <a:endParaRPr lang="ru-RU" sz="1200" dirty="0"/>
                    </a:p>
                  </a:txBody>
                  <a:tcPr/>
                </a:tc>
              </a:tr>
              <a:tr h="489551">
                <a:tc gridSpan="3">
                  <a:txBody>
                    <a:bodyPr/>
                    <a:lstStyle/>
                    <a:p>
                      <a:r>
                        <a:rPr lang="ru-RU" sz="1200" dirty="0" smtClean="0"/>
                        <a:t>1.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Дайте краткое описание замысла, идеи информационного ресурса, который соответствовал бы поставленной задачи. Какой формат может иметь такой материала, кому он будет представлен адресно и насколько открыт для других пользователей?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730">
                <a:tc gridSpan="3">
                  <a:txBody>
                    <a:bodyPr/>
                    <a:lstStyle/>
                    <a:p>
                      <a:r>
                        <a:rPr lang="ru-RU" sz="1200" dirty="0" smtClean="0"/>
                        <a:t>2.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Сформулируйте перечень значимых характеристик объекта оценки, а именно: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2929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Укажите несколько наиболее важных характеристик (признаков) школы, нуждающейся в поддержке в системе показателей внешних оценочных процедур и мониторингов.</a:t>
                      </a:r>
                    </a:p>
                    <a:p>
                      <a:r>
                        <a:rPr lang="ru-RU" sz="1000" b="1" i="1" dirty="0" smtClean="0"/>
                        <a:t>Школа, нуждающаяся в поддержке – это школа, в которой:</a:t>
                      </a:r>
                    </a:p>
                    <a:p>
                      <a:r>
                        <a:rPr lang="ru-RU" sz="1000" b="1" i="1" dirty="0" smtClean="0"/>
                        <a:t>1.     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Укажите несколько наиболее важных характеристик (признаков) которыми на Ваш взгляд должна обладать система образования данного муниципалитета, качественно оказывающая образовательные услуги населению (только учебные результаты).</a:t>
                      </a:r>
                    </a:p>
                    <a:p>
                      <a:r>
                        <a:rPr lang="ru-RU" sz="1000" b="1" i="1" dirty="0" smtClean="0"/>
                        <a:t>Качественно работающая муниципальная система образования должна показывать следующие учебные результаты:</a:t>
                      </a:r>
                    </a:p>
                    <a:p>
                      <a:r>
                        <a:rPr lang="ru-RU" sz="1000" b="1" i="1" dirty="0" smtClean="0"/>
                        <a:t>1.     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Укажите несколько наиболее важных характеристик (признаков) школы, которые значимы для родителей учащихся, ориентированных на учебные результаты. Учтите, что уровень притязаний родителей может быть разным: одним нужно 100 баллов ЕГЭ, другим – гарантированный аттестат.</a:t>
                      </a:r>
                    </a:p>
                    <a:p>
                      <a:r>
                        <a:rPr lang="ru-RU" sz="1000" b="1" i="1" dirty="0" smtClean="0"/>
                        <a:t>Школа, которая отвечает запросам родителей – это школа, в которой:</a:t>
                      </a:r>
                    </a:p>
                    <a:p>
                      <a:r>
                        <a:rPr lang="ru-RU" sz="1000" b="1" i="1" dirty="0" smtClean="0"/>
                        <a:t>1.     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</a:p>
                    <a:p>
                      <a:pPr marL="228600" indent="-228600">
                        <a:buAutoNum type="arabicPeriod" startAt="2"/>
                      </a:pPr>
                      <a:r>
                        <a:rPr lang="ru-RU" sz="1000" b="1" i="1" dirty="0" smtClean="0"/>
                        <a:t>…</a:t>
                      </a:r>
                      <a:endParaRPr lang="ru-RU" sz="1000" dirty="0"/>
                    </a:p>
                  </a:txBody>
                  <a:tcPr/>
                </a:tc>
              </a:tr>
              <a:tr h="382835">
                <a:tc gridSpan="3">
                  <a:txBody>
                    <a:bodyPr/>
                    <a:lstStyle/>
                    <a:p>
                      <a:r>
                        <a:rPr lang="ru-RU" sz="1200" dirty="0" smtClean="0"/>
                        <a:t>Переведите формулировки указанных Вами характеристик на язык количественных и качественных показателей так, чтобы было понятно как именно эти характеристики могут быть выражены в системе показателей.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5371">
                <a:tc gridSpan="3">
                  <a:txBody>
                    <a:bodyPr/>
                    <a:lstStyle/>
                    <a:p>
                      <a:r>
                        <a:rPr lang="ru-RU" sz="1200" dirty="0" smtClean="0"/>
                        <a:t>3.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Приведите примеры двух-трёх возможных форм наглядного представления числовых данных – это могут быть заготовки таблиц, шаблоны графиков и диаграмм, схем на которых Вы сможете наглядно отразить вышеописанные характеристики объекта (объектов) оценки. Важно учесть проблему сопоставимости результатов и определение динамики результатов разных оценочных процедур.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5215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7320</TotalTime>
  <Words>505</Words>
  <Application>Microsoft Office PowerPoint</Application>
  <PresentationFormat>Экран (16:9)</PresentationFormat>
  <Paragraphs>49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Тема Office</vt:lpstr>
      <vt:lpstr>1_Тема Office</vt:lpstr>
      <vt:lpstr>2_Тема Office</vt:lpstr>
      <vt:lpstr>Корректная интерпретация результатов экзаменов и мониторингов как условие их эффективного использования. Практическое занятие.</vt:lpstr>
      <vt:lpstr>Оценка уровня образовательных достижений, учебных (академических) результатов  для следующих задач:</vt:lpstr>
      <vt:lpstr>Задание: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Сергей</cp:lastModifiedBy>
  <cp:revision>217</cp:revision>
  <dcterms:created xsi:type="dcterms:W3CDTF">2011-08-25T06:09:31Z</dcterms:created>
  <dcterms:modified xsi:type="dcterms:W3CDTF">2013-05-12T14:07:29Z</dcterms:modified>
</cp:coreProperties>
</file>