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02" r:id="rId3"/>
    <p:sldId id="296" r:id="rId4"/>
    <p:sldId id="303" r:id="rId5"/>
    <p:sldId id="300" r:id="rId6"/>
    <p:sldId id="304" r:id="rId7"/>
    <p:sldId id="305" r:id="rId8"/>
    <p:sldId id="294" r:id="rId9"/>
    <p:sldId id="288" r:id="rId10"/>
    <p:sldId id="277" r:id="rId11"/>
    <p:sldId id="289" r:id="rId12"/>
    <p:sldId id="268" r:id="rId1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49" autoAdjust="0"/>
  </p:normalViewPr>
  <p:slideViewPr>
    <p:cSldViewPr>
      <p:cViewPr varScale="1">
        <p:scale>
          <a:sx n="112" d="100"/>
          <a:sy n="112" d="100"/>
        </p:scale>
        <p:origin x="-648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USSIAN%20TRAINING%20CENTER\&#1059;&#1095;&#1077;&#1073;&#1085;&#1099;&#1077;%20&#1084;&#1077;&#1088;&#1086;&#1087;&#1088;&#1080;&#1103;&#1090;&#1080;&#1103;\&#1057;&#1077;&#1084;&#1080;&#1085;&#1072;&#1088;%204_&#1052;&#1086;&#1085;&#1080;&#1090;&#1086;&#1088;&#1080;&#1085;&#1075;&#1080;%20(&#1058;&#1086;&#1084;&#1089;&#1082;)\&#1057;&#1090;&#1072;&#1090;&#1080;&#1089;&#1090;&#1080;&#1082;&#1072;%20&#1091;&#1095;&#1072;&#1089;&#1090;&#1085;&#1080;&#1082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Статистика!$B$7:$B$11</c:f>
              <c:strCache>
                <c:ptCount val="5"/>
                <c:pt idx="0">
                  <c:v>Органы власти</c:v>
                </c:pt>
                <c:pt idx="1">
                  <c:v>Учреждения ВПО и ДПО</c:v>
                </c:pt>
                <c:pt idx="2">
                  <c:v>Центры ОКО</c:v>
                </c:pt>
                <c:pt idx="3">
                  <c:v>Метод. Центры и НКО</c:v>
                </c:pt>
                <c:pt idx="4">
                  <c:v>Школы</c:v>
                </c:pt>
              </c:strCache>
            </c:strRef>
          </c:cat>
          <c:val>
            <c:numRef>
              <c:f>Статистика!$C$7:$C$11</c:f>
              <c:numCache>
                <c:formatCode>General</c:formatCode>
                <c:ptCount val="5"/>
                <c:pt idx="0">
                  <c:v>20</c:v>
                </c:pt>
                <c:pt idx="1">
                  <c:v>5</c:v>
                </c:pt>
                <c:pt idx="2">
                  <c:v>28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D09A3-73D1-4D65-82D9-BBDDD6DDE74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D32EED-731F-4CF0-BAE7-59C7F6DE630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600" dirty="0" smtClean="0"/>
        </a:p>
        <a:p>
          <a:r>
            <a:rPr lang="ru-RU" sz="1600" dirty="0" smtClean="0"/>
            <a:t>Мониторинги учебных достижений: опыт Томкой области</a:t>
          </a:r>
        </a:p>
        <a:p>
          <a:r>
            <a:rPr lang="ru-RU" sz="1600" dirty="0" smtClean="0"/>
            <a:t>                                    Сессии 4-5</a:t>
          </a:r>
          <a:endParaRPr lang="ru-RU" sz="1600" dirty="0"/>
        </a:p>
      </dgm:t>
    </dgm:pt>
    <dgm:pt modelId="{72BCC4BC-30CD-4BC1-9EE9-542B606D43A5}" type="parTrans" cxnId="{9FC63C0B-F71E-4724-BB18-331532F1334E}">
      <dgm:prSet/>
      <dgm:spPr/>
      <dgm:t>
        <a:bodyPr/>
        <a:lstStyle/>
        <a:p>
          <a:endParaRPr lang="ru-RU"/>
        </a:p>
      </dgm:t>
    </dgm:pt>
    <dgm:pt modelId="{D895CC6F-3516-41E4-AE12-A66D7838C443}" type="sibTrans" cxnId="{9FC63C0B-F71E-4724-BB18-331532F1334E}">
      <dgm:prSet/>
      <dgm:spPr/>
      <dgm:t>
        <a:bodyPr/>
        <a:lstStyle/>
        <a:p>
          <a:endParaRPr lang="ru-RU"/>
        </a:p>
      </dgm:t>
    </dgm:pt>
    <dgm:pt modelId="{C890113F-76A1-438F-A1F0-903799A7CB3D}">
      <dgm:prSet phldrT="[Текст]"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Мониторинги учебных достижений: опыт Новосибирской области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Сессия 7</a:t>
          </a:r>
          <a:endParaRPr lang="ru-RU" sz="1600" dirty="0"/>
        </a:p>
      </dgm:t>
    </dgm:pt>
    <dgm:pt modelId="{FFA18DA3-68C0-4349-8C9C-E9D014D773A5}" type="parTrans" cxnId="{F7722817-A758-4BC9-B775-E3C22D7C1C84}">
      <dgm:prSet/>
      <dgm:spPr/>
      <dgm:t>
        <a:bodyPr/>
        <a:lstStyle/>
        <a:p>
          <a:endParaRPr lang="ru-RU"/>
        </a:p>
      </dgm:t>
    </dgm:pt>
    <dgm:pt modelId="{5494555E-1ACB-40F0-A798-7BAD1DFC12AD}" type="sibTrans" cxnId="{F7722817-A758-4BC9-B775-E3C22D7C1C84}">
      <dgm:prSet/>
      <dgm:spPr/>
      <dgm:t>
        <a:bodyPr/>
        <a:lstStyle/>
        <a:p>
          <a:endParaRPr lang="ru-RU"/>
        </a:p>
      </dgm:t>
    </dgm:pt>
    <dgm:pt modelId="{E0B835F3-C4A9-40C0-85F3-4FECEEE84308}">
      <dgm:prSet phldrT="[Текст]" custT="1"/>
      <dgm:spPr>
        <a:solidFill>
          <a:srgbClr val="F84253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600" dirty="0" smtClean="0"/>
            <a:t>Проектирование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dirty="0" smtClean="0"/>
            <a:t>(групповая </a:t>
          </a:r>
          <a:r>
            <a:rPr lang="ru-RU" sz="1600" dirty="0" smtClean="0"/>
            <a:t>работа)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dirty="0" smtClean="0"/>
            <a:t>Сессии 6, 8</a:t>
          </a:r>
          <a:endParaRPr lang="ru-RU" sz="1600" dirty="0"/>
        </a:p>
      </dgm:t>
    </dgm:pt>
    <dgm:pt modelId="{7FB020B1-5895-4C49-97EA-5CA56315CB5F}" type="sibTrans" cxnId="{44352EF3-5723-4926-9014-30BE116777AC}">
      <dgm:prSet/>
      <dgm:spPr/>
      <dgm:t>
        <a:bodyPr/>
        <a:lstStyle/>
        <a:p>
          <a:endParaRPr lang="ru-RU"/>
        </a:p>
      </dgm:t>
    </dgm:pt>
    <dgm:pt modelId="{CCE536B2-D1DF-4D84-B868-E4E3E8B75BDD}" type="parTrans" cxnId="{44352EF3-5723-4926-9014-30BE116777AC}">
      <dgm:prSet/>
      <dgm:spPr/>
      <dgm:t>
        <a:bodyPr/>
        <a:lstStyle/>
        <a:p>
          <a:endParaRPr lang="ru-RU"/>
        </a:p>
      </dgm:t>
    </dgm:pt>
    <dgm:pt modelId="{0ADC6904-5516-445D-9545-6F8663DE3291}">
      <dgm:prSet phldrT="[Текст]" custT="1"/>
      <dgm:spPr>
        <a:solidFill>
          <a:srgbClr val="92D050"/>
        </a:solidFill>
      </dgm:spPr>
      <dgm:t>
        <a:bodyPr/>
        <a:lstStyle/>
        <a:p>
          <a:pPr marL="0" algn="ctr">
            <a:spcBef>
              <a:spcPts val="1200"/>
            </a:spcBef>
          </a:pPr>
          <a:endParaRPr lang="ru-RU" sz="1600" dirty="0" smtClean="0"/>
        </a:p>
        <a:p>
          <a:pPr marL="0" algn="ctr">
            <a:spcBef>
              <a:spcPts val="1200"/>
            </a:spcBef>
          </a:pPr>
          <a:r>
            <a:rPr lang="ru-RU" sz="1600" dirty="0" smtClean="0"/>
            <a:t>Рамка для </a:t>
          </a:r>
          <a:r>
            <a:rPr lang="ru-RU" sz="1600" dirty="0" smtClean="0"/>
            <a:t>анализа </a:t>
          </a:r>
          <a:r>
            <a:rPr lang="ru-RU" sz="1600" dirty="0" smtClean="0"/>
            <a:t>и международный опыт</a:t>
          </a:r>
        </a:p>
        <a:p>
          <a:pPr marL="0" algn="l">
            <a:spcBef>
              <a:spcPts val="1200"/>
            </a:spcBef>
          </a:pPr>
          <a:r>
            <a:rPr lang="ru-RU" sz="1600" dirty="0" smtClean="0"/>
            <a:t>Сессия 3</a:t>
          </a:r>
          <a:endParaRPr lang="ru-RU" sz="1600" dirty="0"/>
        </a:p>
      </dgm:t>
    </dgm:pt>
    <dgm:pt modelId="{E3E0D14E-CD17-4952-B70A-F41E3D76937E}" type="sibTrans" cxnId="{791FE3DB-B615-40BB-A1C6-048FF723A40C}">
      <dgm:prSet/>
      <dgm:spPr/>
      <dgm:t>
        <a:bodyPr/>
        <a:lstStyle/>
        <a:p>
          <a:endParaRPr lang="ru-RU"/>
        </a:p>
      </dgm:t>
    </dgm:pt>
    <dgm:pt modelId="{CF2E464C-2A15-4251-99A0-B1011EC4CDD6}" type="parTrans" cxnId="{791FE3DB-B615-40BB-A1C6-048FF723A40C}">
      <dgm:prSet/>
      <dgm:spPr/>
      <dgm:t>
        <a:bodyPr/>
        <a:lstStyle/>
        <a:p>
          <a:endParaRPr lang="ru-RU"/>
        </a:p>
      </dgm:t>
    </dgm:pt>
    <dgm:pt modelId="{881992A1-1FC3-4817-9CB3-BFE9CFF0D9F5}">
      <dgm:prSet phldrT="[Текст]" custT="1"/>
      <dgm:spPr/>
      <dgm:t>
        <a:bodyPr/>
        <a:lstStyle/>
        <a:p>
          <a:pPr>
            <a:spcAft>
              <a:spcPts val="200"/>
            </a:spcAft>
          </a:pPr>
          <a:r>
            <a:rPr lang="ru-RU" sz="1600" b="1" dirty="0" smtClean="0"/>
            <a:t>Обсуждение, Круглый стол</a:t>
          </a:r>
        </a:p>
        <a:p>
          <a:pPr>
            <a:spcAft>
              <a:spcPts val="200"/>
            </a:spcAft>
          </a:pPr>
          <a:r>
            <a:rPr lang="ru-RU" sz="1600" b="0" dirty="0" smtClean="0"/>
            <a:t>Сессия 9</a:t>
          </a:r>
        </a:p>
      </dgm:t>
    </dgm:pt>
    <dgm:pt modelId="{FCD0BED6-EE77-436F-ADCC-8EA0DE9A9718}" type="sibTrans" cxnId="{AB53048C-32BA-4E92-8EED-1FA40AAACF70}">
      <dgm:prSet/>
      <dgm:spPr/>
      <dgm:t>
        <a:bodyPr/>
        <a:lstStyle/>
        <a:p>
          <a:endParaRPr lang="ru-RU"/>
        </a:p>
      </dgm:t>
    </dgm:pt>
    <dgm:pt modelId="{43923CAF-6DF6-4269-8C7D-D99E3F3FD05B}" type="parTrans" cxnId="{AB53048C-32BA-4E92-8EED-1FA40AAACF70}">
      <dgm:prSet/>
      <dgm:spPr/>
      <dgm:t>
        <a:bodyPr/>
        <a:lstStyle/>
        <a:p>
          <a:endParaRPr lang="ru-RU"/>
        </a:p>
      </dgm:t>
    </dgm:pt>
    <dgm:pt modelId="{8F422C47-C2B9-4495-A1F0-99F964CF449E}" type="pres">
      <dgm:prSet presAssocID="{4CBD09A3-73D1-4D65-82D9-BBDDD6DDE74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2F4AAA-E3BE-4454-8DC1-96EA274AE403}" type="pres">
      <dgm:prSet presAssocID="{4CBD09A3-73D1-4D65-82D9-BBDDD6DDE74C}" presName="matrix" presStyleCnt="0"/>
      <dgm:spPr/>
    </dgm:pt>
    <dgm:pt modelId="{B1224A57-A6AD-478A-A144-11AD6E629121}" type="pres">
      <dgm:prSet presAssocID="{4CBD09A3-73D1-4D65-82D9-BBDDD6DDE74C}" presName="tile1" presStyleLbl="node1" presStyleIdx="0" presStyleCnt="4" custLinFactNeighborX="-2041"/>
      <dgm:spPr/>
      <dgm:t>
        <a:bodyPr/>
        <a:lstStyle/>
        <a:p>
          <a:endParaRPr lang="ru-RU"/>
        </a:p>
      </dgm:t>
    </dgm:pt>
    <dgm:pt modelId="{7F0972A2-AF33-4AB8-AF34-5CB8BD0D8E48}" type="pres">
      <dgm:prSet presAssocID="{4CBD09A3-73D1-4D65-82D9-BBDDD6DDE74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B1E00-563A-4C03-9073-318828DD9861}" type="pres">
      <dgm:prSet presAssocID="{4CBD09A3-73D1-4D65-82D9-BBDDD6DDE74C}" presName="tile2" presStyleLbl="node1" presStyleIdx="1" presStyleCnt="4"/>
      <dgm:spPr/>
      <dgm:t>
        <a:bodyPr/>
        <a:lstStyle/>
        <a:p>
          <a:endParaRPr lang="ru-RU"/>
        </a:p>
      </dgm:t>
    </dgm:pt>
    <dgm:pt modelId="{10B27E7B-3071-4388-BD67-46143B06A90F}" type="pres">
      <dgm:prSet presAssocID="{4CBD09A3-73D1-4D65-82D9-BBDDD6DDE74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D4EB1-F536-424F-BADC-7B9D5134D4FA}" type="pres">
      <dgm:prSet presAssocID="{4CBD09A3-73D1-4D65-82D9-BBDDD6DDE74C}" presName="tile3" presStyleLbl="node1" presStyleIdx="2" presStyleCnt="4"/>
      <dgm:spPr/>
      <dgm:t>
        <a:bodyPr/>
        <a:lstStyle/>
        <a:p>
          <a:endParaRPr lang="ru-RU"/>
        </a:p>
      </dgm:t>
    </dgm:pt>
    <dgm:pt modelId="{F29795F5-1148-4E80-9C38-10689F81A9B2}" type="pres">
      <dgm:prSet presAssocID="{4CBD09A3-73D1-4D65-82D9-BBDDD6DDE74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54810-9DB3-4C20-946D-527C85FED12E}" type="pres">
      <dgm:prSet presAssocID="{4CBD09A3-73D1-4D65-82D9-BBDDD6DDE74C}" presName="tile4" presStyleLbl="node1" presStyleIdx="3" presStyleCnt="4" custLinFactNeighborX="407"/>
      <dgm:spPr/>
      <dgm:t>
        <a:bodyPr/>
        <a:lstStyle/>
        <a:p>
          <a:endParaRPr lang="ru-RU"/>
        </a:p>
      </dgm:t>
    </dgm:pt>
    <dgm:pt modelId="{34510729-2509-48B5-88B7-FCA06FD1EF9E}" type="pres">
      <dgm:prSet presAssocID="{4CBD09A3-73D1-4D65-82D9-BBDDD6DDE74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B7684-298A-45C0-BDD9-C308961B6AA2}" type="pres">
      <dgm:prSet presAssocID="{4CBD09A3-73D1-4D65-82D9-BBDDD6DDE74C}" presName="centerTile" presStyleLbl="fgShp" presStyleIdx="0" presStyleCnt="1" custScaleX="204082" custScaleY="12446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FBF5E38-6E37-40F1-A12C-4216871AB809}" type="presOf" srcId="{C890113F-76A1-438F-A1F0-903799A7CB3D}" destId="{4AED4EB1-F536-424F-BADC-7B9D5134D4FA}" srcOrd="0" destOrd="0" presId="urn:microsoft.com/office/officeart/2005/8/layout/matrix1"/>
    <dgm:cxn modelId="{3438A7E8-19CB-497D-A3AE-BF88EF4EEE78}" type="presOf" srcId="{E0B835F3-C4A9-40C0-85F3-4FECEEE84308}" destId="{03054810-9DB3-4C20-946D-527C85FED12E}" srcOrd="0" destOrd="0" presId="urn:microsoft.com/office/officeart/2005/8/layout/matrix1"/>
    <dgm:cxn modelId="{E5183733-08C9-4026-A88C-AB1B3A9CDBA1}" type="presOf" srcId="{4CBD09A3-73D1-4D65-82D9-BBDDD6DDE74C}" destId="{8F422C47-C2B9-4495-A1F0-99F964CF449E}" srcOrd="0" destOrd="0" presId="urn:microsoft.com/office/officeart/2005/8/layout/matrix1"/>
    <dgm:cxn modelId="{9FC63C0B-F71E-4724-BB18-331532F1334E}" srcId="{881992A1-1FC3-4817-9CB3-BFE9CFF0D9F5}" destId="{C1D32EED-731F-4CF0-BAE7-59C7F6DE6300}" srcOrd="1" destOrd="0" parTransId="{72BCC4BC-30CD-4BC1-9EE9-542B606D43A5}" sibTransId="{D895CC6F-3516-41E4-AE12-A66D7838C443}"/>
    <dgm:cxn modelId="{F7722817-A758-4BC9-B775-E3C22D7C1C84}" srcId="{881992A1-1FC3-4817-9CB3-BFE9CFF0D9F5}" destId="{C890113F-76A1-438F-A1F0-903799A7CB3D}" srcOrd="2" destOrd="0" parTransId="{FFA18DA3-68C0-4349-8C9C-E9D014D773A5}" sibTransId="{5494555E-1ACB-40F0-A798-7BAD1DFC12AD}"/>
    <dgm:cxn modelId="{34B6DD17-22BD-486F-BFED-029BC0828109}" type="presOf" srcId="{C890113F-76A1-438F-A1F0-903799A7CB3D}" destId="{F29795F5-1148-4E80-9C38-10689F81A9B2}" srcOrd="1" destOrd="0" presId="urn:microsoft.com/office/officeart/2005/8/layout/matrix1"/>
    <dgm:cxn modelId="{F1570699-E2C9-46BC-B04E-894B62CB1328}" type="presOf" srcId="{C1D32EED-731F-4CF0-BAE7-59C7F6DE6300}" destId="{C40B1E00-563A-4C03-9073-318828DD9861}" srcOrd="0" destOrd="0" presId="urn:microsoft.com/office/officeart/2005/8/layout/matrix1"/>
    <dgm:cxn modelId="{1C7CE11E-98C4-423E-9788-6F13A77A5361}" type="presOf" srcId="{0ADC6904-5516-445D-9545-6F8663DE3291}" destId="{B1224A57-A6AD-478A-A144-11AD6E629121}" srcOrd="0" destOrd="0" presId="urn:microsoft.com/office/officeart/2005/8/layout/matrix1"/>
    <dgm:cxn modelId="{1CDAF1F8-7E25-40F2-B157-8B37A800BEEB}" type="presOf" srcId="{0ADC6904-5516-445D-9545-6F8663DE3291}" destId="{7F0972A2-AF33-4AB8-AF34-5CB8BD0D8E48}" srcOrd="1" destOrd="0" presId="urn:microsoft.com/office/officeart/2005/8/layout/matrix1"/>
    <dgm:cxn modelId="{01126D35-4D5D-42A4-8031-71FE7D10A4FC}" type="presOf" srcId="{E0B835F3-C4A9-40C0-85F3-4FECEEE84308}" destId="{34510729-2509-48B5-88B7-FCA06FD1EF9E}" srcOrd="1" destOrd="0" presId="urn:microsoft.com/office/officeart/2005/8/layout/matrix1"/>
    <dgm:cxn modelId="{44352EF3-5723-4926-9014-30BE116777AC}" srcId="{881992A1-1FC3-4817-9CB3-BFE9CFF0D9F5}" destId="{E0B835F3-C4A9-40C0-85F3-4FECEEE84308}" srcOrd="3" destOrd="0" parTransId="{CCE536B2-D1DF-4D84-B868-E4E3E8B75BDD}" sibTransId="{7FB020B1-5895-4C49-97EA-5CA56315CB5F}"/>
    <dgm:cxn modelId="{087C17A5-8BB8-4A4D-993F-4E1E861B5F23}" type="presOf" srcId="{881992A1-1FC3-4817-9CB3-BFE9CFF0D9F5}" destId="{C4DB7684-298A-45C0-BDD9-C308961B6AA2}" srcOrd="0" destOrd="0" presId="urn:microsoft.com/office/officeart/2005/8/layout/matrix1"/>
    <dgm:cxn modelId="{6AC7C0AC-3655-456A-96EE-D8CCE73C9BA3}" type="presOf" srcId="{C1D32EED-731F-4CF0-BAE7-59C7F6DE6300}" destId="{10B27E7B-3071-4388-BD67-46143B06A90F}" srcOrd="1" destOrd="0" presId="urn:microsoft.com/office/officeart/2005/8/layout/matrix1"/>
    <dgm:cxn modelId="{791FE3DB-B615-40BB-A1C6-048FF723A40C}" srcId="{881992A1-1FC3-4817-9CB3-BFE9CFF0D9F5}" destId="{0ADC6904-5516-445D-9545-6F8663DE3291}" srcOrd="0" destOrd="0" parTransId="{CF2E464C-2A15-4251-99A0-B1011EC4CDD6}" sibTransId="{E3E0D14E-CD17-4952-B70A-F41E3D76937E}"/>
    <dgm:cxn modelId="{AB53048C-32BA-4E92-8EED-1FA40AAACF70}" srcId="{4CBD09A3-73D1-4D65-82D9-BBDDD6DDE74C}" destId="{881992A1-1FC3-4817-9CB3-BFE9CFF0D9F5}" srcOrd="0" destOrd="0" parTransId="{43923CAF-6DF6-4269-8C7D-D99E3F3FD05B}" sibTransId="{FCD0BED6-EE77-436F-ADCC-8EA0DE9A9718}"/>
    <dgm:cxn modelId="{D3B8A546-7300-4386-A0DF-1FA23A41CF91}" type="presParOf" srcId="{8F422C47-C2B9-4495-A1F0-99F964CF449E}" destId="{072F4AAA-E3BE-4454-8DC1-96EA274AE403}" srcOrd="0" destOrd="0" presId="urn:microsoft.com/office/officeart/2005/8/layout/matrix1"/>
    <dgm:cxn modelId="{214B8E47-1578-4754-96D6-C53209873119}" type="presParOf" srcId="{072F4AAA-E3BE-4454-8DC1-96EA274AE403}" destId="{B1224A57-A6AD-478A-A144-11AD6E629121}" srcOrd="0" destOrd="0" presId="urn:microsoft.com/office/officeart/2005/8/layout/matrix1"/>
    <dgm:cxn modelId="{4F7F237A-5BF3-4876-B5C1-74EFAC87B38A}" type="presParOf" srcId="{072F4AAA-E3BE-4454-8DC1-96EA274AE403}" destId="{7F0972A2-AF33-4AB8-AF34-5CB8BD0D8E48}" srcOrd="1" destOrd="0" presId="urn:microsoft.com/office/officeart/2005/8/layout/matrix1"/>
    <dgm:cxn modelId="{233F1823-6D2C-46D2-AAF4-44A8A9787EAC}" type="presParOf" srcId="{072F4AAA-E3BE-4454-8DC1-96EA274AE403}" destId="{C40B1E00-563A-4C03-9073-318828DD9861}" srcOrd="2" destOrd="0" presId="urn:microsoft.com/office/officeart/2005/8/layout/matrix1"/>
    <dgm:cxn modelId="{8E538247-D8A6-4A64-92F1-E08C251A17D5}" type="presParOf" srcId="{072F4AAA-E3BE-4454-8DC1-96EA274AE403}" destId="{10B27E7B-3071-4388-BD67-46143B06A90F}" srcOrd="3" destOrd="0" presId="urn:microsoft.com/office/officeart/2005/8/layout/matrix1"/>
    <dgm:cxn modelId="{738B662C-503D-4000-8294-949E8B597BD0}" type="presParOf" srcId="{072F4AAA-E3BE-4454-8DC1-96EA274AE403}" destId="{4AED4EB1-F536-424F-BADC-7B9D5134D4FA}" srcOrd="4" destOrd="0" presId="urn:microsoft.com/office/officeart/2005/8/layout/matrix1"/>
    <dgm:cxn modelId="{C3C5E0DA-0E25-4539-A4C1-A0BA5D736521}" type="presParOf" srcId="{072F4AAA-E3BE-4454-8DC1-96EA274AE403}" destId="{F29795F5-1148-4E80-9C38-10689F81A9B2}" srcOrd="5" destOrd="0" presId="urn:microsoft.com/office/officeart/2005/8/layout/matrix1"/>
    <dgm:cxn modelId="{CC3B36AA-EB76-4B16-990F-CE8A8D20D989}" type="presParOf" srcId="{072F4AAA-E3BE-4454-8DC1-96EA274AE403}" destId="{03054810-9DB3-4C20-946D-527C85FED12E}" srcOrd="6" destOrd="0" presId="urn:microsoft.com/office/officeart/2005/8/layout/matrix1"/>
    <dgm:cxn modelId="{E7602EDE-3D97-4880-A3D7-6A3558713D80}" type="presParOf" srcId="{072F4AAA-E3BE-4454-8DC1-96EA274AE403}" destId="{34510729-2509-48B5-88B7-FCA06FD1EF9E}" srcOrd="7" destOrd="0" presId="urn:microsoft.com/office/officeart/2005/8/layout/matrix1"/>
    <dgm:cxn modelId="{3A0EAF5B-E25F-4515-8D6B-313FE40A128B}" type="presParOf" srcId="{8F422C47-C2B9-4495-A1F0-99F964CF449E}" destId="{C4DB7684-298A-45C0-BDD9-C308961B6AA2}" srcOrd="1" destOrd="0" presId="urn:microsoft.com/office/officeart/2005/8/layout/matrix1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24A57-A6AD-478A-A144-11AD6E629121}">
      <dsp:nvSpPr>
        <dsp:cNvPr id="0" name=""/>
        <dsp:cNvSpPr/>
      </dsp:nvSpPr>
      <dsp:spPr>
        <a:xfrm rot="16200000">
          <a:off x="664562" y="-664562"/>
          <a:ext cx="1509418" cy="2838543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Рамка для </a:t>
          </a:r>
          <a:r>
            <a:rPr lang="ru-RU" sz="1600" kern="1200" dirty="0" smtClean="0"/>
            <a:t>анализа </a:t>
          </a:r>
          <a:r>
            <a:rPr lang="ru-RU" sz="1600" kern="1200" dirty="0" smtClean="0"/>
            <a:t>и международный опыт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Сессия 3</a:t>
          </a:r>
          <a:endParaRPr lang="ru-RU" sz="1600" kern="1200" dirty="0"/>
        </a:p>
      </dsp:txBody>
      <dsp:txXfrm rot="5400000">
        <a:off x="-1" y="1"/>
        <a:ext cx="2838543" cy="1132063"/>
      </dsp:txXfrm>
    </dsp:sp>
    <dsp:sp modelId="{C40B1E00-563A-4C03-9073-318828DD9861}">
      <dsp:nvSpPr>
        <dsp:cNvPr id="0" name=""/>
        <dsp:cNvSpPr/>
      </dsp:nvSpPr>
      <dsp:spPr>
        <a:xfrm>
          <a:off x="2838543" y="0"/>
          <a:ext cx="2838543" cy="1509418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Мониторинги учебных достижений: опыт Томкой области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              Сессии 4-5</a:t>
          </a:r>
          <a:endParaRPr lang="ru-RU" sz="1600" kern="1200" dirty="0"/>
        </a:p>
      </dsp:txBody>
      <dsp:txXfrm>
        <a:off x="2838543" y="0"/>
        <a:ext cx="2838543" cy="1132063"/>
      </dsp:txXfrm>
    </dsp:sp>
    <dsp:sp modelId="{4AED4EB1-F536-424F-BADC-7B9D5134D4FA}">
      <dsp:nvSpPr>
        <dsp:cNvPr id="0" name=""/>
        <dsp:cNvSpPr/>
      </dsp:nvSpPr>
      <dsp:spPr>
        <a:xfrm rot="10800000">
          <a:off x="0" y="1509418"/>
          <a:ext cx="2838543" cy="1509418"/>
        </a:xfrm>
        <a:prstGeom prst="round1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Мониторинги учебных достижений: опыт Новосибирской области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Сессия 7</a:t>
          </a:r>
          <a:endParaRPr lang="ru-RU" sz="1600" kern="1200" dirty="0"/>
        </a:p>
      </dsp:txBody>
      <dsp:txXfrm rot="10800000">
        <a:off x="0" y="1886772"/>
        <a:ext cx="2838543" cy="1132063"/>
      </dsp:txXfrm>
    </dsp:sp>
    <dsp:sp modelId="{03054810-9DB3-4C20-946D-527C85FED12E}">
      <dsp:nvSpPr>
        <dsp:cNvPr id="0" name=""/>
        <dsp:cNvSpPr/>
      </dsp:nvSpPr>
      <dsp:spPr>
        <a:xfrm rot="5400000">
          <a:off x="3503106" y="844855"/>
          <a:ext cx="1509418" cy="2838543"/>
        </a:xfrm>
        <a:prstGeom prst="round1Rect">
          <a:avLst/>
        </a:prstGeom>
        <a:solidFill>
          <a:srgbClr val="F842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Проектирование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(групповая </a:t>
          </a:r>
          <a:r>
            <a:rPr lang="ru-RU" sz="1600" kern="1200" dirty="0" smtClean="0"/>
            <a:t>работа)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Сессии 6, 8</a:t>
          </a:r>
          <a:endParaRPr lang="ru-RU" sz="1600" kern="1200" dirty="0"/>
        </a:p>
      </dsp:txBody>
      <dsp:txXfrm rot="-5400000">
        <a:off x="2838543" y="1886772"/>
        <a:ext cx="2838543" cy="1132063"/>
      </dsp:txXfrm>
    </dsp:sp>
    <dsp:sp modelId="{C4DB7684-298A-45C0-BDD9-C308961B6AA2}">
      <dsp:nvSpPr>
        <dsp:cNvPr id="0" name=""/>
        <dsp:cNvSpPr/>
      </dsp:nvSpPr>
      <dsp:spPr>
        <a:xfrm>
          <a:off x="1100656" y="1039732"/>
          <a:ext cx="3475773" cy="93937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ru-RU" sz="1600" b="1" kern="1200" dirty="0" smtClean="0"/>
            <a:t>Обсуждение, Круглый стол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ru-RU" sz="1600" b="0" kern="1200" dirty="0" smtClean="0"/>
            <a:t>Сессия 9</a:t>
          </a:r>
        </a:p>
      </dsp:txBody>
      <dsp:txXfrm>
        <a:off x="1146512" y="1085588"/>
        <a:ext cx="3384061" cy="847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34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hyperlink" Target="http://www.ria.ru/ratings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0.jpe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uorao.ru/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5" Type="http://schemas.openxmlformats.org/officeDocument/2006/relationships/image" Target="../media/image12.jpeg"/><Relationship Id="rId10" Type="http://schemas.openxmlformats.org/officeDocument/2006/relationships/image" Target="../media/image7.gif"/><Relationship Id="rId4" Type="http://schemas.openxmlformats.org/officeDocument/2006/relationships/hyperlink" Target="http://www.worldbank.org/" TargetMode="External"/><Relationship Id="rId9" Type="http://schemas.openxmlformats.org/officeDocument/2006/relationships/hyperlink" Target="http://www.ria.ru/ratings/" TargetMode="External"/><Relationship Id="rId1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9622"/>
            <a:ext cx="8496944" cy="252413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Представление РТЦ 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учебного курса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4701" y="144684"/>
            <a:ext cx="1533803" cy="76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4257555" y="3507854"/>
            <a:ext cx="44909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dirty="0" err="1" smtClean="0">
                <a:solidFill>
                  <a:schemeClr val="bg1"/>
                </a:solidFill>
              </a:rPr>
              <a:t>Вальдман</a:t>
            </a:r>
            <a:r>
              <a:rPr lang="ru-RU" dirty="0" smtClean="0">
                <a:solidFill>
                  <a:schemeClr val="bg1"/>
                </a:solidFill>
              </a:rPr>
              <a:t> И.А.,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директор Российского </a:t>
            </a:r>
            <a:r>
              <a:rPr lang="ru-RU" dirty="0" err="1" smtClean="0">
                <a:solidFill>
                  <a:schemeClr val="bg1"/>
                </a:solidFill>
              </a:rPr>
              <a:t>тренингового</a:t>
            </a:r>
            <a:r>
              <a:rPr lang="ru-RU" dirty="0" smtClean="0">
                <a:solidFill>
                  <a:schemeClr val="bg1"/>
                </a:solidFill>
              </a:rPr>
              <a:t> центра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73242"/>
            <a:ext cx="770387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i="1" dirty="0">
                <a:solidFill>
                  <a:schemeClr val="bg1"/>
                </a:solidFill>
              </a:rPr>
              <a:t>Мониторинговые исследования и их место в управлении образованием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22-23 ноября 2012 года, г. Томск</a:t>
            </a:r>
          </a:p>
          <a:p>
            <a:pPr marL="342900" indent="-342900" algn="ctr">
              <a:spcBef>
                <a:spcPct val="20000"/>
              </a:spcBef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985" y="4577088"/>
            <a:ext cx="428628" cy="428628"/>
          </a:xfrm>
          <a:prstGeom prst="rect">
            <a:avLst/>
          </a:prstGeom>
          <a:noFill/>
        </p:spPr>
      </p:pic>
      <p:pic>
        <p:nvPicPr>
          <p:cNvPr id="20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4106" y="4600076"/>
            <a:ext cx="959881" cy="405701"/>
          </a:xfrm>
          <a:prstGeom prst="rect">
            <a:avLst/>
          </a:prstGeom>
          <a:noFill/>
        </p:spPr>
      </p:pic>
      <p:pic>
        <p:nvPicPr>
          <p:cNvPr id="21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439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7191178" y="4650136"/>
            <a:ext cx="931910" cy="313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Описание: social-240-100.gif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91178" y="4611228"/>
            <a:ext cx="936104" cy="37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785" y="4633538"/>
            <a:ext cx="647625" cy="3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61953"/>
            <a:ext cx="921717" cy="31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29260"/>
            <a:ext cx="1369059" cy="38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4648395"/>
            <a:ext cx="1008112" cy="35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07081"/>
            <a:ext cx="4492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КЛЮЧЕВЫЕ ВОПРОСЫ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-36512" y="1059582"/>
            <a:ext cx="9180512" cy="40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600" dirty="0"/>
              <a:t>Какое место занимают мониторинги учебных достижений школьников в системе оценки качества образования?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600" dirty="0"/>
              <a:t>Каковы возможности и ограничения использования результатов мониторинговых исследований качества образования?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600" dirty="0"/>
              <a:t>Каковы ближайшие актуальные задачи по  развитию мониторинговых исследований качества образования в субъектах Российской Федерации, России в целом России и странах СНГ?</a:t>
            </a:r>
          </a:p>
          <a:p>
            <a:pPr lvl="0" algn="just"/>
            <a:endParaRPr lang="ru-RU" sz="2600" dirty="0"/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endParaRPr kumimoji="0" lang="ru-RU" sz="2600" b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СТРУКТУРА КУРСА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1101973"/>
            <a:ext cx="6985024" cy="406206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38659110"/>
              </p:ext>
            </p:extLst>
          </p:nvPr>
        </p:nvGraphicFramePr>
        <p:xfrm>
          <a:off x="1763440" y="1662682"/>
          <a:ext cx="5677087" cy="301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475408" y="1173981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Мониторинги в системе ОКО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491632" y="4693081"/>
            <a:ext cx="2297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Сессия 2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999853"/>
            <a:ext cx="43624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ЦЕЛИ ДЕЯТЕЛЬНОСТИ РТЦ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b="1" dirty="0" smtClean="0"/>
              <a:t>Стратегической целью РТЦ </a:t>
            </a:r>
            <a:r>
              <a:rPr lang="ru-RU" sz="2800" dirty="0" smtClean="0"/>
              <a:t>является развитие национального кадрового потенциала в области образования в странах Восточной Европы и Центральной Азии на основе лучшего международного и российского опыта.</a:t>
            </a:r>
            <a:endParaRPr lang="en-US" sz="1200" dirty="0" smtClean="0"/>
          </a:p>
          <a:p>
            <a:pPr algn="just"/>
            <a:r>
              <a:rPr lang="ru-RU" sz="2800" b="1" dirty="0" smtClean="0"/>
              <a:t>Основная задача -</a:t>
            </a:r>
            <a:r>
              <a:rPr lang="ru-RU" sz="2800" dirty="0" smtClean="0"/>
              <a:t> распространение современных знаний, разработок и методик в области образования, ориентированных на потребности развивающихся стран.</a:t>
            </a:r>
          </a:p>
        </p:txBody>
      </p:sp>
    </p:spTree>
    <p:extLst>
      <p:ext uri="{BB962C8B-B14F-4D97-AF65-F5344CB8AC3E}">
        <p14:creationId xmlns:p14="http://schemas.microsoft.com/office/powerpoint/2010/main" val="16591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ЦЕЛЕВАЯ АУДИТОРИЯ И ТЕМАТИКА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 algn="just" defTabSz="36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 smtClean="0">
                <a:latin typeface="+mn-lt"/>
                <a:cs typeface="+mn-cs"/>
              </a:rPr>
              <a:t>Целевая аудитория</a:t>
            </a:r>
            <a:r>
              <a:rPr lang="ru-RU" sz="2800" dirty="0" smtClean="0">
                <a:latin typeface="+mn-lt"/>
                <a:cs typeface="+mn-cs"/>
              </a:rPr>
              <a:t>. Специалисты системы образования регионов РФ и 	СНГ (управленцы, координаторы программ 	ОКО, 	ведущие эксперты и исследования).</a:t>
            </a:r>
          </a:p>
          <a:p>
            <a:pPr marL="457200" indent="-457200" algn="just" defTabSz="36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Основная тематика.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Оценка и управление качеством 	образования (школьное образование).</a:t>
            </a:r>
            <a:endParaRPr kumimoji="0" lang="ru-RU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УЧАСТНИКИ МЕРОПРИЯТИЙ РТЦ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400" dirty="0"/>
              <a:t>В период с мая 2011 года по </a:t>
            </a:r>
            <a:r>
              <a:rPr lang="ru-RU" sz="2400" dirty="0" smtClean="0"/>
              <a:t>ноябрь 2012 </a:t>
            </a:r>
            <a:r>
              <a:rPr lang="ru-RU" sz="2400" dirty="0"/>
              <a:t>г. п</a:t>
            </a:r>
            <a:r>
              <a:rPr lang="ru-RU" sz="2400" dirty="0" smtClean="0"/>
              <a:t>роведено</a:t>
            </a:r>
          </a:p>
          <a:p>
            <a:pPr algn="just"/>
            <a:r>
              <a:rPr lang="ru-RU" sz="2400" b="1" dirty="0" smtClean="0"/>
              <a:t>6</a:t>
            </a:r>
            <a:r>
              <a:rPr lang="ru-RU" sz="2400" dirty="0" smtClean="0"/>
              <a:t> </a:t>
            </a:r>
            <a:r>
              <a:rPr lang="ru-RU" sz="2400" dirty="0"/>
              <a:t>учебных курсов, </a:t>
            </a:r>
            <a:r>
              <a:rPr lang="ru-RU" sz="2400" b="1" dirty="0" smtClean="0"/>
              <a:t>3</a:t>
            </a:r>
            <a:r>
              <a:rPr lang="ru-RU" sz="2400" dirty="0" smtClean="0"/>
              <a:t> </a:t>
            </a:r>
            <a:r>
              <a:rPr lang="ru-RU" sz="2400" dirty="0"/>
              <a:t>семинара и </a:t>
            </a:r>
            <a:r>
              <a:rPr lang="ru-RU" sz="2400" b="1" dirty="0" smtClean="0"/>
              <a:t>8</a:t>
            </a:r>
            <a:r>
              <a:rPr lang="ru-RU" sz="2400" dirty="0" smtClean="0"/>
              <a:t> </a:t>
            </a:r>
            <a:r>
              <a:rPr lang="ru-RU" sz="2400" dirty="0" err="1" smtClean="0"/>
              <a:t>вебинаров</a:t>
            </a:r>
            <a:r>
              <a:rPr lang="ru-RU" sz="2400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sz="2400" dirty="0" smtClean="0"/>
              <a:t>Приняло участие </a:t>
            </a:r>
            <a:r>
              <a:rPr lang="ru-RU" sz="2400" b="1" dirty="0" smtClean="0">
                <a:solidFill>
                  <a:srgbClr val="FF0000"/>
                </a:solidFill>
              </a:rPr>
              <a:t>3249 </a:t>
            </a:r>
            <a:r>
              <a:rPr lang="ru-RU" sz="2400" dirty="0" smtClean="0"/>
              <a:t>специалистов (</a:t>
            </a:r>
            <a:r>
              <a:rPr lang="ru-RU" sz="2400" b="1" dirty="0" smtClean="0"/>
              <a:t>2632</a:t>
            </a:r>
            <a:r>
              <a:rPr lang="ru-RU" sz="2400" dirty="0" smtClean="0"/>
              <a:t> </a:t>
            </a:r>
            <a:r>
              <a:rPr lang="ru-RU" sz="2400" dirty="0"/>
              <a:t>участников – представители </a:t>
            </a:r>
            <a:r>
              <a:rPr lang="ru-RU" sz="2400" dirty="0" smtClean="0"/>
              <a:t>России и </a:t>
            </a:r>
            <a:r>
              <a:rPr lang="ru-RU" sz="2400" b="1" dirty="0" smtClean="0"/>
              <a:t>617</a:t>
            </a:r>
            <a:r>
              <a:rPr lang="ru-RU" sz="2400" dirty="0" smtClean="0"/>
              <a:t> – представители 8 </a:t>
            </a:r>
            <a:r>
              <a:rPr lang="ru-RU" sz="2400" dirty="0"/>
              <a:t>стран </a:t>
            </a:r>
            <a:r>
              <a:rPr lang="ru-RU" sz="2400" dirty="0" smtClean="0"/>
              <a:t>СНГ: Азербайджан</a:t>
            </a:r>
            <a:r>
              <a:rPr lang="ru-RU" sz="2400" dirty="0"/>
              <a:t>, Армения, </a:t>
            </a:r>
            <a:r>
              <a:rPr lang="ru-RU" sz="2400" dirty="0" smtClean="0"/>
              <a:t>Беларусь, Казахстан</a:t>
            </a:r>
            <a:r>
              <a:rPr lang="ru-RU" sz="2400" dirty="0"/>
              <a:t>, Кыргызстан, Приднестровье, Таджикистан, </a:t>
            </a:r>
            <a:r>
              <a:rPr lang="ru-RU" sz="2400" dirty="0" smtClean="0"/>
              <a:t>Туркменистан).</a:t>
            </a:r>
          </a:p>
          <a:p>
            <a:pPr algn="just"/>
            <a:endParaRPr lang="ru-RU" dirty="0"/>
          </a:p>
          <a:p>
            <a:pPr algn="just"/>
            <a:r>
              <a:rPr lang="ru-RU" sz="2400" dirty="0"/>
              <a:t>При этом </a:t>
            </a:r>
            <a:r>
              <a:rPr lang="ru-RU" sz="2400" b="1" dirty="0" smtClean="0"/>
              <a:t>316</a:t>
            </a:r>
            <a:r>
              <a:rPr lang="ru-RU" sz="2400" dirty="0" smtClean="0"/>
              <a:t> </a:t>
            </a:r>
            <a:r>
              <a:rPr lang="ru-RU" sz="2400" dirty="0"/>
              <a:t>специалиста приняло участие в очных мероприятиях и </a:t>
            </a:r>
            <a:r>
              <a:rPr lang="ru-RU" sz="2400" b="1" dirty="0" smtClean="0"/>
              <a:t>2993</a:t>
            </a:r>
            <a:r>
              <a:rPr lang="ru-RU" sz="2400" dirty="0" smtClean="0"/>
              <a:t> </a:t>
            </a:r>
            <a:r>
              <a:rPr lang="ru-RU" sz="2400" dirty="0"/>
              <a:t>- в </a:t>
            </a:r>
            <a:r>
              <a:rPr lang="ru-RU" sz="2400" dirty="0" err="1"/>
              <a:t>вебинарах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6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20538"/>
            <a:ext cx="8496176" cy="648072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WWW.RTC-EDU.RU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36" y="598716"/>
            <a:ext cx="7485484" cy="456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0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20538"/>
            <a:ext cx="8496176" cy="607151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WWW.RTC-EDU.RU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201"/>
            <a:ext cx="7488832" cy="455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8980"/>
            <a:ext cx="7632848" cy="462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20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УЧАСТНИКИ СЕМИНАРА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5" y="1190238"/>
            <a:ext cx="33843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59 </a:t>
            </a:r>
            <a:r>
              <a:rPr lang="ru-RU" sz="2400" dirty="0" smtClean="0">
                <a:solidFill>
                  <a:srgbClr val="FF0000"/>
                </a:solidFill>
              </a:rPr>
              <a:t>специалистов из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Азербайджана,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Кыргызстана,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России (13 регионов),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Таджикистана.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086203"/>
              </p:ext>
            </p:extLst>
          </p:nvPr>
        </p:nvGraphicFramePr>
        <p:xfrm>
          <a:off x="2753544" y="1157288"/>
          <a:ext cx="6390456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32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ПАРТНЁРЫ </a:t>
            </a:r>
            <a:r>
              <a:rPr lang="ru-RU" sz="3200" dirty="0" smtClean="0">
                <a:solidFill>
                  <a:srgbClr val="FFFF00"/>
                </a:solidFill>
              </a:rPr>
              <a:t>РТЦ</a:t>
            </a:r>
            <a:r>
              <a:rPr lang="ru-RU" sz="3200" dirty="0" smtClean="0">
                <a:solidFill>
                  <a:schemeClr val="bg1"/>
                </a:solidFill>
              </a:rPr>
              <a:t> ПО ОРГАНИЗАЦИИ КУРСА</a:t>
            </a:r>
          </a:p>
        </p:txBody>
      </p:sp>
      <p:pic>
        <p:nvPicPr>
          <p:cNvPr id="4" name="Picture 2" descr="http://www.rtc-edu.ru/sites/default/files/pict/wb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195" y="1344054"/>
            <a:ext cx="749002" cy="749002"/>
          </a:xfrm>
          <a:prstGeom prst="rect">
            <a:avLst/>
          </a:prstGeom>
          <a:noFill/>
        </p:spPr>
      </p:pic>
      <p:pic>
        <p:nvPicPr>
          <p:cNvPr id="5" name="Picture 4" descr="Описание: лого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6451" y="1443252"/>
            <a:ext cx="1537424" cy="649804"/>
          </a:xfrm>
          <a:prstGeom prst="rect">
            <a:avLst/>
          </a:prstGeom>
          <a:noFill/>
        </p:spPr>
      </p:pic>
      <p:pic>
        <p:nvPicPr>
          <p:cNvPr id="6" name="Picture 10" descr="img691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0734" y="1352120"/>
            <a:ext cx="629573" cy="74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084170" y="4089724"/>
            <a:ext cx="1256410" cy="483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Описание: social-240-100.gif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4170" y="4050817"/>
            <a:ext cx="1262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50817"/>
            <a:ext cx="1110353" cy="60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78" y="4062635"/>
            <a:ext cx="1544714" cy="52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10662"/>
            <a:ext cx="1897118" cy="53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10662"/>
            <a:ext cx="1703042" cy="6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88" y="2644316"/>
            <a:ext cx="630147" cy="5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8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ЦЕЛЬ КУРСА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67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3200" dirty="0" smtClean="0"/>
              <a:t>Цель семинара - </a:t>
            </a:r>
            <a:r>
              <a:rPr lang="ru-RU" sz="3200" dirty="0"/>
              <a:t>обсудить роль и возможности использования мониторингов учебных достижений для управления национальными (региональными) образовательными системами и  повышения результатов обучения школьников</a:t>
            </a:r>
            <a:r>
              <a:rPr lang="ru-RU" sz="3200" dirty="0" smtClean="0"/>
              <a:t>.</a:t>
            </a:r>
          </a:p>
          <a:p>
            <a:pPr algn="just"/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332</Words>
  <Application>Microsoft Office PowerPoint</Application>
  <PresentationFormat>Экран (16:9)</PresentationFormat>
  <Paragraphs>66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Представление РТЦ и учебного курса  </vt:lpstr>
      <vt:lpstr>ЦЕЛИ ДЕЯТЕЛЬНОСТИ РТЦ</vt:lpstr>
      <vt:lpstr>ЦЕЛЕВАЯ АУДИТОРИЯ И ТЕМАТИКА</vt:lpstr>
      <vt:lpstr>УЧАСТНИКИ МЕРОПРИЯТИЙ РТЦ</vt:lpstr>
      <vt:lpstr>WWW.RTC-EDU.RU</vt:lpstr>
      <vt:lpstr>WWW.RTC-EDU.RU</vt:lpstr>
      <vt:lpstr>УЧАСТНИКИ СЕМИНАРА</vt:lpstr>
      <vt:lpstr>ПАРТНЁРЫ РТЦ ПО ОРГАНИЗАЦИИ КУРСА</vt:lpstr>
      <vt:lpstr>ЦЕЛЬ КУРСА</vt:lpstr>
      <vt:lpstr>КЛЮЧЕВЫЕ ВОПРОСЫ</vt:lpstr>
      <vt:lpstr>СТРУКТУРА КУРСА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131</cp:revision>
  <dcterms:created xsi:type="dcterms:W3CDTF">2011-08-25T06:09:31Z</dcterms:created>
  <dcterms:modified xsi:type="dcterms:W3CDTF">2012-11-21T15:34:36Z</dcterms:modified>
</cp:coreProperties>
</file>