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26" r:id="rId3"/>
    <p:sldId id="342" r:id="rId4"/>
    <p:sldId id="343" r:id="rId5"/>
    <p:sldId id="345" r:id="rId6"/>
    <p:sldId id="344" r:id="rId7"/>
    <p:sldId id="346" r:id="rId8"/>
    <p:sldId id="341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9" autoAdjust="0"/>
  </p:normalViewPr>
  <p:slideViewPr>
    <p:cSldViewPr>
      <p:cViewPr>
        <p:scale>
          <a:sx n="70" d="100"/>
          <a:sy n="70" d="100"/>
        </p:scale>
        <p:origin x="-414" y="-4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95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C90FE9-F32F-4D8A-9A03-E1178843EE36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Квалификация</a:t>
            </a:r>
            <a:r>
              <a:rPr lang="ru-RU" baseline="0" dirty="0" smtClean="0"/>
              <a:t> как способность решать определенный набор задач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59582"/>
            <a:ext cx="8785702" cy="2376264"/>
          </a:xfrm>
        </p:spPr>
        <p:txBody>
          <a:bodyPr/>
          <a:lstStyle/>
          <a:p>
            <a:pPr algn="just"/>
            <a:r>
              <a:rPr lang="ru-RU" sz="4000" dirty="0" smtClean="0">
                <a:solidFill>
                  <a:schemeClr val="bg1"/>
                </a:solidFill>
              </a:rPr>
              <a:t>Опыт внедрения в образовательную практику модели индивидуального прогресса и управление по результатам мониторинга.</a:t>
            </a:r>
            <a:endParaRPr lang="ru-RU" sz="32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143240" y="3651593"/>
            <a:ext cx="5806461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b="1" dirty="0" err="1" smtClean="0">
                <a:solidFill>
                  <a:schemeClr val="bg1"/>
                </a:solidFill>
              </a:rPr>
              <a:t>Аванова</a:t>
            </a:r>
            <a:r>
              <a:rPr lang="ru-RU" b="1" dirty="0" smtClean="0">
                <a:solidFill>
                  <a:schemeClr val="bg1"/>
                </a:solidFill>
              </a:rPr>
              <a:t> Т.В.,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директор начальной школы МБОУ «КУГ №1 – </a:t>
            </a:r>
            <a:r>
              <a:rPr lang="ru-RU" sz="1600" b="1" dirty="0" err="1" smtClean="0">
                <a:solidFill>
                  <a:schemeClr val="bg1"/>
                </a:solidFill>
              </a:rPr>
              <a:t>Универс</a:t>
            </a:r>
            <a:r>
              <a:rPr lang="ru-RU" sz="1600" b="1" dirty="0" smtClean="0">
                <a:solidFill>
                  <a:schemeClr val="bg1"/>
                </a:solidFill>
              </a:rPr>
              <a:t>» 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68578" y="4598058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72772" y="4550320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71976" y="150422"/>
            <a:ext cx="7380344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индивидуального прогресса школьников: подходы и инструменты</a:t>
            </a: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24-25 апреля 2012 года, г. </a:t>
            </a: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Красноярск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 descr="C:\Documents and Settings\belokon\Мои документы\Дельта в производство\Рекламные материалы Позиционирование\Лого_кипк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17252" y="4587974"/>
            <a:ext cx="298153" cy="40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Рисунок 7" descr="http://moodle.msses.ru/file.php/1/img/Ipp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27785" y="4583137"/>
            <a:ext cx="936104" cy="39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2" descr="12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39194" y="4590236"/>
            <a:ext cx="1008112" cy="3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Рисунок 3" descr="C:\Documents and Settings\belokon\Мои документы\Klient_Delta\Чебоксары_5 гим\Итоговый логотип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37532" y="4587974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Как сделать результаты </a:t>
            </a:r>
            <a:r>
              <a:rPr lang="ru-RU" sz="2800" dirty="0">
                <a:solidFill>
                  <a:schemeClr val="bg1"/>
                </a:solidFill>
              </a:rPr>
              <a:t>диагностики индивидуального прогресса </a:t>
            </a:r>
            <a:r>
              <a:rPr lang="ru-RU" sz="2800" dirty="0" smtClean="0">
                <a:solidFill>
                  <a:schemeClr val="bg1"/>
                </a:solidFill>
              </a:rPr>
              <a:t>инструментом работы учителя?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2" y="1359014"/>
            <a:ext cx="8712968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Wingdings" pitchFamily="2" charset="2"/>
              <a:buChar char="§"/>
            </a:pPr>
            <a:r>
              <a:rPr lang="ru-RU" sz="2800" dirty="0" smtClean="0"/>
              <a:t>Результаты Дельта – тестирования по классам –  карающий меч администратора?</a:t>
            </a:r>
          </a:p>
          <a:p>
            <a:pPr marL="514350" lvl="0" indent="-514350" algn="ctr"/>
            <a:r>
              <a:rPr lang="ru-RU" sz="2800" dirty="0" smtClean="0"/>
              <a:t>Учителя убить нельзя помиловать!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prstClr val="black"/>
                </a:solidFill>
              </a:rPr>
              <a:t>Где и как с учителями обсуждаются результаты классов по диагностике ИП?</a:t>
            </a:r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ru-RU" sz="2800" dirty="0" smtClean="0"/>
              <a:t>Какие решения принимаются администрацией (кого хвалят, а кого наказывают)? Типы решений.</a:t>
            </a:r>
            <a:endParaRPr lang="ru-RU" sz="2800" dirty="0"/>
          </a:p>
          <a:p>
            <a:pPr marL="514350" lvl="0" indent="-514350" algn="just"/>
            <a:endParaRPr lang="ru-RU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Какие шаги должны быть сделаны по присвоению учителем модели ИП?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2" y="1131590"/>
            <a:ext cx="871296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0"/>
            <a:r>
              <a:rPr lang="ru-RU" sz="2600" dirty="0" smtClean="0">
                <a:solidFill>
                  <a:prstClr val="black"/>
                </a:solidFill>
              </a:rPr>
              <a:t>Совместное освоение уровневой модели индивидуального прогресса (</a:t>
            </a:r>
            <a:r>
              <a:rPr lang="ru-RU" sz="2600" dirty="0" err="1" smtClean="0">
                <a:solidFill>
                  <a:prstClr val="black"/>
                </a:solidFill>
              </a:rPr>
              <a:t>интенсив</a:t>
            </a:r>
            <a:r>
              <a:rPr lang="ru-RU" sz="2600" dirty="0" smtClean="0">
                <a:solidFill>
                  <a:prstClr val="black"/>
                </a:solidFill>
              </a:rPr>
              <a:t>, методический день, школьный проект, мастерская по проектированию уровневых задач):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prstClr val="black"/>
                </a:solidFill>
              </a:rPr>
              <a:t>знакомство с современными подходами к оценке образовательных результатов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prstClr val="black"/>
                </a:solidFill>
              </a:rPr>
              <a:t>решение, редактирование, конструирование уровневых заданий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prstClr val="black"/>
                </a:solidFill>
              </a:rPr>
              <a:t>интерпретация детских решений, разработка уровневых заданий и проектирование учебных занятий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ru-RU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31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Что помогает администрации увидеть работу учителя с результатами диагностики ИП.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1" y="1131590"/>
            <a:ext cx="8721375" cy="37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Рабочая </a:t>
            </a:r>
            <a:r>
              <a:rPr lang="ru-RU" sz="2800" dirty="0" smtClean="0"/>
              <a:t>программа</a:t>
            </a:r>
            <a:r>
              <a:rPr lang="ru-RU" sz="2600" dirty="0" smtClean="0"/>
              <a:t> – </a:t>
            </a:r>
            <a:r>
              <a:rPr lang="ru-RU" sz="2800" dirty="0" smtClean="0"/>
              <a:t>выделение групп детей в своём классе по способам их работы и представление стратегии работы с каждой группой учеников, планирование результатов на предстоящий период</a:t>
            </a:r>
            <a:r>
              <a:rPr lang="ru-RU" sz="2600" dirty="0" smtClean="0"/>
              <a:t>.</a:t>
            </a:r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ru-RU" sz="2800" dirty="0" smtClean="0"/>
              <a:t>Запрос на ПК на основе анализа дефицитов своей подготовки и включенность в педагогические сообщества по разработке (заданий, учебных форм).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531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784976" cy="828675"/>
          </a:xfrm>
        </p:spPr>
        <p:txBody>
          <a:bodyPr/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Изменение контрольно</a:t>
            </a:r>
            <a:r>
              <a:rPr lang="ru-RU" sz="2800" dirty="0">
                <a:solidFill>
                  <a:schemeClr val="bg1"/>
                </a:solidFill>
              </a:rPr>
              <a:t>-</a:t>
            </a:r>
            <a:r>
              <a:rPr lang="ru-RU" sz="2800" dirty="0" smtClean="0">
                <a:solidFill>
                  <a:schemeClr val="bg1"/>
                </a:solidFill>
              </a:rPr>
              <a:t>инспекционной деятельности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1" y="1343988"/>
            <a:ext cx="8721375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Wingdings" pitchFamily="2" charset="2"/>
              <a:buChar char="§"/>
            </a:pPr>
            <a:r>
              <a:rPr lang="ru-RU" sz="2800" dirty="0" smtClean="0"/>
              <a:t>От констатирующего контроля к развивающему:</a:t>
            </a:r>
          </a:p>
          <a:p>
            <a:pPr marL="514350" lvl="0" indent="-514350" algn="just"/>
            <a:r>
              <a:rPr lang="ru-RU" sz="2800" dirty="0" smtClean="0"/>
              <a:t> </a:t>
            </a:r>
          </a:p>
          <a:p>
            <a:pPr marL="514350" lvl="0" indent="-514350" algn="just"/>
            <a:r>
              <a:rPr lang="ru-RU" sz="2800" dirty="0" smtClean="0"/>
              <a:t>–  схема анализа урока </a:t>
            </a:r>
          </a:p>
          <a:p>
            <a:pPr marL="514350" lvl="0" indent="-514350" algn="just"/>
            <a:r>
              <a:rPr lang="ru-RU" sz="2800" dirty="0" smtClean="0"/>
              <a:t>–  собеседование по итогам учебного периода</a:t>
            </a:r>
          </a:p>
          <a:p>
            <a:pPr marL="514350" lvl="0" indent="-514350" algn="just"/>
            <a:r>
              <a:rPr lang="ru-RU" sz="2800" dirty="0" smtClean="0"/>
              <a:t>– проектирование учебных занятий и организация </a:t>
            </a:r>
            <a:r>
              <a:rPr lang="ru-RU" sz="2800" dirty="0" err="1" smtClean="0"/>
              <a:t>взаимопосещений</a:t>
            </a:r>
            <a:r>
              <a:rPr lang="ru-RU" sz="2800" dirty="0" smtClean="0"/>
              <a:t> </a:t>
            </a:r>
          </a:p>
          <a:p>
            <a:pPr marL="514350" lvl="0" indent="-514350" algn="just"/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9874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НСОТ как инструмент  поддержки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" y="1059582"/>
            <a:ext cx="9144000" cy="380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08000" lvl="0" indent="-514350" algn="just">
              <a:buFont typeface="Wingdings" pitchFamily="2" charset="2"/>
              <a:buChar char="§"/>
            </a:pPr>
            <a:r>
              <a:rPr lang="ru-RU" sz="2600" dirty="0" smtClean="0"/>
              <a:t>Корректировка рабочих программ на основе данных диагностики.</a:t>
            </a:r>
          </a:p>
          <a:p>
            <a:pPr marL="10800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Разработка форм предъявления результатов родителям (оформление материалов и приглашение коллег на эти встречи с родителями)</a:t>
            </a:r>
          </a:p>
          <a:p>
            <a:pPr marL="10800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Работа в постоянно действующих мастерских</a:t>
            </a:r>
          </a:p>
          <a:p>
            <a:pPr marL="10800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Учитель – методист-руководитель (содержательный лидер) команды педагогов (на параллели, регулярного семинара по разработке заданий…)</a:t>
            </a:r>
          </a:p>
          <a:p>
            <a:pPr marL="10800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Разработка модели образовательного пространства</a:t>
            </a:r>
          </a:p>
          <a:p>
            <a:pPr marL="108000" lvl="0" indent="-514350" algn="just">
              <a:buFont typeface="Wingdings" pitchFamily="2" charset="2"/>
              <a:buChar char="§"/>
            </a:pP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9874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lvl="0" algn="l"/>
            <a:r>
              <a:rPr lang="ru-RU" sz="2800" dirty="0">
                <a:solidFill>
                  <a:schemeClr val="bg1"/>
                </a:solidFill>
              </a:rPr>
              <a:t>Вопросы, которые </a:t>
            </a:r>
            <a:r>
              <a:rPr lang="ru-RU" sz="2800" dirty="0" smtClean="0">
                <a:solidFill>
                  <a:schemeClr val="bg1"/>
                </a:solidFill>
              </a:rPr>
              <a:t>стоят перед нами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1" y="1343988"/>
            <a:ext cx="8721375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Wingdings" pitchFamily="2" charset="2"/>
              <a:buChar char="§"/>
            </a:pPr>
            <a:r>
              <a:rPr lang="ru-RU" sz="2600" dirty="0" smtClean="0"/>
              <a:t>Какими квалификациями должен обладать учитель, обеспечивающий уровневый прогресс учащихся?</a:t>
            </a:r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Через какие формы ПК можно формировать эти квалификации?</a:t>
            </a:r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ru-RU" sz="2600" dirty="0" smtClean="0"/>
              <a:t>Что мы оцениваем отметкой и как она связана с диагностикой индивидуального прогресса (а должна ли быть связь)?</a:t>
            </a: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22832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5243</TotalTime>
  <Words>369</Words>
  <Application>Microsoft Office PowerPoint</Application>
  <PresentationFormat>Экран (16:9)</PresentationFormat>
  <Paragraphs>47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Опыт внедрения в образовательную практику модели индивидуального прогресса и управление по результатам мониторинга.</vt:lpstr>
      <vt:lpstr>Как сделать результаты диагностики индивидуального прогресса инструментом работы учителя?</vt:lpstr>
      <vt:lpstr>Какие шаги должны быть сделаны по присвоению учителем модели ИП?</vt:lpstr>
      <vt:lpstr>Что помогает администрации увидеть работу учителя с результатами диагностики ИП.</vt:lpstr>
      <vt:lpstr>Изменение контрольно-инспекционной деятельности</vt:lpstr>
      <vt:lpstr>НСОТ как инструмент  поддержки</vt:lpstr>
      <vt:lpstr>Вопросы, которые стоят перед нами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assembly-hall</cp:lastModifiedBy>
  <cp:revision>155</cp:revision>
  <dcterms:created xsi:type="dcterms:W3CDTF">2011-08-25T06:09:31Z</dcterms:created>
  <dcterms:modified xsi:type="dcterms:W3CDTF">2012-04-24T01:17:14Z</dcterms:modified>
</cp:coreProperties>
</file>