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6" r:id="rId4"/>
    <p:sldMasterId id="2147483741" r:id="rId5"/>
    <p:sldMasterId id="2147483756" r:id="rId6"/>
    <p:sldMasterId id="2147483771" r:id="rId7"/>
    <p:sldMasterId id="2147483786" r:id="rId8"/>
    <p:sldMasterId id="2147483814" r:id="rId9"/>
    <p:sldMasterId id="2147483829" r:id="rId10"/>
    <p:sldMasterId id="2147483874" r:id="rId11"/>
    <p:sldMasterId id="2147483889" r:id="rId12"/>
    <p:sldMasterId id="2147483904" r:id="rId13"/>
  </p:sldMasterIdLst>
  <p:notesMasterIdLst>
    <p:notesMasterId r:id="rId43"/>
  </p:notesMasterIdLst>
  <p:sldIdLst>
    <p:sldId id="308" r:id="rId14"/>
    <p:sldId id="300" r:id="rId15"/>
    <p:sldId id="259" r:id="rId16"/>
    <p:sldId id="286" r:id="rId17"/>
    <p:sldId id="288" r:id="rId18"/>
    <p:sldId id="279" r:id="rId19"/>
    <p:sldId id="292" r:id="rId20"/>
    <p:sldId id="265" r:id="rId21"/>
    <p:sldId id="280" r:id="rId22"/>
    <p:sldId id="281" r:id="rId23"/>
    <p:sldId id="282" r:id="rId24"/>
    <p:sldId id="283" r:id="rId25"/>
    <p:sldId id="284" r:id="rId26"/>
    <p:sldId id="285" r:id="rId27"/>
    <p:sldId id="291" r:id="rId28"/>
    <p:sldId id="290" r:id="rId29"/>
    <p:sldId id="262" r:id="rId30"/>
    <p:sldId id="294" r:id="rId31"/>
    <p:sldId id="295" r:id="rId32"/>
    <p:sldId id="298" r:id="rId33"/>
    <p:sldId id="299" r:id="rId34"/>
    <p:sldId id="304" r:id="rId35"/>
    <p:sldId id="301" r:id="rId36"/>
    <p:sldId id="309" r:id="rId37"/>
    <p:sldId id="302" r:id="rId38"/>
    <p:sldId id="305" r:id="rId39"/>
    <p:sldId id="306" r:id="rId40"/>
    <p:sldId id="307" r:id="rId41"/>
    <p:sldId id="263" r:id="rId4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60"/>
  </p:normalViewPr>
  <p:slideViewPr>
    <p:cSldViewPr>
      <p:cViewPr varScale="1">
        <p:scale>
          <a:sx n="97" d="100"/>
          <a:sy n="97" d="100"/>
        </p:scale>
        <p:origin x="-25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>
                <a:effectLst/>
              </a:defRPr>
            </a:pPr>
            <a:r>
              <a:rPr lang="ru-RU" sz="1200" b="1" i="0" baseline="0" dirty="0" smtClean="0">
                <a:effectLst/>
              </a:rPr>
              <a:t>Динамика активности участия в ЕГЭ. Доля выпускников, сдававших три и более экзамена в форме ЕГЭ</a:t>
            </a:r>
            <a:endParaRPr lang="ru-RU" sz="1200" b="1" dirty="0">
              <a:effectLst/>
            </a:endParaRPr>
          </a:p>
        </c:rich>
      </c:tx>
      <c:layout>
        <c:manualLayout>
          <c:xMode val="edge"/>
          <c:yMode val="edge"/>
          <c:x val="9.1569852027023654E-2"/>
          <c:y val="9.7467436898812017E-5"/>
        </c:manualLayout>
      </c:layout>
    </c:title>
    <c:plotArea>
      <c:layout>
        <c:manualLayout>
          <c:layoutTarget val="inner"/>
          <c:xMode val="edge"/>
          <c:yMode val="edge"/>
          <c:x val="2.6941956765198651E-2"/>
          <c:y val="0.32741646142931463"/>
          <c:w val="0.93088163455328332"/>
          <c:h val="0.601201722198312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В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2007 г.</c:v>
                </c:pt>
                <c:pt idx="1">
                  <c:v>2008 г.</c:v>
                </c:pt>
                <c:pt idx="2">
                  <c:v>2009 г.</c:v>
                </c:pt>
                <c:pt idx="3">
                  <c:v>2010 г.</c:v>
                </c:pt>
                <c:pt idx="4">
                  <c:v>2011 г.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95.16</c:v>
                </c:pt>
                <c:pt idx="1">
                  <c:v>95.28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</c:ser>
        <c:axId val="105958400"/>
        <c:axId val="84955904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1.8192423064104013E-2"/>
                  <c:y val="2.0182428262683981E-2"/>
                </c:manualLayout>
              </c:layout>
              <c:showVal val="1"/>
            </c:dLbl>
            <c:dLbl>
              <c:idx val="1"/>
              <c:layout>
                <c:manualLayout>
                  <c:x val="-1.154369091264992E-2"/>
                  <c:y val="2.6695346086722644E-3"/>
                </c:manualLayout>
              </c:layout>
              <c:showVal val="1"/>
            </c:dLbl>
            <c:dLbl>
              <c:idx val="2"/>
              <c:layout>
                <c:manualLayout>
                  <c:x val="-5.2836721845721052E-2"/>
                  <c:y val="4.0752161340413373E-2"/>
                </c:manualLayout>
              </c:layout>
              <c:showVal val="1"/>
            </c:dLbl>
            <c:dLbl>
              <c:idx val="3"/>
              <c:layout>
                <c:manualLayout>
                  <c:x val="-4.6188320345358462E-2"/>
                  <c:y val="3.9809548628299822E-2"/>
                </c:manualLayout>
              </c:layout>
              <c:showVal val="1"/>
            </c:dLbl>
            <c:dLbl>
              <c:idx val="4"/>
              <c:layout>
                <c:manualLayout>
                  <c:x val="-5.4590495235979142E-2"/>
                  <c:y val="3.0412918231489304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900">
                    <a:solidFill>
                      <a:srgbClr val="C00000"/>
                    </a:solidFill>
                    <a:effectLst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2007 г.</c:v>
                </c:pt>
                <c:pt idx="1">
                  <c:v>2008 г.</c:v>
                </c:pt>
                <c:pt idx="2">
                  <c:v>2009 г.</c:v>
                </c:pt>
                <c:pt idx="3">
                  <c:v>2010 г.</c:v>
                </c:pt>
                <c:pt idx="4">
                  <c:v>2011 г.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51.1</c:v>
                </c:pt>
                <c:pt idx="1">
                  <c:v>58.1</c:v>
                </c:pt>
                <c:pt idx="2">
                  <c:v>91</c:v>
                </c:pt>
                <c:pt idx="3">
                  <c:v>91.3</c:v>
                </c:pt>
                <c:pt idx="4">
                  <c:v>96.940000000000026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аналогичные школы региона (кластер)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7.9786108421815688E-2"/>
                  <c:y val="3.1255317622936499E-2"/>
                </c:manualLayout>
              </c:layout>
              <c:showVal val="1"/>
            </c:dLbl>
            <c:dLbl>
              <c:idx val="1"/>
              <c:layout>
                <c:manualLayout>
                  <c:x val="-7.5586839557509555E-2"/>
                  <c:y val="3.7952885684994213E-2"/>
                </c:manualLayout>
              </c:layout>
              <c:showVal val="1"/>
            </c:dLbl>
            <c:dLbl>
              <c:idx val="2"/>
              <c:layout>
                <c:manualLayout>
                  <c:x val="-2.9394882050142582E-2"/>
                  <c:y val="-1.9839240287498162E-2"/>
                </c:manualLayout>
              </c:layout>
              <c:showVal val="1"/>
            </c:dLbl>
            <c:dLbl>
              <c:idx val="3"/>
              <c:layout>
                <c:manualLayout>
                  <c:x val="-2.0996344321530341E-2"/>
                  <c:y val="-2.5329221917451232E-2"/>
                </c:manualLayout>
              </c:layout>
              <c:showVal val="1"/>
            </c:dLbl>
            <c:dLbl>
              <c:idx val="4"/>
              <c:layout>
                <c:manualLayout>
                  <c:x val="-4.1992688643060902E-3"/>
                  <c:y val="-1.4420050795924236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2007 г.</c:v>
                </c:pt>
                <c:pt idx="1">
                  <c:v>2008 г.</c:v>
                </c:pt>
                <c:pt idx="2">
                  <c:v>2009 г.</c:v>
                </c:pt>
                <c:pt idx="3">
                  <c:v>2010 г.</c:v>
                </c:pt>
                <c:pt idx="4">
                  <c:v>2011 г.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64.410000000000025</c:v>
                </c:pt>
                <c:pt idx="1">
                  <c:v>76.39</c:v>
                </c:pt>
                <c:pt idx="2">
                  <c:v>97.48</c:v>
                </c:pt>
                <c:pt idx="3">
                  <c:v>97.06</c:v>
                </c:pt>
                <c:pt idx="4">
                  <c:v>98.169999999999987</c:v>
                </c:pt>
              </c:numCache>
            </c:numRef>
          </c:val>
        </c:ser>
        <c:marker val="1"/>
        <c:axId val="105958400"/>
        <c:axId val="84955904"/>
      </c:lineChart>
      <c:catAx>
        <c:axId val="105958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4955904"/>
        <c:crosses val="autoZero"/>
        <c:auto val="1"/>
        <c:lblAlgn val="ctr"/>
        <c:lblOffset val="100"/>
      </c:catAx>
      <c:valAx>
        <c:axId val="84955904"/>
        <c:scaling>
          <c:orientation val="minMax"/>
          <c:max val="100"/>
          <c:min val="40"/>
        </c:scaling>
        <c:delete val="1"/>
        <c:axPos val="l"/>
        <c:numFmt formatCode="0.00" sourceLinked="1"/>
        <c:tickLblPos val="none"/>
        <c:crossAx val="10595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6258953538298829"/>
          <c:w val="0.88051823606900903"/>
          <c:h val="0.1067771160821783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00"/>
            </a:pPr>
            <a:r>
              <a:rPr lang="ru-RU" sz="1300" b="1" i="0" u="none" strike="noStrike" baseline="0" dirty="0" smtClean="0">
                <a:effectLst/>
              </a:rPr>
              <a:t> Востребованность учебных предметов. </a:t>
            </a:r>
          </a:p>
          <a:p>
            <a:pPr>
              <a:defRPr sz="1300"/>
            </a:pPr>
            <a:r>
              <a:rPr lang="ru-RU" sz="1300" b="1" i="0" u="none" strike="noStrike" baseline="0" dirty="0" smtClean="0">
                <a:effectLst/>
              </a:rPr>
              <a:t>Доля выпускников, сдававших ЕГЭ по предмету</a:t>
            </a:r>
            <a:endParaRPr lang="ru-RU" sz="1300" dirty="0">
              <a:latin typeface="+mn-lt"/>
            </a:endParaRPr>
          </a:p>
        </c:rich>
      </c:tx>
      <c:layout>
        <c:manualLayout>
          <c:xMode val="edge"/>
          <c:yMode val="edge"/>
          <c:x val="0"/>
          <c:y val="9.7982940167141942E-4"/>
        </c:manualLayout>
      </c:layout>
      <c:overlay val="1"/>
    </c:title>
    <c:plotArea>
      <c:layout>
        <c:manualLayout>
          <c:layoutTarget val="inner"/>
          <c:xMode val="edge"/>
          <c:yMode val="edge"/>
          <c:x val="0.31712359068022788"/>
          <c:y val="0.24029521411201252"/>
          <c:w val="0.38600333327368663"/>
          <c:h val="0.67236942808823763"/>
        </c:manualLayout>
      </c:layout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пример школы А</c:v>
                </c:pt>
              </c:strCache>
            </c:strRef>
          </c:tx>
          <c:spPr>
            <a:ln w="38100">
              <a:solidFill>
                <a:srgbClr val="CC33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3.600091490514061E-2"/>
                  <c:y val="-7.3487205125356544E-2"/>
                </c:manualLayout>
              </c:layout>
              <c:showVal val="1"/>
            </c:dLbl>
            <c:dLbl>
              <c:idx val="4"/>
              <c:layout>
                <c:manualLayout>
                  <c:x val="-2.4750628997284137E-2"/>
                  <c:y val="-3.5273858460171177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</c:v>
                </c:pt>
                <c:pt idx="1">
                  <c:v>0.19047619047619083</c:v>
                </c:pt>
                <c:pt idx="2">
                  <c:v>0</c:v>
                </c:pt>
                <c:pt idx="3">
                  <c:v>0.57142857142857251</c:v>
                </c:pt>
                <c:pt idx="4">
                  <c:v>0.33333333333333331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пример школы Б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9751772628709921E-2"/>
                  <c:y val="6.1729252305299367E-2"/>
                </c:manualLayout>
              </c:layout>
              <c:showVal val="1"/>
            </c:dLbl>
            <c:dLbl>
              <c:idx val="1"/>
              <c:layout>
                <c:manualLayout>
                  <c:x val="4.5001143631425754E-3"/>
                  <c:y val="7.054771692034213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rgbClr val="003300"/>
                    </a:solidFill>
                    <a:effectLst/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0.84375000000000089</c:v>
                </c:pt>
                <c:pt idx="1">
                  <c:v>0.71875000000000089</c:v>
                </c:pt>
                <c:pt idx="2">
                  <c:v>0.15625000000000022</c:v>
                </c:pt>
                <c:pt idx="3">
                  <c:v>3.125E-2</c:v>
                </c:pt>
                <c:pt idx="4">
                  <c:v>1.5625E-2</c:v>
                </c:pt>
                <c:pt idx="5">
                  <c:v>0.1093750000000001</c:v>
                </c:pt>
                <c:pt idx="6">
                  <c:v>4.6874999999999986E-2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пример школы В</c:v>
                </c:pt>
              </c:strCache>
            </c:strRef>
          </c:tx>
          <c:spPr>
            <a:ln w="41275">
              <a:solidFill>
                <a:srgbClr val="3333FF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3.1500800541998025E-2"/>
                  <c:y val="-5.2910787690256728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0.14893617021276617</c:v>
                </c:pt>
                <c:pt idx="1">
                  <c:v>0.31914893617021317</c:v>
                </c:pt>
                <c:pt idx="2">
                  <c:v>4.2553191489361722E-2</c:v>
                </c:pt>
                <c:pt idx="3">
                  <c:v>4.2553191489361722E-2</c:v>
                </c:pt>
                <c:pt idx="4">
                  <c:v>2.1276595744680847E-2</c:v>
                </c:pt>
                <c:pt idx="5">
                  <c:v>0.76595744680851185</c:v>
                </c:pt>
                <c:pt idx="6">
                  <c:v>0.23404255319148959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пример школы Г</c:v>
                </c:pt>
              </c:strCache>
            </c:strRef>
          </c:tx>
          <c:spPr>
            <a:ln w="41275">
              <a:solidFill>
                <a:srgbClr val="FF6600"/>
              </a:solidFill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0.26605504587155965</c:v>
                </c:pt>
                <c:pt idx="1">
                  <c:v>0.54128440366972475</c:v>
                </c:pt>
                <c:pt idx="2">
                  <c:v>0.21100917431192687</c:v>
                </c:pt>
                <c:pt idx="3">
                  <c:v>0.23853211009174324</c:v>
                </c:pt>
                <c:pt idx="4">
                  <c:v>0.1651376146788989</c:v>
                </c:pt>
                <c:pt idx="5">
                  <c:v>0.29357798165137655</c:v>
                </c:pt>
                <c:pt idx="6">
                  <c:v>0.18348623853211063</c:v>
                </c:pt>
              </c:numCache>
            </c:numRef>
          </c:val>
        </c:ser>
        <c:axId val="106369024"/>
        <c:axId val="106370560"/>
      </c:radarChart>
      <c:catAx>
        <c:axId val="106369024"/>
        <c:scaling>
          <c:orientation val="minMax"/>
        </c:scaling>
        <c:axPos val="b"/>
        <c:majorGridlines/>
        <c:numFmt formatCode="dd/mm/yyyy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06370560"/>
        <c:crosses val="autoZero"/>
        <c:auto val="1"/>
        <c:lblAlgn val="ctr"/>
        <c:lblOffset val="100"/>
      </c:catAx>
      <c:valAx>
        <c:axId val="106370560"/>
        <c:scaling>
          <c:orientation val="minMax"/>
          <c:max val="0.9"/>
          <c:min val="-0.1"/>
        </c:scaling>
        <c:axPos val="l"/>
        <c:numFmt formatCode="0.00%" sourceLinked="1"/>
        <c:majorTickMark val="none"/>
        <c:tickLblPos val="none"/>
        <c:crossAx val="10636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40856059944364"/>
          <c:y val="1.8578722734511003E-2"/>
          <c:w val="0.32728693951651444"/>
          <c:h val="0.1762234751694259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>
                <a:effectLst/>
              </a:defRPr>
            </a:pPr>
            <a:r>
              <a:rPr lang="ru-RU" sz="1200" b="1" i="0" baseline="0" dirty="0" smtClean="0">
                <a:effectLst/>
              </a:rPr>
              <a:t>Динамика уровня освоения образовательного стандарта для получения документа о среднем (полном) образовании (</a:t>
            </a:r>
            <a:r>
              <a:rPr lang="ru-RU" sz="1200" b="1" i="0" baseline="0" dirty="0" smtClean="0">
                <a:solidFill>
                  <a:srgbClr val="CC3300"/>
                </a:solidFill>
                <a:effectLst/>
              </a:rPr>
              <a:t>обязательные предметы</a:t>
            </a:r>
            <a:r>
              <a:rPr lang="ru-RU" sz="1200" b="1" i="0" baseline="0" dirty="0" smtClean="0">
                <a:effectLst/>
              </a:rPr>
              <a:t>)</a:t>
            </a:r>
            <a:endParaRPr lang="ru-RU" sz="1200" b="1" dirty="0">
              <a:effectLst/>
            </a:endParaRPr>
          </a:p>
        </c:rich>
      </c:tx>
      <c:layout>
        <c:manualLayout>
          <c:xMode val="edge"/>
          <c:yMode val="edge"/>
          <c:x val="0.14070129724042202"/>
          <c:y val="3.9595167636496406E-3"/>
        </c:manualLayout>
      </c:layout>
    </c:title>
    <c:plotArea>
      <c:layout>
        <c:manualLayout>
          <c:layoutTarget val="inner"/>
          <c:xMode val="edge"/>
          <c:yMode val="edge"/>
          <c:x val="2.694195676519864E-2"/>
          <c:y val="0.31975077569635696"/>
          <c:w val="0.93088163455328332"/>
          <c:h val="0.609868420553495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Г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106480000"/>
        <c:axId val="106481536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аналогичные школы (Кластер)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9.2099047350999746E-2"/>
                  <c:y val="4.3554323689864061E-2"/>
                </c:manualLayout>
              </c:layout>
              <c:showVal val="1"/>
            </c:dLbl>
            <c:dLbl>
              <c:idx val="1"/>
              <c:layout>
                <c:manualLayout>
                  <c:x val="-3.6739031952543653E-2"/>
                  <c:y val="5.6249999999999946E-2"/>
                </c:manualLayout>
              </c:layout>
              <c:showVal val="1"/>
            </c:dLbl>
            <c:dLbl>
              <c:idx val="2"/>
              <c:layout>
                <c:manualLayout>
                  <c:x val="-3.4779939909440595E-2"/>
                  <c:y val="3.8973303110621242E-2"/>
                </c:manualLayout>
              </c:layout>
              <c:showVal val="1"/>
            </c:dLbl>
            <c:dLbl>
              <c:idx val="3"/>
              <c:layout>
                <c:manualLayout>
                  <c:x val="-3.8209652216802815E-2"/>
                  <c:y val="3.9594987281355472E-2"/>
                </c:manualLayout>
              </c:layout>
              <c:showVal val="1"/>
            </c:dLbl>
            <c:dLbl>
              <c:idx val="4"/>
              <c:layout>
                <c:manualLayout>
                  <c:x val="-8.8184666561276284E-3"/>
                  <c:y val="3.4357654344322537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>
                    <a:solidFill>
                      <a:srgbClr val="CC3300"/>
                    </a:solidFill>
                    <a:effectLst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0.99805636540330356</c:v>
                </c:pt>
                <c:pt idx="1">
                  <c:v>1</c:v>
                </c:pt>
                <c:pt idx="2">
                  <c:v>0.99695121951219601</c:v>
                </c:pt>
              </c:numCache>
            </c:numRef>
          </c:val>
        </c:ser>
        <c:marker val="1"/>
        <c:axId val="106480000"/>
        <c:axId val="106481536"/>
      </c:lineChart>
      <c:catAx>
        <c:axId val="1064800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6481536"/>
        <c:crosses val="autoZero"/>
        <c:auto val="1"/>
        <c:lblAlgn val="ctr"/>
        <c:lblOffset val="100"/>
      </c:catAx>
      <c:valAx>
        <c:axId val="106481536"/>
        <c:scaling>
          <c:orientation val="minMax"/>
          <c:max val="1"/>
          <c:min val="0.9"/>
        </c:scaling>
        <c:delete val="1"/>
        <c:axPos val="l"/>
        <c:numFmt formatCode="0.00%" sourceLinked="1"/>
        <c:tickLblPos val="none"/>
        <c:crossAx val="106480000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>
                <a:effectLst/>
              </a:defRPr>
            </a:pPr>
            <a:r>
              <a:rPr lang="ru-RU" sz="1200" b="1" i="0" baseline="0" dirty="0" smtClean="0">
                <a:effectLst/>
              </a:rPr>
              <a:t>Динамика уровня освоения образовательного стандарта для получения профессионального образования (</a:t>
            </a:r>
            <a:r>
              <a:rPr lang="ru-RU" sz="1200" b="1" i="0" baseline="0" dirty="0" smtClean="0">
                <a:solidFill>
                  <a:srgbClr val="CC3300"/>
                </a:solidFill>
                <a:effectLst/>
              </a:rPr>
              <a:t>обязательные предметы и предметы по выбору</a:t>
            </a:r>
            <a:r>
              <a:rPr lang="ru-RU" sz="1200" b="1" i="0" baseline="0" dirty="0" smtClean="0">
                <a:effectLst/>
              </a:rPr>
              <a:t>)</a:t>
            </a:r>
            <a:endParaRPr lang="ru-RU" sz="1200" b="1" dirty="0">
              <a:effectLst/>
            </a:endParaRPr>
          </a:p>
        </c:rich>
      </c:tx>
      <c:layout>
        <c:manualLayout>
          <c:xMode val="edge"/>
          <c:yMode val="edge"/>
          <c:x val="0.13427418946722286"/>
          <c:y val="3.9595167636496406E-3"/>
        </c:manualLayout>
      </c:layout>
    </c:title>
    <c:plotArea>
      <c:layout>
        <c:manualLayout>
          <c:layoutTarget val="inner"/>
          <c:xMode val="edge"/>
          <c:yMode val="edge"/>
          <c:x val="1.1316493289363543E-3"/>
          <c:y val="0.34048594384347447"/>
          <c:w val="0.9988683506710635"/>
          <c:h val="0.588797103618368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Г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0.99415204678362556</c:v>
                </c:pt>
                <c:pt idx="1">
                  <c:v>0.99047619047619051</c:v>
                </c:pt>
                <c:pt idx="2">
                  <c:v>1</c:v>
                </c:pt>
              </c:numCache>
            </c:numRef>
          </c:val>
        </c:ser>
        <c:axId val="108526592"/>
        <c:axId val="108540672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Аналогичные школы (Кластер)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3.9188300749379852E-2"/>
                  <c:y val="6.8750000000000019E-2"/>
                </c:manualLayout>
              </c:layout>
              <c:showVal val="1"/>
            </c:dLbl>
            <c:dLbl>
              <c:idx val="1"/>
              <c:layout>
                <c:manualLayout>
                  <c:x val="-3.6739031952543653E-2"/>
                  <c:y val="5.6249999999999946E-2"/>
                </c:manualLayout>
              </c:layout>
              <c:showVal val="1"/>
            </c:dLbl>
            <c:dLbl>
              <c:idx val="2"/>
              <c:layout>
                <c:manualLayout>
                  <c:x val="-3.184049435887111E-2"/>
                  <c:y val="6.8750000000000103E-2"/>
                </c:manualLayout>
              </c:layout>
              <c:showVal val="1"/>
            </c:dLbl>
            <c:dLbl>
              <c:idx val="3"/>
              <c:layout>
                <c:manualLayout>
                  <c:x val="-2.9391225562034891E-2"/>
                  <c:y val="6.25E-2"/>
                </c:manualLayout>
              </c:layout>
              <c:showVal val="1"/>
            </c:dLbl>
            <c:dLbl>
              <c:idx val="4"/>
              <c:layout>
                <c:manualLayout>
                  <c:x val="-8.967932227853399E-3"/>
                  <c:y val="4.3519695502808493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>
                    <a:solidFill>
                      <a:srgbClr val="CC3300"/>
                    </a:solidFill>
                    <a:effectLst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0.97473275024295436</c:v>
                </c:pt>
                <c:pt idx="1">
                  <c:v>0.98563968668407465</c:v>
                </c:pt>
                <c:pt idx="2">
                  <c:v>0.99695121951219601</c:v>
                </c:pt>
              </c:numCache>
            </c:numRef>
          </c:val>
        </c:ser>
        <c:marker val="1"/>
        <c:axId val="108526592"/>
        <c:axId val="108540672"/>
      </c:lineChart>
      <c:catAx>
        <c:axId val="108526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8540672"/>
        <c:crosses val="autoZero"/>
        <c:auto val="1"/>
        <c:lblAlgn val="ctr"/>
        <c:lblOffset val="100"/>
      </c:catAx>
      <c:valAx>
        <c:axId val="108540672"/>
        <c:scaling>
          <c:orientation val="minMax"/>
          <c:max val="1"/>
          <c:min val="0.9"/>
        </c:scaling>
        <c:delete val="1"/>
        <c:axPos val="l"/>
        <c:numFmt formatCode="0.00%" sourceLinked="1"/>
        <c:tickLblPos val="none"/>
        <c:crossAx val="108526592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>
                <a:effectLst/>
              </a:defRPr>
            </a:pPr>
            <a:r>
              <a:rPr lang="ru-RU" sz="1200" b="1" i="0" baseline="0" dirty="0" smtClean="0">
                <a:effectLst/>
              </a:rPr>
              <a:t>Динамика качества учебных достижений (</a:t>
            </a:r>
            <a:r>
              <a:rPr lang="ru-RU" sz="1200" b="1" i="0" baseline="0" dirty="0" smtClean="0">
                <a:solidFill>
                  <a:srgbClr val="C00000"/>
                </a:solidFill>
                <a:effectLst/>
              </a:rPr>
              <a:t>доля </a:t>
            </a:r>
            <a:r>
              <a:rPr lang="ru-RU" sz="1200" b="1" i="0" u="none" strike="noStrike" baseline="0" dirty="0" smtClean="0">
                <a:solidFill>
                  <a:srgbClr val="C00000"/>
                </a:solidFill>
                <a:effectLst/>
              </a:rPr>
              <a:t> выпускников показавших отличный уровень подготовки по всем сданным предметам</a:t>
            </a:r>
            <a:r>
              <a:rPr lang="ru-RU" sz="1200" b="1" i="0" u="none" strike="noStrike" baseline="0" dirty="0" smtClean="0">
                <a:effectLst/>
              </a:rPr>
              <a:t>)</a:t>
            </a:r>
            <a:endParaRPr lang="ru-RU" sz="1200" b="1" dirty="0">
              <a:effectLst/>
            </a:endParaRPr>
          </a:p>
        </c:rich>
      </c:tx>
      <c:layout>
        <c:manualLayout>
          <c:xMode val="edge"/>
          <c:yMode val="edge"/>
          <c:x val="0.14070129724042202"/>
          <c:y val="3.9595167636496406E-3"/>
        </c:manualLayout>
      </c:layout>
    </c:title>
    <c:plotArea>
      <c:layout>
        <c:manualLayout>
          <c:layoutTarget val="inner"/>
          <c:xMode val="edge"/>
          <c:yMode val="edge"/>
          <c:x val="2.2464474545959196E-2"/>
          <c:y val="0.24966198304807091"/>
          <c:w val="0.96615560450589089"/>
          <c:h val="0.679435601496930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Г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0.14620000000000019</c:v>
                </c:pt>
                <c:pt idx="1">
                  <c:v>0.16666666666666666</c:v>
                </c:pt>
                <c:pt idx="2">
                  <c:v>0.20183486238532133</c:v>
                </c:pt>
              </c:numCache>
            </c:numRef>
          </c:val>
        </c:ser>
        <c:axId val="108566400"/>
        <c:axId val="108567936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Аналогичные школы (кластер)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9.2099047350999746E-2"/>
                  <c:y val="4.1320340263976088E-2"/>
                </c:manualLayout>
              </c:layout>
              <c:showVal val="1"/>
            </c:dLbl>
            <c:dLbl>
              <c:idx val="1"/>
              <c:layout>
                <c:manualLayout>
                  <c:x val="-8.3770804116858541E-2"/>
                  <c:y val="5.1895125507316828E-2"/>
                </c:manualLayout>
              </c:layout>
              <c:showVal val="1"/>
            </c:dLbl>
            <c:dLbl>
              <c:idx val="2"/>
              <c:layout>
                <c:manualLayout>
                  <c:x val="-9.3569717616958634E-2"/>
                  <c:y val="4.9860372167152896E-2"/>
                </c:manualLayout>
              </c:layout>
              <c:showVal val="1"/>
            </c:dLbl>
            <c:dLbl>
              <c:idx val="3"/>
              <c:layout>
                <c:manualLayout>
                  <c:x val="-8.5241474382817276E-2"/>
                  <c:y val="3.9595051852949203E-2"/>
                </c:manualLayout>
              </c:layout>
              <c:showVal val="1"/>
            </c:dLbl>
            <c:dLbl>
              <c:idx val="4"/>
              <c:layout>
                <c:manualLayout>
                  <c:x val="-4.4092564736456431E-2"/>
                  <c:y val="4.7421857105040453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>
                    <a:solidFill>
                      <a:srgbClr val="CC3300"/>
                    </a:solidFill>
                    <a:effectLst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 г.</c:v>
                </c:pt>
                <c:pt idx="1">
                  <c:v>2010 г.</c:v>
                </c:pt>
                <c:pt idx="2">
                  <c:v>2011 г.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0.13250000000000001</c:v>
                </c:pt>
                <c:pt idx="1">
                  <c:v>0.11357702349869452</c:v>
                </c:pt>
                <c:pt idx="2">
                  <c:v>0.15955284552845544</c:v>
                </c:pt>
              </c:numCache>
            </c:numRef>
          </c:val>
        </c:ser>
        <c:marker val="1"/>
        <c:axId val="108566400"/>
        <c:axId val="108567936"/>
      </c:lineChart>
      <c:catAx>
        <c:axId val="108566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8567936"/>
        <c:crosses val="autoZero"/>
        <c:auto val="1"/>
        <c:lblAlgn val="ctr"/>
        <c:lblOffset val="100"/>
      </c:catAx>
      <c:valAx>
        <c:axId val="108567936"/>
        <c:scaling>
          <c:orientation val="minMax"/>
        </c:scaling>
        <c:delete val="1"/>
        <c:axPos val="l"/>
        <c:numFmt formatCode="0.00%" sourceLinked="1"/>
        <c:tickLblPos val="none"/>
        <c:crossAx val="10856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711302105480484E-2"/>
          <c:y val="0.25161429049305506"/>
          <c:w val="0.7512028680147177"/>
          <c:h val="0.1096683166462807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 Востребованность учебных предметов. </a:t>
            </a:r>
          </a:p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Доля выпускников, сдававших ЕГЭ по предмету</a:t>
            </a:r>
            <a:endParaRPr lang="ru-RU" sz="1200" dirty="0">
              <a:latin typeface="+mn-lt"/>
            </a:endParaRPr>
          </a:p>
        </c:rich>
      </c:tx>
      <c:layout>
        <c:manualLayout>
          <c:xMode val="edge"/>
          <c:yMode val="edge"/>
          <c:x val="0.17170238974526261"/>
          <c:y val="8.4199684027575009E-3"/>
        </c:manualLayout>
      </c:layout>
      <c:overlay val="1"/>
    </c:title>
    <c:plotArea>
      <c:layout>
        <c:manualLayout>
          <c:layoutTarget val="inner"/>
          <c:xMode val="edge"/>
          <c:yMode val="edge"/>
          <c:x val="0.28560297583076816"/>
          <c:y val="0.2751036162651444"/>
          <c:w val="0.51798181757420814"/>
          <c:h val="0.65297513239269867"/>
        </c:manualLayout>
      </c:layout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А</c:v>
                </c:pt>
              </c:strCache>
            </c:strRef>
          </c:tx>
          <c:spPr>
            <a:ln w="44450">
              <a:solidFill>
                <a:srgbClr val="CC33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3.600091490514061E-2"/>
                  <c:y val="-7.3487205125356544E-2"/>
                </c:manualLayout>
              </c:layout>
              <c:showVal val="1"/>
            </c:dLbl>
            <c:dLbl>
              <c:idx val="4"/>
              <c:layout>
                <c:manualLayout>
                  <c:x val="-2.4750628997284137E-2"/>
                  <c:y val="-3.5273858460171177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</c:v>
                </c:pt>
                <c:pt idx="1">
                  <c:v>0.19047619047619083</c:v>
                </c:pt>
                <c:pt idx="2">
                  <c:v>0</c:v>
                </c:pt>
                <c:pt idx="3">
                  <c:v>0.57142857142857251</c:v>
                </c:pt>
                <c:pt idx="4">
                  <c:v>0.33333333333333331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 Б</c:v>
                </c:pt>
              </c:strCache>
            </c:strRef>
          </c:tx>
          <c:spPr>
            <a:ln w="38100">
              <a:solidFill>
                <a:srgbClr val="00924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9751772628709921E-2"/>
                  <c:y val="6.1729252305299367E-2"/>
                </c:manualLayout>
              </c:layout>
              <c:showVal val="1"/>
            </c:dLbl>
            <c:dLbl>
              <c:idx val="1"/>
              <c:layout>
                <c:manualLayout>
                  <c:x val="4.5001143631425754E-3"/>
                  <c:y val="7.054771692034213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  <a:effectLst/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0.84375000000000089</c:v>
                </c:pt>
                <c:pt idx="1">
                  <c:v>0.71875000000000089</c:v>
                </c:pt>
                <c:pt idx="2">
                  <c:v>0.15625000000000022</c:v>
                </c:pt>
                <c:pt idx="3">
                  <c:v>3.125E-2</c:v>
                </c:pt>
                <c:pt idx="4">
                  <c:v>1.5625E-2</c:v>
                </c:pt>
                <c:pt idx="5">
                  <c:v>0.1093750000000001</c:v>
                </c:pt>
                <c:pt idx="6">
                  <c:v>4.6874999999999986E-2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 В</c:v>
                </c:pt>
              </c:strCache>
            </c:strRef>
          </c:tx>
          <c:spPr>
            <a:ln w="41275">
              <a:solidFill>
                <a:srgbClr val="3333FF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3.1500800541998025E-2"/>
                  <c:y val="-5.2910787690256728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0.14893617021276617</c:v>
                </c:pt>
                <c:pt idx="1">
                  <c:v>0.31914893617021317</c:v>
                </c:pt>
                <c:pt idx="2">
                  <c:v>4.2553191489361722E-2</c:v>
                </c:pt>
                <c:pt idx="3">
                  <c:v>4.2553191489361722E-2</c:v>
                </c:pt>
                <c:pt idx="4">
                  <c:v>2.1276595744680847E-2</c:v>
                </c:pt>
                <c:pt idx="5">
                  <c:v>0.76595744680851185</c:v>
                </c:pt>
                <c:pt idx="6">
                  <c:v>0.23404255319148959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школа Г</c:v>
                </c:pt>
              </c:strCache>
            </c:strRef>
          </c:tx>
          <c:spPr>
            <a:ln w="41275">
              <a:solidFill>
                <a:srgbClr val="FF6600"/>
              </a:solidFill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0.26605504587155965</c:v>
                </c:pt>
                <c:pt idx="1">
                  <c:v>0.54128440366972475</c:v>
                </c:pt>
                <c:pt idx="2">
                  <c:v>0.21100917431192687</c:v>
                </c:pt>
                <c:pt idx="3">
                  <c:v>0.23853211009174324</c:v>
                </c:pt>
                <c:pt idx="4">
                  <c:v>0.1651376146788989</c:v>
                </c:pt>
                <c:pt idx="5">
                  <c:v>0.29357798165137655</c:v>
                </c:pt>
                <c:pt idx="6">
                  <c:v>0.18348623853211063</c:v>
                </c:pt>
              </c:numCache>
            </c:numRef>
          </c:val>
        </c:ser>
        <c:axId val="107737472"/>
        <c:axId val="107739008"/>
      </c:radarChart>
      <c:catAx>
        <c:axId val="107737472"/>
        <c:scaling>
          <c:orientation val="minMax"/>
        </c:scaling>
        <c:axPos val="b"/>
        <c:majorGridlines/>
        <c:numFmt formatCode="dd/mm/yyyy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07739008"/>
        <c:crosses val="autoZero"/>
        <c:auto val="1"/>
        <c:lblAlgn val="ctr"/>
        <c:lblOffset val="100"/>
      </c:catAx>
      <c:valAx>
        <c:axId val="107739008"/>
        <c:scaling>
          <c:orientation val="minMax"/>
          <c:max val="0.9"/>
          <c:min val="-0.1"/>
        </c:scaling>
        <c:axPos val="l"/>
        <c:numFmt formatCode="0.00%" sourceLinked="1"/>
        <c:majorTickMark val="none"/>
        <c:tickLblPos val="none"/>
        <c:crossAx val="10773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5359592813604536"/>
          <c:w val="0.28667990394976312"/>
          <c:h val="0.1881809353147937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b="1" dirty="0" smtClean="0">
                <a:effectLst/>
              </a:rPr>
              <a:t>Качество подготовки. Доля выпускников, показавших отличный уровень усвоения материала (входят в 10% лучших результатов по РФ) по предметам</a:t>
            </a:r>
            <a:endParaRPr lang="ru-RU" sz="1200" dirty="0"/>
          </a:p>
        </c:rich>
      </c:tx>
      <c:layout>
        <c:manualLayout>
          <c:xMode val="edge"/>
          <c:yMode val="edge"/>
          <c:x val="0.12444911233485535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27761271198124987"/>
          <c:y val="0.27834489681371005"/>
          <c:w val="0.52495113583831432"/>
          <c:h val="0.62627407306096661"/>
        </c:manualLayout>
      </c:layout>
      <c:radarChart>
        <c:radarStyle val="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МОУ "СОШ №31 с УИОП"</c:v>
                </c:pt>
              </c:strCache>
            </c:strRef>
          </c:tx>
          <c:spPr>
            <a:ln w="44450">
              <a:solidFill>
                <a:srgbClr val="CC3300"/>
              </a:solidFill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МОУ "Гимназия №4 г. Чебоксары"</c:v>
                </c:pt>
              </c:strCache>
            </c:strRef>
          </c:tx>
          <c:spPr>
            <a:ln w="41275">
              <a:solidFill>
                <a:srgbClr val="00924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5.9224986009845902E-2"/>
                  <c:y val="2.9257575293067582E-2"/>
                </c:manualLayout>
              </c:layout>
              <c:showVal val="1"/>
            </c:dLbl>
            <c:dLbl>
              <c:idx val="1"/>
              <c:layout/>
              <c:showVal val="1"/>
            </c:dLbl>
            <c:delete val="1"/>
            <c:txPr>
              <a:bodyPr/>
              <a:lstStyle/>
              <a:p>
                <a:pPr>
                  <a:defRPr sz="1100" b="1">
                    <a:solidFill>
                      <a:srgbClr val="00660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0.53703703703703709</c:v>
                </c:pt>
                <c:pt idx="1">
                  <c:v>0.54347826086956519</c:v>
                </c:pt>
                <c:pt idx="2">
                  <c:v>0.9</c:v>
                </c:pt>
                <c:pt idx="3">
                  <c:v>0</c:v>
                </c:pt>
                <c:pt idx="4">
                  <c:v>0.5</c:v>
                </c:pt>
                <c:pt idx="5">
                  <c:v>0.28571428571428625</c:v>
                </c:pt>
                <c:pt idx="6">
                  <c:v>0.66666666666666663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МОУ "Лицей №3 г. Чебоксары"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-2.7006992578216239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0.14285714285714313</c:v>
                </c:pt>
                <c:pt idx="1">
                  <c:v>0.53333333333333333</c:v>
                </c:pt>
                <c:pt idx="2">
                  <c:v>1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0.27272727272727282</c:v>
                </c:pt>
              </c:numCache>
            </c:numRef>
          </c:val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МОУ "Лицей №2 г. Чебоксары"</c:v>
                </c:pt>
              </c:strCache>
            </c:strRef>
          </c:tx>
          <c:spPr>
            <a:ln w="41275">
              <a:solidFill>
                <a:srgbClr val="FF6600"/>
              </a:solidFill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0.17241379310344854</c:v>
                </c:pt>
                <c:pt idx="1">
                  <c:v>0.54237288135593131</c:v>
                </c:pt>
                <c:pt idx="2">
                  <c:v>0.21739130434782644</c:v>
                </c:pt>
                <c:pt idx="3">
                  <c:v>0.65384615384615385</c:v>
                </c:pt>
                <c:pt idx="4">
                  <c:v>0.28000000000000008</c:v>
                </c:pt>
                <c:pt idx="5">
                  <c:v>0.40625</c:v>
                </c:pt>
                <c:pt idx="6">
                  <c:v>0.5</c:v>
                </c:pt>
              </c:numCache>
            </c:numRef>
          </c:val>
        </c:ser>
        <c:axId val="107799296"/>
        <c:axId val="107800832"/>
      </c:radarChart>
      <c:catAx>
        <c:axId val="107799296"/>
        <c:scaling>
          <c:orientation val="minMax"/>
        </c:scaling>
        <c:axPos val="b"/>
        <c:majorGridlines/>
        <c:numFmt formatCode="dd/mm/yyyy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u="none"/>
            </a:pPr>
            <a:endParaRPr lang="ru-RU"/>
          </a:p>
        </c:txPr>
        <c:crossAx val="107800832"/>
        <c:crosses val="autoZero"/>
        <c:auto val="1"/>
        <c:lblAlgn val="ctr"/>
        <c:lblOffset val="100"/>
      </c:catAx>
      <c:valAx>
        <c:axId val="107800832"/>
        <c:scaling>
          <c:orientation val="minMax"/>
          <c:max val="1"/>
          <c:min val="-5.0000000000000024E-2"/>
        </c:scaling>
        <c:axPos val="l"/>
        <c:numFmt formatCode="0.00%" sourceLinked="1"/>
        <c:majorTickMark val="none"/>
        <c:tickLblPos val="none"/>
        <c:crossAx val="107799296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/>
              <a:t>Решаемость заданий КИМов ЕГЭ-2010 по </a:t>
            </a:r>
            <a:r>
              <a:rPr lang="ru-RU" sz="1200" b="1" i="0" baseline="0" dirty="0" smtClean="0"/>
              <a:t>математике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 smtClean="0"/>
              <a:t>выпускниками отдельных школ г. Чебоксары в </a:t>
            </a:r>
            <a:r>
              <a:rPr lang="ru-RU" sz="1200" b="1" i="0" baseline="0" dirty="0"/>
              <a:t>сравнении с "коридором" ожидаемой </a:t>
            </a:r>
            <a:r>
              <a:rPr lang="ru-RU" sz="1200" b="1" i="0" baseline="0" dirty="0" smtClean="0"/>
              <a:t>решаемости</a:t>
            </a:r>
            <a:endParaRPr lang="ru-RU" sz="1200" b="1" i="0" dirty="0"/>
          </a:p>
        </c:rich>
      </c:tx>
      <c:layout>
        <c:manualLayout>
          <c:xMode val="edge"/>
          <c:yMode val="edge"/>
          <c:x val="0.15508238155687662"/>
          <c:y val="1.7557878184475257E-3"/>
        </c:manualLayout>
      </c:layout>
    </c:title>
    <c:plotArea>
      <c:layout>
        <c:manualLayout>
          <c:layoutTarget val="inner"/>
          <c:xMode val="edge"/>
          <c:yMode val="edge"/>
          <c:x val="6.1958094399039314E-2"/>
          <c:y val="0.15348714812384712"/>
          <c:w val="0.92338989094894608"/>
          <c:h val="0.77692835418725703"/>
        </c:manualLayout>
      </c:layout>
      <c:area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границы "коридора" ожидаемой решаемости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</c:spPr>
          <c:cat>
            <c:strRef>
              <c:f>Лист1!$A$2:$A$19</c:f>
              <c:strCache>
                <c:ptCount val="18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С1</c:v>
                </c:pt>
                <c:pt idx="13">
                  <c:v>С2</c:v>
                </c:pt>
                <c:pt idx="14">
                  <c:v>С3</c:v>
                </c:pt>
                <c:pt idx="15">
                  <c:v>С4</c:v>
                </c:pt>
                <c:pt idx="16">
                  <c:v>С5</c:v>
                </c:pt>
                <c:pt idx="17">
                  <c:v>С6</c:v>
                </c:pt>
              </c:strCache>
            </c:strRef>
          </c:cat>
          <c:val>
            <c:numRef>
              <c:f>Лист1!$B$2:$B$19</c:f>
              <c:numCache>
                <c:formatCode>0%</c:formatCode>
                <c:ptCount val="18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39999">
                  <a:schemeClr val="accent6">
                    <a:lumMod val="20000"/>
                    <a:lumOff val="80000"/>
                  </a:schemeClr>
                </a:gs>
                <a:gs pos="70000">
                  <a:srgbClr val="C4D6EB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cat>
            <c:strRef>
              <c:f>Лист1!$A$2:$A$19</c:f>
              <c:strCache>
                <c:ptCount val="18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С1</c:v>
                </c:pt>
                <c:pt idx="13">
                  <c:v>С2</c:v>
                </c:pt>
                <c:pt idx="14">
                  <c:v>С3</c:v>
                </c:pt>
                <c:pt idx="15">
                  <c:v>С4</c:v>
                </c:pt>
                <c:pt idx="16">
                  <c:v>С5</c:v>
                </c:pt>
                <c:pt idx="17">
                  <c:v>С6</c:v>
                </c:pt>
              </c:strCache>
            </c:strRef>
          </c:cat>
          <c:val>
            <c:numRef>
              <c:f>Лист1!$C$2:$C$19</c:f>
              <c:numCache>
                <c:formatCode>0%</c:formatCode>
                <c:ptCount val="1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axId val="108599552"/>
        <c:axId val="108654976"/>
      </c:areaChart>
      <c:lineChart>
        <c:grouping val="standard"/>
        <c:ser>
          <c:idx val="4"/>
          <c:order val="2"/>
          <c:tx>
            <c:strRef>
              <c:f>Лист1!$D$1</c:f>
              <c:strCache>
                <c:ptCount val="1"/>
                <c:pt idx="0">
                  <c:v>школа К</c:v>
                </c:pt>
              </c:strCache>
            </c:strRef>
          </c:tx>
          <c:spPr>
            <a:ln w="3175">
              <a:solidFill>
                <a:schemeClr val="tx1"/>
              </a:solidFill>
              <a:prstDash val="sysDot"/>
            </a:ln>
          </c:spPr>
          <c:marker>
            <c:symbol val="square"/>
            <c:size val="7"/>
            <c:spPr>
              <a:solidFill>
                <a:srgbClr val="3333FF"/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Лист1!$A$2:$A$19</c:f>
              <c:strCache>
                <c:ptCount val="18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С1</c:v>
                </c:pt>
                <c:pt idx="13">
                  <c:v>С2</c:v>
                </c:pt>
                <c:pt idx="14">
                  <c:v>С3</c:v>
                </c:pt>
                <c:pt idx="15">
                  <c:v>С4</c:v>
                </c:pt>
                <c:pt idx="16">
                  <c:v>С5</c:v>
                </c:pt>
                <c:pt idx="17">
                  <c:v>С6</c:v>
                </c:pt>
              </c:strCache>
            </c:strRef>
          </c:cat>
          <c:val>
            <c:numRef>
              <c:f>Лист1!$D$2:$D$19</c:f>
              <c:numCache>
                <c:formatCode>0.00%</c:formatCode>
                <c:ptCount val="18"/>
                <c:pt idx="0">
                  <c:v>0.76595744680851185</c:v>
                </c:pt>
                <c:pt idx="1">
                  <c:v>0.8936170212765957</c:v>
                </c:pt>
                <c:pt idx="2">
                  <c:v>0.91489361702127758</c:v>
                </c:pt>
                <c:pt idx="3">
                  <c:v>0.87234042553191493</c:v>
                </c:pt>
                <c:pt idx="4">
                  <c:v>0.8936170212765957</c:v>
                </c:pt>
                <c:pt idx="5">
                  <c:v>0.8936170212765957</c:v>
                </c:pt>
                <c:pt idx="6">
                  <c:v>0.76595744680851185</c:v>
                </c:pt>
                <c:pt idx="7">
                  <c:v>0.68085106382978799</c:v>
                </c:pt>
                <c:pt idx="8">
                  <c:v>0.68085106382978799</c:v>
                </c:pt>
                <c:pt idx="9">
                  <c:v>0.59574468085106358</c:v>
                </c:pt>
                <c:pt idx="10">
                  <c:v>0.61702127659574635</c:v>
                </c:pt>
                <c:pt idx="11">
                  <c:v>0.76595744680851185</c:v>
                </c:pt>
                <c:pt idx="12">
                  <c:v>0.48936170212766039</c:v>
                </c:pt>
                <c:pt idx="13">
                  <c:v>0.14893617021276617</c:v>
                </c:pt>
                <c:pt idx="14">
                  <c:v>8.5106382978723596E-2</c:v>
                </c:pt>
                <c:pt idx="15">
                  <c:v>0</c:v>
                </c:pt>
                <c:pt idx="16">
                  <c:v>2.1276595744680847E-2</c:v>
                </c:pt>
                <c:pt idx="17">
                  <c:v>0</c:v>
                </c:pt>
              </c:numCache>
            </c:numRef>
          </c:val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школа Л</c:v>
                </c:pt>
              </c:strCache>
            </c:strRef>
          </c:tx>
          <c:spPr>
            <a:ln w="6350">
              <a:solidFill>
                <a:schemeClr val="tx1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Лист1!$A$2:$A$19</c:f>
              <c:strCache>
                <c:ptCount val="18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С1</c:v>
                </c:pt>
                <c:pt idx="13">
                  <c:v>С2</c:v>
                </c:pt>
                <c:pt idx="14">
                  <c:v>С3</c:v>
                </c:pt>
                <c:pt idx="15">
                  <c:v>С4</c:v>
                </c:pt>
                <c:pt idx="16">
                  <c:v>С5</c:v>
                </c:pt>
                <c:pt idx="17">
                  <c:v>С6</c:v>
                </c:pt>
              </c:strCache>
            </c:strRef>
          </c:cat>
          <c:val>
            <c:numRef>
              <c:f>Лист1!$E$2:$E$19</c:f>
              <c:numCache>
                <c:formatCode>0.00%</c:formatCode>
                <c:ptCount val="18"/>
                <c:pt idx="0">
                  <c:v>0.91666666666666652</c:v>
                </c:pt>
                <c:pt idx="1">
                  <c:v>0.87500000000000089</c:v>
                </c:pt>
                <c:pt idx="2">
                  <c:v>0.9583333333333337</c:v>
                </c:pt>
                <c:pt idx="3">
                  <c:v>0.87500000000000089</c:v>
                </c:pt>
                <c:pt idx="4">
                  <c:v>0.9583333333333337</c:v>
                </c:pt>
                <c:pt idx="5">
                  <c:v>0.9583333333333337</c:v>
                </c:pt>
                <c:pt idx="6">
                  <c:v>0.87500000000000089</c:v>
                </c:pt>
                <c:pt idx="7">
                  <c:v>0.7083333333333337</c:v>
                </c:pt>
                <c:pt idx="8">
                  <c:v>0.87500000000000089</c:v>
                </c:pt>
                <c:pt idx="9">
                  <c:v>0.7083333333333337</c:v>
                </c:pt>
                <c:pt idx="10">
                  <c:v>0.75000000000000089</c:v>
                </c:pt>
                <c:pt idx="11">
                  <c:v>0.41666666666666713</c:v>
                </c:pt>
                <c:pt idx="12">
                  <c:v>0.62500000000000089</c:v>
                </c:pt>
                <c:pt idx="13">
                  <c:v>0.29166666666666713</c:v>
                </c:pt>
                <c:pt idx="14">
                  <c:v>8.3333333333333343E-2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школа М</c:v>
                </c:pt>
              </c:strCache>
            </c:strRef>
          </c:tx>
          <c:spPr>
            <a:ln w="6350">
              <a:solidFill>
                <a:schemeClr val="tx1"/>
              </a:solidFill>
              <a:prstDash val="sysDot"/>
            </a:ln>
          </c:spPr>
          <c:marker>
            <c:symbol val="diamond"/>
            <c:size val="8"/>
            <c:spPr>
              <a:solidFill>
                <a:srgbClr val="FF6600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Лист1!$A$2:$A$19</c:f>
              <c:strCache>
                <c:ptCount val="18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С1</c:v>
                </c:pt>
                <c:pt idx="13">
                  <c:v>С2</c:v>
                </c:pt>
                <c:pt idx="14">
                  <c:v>С3</c:v>
                </c:pt>
                <c:pt idx="15">
                  <c:v>С4</c:v>
                </c:pt>
                <c:pt idx="16">
                  <c:v>С5</c:v>
                </c:pt>
                <c:pt idx="17">
                  <c:v>С6</c:v>
                </c:pt>
              </c:strCache>
            </c:strRef>
          </c:cat>
          <c:val>
            <c:numRef>
              <c:f>Лист1!$F$2:$F$19</c:f>
              <c:numCache>
                <c:formatCode>0.00%</c:formatCode>
                <c:ptCount val="18"/>
                <c:pt idx="0">
                  <c:v>0.91666666666666652</c:v>
                </c:pt>
                <c:pt idx="1">
                  <c:v>1</c:v>
                </c:pt>
                <c:pt idx="2">
                  <c:v>1</c:v>
                </c:pt>
                <c:pt idx="3">
                  <c:v>0.79166666666666652</c:v>
                </c:pt>
                <c:pt idx="4">
                  <c:v>1</c:v>
                </c:pt>
                <c:pt idx="5">
                  <c:v>0.9583333333333337</c:v>
                </c:pt>
                <c:pt idx="6">
                  <c:v>0.91666666666666652</c:v>
                </c:pt>
                <c:pt idx="7">
                  <c:v>0.75000000000000089</c:v>
                </c:pt>
                <c:pt idx="8">
                  <c:v>0.8333333333333337</c:v>
                </c:pt>
                <c:pt idx="9">
                  <c:v>0.75000000000000089</c:v>
                </c:pt>
                <c:pt idx="10">
                  <c:v>0.8333333333333337</c:v>
                </c:pt>
                <c:pt idx="11">
                  <c:v>0.79166666666666652</c:v>
                </c:pt>
                <c:pt idx="12">
                  <c:v>0.62500000000000089</c:v>
                </c:pt>
                <c:pt idx="13">
                  <c:v>0.125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6"/>
          <c:order val="5"/>
          <c:tx>
            <c:strRef>
              <c:f>Лист1!$G$1</c:f>
              <c:strCache>
                <c:ptCount val="1"/>
                <c:pt idx="0">
                  <c:v>школа Н</c:v>
                </c:pt>
              </c:strCache>
            </c:strRef>
          </c:tx>
          <c:spPr>
            <a:ln w="6350">
              <a:solidFill>
                <a:prstClr val="black"/>
              </a:solidFill>
              <a:prstDash val="sysDot"/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solidFill>
                  <a:prstClr val="black"/>
                </a:solidFill>
              </a:ln>
            </c:spPr>
          </c:marker>
          <c:cat>
            <c:strRef>
              <c:f>Лист1!$A$2:$A$19</c:f>
              <c:strCache>
                <c:ptCount val="18"/>
                <c:pt idx="0">
                  <c:v>В1</c:v>
                </c:pt>
                <c:pt idx="1">
                  <c:v>В2</c:v>
                </c:pt>
                <c:pt idx="2">
                  <c:v>В3</c:v>
                </c:pt>
                <c:pt idx="3">
                  <c:v>В4</c:v>
                </c:pt>
                <c:pt idx="4">
                  <c:v>В5</c:v>
                </c:pt>
                <c:pt idx="5">
                  <c:v>В6</c:v>
                </c:pt>
                <c:pt idx="6">
                  <c:v>В7</c:v>
                </c:pt>
                <c:pt idx="7">
                  <c:v>В8</c:v>
                </c:pt>
                <c:pt idx="8">
                  <c:v>В9</c:v>
                </c:pt>
                <c:pt idx="9">
                  <c:v>В10</c:v>
                </c:pt>
                <c:pt idx="10">
                  <c:v>В11</c:v>
                </c:pt>
                <c:pt idx="11">
                  <c:v>В12</c:v>
                </c:pt>
                <c:pt idx="12">
                  <c:v>С1</c:v>
                </c:pt>
                <c:pt idx="13">
                  <c:v>С2</c:v>
                </c:pt>
                <c:pt idx="14">
                  <c:v>С3</c:v>
                </c:pt>
                <c:pt idx="15">
                  <c:v>С4</c:v>
                </c:pt>
                <c:pt idx="16">
                  <c:v>С5</c:v>
                </c:pt>
                <c:pt idx="17">
                  <c:v>С6</c:v>
                </c:pt>
              </c:strCache>
            </c:strRef>
          </c:cat>
          <c:val>
            <c:numRef>
              <c:f>Лист1!$G$2:$G$19</c:f>
              <c:numCache>
                <c:formatCode>0.00%</c:formatCode>
                <c:ptCount val="18"/>
                <c:pt idx="0">
                  <c:v>1</c:v>
                </c:pt>
                <c:pt idx="1">
                  <c:v>0.85185185185185264</c:v>
                </c:pt>
                <c:pt idx="2">
                  <c:v>0.96296296296296147</c:v>
                </c:pt>
                <c:pt idx="3">
                  <c:v>0.92592592592592549</c:v>
                </c:pt>
                <c:pt idx="4">
                  <c:v>1</c:v>
                </c:pt>
                <c:pt idx="5">
                  <c:v>0.96296296296296147</c:v>
                </c:pt>
                <c:pt idx="6">
                  <c:v>0.77777777777777868</c:v>
                </c:pt>
                <c:pt idx="7">
                  <c:v>0.62962962962963098</c:v>
                </c:pt>
                <c:pt idx="8">
                  <c:v>0.96296296296296147</c:v>
                </c:pt>
                <c:pt idx="9">
                  <c:v>0.85185185185185264</c:v>
                </c:pt>
                <c:pt idx="10">
                  <c:v>0.77777777777777868</c:v>
                </c:pt>
                <c:pt idx="11">
                  <c:v>0.92592592592592549</c:v>
                </c:pt>
                <c:pt idx="12">
                  <c:v>0.81481481481481555</c:v>
                </c:pt>
                <c:pt idx="13">
                  <c:v>0.1111111111111111</c:v>
                </c:pt>
                <c:pt idx="14">
                  <c:v>0.1111111111111111</c:v>
                </c:pt>
                <c:pt idx="15">
                  <c:v>0</c:v>
                </c:pt>
                <c:pt idx="16">
                  <c:v>3.7037037037037056E-2</c:v>
                </c:pt>
                <c:pt idx="17">
                  <c:v>7.407407407407407E-2</c:v>
                </c:pt>
              </c:numCache>
            </c:numRef>
          </c:val>
        </c:ser>
        <c:marker val="1"/>
        <c:axId val="108599552"/>
        <c:axId val="108654976"/>
      </c:lineChart>
      <c:catAx>
        <c:axId val="108599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8654976"/>
        <c:crosses val="autoZero"/>
        <c:auto val="1"/>
        <c:lblAlgn val="ctr"/>
        <c:lblOffset val="100"/>
      </c:catAx>
      <c:valAx>
        <c:axId val="108654976"/>
        <c:scaling>
          <c:orientation val="minMax"/>
          <c:max val="1"/>
        </c:scaling>
        <c:axPos val="l"/>
        <c:numFmt formatCode="0%" sourceLinked="1"/>
        <c:majorTickMark val="none"/>
        <c:tickLblPos val="nextTo"/>
        <c:crossAx val="108599552"/>
        <c:crosses val="autoZero"/>
        <c:crossBetween val="between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8.9232116285804311E-2"/>
          <c:y val="0.61294975520690553"/>
          <c:w val="0.38968552674475226"/>
          <c:h val="0.28091033884099237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ln>
      <a:prstDash val="sysDot"/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A4241-8281-4D14-B863-2D6F2072F9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CA2FAC-8852-436F-83C7-0F172580797A}">
      <dgm:prSet phldrT="[Текст]" custT="1"/>
      <dgm:spPr/>
      <dgm:t>
        <a:bodyPr/>
        <a:lstStyle/>
        <a:p>
          <a:r>
            <a:rPr lang="ru-RU" sz="1000" dirty="0"/>
            <a:t>Общеобразовательные учреждения Чувашской Республики</a:t>
          </a:r>
        </a:p>
      </dgm:t>
    </dgm:pt>
    <dgm:pt modelId="{FAA808B1-54CF-44C9-A01F-5333711F2EEA}" type="parTrans" cxnId="{AA4CD8E8-A995-4B5D-8B9F-CCFC3FC44C4C}">
      <dgm:prSet/>
      <dgm:spPr/>
      <dgm:t>
        <a:bodyPr/>
        <a:lstStyle/>
        <a:p>
          <a:endParaRPr lang="ru-RU" sz="800"/>
        </a:p>
      </dgm:t>
    </dgm:pt>
    <dgm:pt modelId="{599E98F5-747F-416A-9518-5D8DA2518DC3}" type="sibTrans" cxnId="{AA4CD8E8-A995-4B5D-8B9F-CCFC3FC44C4C}">
      <dgm:prSet/>
      <dgm:spPr/>
      <dgm:t>
        <a:bodyPr/>
        <a:lstStyle/>
        <a:p>
          <a:endParaRPr lang="ru-RU" sz="800"/>
        </a:p>
      </dgm:t>
    </dgm:pt>
    <dgm:pt modelId="{91206F84-83B1-4E34-94B1-A2807F4DD7AA}">
      <dgm:prSet phldrT="[Текст]" custT="1"/>
      <dgm:spPr/>
      <dgm:t>
        <a:bodyPr/>
        <a:lstStyle/>
        <a:p>
          <a:pPr rtl="0"/>
          <a:r>
            <a:rPr lang="ru-RU" sz="1000" dirty="0"/>
            <a:t>Общеобразовательные учреждения </a:t>
          </a:r>
          <a:r>
            <a:rPr lang="ru-RU" sz="1000" dirty="0" smtClean="0"/>
            <a:t>(</a:t>
          </a:r>
          <a:r>
            <a:rPr lang="ru-RU" sz="1000" dirty="0"/>
            <a:t>с дневным режимом работы)</a:t>
          </a:r>
        </a:p>
      </dgm:t>
    </dgm:pt>
    <dgm:pt modelId="{BDFA1AC1-3034-47D3-A6D6-AD9668A890CD}" type="parTrans" cxnId="{C57DDB64-41ED-4AE7-988F-A0517B08AB9D}">
      <dgm:prSet/>
      <dgm:spPr/>
      <dgm:t>
        <a:bodyPr/>
        <a:lstStyle/>
        <a:p>
          <a:endParaRPr lang="ru-RU" sz="800"/>
        </a:p>
      </dgm:t>
    </dgm:pt>
    <dgm:pt modelId="{E5F7189A-F368-42CF-AABD-DF9E75B10A8A}" type="sibTrans" cxnId="{C57DDB64-41ED-4AE7-988F-A0517B08AB9D}">
      <dgm:prSet/>
      <dgm:spPr/>
      <dgm:t>
        <a:bodyPr/>
        <a:lstStyle/>
        <a:p>
          <a:endParaRPr lang="ru-RU" sz="800"/>
        </a:p>
      </dgm:t>
    </dgm:pt>
    <dgm:pt modelId="{7D7F73FA-456C-4F02-A536-2885F8B6B1D7}">
      <dgm:prSet phldrT="[Текст]" custT="1"/>
      <dgm:spPr/>
      <dgm:t>
        <a:bodyPr/>
        <a:lstStyle/>
        <a:p>
          <a:pPr rtl="0"/>
          <a:r>
            <a:rPr lang="ru-RU" sz="800" dirty="0"/>
            <a:t>Общеобразовательные школы, реализующие программы начального общего, основного общего и среднего (полного) общего образования</a:t>
          </a:r>
        </a:p>
      </dgm:t>
    </dgm:pt>
    <dgm:pt modelId="{40411F4E-541E-4E2A-9812-43FE35B26974}" type="parTrans" cxnId="{9C1028AA-8D70-47C6-9651-ADD735CF17AF}">
      <dgm:prSet/>
      <dgm:spPr/>
      <dgm:t>
        <a:bodyPr/>
        <a:lstStyle/>
        <a:p>
          <a:endParaRPr lang="ru-RU" sz="800"/>
        </a:p>
      </dgm:t>
    </dgm:pt>
    <dgm:pt modelId="{39DE4813-51CB-4AFA-86F8-FD05F5435BD3}" type="sibTrans" cxnId="{9C1028AA-8D70-47C6-9651-ADD735CF17AF}">
      <dgm:prSet/>
      <dgm:spPr/>
      <dgm:t>
        <a:bodyPr/>
        <a:lstStyle/>
        <a:p>
          <a:endParaRPr lang="ru-RU" sz="800"/>
        </a:p>
      </dgm:t>
    </dgm:pt>
    <dgm:pt modelId="{C523F284-2335-440C-821C-B785D219A861}">
      <dgm:prSet phldrT="[Текст]" custT="1"/>
      <dgm:spPr/>
      <dgm:t>
        <a:bodyPr/>
        <a:lstStyle/>
        <a:p>
          <a:pPr rtl="0">
            <a:lnSpc>
              <a:spcPts val="1000"/>
            </a:lnSpc>
            <a:spcAft>
              <a:spcPts val="0"/>
            </a:spcAft>
          </a:pPr>
          <a:r>
            <a:rPr lang="ru-RU" sz="900" dirty="0"/>
            <a:t>Кластер №8 </a:t>
          </a:r>
        </a:p>
        <a:p>
          <a:pPr rtl="0">
            <a:lnSpc>
              <a:spcPts val="1000"/>
            </a:lnSpc>
            <a:spcAft>
              <a:spcPts val="0"/>
            </a:spcAft>
          </a:pPr>
          <a:r>
            <a:rPr lang="ru-RU" sz="900" b="1" dirty="0"/>
            <a:t>Вечерние (сменные) общеобразовательные учреждения </a:t>
          </a:r>
        </a:p>
      </dgm:t>
    </dgm:pt>
    <dgm:pt modelId="{90AF47A7-B5FC-49FA-B859-1B488E3A53DC}" type="parTrans" cxnId="{431EA77F-283B-4C2F-B489-5A99DBC76644}">
      <dgm:prSet/>
      <dgm:spPr/>
      <dgm:t>
        <a:bodyPr/>
        <a:lstStyle/>
        <a:p>
          <a:endParaRPr lang="ru-RU" sz="800"/>
        </a:p>
      </dgm:t>
    </dgm:pt>
    <dgm:pt modelId="{CA200C53-A919-4C67-93B9-7AD0B94D5332}" type="sibTrans" cxnId="{431EA77F-283B-4C2F-B489-5A99DBC76644}">
      <dgm:prSet/>
      <dgm:spPr/>
      <dgm:t>
        <a:bodyPr/>
        <a:lstStyle/>
        <a:p>
          <a:endParaRPr lang="ru-RU" sz="800"/>
        </a:p>
      </dgm:t>
    </dgm:pt>
    <dgm:pt modelId="{EE508171-300C-4815-B294-94C04536556E}">
      <dgm:prSet custT="1"/>
      <dgm:spPr/>
      <dgm:t>
        <a:bodyPr/>
        <a:lstStyle/>
        <a:p>
          <a:r>
            <a:rPr lang="ru-RU" sz="900" dirty="0"/>
            <a:t>Сельские учреждения</a:t>
          </a:r>
        </a:p>
      </dgm:t>
    </dgm:pt>
    <dgm:pt modelId="{5B92AC7A-543D-4E7B-A7C0-CE87CE3A16BA}" type="parTrans" cxnId="{5F951E3E-DFC5-48E9-A561-4DB1B55FA7E9}">
      <dgm:prSet/>
      <dgm:spPr/>
      <dgm:t>
        <a:bodyPr/>
        <a:lstStyle/>
        <a:p>
          <a:endParaRPr lang="ru-RU" sz="800"/>
        </a:p>
      </dgm:t>
    </dgm:pt>
    <dgm:pt modelId="{99E3BFC7-4910-4E40-BA59-7B6CB9EA70BD}" type="sibTrans" cxnId="{5F951E3E-DFC5-48E9-A561-4DB1B55FA7E9}">
      <dgm:prSet/>
      <dgm:spPr/>
      <dgm:t>
        <a:bodyPr/>
        <a:lstStyle/>
        <a:p>
          <a:endParaRPr lang="ru-RU" sz="800"/>
        </a:p>
      </dgm:t>
    </dgm:pt>
    <dgm:pt modelId="{AC0D2B8B-BAAD-407B-B965-6F0174122739}">
      <dgm:prSet custT="1"/>
      <dgm:spPr/>
      <dgm:t>
        <a:bodyPr/>
        <a:lstStyle/>
        <a:p>
          <a:pPr rtl="0"/>
          <a:r>
            <a:rPr lang="ru-RU" sz="900" dirty="0"/>
            <a:t>Городские учреждения</a:t>
          </a:r>
        </a:p>
      </dgm:t>
    </dgm:pt>
    <dgm:pt modelId="{D3BCFC77-CF9E-4F50-AFD7-AF8CA7D86664}" type="parTrans" cxnId="{303DCE60-694D-4E86-A0ED-FBCFDC60E9C8}">
      <dgm:prSet/>
      <dgm:spPr/>
      <dgm:t>
        <a:bodyPr/>
        <a:lstStyle/>
        <a:p>
          <a:endParaRPr lang="ru-RU" sz="800"/>
        </a:p>
      </dgm:t>
    </dgm:pt>
    <dgm:pt modelId="{8AEBA13C-3424-4BA7-951B-2A2BADA35C20}" type="sibTrans" cxnId="{303DCE60-694D-4E86-A0ED-FBCFDC60E9C8}">
      <dgm:prSet/>
      <dgm:spPr/>
      <dgm:t>
        <a:bodyPr/>
        <a:lstStyle/>
        <a:p>
          <a:endParaRPr lang="ru-RU" sz="800"/>
        </a:p>
      </dgm:t>
    </dgm:pt>
    <dgm:pt modelId="{6FC69F7E-25E0-4047-950E-5B5449DBC0DB}">
      <dgm:prSet custT="1"/>
      <dgm:spPr/>
      <dgm:t>
        <a:bodyPr/>
        <a:lstStyle/>
        <a:p>
          <a:pPr rtl="0"/>
          <a:r>
            <a:rPr lang="ru-RU" sz="800" dirty="0"/>
            <a:t>Общеобразовательные школы, обеспечивающую углубленную подготовку по одному или нескольким предметам: лицеи, гимназии, школы с углубленным изучением отдельных предметов</a:t>
          </a:r>
        </a:p>
      </dgm:t>
    </dgm:pt>
    <dgm:pt modelId="{97E9D32B-3788-40B5-9D21-D4183C0A4ACA}" type="parTrans" cxnId="{75964BC8-0594-4784-9F10-CE95692BBD1F}">
      <dgm:prSet/>
      <dgm:spPr/>
      <dgm:t>
        <a:bodyPr/>
        <a:lstStyle/>
        <a:p>
          <a:endParaRPr lang="ru-RU" sz="800"/>
        </a:p>
      </dgm:t>
    </dgm:pt>
    <dgm:pt modelId="{FC38793A-E123-466C-A5F5-E7651A3B4507}" type="sibTrans" cxnId="{75964BC8-0594-4784-9F10-CE95692BBD1F}">
      <dgm:prSet/>
      <dgm:spPr/>
      <dgm:t>
        <a:bodyPr/>
        <a:lstStyle/>
        <a:p>
          <a:endParaRPr lang="ru-RU" sz="800"/>
        </a:p>
      </dgm:t>
    </dgm:pt>
    <dgm:pt modelId="{CCFBCFD5-D025-4A98-A888-45C3C4861E4F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№6</a:t>
          </a:r>
        </a:p>
        <a:p>
          <a:pPr rtl="0"/>
          <a:r>
            <a: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Сельская общеобразовательная школа (от 15 до 25 выпускников 11 классов)</a:t>
          </a:r>
        </a:p>
      </dgm:t>
    </dgm:pt>
    <dgm:pt modelId="{67E4A5A7-5106-409B-B40F-4E30676AD180}" type="sibTrans" cxnId="{FA38BBE8-B5C1-4B0E-98C8-44544D2156BB}">
      <dgm:prSet/>
      <dgm:spPr/>
      <dgm:t>
        <a:bodyPr/>
        <a:lstStyle/>
        <a:p>
          <a:endParaRPr lang="ru-RU" sz="800"/>
        </a:p>
      </dgm:t>
    </dgm:pt>
    <dgm:pt modelId="{E24A5AE4-4CBD-4174-ABC7-28ABF2997A3E}" type="parTrans" cxnId="{FA38BBE8-B5C1-4B0E-98C8-44544D2156BB}">
      <dgm:prSet/>
      <dgm:spPr/>
      <dgm:t>
        <a:bodyPr/>
        <a:lstStyle/>
        <a:p>
          <a:endParaRPr lang="ru-RU" sz="800"/>
        </a:p>
      </dgm:t>
    </dgm:pt>
    <dgm:pt modelId="{5AF66DC1-7161-46D1-A41A-78E6F6D6307A}">
      <dgm:prSet custT="1"/>
      <dgm:spPr>
        <a:solidFill>
          <a:srgbClr val="00CC66"/>
        </a:solidFill>
      </dgm:spPr>
      <dgm:t>
        <a:bodyPr/>
        <a:lstStyle/>
        <a:p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№7</a:t>
          </a:r>
        </a:p>
        <a:p>
          <a:r>
            <a: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Малочисленные сельские общеобразовательные школы (менее 15 выпускников 11 классов)</a:t>
          </a:r>
        </a:p>
      </dgm:t>
    </dgm:pt>
    <dgm:pt modelId="{E7CB1760-4E9C-46FC-BF66-F38BAC513892}" type="sibTrans" cxnId="{81D99F49-1CB1-4173-8AF7-3F6CDCE633FC}">
      <dgm:prSet/>
      <dgm:spPr/>
      <dgm:t>
        <a:bodyPr/>
        <a:lstStyle/>
        <a:p>
          <a:endParaRPr lang="ru-RU" sz="800"/>
        </a:p>
      </dgm:t>
    </dgm:pt>
    <dgm:pt modelId="{F1152DF1-8217-4101-B290-F3F8F06969FE}" type="parTrans" cxnId="{81D99F49-1CB1-4173-8AF7-3F6CDCE633FC}">
      <dgm:prSet/>
      <dgm:spPr/>
      <dgm:t>
        <a:bodyPr/>
        <a:lstStyle/>
        <a:p>
          <a:endParaRPr lang="ru-RU" sz="800"/>
        </a:p>
      </dgm:t>
    </dgm:pt>
    <dgm:pt modelId="{D2C1CA5D-68A2-401C-B83C-3F7EAC5EF3FA}">
      <dgm:prSet custT="1"/>
      <dgm:spPr/>
      <dgm:t>
        <a:bodyPr/>
        <a:lstStyle/>
        <a:p>
          <a:pPr rtl="0"/>
          <a:r>
            <a:rPr lang="ru-RU" sz="800" dirty="0"/>
            <a:t>Общеобразовательные школы, реализующие программы начального общего, основного общего и среднего (полного) общего образования</a:t>
          </a:r>
        </a:p>
      </dgm:t>
    </dgm:pt>
    <dgm:pt modelId="{999DE995-283A-449D-84D4-FEB8B12BEA4F}" type="parTrans" cxnId="{3BE2214C-2E71-4DE3-82B5-FA77A44BDA63}">
      <dgm:prSet/>
      <dgm:spPr/>
      <dgm:t>
        <a:bodyPr/>
        <a:lstStyle/>
        <a:p>
          <a:endParaRPr lang="ru-RU" sz="800"/>
        </a:p>
      </dgm:t>
    </dgm:pt>
    <dgm:pt modelId="{15EDE8CB-2BB5-4251-95D7-6A8F7FCDC6B0}" type="sibTrans" cxnId="{3BE2214C-2E71-4DE3-82B5-FA77A44BDA63}">
      <dgm:prSet/>
      <dgm:spPr/>
      <dgm:t>
        <a:bodyPr/>
        <a:lstStyle/>
        <a:p>
          <a:endParaRPr lang="ru-RU" sz="800"/>
        </a:p>
      </dgm:t>
    </dgm:pt>
    <dgm:pt modelId="{447250BA-870E-4D08-8DCD-6E7330D563A5}">
      <dgm:prSet custT="1"/>
      <dgm:spPr/>
      <dgm:t>
        <a:bodyPr/>
        <a:lstStyle/>
        <a:p>
          <a:pPr rtl="0"/>
          <a:r>
            <a:rPr lang="ru-RU" sz="800" dirty="0"/>
            <a:t>Общеобразовательные школы, обеспечивающую углубленную подготовку по одному или нескольким предметам: лицеи, гимназии, школы с углубленным изучением отдельных предметов</a:t>
          </a:r>
        </a:p>
      </dgm:t>
    </dgm:pt>
    <dgm:pt modelId="{525A378E-8E89-49D0-8703-9FA985E81935}" type="parTrans" cxnId="{BD61E8D7-73FF-429B-BCE8-5C87698A896D}">
      <dgm:prSet/>
      <dgm:spPr/>
      <dgm:t>
        <a:bodyPr/>
        <a:lstStyle/>
        <a:p>
          <a:endParaRPr lang="ru-RU" sz="800"/>
        </a:p>
      </dgm:t>
    </dgm:pt>
    <dgm:pt modelId="{B946B07D-0579-4EC0-8750-FE8C435EF60D}" type="sibTrans" cxnId="{BD61E8D7-73FF-429B-BCE8-5C87698A896D}">
      <dgm:prSet/>
      <dgm:spPr/>
      <dgm:t>
        <a:bodyPr/>
        <a:lstStyle/>
        <a:p>
          <a:endParaRPr lang="ru-RU" sz="800"/>
        </a:p>
      </dgm:t>
    </dgm:pt>
    <dgm:pt modelId="{4E0BC7DC-C1E8-4C5C-AEF3-D1F23C5D55BD}">
      <dgm:prSet custT="1"/>
      <dgm:spPr>
        <a:solidFill>
          <a:srgbClr val="C00000"/>
        </a:solidFill>
      </dgm:spPr>
      <dgm:t>
        <a:bodyPr/>
        <a:lstStyle/>
        <a:p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№1</a:t>
          </a:r>
        </a:p>
        <a:p>
          <a:pPr rtl="0"/>
          <a:r>
            <a: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Городские инновационные ОУ: лицеи, гимназии, школы с углубленным изучением отдельных предметов</a:t>
          </a:r>
        </a:p>
      </dgm:t>
    </dgm:pt>
    <dgm:pt modelId="{CECE7E70-9578-425A-82FB-0FE66ADF3195}" type="parTrans" cxnId="{184E027C-BBBD-4712-A677-F9CFF725674D}">
      <dgm:prSet/>
      <dgm:spPr/>
      <dgm:t>
        <a:bodyPr/>
        <a:lstStyle/>
        <a:p>
          <a:endParaRPr lang="ru-RU" sz="800"/>
        </a:p>
      </dgm:t>
    </dgm:pt>
    <dgm:pt modelId="{52A90C2F-52A9-45C6-B7E3-C095BB9AF641}" type="sibTrans" cxnId="{184E027C-BBBD-4712-A677-F9CFF725674D}">
      <dgm:prSet/>
      <dgm:spPr/>
      <dgm:t>
        <a:bodyPr/>
        <a:lstStyle/>
        <a:p>
          <a:endParaRPr lang="ru-RU" sz="800"/>
        </a:p>
      </dgm:t>
    </dgm:pt>
    <dgm:pt modelId="{78F7A99F-56EC-43F9-ABAB-B16645875396}">
      <dgm:prSet custT="1"/>
      <dgm:spPr>
        <a:solidFill>
          <a:srgbClr val="FF0000"/>
        </a:solidFill>
      </dgm:spPr>
      <dgm:t>
        <a:bodyPr/>
        <a:lstStyle/>
        <a:p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№2</a:t>
          </a:r>
        </a:p>
        <a:p>
          <a:pPr rtl="0"/>
          <a:r>
            <a: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Городские общеобразовательные школы (более 50 выпускников 11 классов)</a:t>
          </a:r>
        </a:p>
      </dgm:t>
    </dgm:pt>
    <dgm:pt modelId="{62FBBD13-4FD6-4BCD-8DFB-D165B9DC29E7}" type="parTrans" cxnId="{D9249C8C-2D28-41AA-A193-0DC8E333C16E}">
      <dgm:prSet/>
      <dgm:spPr/>
      <dgm:t>
        <a:bodyPr/>
        <a:lstStyle/>
        <a:p>
          <a:endParaRPr lang="ru-RU" sz="800"/>
        </a:p>
      </dgm:t>
    </dgm:pt>
    <dgm:pt modelId="{18A84C44-ACAE-4475-8F58-A8C7F0351FFB}" type="sibTrans" cxnId="{D9249C8C-2D28-41AA-A193-0DC8E333C16E}">
      <dgm:prSet/>
      <dgm:spPr/>
      <dgm:t>
        <a:bodyPr/>
        <a:lstStyle/>
        <a:p>
          <a:endParaRPr lang="ru-RU" sz="800"/>
        </a:p>
      </dgm:t>
    </dgm:pt>
    <dgm:pt modelId="{4BF1134A-9C8D-441D-961E-BEB137344BD3}">
      <dgm:prSet custT="1"/>
      <dgm:spPr>
        <a:solidFill>
          <a:srgbClr val="990033"/>
        </a:solidFill>
      </dgm:spPr>
      <dgm:t>
        <a:bodyPr/>
        <a:lstStyle/>
        <a:p>
          <a:pPr rtl="0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№3</a:t>
          </a:r>
        </a:p>
        <a:p>
          <a:pPr rtl="0"/>
          <a:r>
            <a: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Городские общеобразовательные школы (менее 50 выпускников 11 классов)</a:t>
          </a:r>
        </a:p>
      </dgm:t>
    </dgm:pt>
    <dgm:pt modelId="{F471F16D-21F1-4913-8567-8B6AF449CE1B}" type="parTrans" cxnId="{E8C2CE67-17D8-4489-9C64-65BFEB71F973}">
      <dgm:prSet/>
      <dgm:spPr/>
      <dgm:t>
        <a:bodyPr/>
        <a:lstStyle/>
        <a:p>
          <a:endParaRPr lang="ru-RU" sz="800"/>
        </a:p>
      </dgm:t>
    </dgm:pt>
    <dgm:pt modelId="{19A811A0-93C8-4283-A3D1-FCD520F9D0A5}" type="sibTrans" cxnId="{E8C2CE67-17D8-4489-9C64-65BFEB71F973}">
      <dgm:prSet/>
      <dgm:spPr/>
      <dgm:t>
        <a:bodyPr/>
        <a:lstStyle/>
        <a:p>
          <a:endParaRPr lang="ru-RU" sz="800"/>
        </a:p>
      </dgm:t>
    </dgm:pt>
    <dgm:pt modelId="{5D17BDCA-E9D2-4E6B-93D0-361DE2188DF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№4</a:t>
          </a:r>
        </a:p>
        <a:p>
          <a:pPr rtl="0"/>
          <a:r>
            <a: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Сельские инновационные ОУ: лицеи, гимназии, школы с углубленным изучением отдельных предметов, ресурсные центры</a:t>
          </a:r>
        </a:p>
      </dgm:t>
    </dgm:pt>
    <dgm:pt modelId="{8ED69F13-21F6-4919-91B2-8079E29E4191}" type="parTrans" cxnId="{F319FEBF-2359-4856-9E95-18B0FD632F6A}">
      <dgm:prSet/>
      <dgm:spPr/>
      <dgm:t>
        <a:bodyPr/>
        <a:lstStyle/>
        <a:p>
          <a:endParaRPr lang="ru-RU" sz="800"/>
        </a:p>
      </dgm:t>
    </dgm:pt>
    <dgm:pt modelId="{77DB1F32-7F30-4E29-B878-A1B09174FF6A}" type="sibTrans" cxnId="{F319FEBF-2359-4856-9E95-18B0FD632F6A}">
      <dgm:prSet/>
      <dgm:spPr/>
      <dgm:t>
        <a:bodyPr/>
        <a:lstStyle/>
        <a:p>
          <a:endParaRPr lang="ru-RU" sz="800"/>
        </a:p>
      </dgm:t>
    </dgm:pt>
    <dgm:pt modelId="{A1830D29-87D1-43B0-A1F9-7926673EFF32}">
      <dgm:prSet custT="1"/>
      <dgm:spPr>
        <a:solidFill>
          <a:srgbClr val="008080"/>
        </a:solidFill>
      </dgm:spPr>
      <dgm:t>
        <a:bodyPr/>
        <a:lstStyle/>
        <a:p>
          <a:pPr rtl="0"/>
          <a:r>
            <a:rPr lang="ru-RU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№5</a:t>
          </a:r>
        </a:p>
        <a:p>
          <a:pPr rtl="0"/>
          <a:r>
            <a: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Сельская общеобразовательная школа (25 и более выпускников 11 классов)</a:t>
          </a:r>
        </a:p>
      </dgm:t>
    </dgm:pt>
    <dgm:pt modelId="{5D765A36-DBFB-45C9-B7AD-A65234CCCE60}" type="parTrans" cxnId="{E9E1212A-F141-4A46-B957-1536CAF0BEA0}">
      <dgm:prSet/>
      <dgm:spPr/>
      <dgm:t>
        <a:bodyPr/>
        <a:lstStyle/>
        <a:p>
          <a:endParaRPr lang="ru-RU" sz="800"/>
        </a:p>
      </dgm:t>
    </dgm:pt>
    <dgm:pt modelId="{B0328238-6BA2-4252-A5C9-CBA553C7AB8E}" type="sibTrans" cxnId="{E9E1212A-F141-4A46-B957-1536CAF0BEA0}">
      <dgm:prSet/>
      <dgm:spPr/>
      <dgm:t>
        <a:bodyPr/>
        <a:lstStyle/>
        <a:p>
          <a:endParaRPr lang="ru-RU" sz="800"/>
        </a:p>
      </dgm:t>
    </dgm:pt>
    <dgm:pt modelId="{826414D4-F7E7-4318-8853-29CDFD18DE5C}" type="pres">
      <dgm:prSet presAssocID="{18CA4241-8281-4D14-B863-2D6F2072F9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93769F-C6AE-4469-8E39-B28E1702F3BD}" type="pres">
      <dgm:prSet presAssocID="{45CA2FAC-8852-436F-83C7-0F172580797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632BDAC-75EC-425C-9855-2C0FF6722657}" type="pres">
      <dgm:prSet presAssocID="{45CA2FAC-8852-436F-83C7-0F172580797A}" presName="rootComposite1" presStyleCnt="0"/>
      <dgm:spPr/>
      <dgm:t>
        <a:bodyPr/>
        <a:lstStyle/>
        <a:p>
          <a:endParaRPr lang="ru-RU"/>
        </a:p>
      </dgm:t>
    </dgm:pt>
    <dgm:pt modelId="{051AE4ED-5ACD-4DB1-A997-392F57E0262B}" type="pres">
      <dgm:prSet presAssocID="{45CA2FAC-8852-436F-83C7-0F172580797A}" presName="rootText1" presStyleLbl="node0" presStyleIdx="0" presStyleCnt="1" custScaleX="493865" custScaleY="245260" custLinFactNeighborX="-4976" custLinFactNeighborY="-34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F0AE0-03B2-42BF-B151-46C24523C198}" type="pres">
      <dgm:prSet presAssocID="{45CA2FAC-8852-436F-83C7-0F17258079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298F8C3-5002-445E-9C6A-10F04BE7CE05}" type="pres">
      <dgm:prSet presAssocID="{45CA2FAC-8852-436F-83C7-0F172580797A}" presName="hierChild2" presStyleCnt="0"/>
      <dgm:spPr/>
      <dgm:t>
        <a:bodyPr/>
        <a:lstStyle/>
        <a:p>
          <a:endParaRPr lang="ru-RU"/>
        </a:p>
      </dgm:t>
    </dgm:pt>
    <dgm:pt modelId="{13FCA5CA-25B3-4095-8001-B402EFBC5938}" type="pres">
      <dgm:prSet presAssocID="{BDFA1AC1-3034-47D3-A6D6-AD9668A890C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CFB76D5-8C0E-4DED-8D18-86E99C12486C}" type="pres">
      <dgm:prSet presAssocID="{91206F84-83B1-4E34-94B1-A2807F4DD7A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762EED3-3475-41D7-841C-AC8AF29F2C93}" type="pres">
      <dgm:prSet presAssocID="{91206F84-83B1-4E34-94B1-A2807F4DD7AA}" presName="rootComposite" presStyleCnt="0"/>
      <dgm:spPr/>
      <dgm:t>
        <a:bodyPr/>
        <a:lstStyle/>
        <a:p>
          <a:endParaRPr lang="ru-RU"/>
        </a:p>
      </dgm:t>
    </dgm:pt>
    <dgm:pt modelId="{4E1F06F6-B575-4DE2-A497-6FBF93CCBB58}" type="pres">
      <dgm:prSet presAssocID="{91206F84-83B1-4E34-94B1-A2807F4DD7AA}" presName="rootText" presStyleLbl="node2" presStyleIdx="0" presStyleCnt="2" custScaleX="549105" custScaleY="262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7B8124-09E7-4F95-9385-AD0AF7DC97AB}" type="pres">
      <dgm:prSet presAssocID="{91206F84-83B1-4E34-94B1-A2807F4DD7AA}" presName="rootConnector" presStyleLbl="node2" presStyleIdx="0" presStyleCnt="2"/>
      <dgm:spPr/>
      <dgm:t>
        <a:bodyPr/>
        <a:lstStyle/>
        <a:p>
          <a:endParaRPr lang="ru-RU"/>
        </a:p>
      </dgm:t>
    </dgm:pt>
    <dgm:pt modelId="{E4AFDE43-B957-4E43-8756-243704362284}" type="pres">
      <dgm:prSet presAssocID="{91206F84-83B1-4E34-94B1-A2807F4DD7AA}" presName="hierChild4" presStyleCnt="0"/>
      <dgm:spPr/>
      <dgm:t>
        <a:bodyPr/>
        <a:lstStyle/>
        <a:p>
          <a:endParaRPr lang="ru-RU"/>
        </a:p>
      </dgm:t>
    </dgm:pt>
    <dgm:pt modelId="{B9F4CADB-4950-449B-8683-D4E59721BAE6}" type="pres">
      <dgm:prSet presAssocID="{D3BCFC77-CF9E-4F50-AFD7-AF8CA7D8666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1E002FD5-1F15-490D-8AE6-7FA7909BBC34}" type="pres">
      <dgm:prSet presAssocID="{AC0D2B8B-BAAD-407B-B965-6F017412273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4EBF811-50D6-4809-B372-33D80938E47F}" type="pres">
      <dgm:prSet presAssocID="{AC0D2B8B-BAAD-407B-B965-6F0174122739}" presName="rootComposite" presStyleCnt="0"/>
      <dgm:spPr/>
      <dgm:t>
        <a:bodyPr/>
        <a:lstStyle/>
        <a:p>
          <a:endParaRPr lang="ru-RU"/>
        </a:p>
      </dgm:t>
    </dgm:pt>
    <dgm:pt modelId="{107262B0-58BD-4A1E-81C4-E425D0C80807}" type="pres">
      <dgm:prSet presAssocID="{AC0D2B8B-BAAD-407B-B965-6F0174122739}" presName="rootText" presStyleLbl="node3" presStyleIdx="0" presStyleCnt="2" custScaleX="403637" custScaleY="123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191DBE-C1A1-4418-A80A-D318189A8325}" type="pres">
      <dgm:prSet presAssocID="{AC0D2B8B-BAAD-407B-B965-6F0174122739}" presName="rootConnector" presStyleLbl="node3" presStyleIdx="0" presStyleCnt="2"/>
      <dgm:spPr/>
      <dgm:t>
        <a:bodyPr/>
        <a:lstStyle/>
        <a:p>
          <a:endParaRPr lang="ru-RU"/>
        </a:p>
      </dgm:t>
    </dgm:pt>
    <dgm:pt modelId="{96579506-5F14-46A1-B9F8-575C149EF645}" type="pres">
      <dgm:prSet presAssocID="{AC0D2B8B-BAAD-407B-B965-6F0174122739}" presName="hierChild4" presStyleCnt="0"/>
      <dgm:spPr/>
      <dgm:t>
        <a:bodyPr/>
        <a:lstStyle/>
        <a:p>
          <a:endParaRPr lang="ru-RU"/>
        </a:p>
      </dgm:t>
    </dgm:pt>
    <dgm:pt modelId="{EF8FB10D-FF3E-4CA4-90E2-C024AF916A0A}" type="pres">
      <dgm:prSet presAssocID="{97E9D32B-3788-40B5-9D21-D4183C0A4ACA}" presName="Name37" presStyleLbl="parChTrans1D4" presStyleIdx="0" presStyleCnt="11"/>
      <dgm:spPr/>
      <dgm:t>
        <a:bodyPr/>
        <a:lstStyle/>
        <a:p>
          <a:endParaRPr lang="ru-RU"/>
        </a:p>
      </dgm:t>
    </dgm:pt>
    <dgm:pt modelId="{043502A7-F24F-4679-96C1-30F61B3C1398}" type="pres">
      <dgm:prSet presAssocID="{6FC69F7E-25E0-4047-950E-5B5449DBC0D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A709041-D32D-43E3-9703-100835FE3D77}" type="pres">
      <dgm:prSet presAssocID="{6FC69F7E-25E0-4047-950E-5B5449DBC0DB}" presName="rootComposite" presStyleCnt="0"/>
      <dgm:spPr/>
      <dgm:t>
        <a:bodyPr/>
        <a:lstStyle/>
        <a:p>
          <a:endParaRPr lang="ru-RU"/>
        </a:p>
      </dgm:t>
    </dgm:pt>
    <dgm:pt modelId="{6AD6450B-6E6F-4722-9B51-04E34C5F8E21}" type="pres">
      <dgm:prSet presAssocID="{6FC69F7E-25E0-4047-950E-5B5449DBC0DB}" presName="rootText" presStyleLbl="node4" presStyleIdx="0" presStyleCnt="11" custScaleX="530709" custScaleY="365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E44AE-5F8D-43E0-826F-6848F026D14F}" type="pres">
      <dgm:prSet presAssocID="{6FC69F7E-25E0-4047-950E-5B5449DBC0DB}" presName="rootConnector" presStyleLbl="node4" presStyleIdx="0" presStyleCnt="11"/>
      <dgm:spPr/>
      <dgm:t>
        <a:bodyPr/>
        <a:lstStyle/>
        <a:p>
          <a:endParaRPr lang="ru-RU"/>
        </a:p>
      </dgm:t>
    </dgm:pt>
    <dgm:pt modelId="{8E0E58D4-C3C6-4766-B0AA-BE6FD07E8969}" type="pres">
      <dgm:prSet presAssocID="{6FC69F7E-25E0-4047-950E-5B5449DBC0DB}" presName="hierChild4" presStyleCnt="0"/>
      <dgm:spPr/>
      <dgm:t>
        <a:bodyPr/>
        <a:lstStyle/>
        <a:p>
          <a:endParaRPr lang="ru-RU"/>
        </a:p>
      </dgm:t>
    </dgm:pt>
    <dgm:pt modelId="{74D50D0B-24AA-4F75-B18F-7F9BEBA4E610}" type="pres">
      <dgm:prSet presAssocID="{CECE7E70-9578-425A-82FB-0FE66ADF3195}" presName="Name37" presStyleLbl="parChTrans1D4" presStyleIdx="1" presStyleCnt="11"/>
      <dgm:spPr/>
      <dgm:t>
        <a:bodyPr/>
        <a:lstStyle/>
        <a:p>
          <a:endParaRPr lang="ru-RU"/>
        </a:p>
      </dgm:t>
    </dgm:pt>
    <dgm:pt modelId="{3FB78993-4AF4-40BA-9CDF-F7684F9E4F1F}" type="pres">
      <dgm:prSet presAssocID="{4E0BC7DC-C1E8-4C5C-AEF3-D1F23C5D55B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B64EBF-8150-49E5-9665-0AFA5553DF55}" type="pres">
      <dgm:prSet presAssocID="{4E0BC7DC-C1E8-4C5C-AEF3-D1F23C5D55BD}" presName="rootComposite" presStyleCnt="0"/>
      <dgm:spPr/>
      <dgm:t>
        <a:bodyPr/>
        <a:lstStyle/>
        <a:p>
          <a:endParaRPr lang="ru-RU"/>
        </a:p>
      </dgm:t>
    </dgm:pt>
    <dgm:pt modelId="{15A80F7F-9EB7-40EB-836C-8ED660F76B78}" type="pres">
      <dgm:prSet presAssocID="{4E0BC7DC-C1E8-4C5C-AEF3-D1F23C5D55BD}" presName="rootText" presStyleLbl="node4" presStyleIdx="1" presStyleCnt="11" custScaleX="260423" custScaleY="679860" custLinFactNeighborX="-12747" custLinFactNeighborY="2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CDEA9-B327-4373-82F1-12B492E97C79}" type="pres">
      <dgm:prSet presAssocID="{4E0BC7DC-C1E8-4C5C-AEF3-D1F23C5D55BD}" presName="rootConnector" presStyleLbl="node4" presStyleIdx="1" presStyleCnt="11"/>
      <dgm:spPr/>
      <dgm:t>
        <a:bodyPr/>
        <a:lstStyle/>
        <a:p>
          <a:endParaRPr lang="ru-RU"/>
        </a:p>
      </dgm:t>
    </dgm:pt>
    <dgm:pt modelId="{98548CB5-EA51-459D-A331-C68C5C1EA80E}" type="pres">
      <dgm:prSet presAssocID="{4E0BC7DC-C1E8-4C5C-AEF3-D1F23C5D55BD}" presName="hierChild4" presStyleCnt="0"/>
      <dgm:spPr/>
      <dgm:t>
        <a:bodyPr/>
        <a:lstStyle/>
        <a:p>
          <a:endParaRPr lang="ru-RU"/>
        </a:p>
      </dgm:t>
    </dgm:pt>
    <dgm:pt modelId="{360EFCDE-38E2-4031-B60E-D6F47157AFD8}" type="pres">
      <dgm:prSet presAssocID="{4E0BC7DC-C1E8-4C5C-AEF3-D1F23C5D55BD}" presName="hierChild5" presStyleCnt="0"/>
      <dgm:spPr/>
      <dgm:t>
        <a:bodyPr/>
        <a:lstStyle/>
        <a:p>
          <a:endParaRPr lang="ru-RU"/>
        </a:p>
      </dgm:t>
    </dgm:pt>
    <dgm:pt modelId="{AD3C2436-9EA0-46F0-952B-9B12DEEA10E9}" type="pres">
      <dgm:prSet presAssocID="{6FC69F7E-25E0-4047-950E-5B5449DBC0DB}" presName="hierChild5" presStyleCnt="0"/>
      <dgm:spPr/>
      <dgm:t>
        <a:bodyPr/>
        <a:lstStyle/>
        <a:p>
          <a:endParaRPr lang="ru-RU"/>
        </a:p>
      </dgm:t>
    </dgm:pt>
    <dgm:pt modelId="{21B1798A-A1D8-4790-A945-C1066D2D2D37}" type="pres">
      <dgm:prSet presAssocID="{999DE995-283A-449D-84D4-FEB8B12BEA4F}" presName="Name37" presStyleLbl="parChTrans1D4" presStyleIdx="2" presStyleCnt="11"/>
      <dgm:spPr/>
      <dgm:t>
        <a:bodyPr/>
        <a:lstStyle/>
        <a:p>
          <a:endParaRPr lang="ru-RU"/>
        </a:p>
      </dgm:t>
    </dgm:pt>
    <dgm:pt modelId="{5E21E36E-1E8A-491A-B58D-2BCF56F70760}" type="pres">
      <dgm:prSet presAssocID="{D2C1CA5D-68A2-401C-B83C-3F7EAC5EF3F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A159C47-0496-4F6D-A9FA-0FBBE4098530}" type="pres">
      <dgm:prSet presAssocID="{D2C1CA5D-68A2-401C-B83C-3F7EAC5EF3FA}" presName="rootComposite" presStyleCnt="0"/>
      <dgm:spPr/>
      <dgm:t>
        <a:bodyPr/>
        <a:lstStyle/>
        <a:p>
          <a:endParaRPr lang="ru-RU"/>
        </a:p>
      </dgm:t>
    </dgm:pt>
    <dgm:pt modelId="{7EBFD986-3A9B-4138-94E3-ACD34E5370A6}" type="pres">
      <dgm:prSet presAssocID="{D2C1CA5D-68A2-401C-B83C-3F7EAC5EF3FA}" presName="rootText" presStyleLbl="node4" presStyleIdx="2" presStyleCnt="11" custScaleX="431073" custScaleY="354184" custLinFactNeighborX="30991" custLinFactNeighborY="-2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713C1-A662-42BB-A9D1-CA22D68A8C63}" type="pres">
      <dgm:prSet presAssocID="{D2C1CA5D-68A2-401C-B83C-3F7EAC5EF3FA}" presName="rootConnector" presStyleLbl="node4" presStyleIdx="2" presStyleCnt="11"/>
      <dgm:spPr/>
      <dgm:t>
        <a:bodyPr/>
        <a:lstStyle/>
        <a:p>
          <a:endParaRPr lang="ru-RU"/>
        </a:p>
      </dgm:t>
    </dgm:pt>
    <dgm:pt modelId="{959C62BB-2A72-4DCC-95DA-A21CF6D94F2E}" type="pres">
      <dgm:prSet presAssocID="{D2C1CA5D-68A2-401C-B83C-3F7EAC5EF3FA}" presName="hierChild4" presStyleCnt="0"/>
      <dgm:spPr/>
      <dgm:t>
        <a:bodyPr/>
        <a:lstStyle/>
        <a:p>
          <a:endParaRPr lang="ru-RU"/>
        </a:p>
      </dgm:t>
    </dgm:pt>
    <dgm:pt modelId="{40433532-727E-4E8B-94A5-8EF4E65623BD}" type="pres">
      <dgm:prSet presAssocID="{62FBBD13-4FD6-4BCD-8DFB-D165B9DC29E7}" presName="Name37" presStyleLbl="parChTrans1D4" presStyleIdx="3" presStyleCnt="11"/>
      <dgm:spPr/>
      <dgm:t>
        <a:bodyPr/>
        <a:lstStyle/>
        <a:p>
          <a:endParaRPr lang="ru-RU"/>
        </a:p>
      </dgm:t>
    </dgm:pt>
    <dgm:pt modelId="{F8DA2689-7EA5-4A50-8854-734DFAE4E395}" type="pres">
      <dgm:prSet presAssocID="{78F7A99F-56EC-43F9-ABAB-B1664587539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4D3A545-A828-481C-BD73-B575069383C7}" type="pres">
      <dgm:prSet presAssocID="{78F7A99F-56EC-43F9-ABAB-B16645875396}" presName="rootComposite" presStyleCnt="0"/>
      <dgm:spPr/>
      <dgm:t>
        <a:bodyPr/>
        <a:lstStyle/>
        <a:p>
          <a:endParaRPr lang="ru-RU"/>
        </a:p>
      </dgm:t>
    </dgm:pt>
    <dgm:pt modelId="{3F56F070-70EF-47D2-B044-DD223A79B30B}" type="pres">
      <dgm:prSet presAssocID="{78F7A99F-56EC-43F9-ABAB-B16645875396}" presName="rootText" presStyleLbl="node4" presStyleIdx="3" presStyleCnt="11" custScaleX="416086" custScaleY="410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CA332B-B2F6-43AC-8FCB-E8EF4150744B}" type="pres">
      <dgm:prSet presAssocID="{78F7A99F-56EC-43F9-ABAB-B16645875396}" presName="rootConnector" presStyleLbl="node4" presStyleIdx="3" presStyleCnt="11"/>
      <dgm:spPr/>
      <dgm:t>
        <a:bodyPr/>
        <a:lstStyle/>
        <a:p>
          <a:endParaRPr lang="ru-RU"/>
        </a:p>
      </dgm:t>
    </dgm:pt>
    <dgm:pt modelId="{DF5F157A-7894-4393-8D53-03F770ACDC1C}" type="pres">
      <dgm:prSet presAssocID="{78F7A99F-56EC-43F9-ABAB-B16645875396}" presName="hierChild4" presStyleCnt="0"/>
      <dgm:spPr/>
      <dgm:t>
        <a:bodyPr/>
        <a:lstStyle/>
        <a:p>
          <a:endParaRPr lang="ru-RU"/>
        </a:p>
      </dgm:t>
    </dgm:pt>
    <dgm:pt modelId="{87E71E62-9C7B-4A56-85B1-01D641F19419}" type="pres">
      <dgm:prSet presAssocID="{78F7A99F-56EC-43F9-ABAB-B16645875396}" presName="hierChild5" presStyleCnt="0"/>
      <dgm:spPr/>
      <dgm:t>
        <a:bodyPr/>
        <a:lstStyle/>
        <a:p>
          <a:endParaRPr lang="ru-RU"/>
        </a:p>
      </dgm:t>
    </dgm:pt>
    <dgm:pt modelId="{792E4C14-8223-4DBF-91E4-70D197EBE204}" type="pres">
      <dgm:prSet presAssocID="{F471F16D-21F1-4913-8567-8B6AF449CE1B}" presName="Name37" presStyleLbl="parChTrans1D4" presStyleIdx="4" presStyleCnt="11"/>
      <dgm:spPr/>
      <dgm:t>
        <a:bodyPr/>
        <a:lstStyle/>
        <a:p>
          <a:endParaRPr lang="ru-RU"/>
        </a:p>
      </dgm:t>
    </dgm:pt>
    <dgm:pt modelId="{FB34B8FC-2677-4D01-9C6D-5933D5184BC3}" type="pres">
      <dgm:prSet presAssocID="{4BF1134A-9C8D-441D-961E-BEB137344BD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485180A-CB4C-4AF0-9CBD-04D0B1036490}" type="pres">
      <dgm:prSet presAssocID="{4BF1134A-9C8D-441D-961E-BEB137344BD3}" presName="rootComposite" presStyleCnt="0"/>
      <dgm:spPr/>
      <dgm:t>
        <a:bodyPr/>
        <a:lstStyle/>
        <a:p>
          <a:endParaRPr lang="ru-RU"/>
        </a:p>
      </dgm:t>
    </dgm:pt>
    <dgm:pt modelId="{D78E1FB8-BEA5-4747-A67D-024F1826B88C}" type="pres">
      <dgm:prSet presAssocID="{4BF1134A-9C8D-441D-961E-BEB137344BD3}" presName="rootText" presStyleLbl="node4" presStyleIdx="4" presStyleCnt="11" custScaleX="420132" custScaleY="412383" custLinFactNeighborX="2918" custLinFactNeighborY="-15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77258-1DC3-417C-ABCA-A4F51FD4319E}" type="pres">
      <dgm:prSet presAssocID="{4BF1134A-9C8D-441D-961E-BEB137344BD3}" presName="rootConnector" presStyleLbl="node4" presStyleIdx="4" presStyleCnt="11"/>
      <dgm:spPr/>
      <dgm:t>
        <a:bodyPr/>
        <a:lstStyle/>
        <a:p>
          <a:endParaRPr lang="ru-RU"/>
        </a:p>
      </dgm:t>
    </dgm:pt>
    <dgm:pt modelId="{7182D630-8432-433A-9AFA-BD9B87B89691}" type="pres">
      <dgm:prSet presAssocID="{4BF1134A-9C8D-441D-961E-BEB137344BD3}" presName="hierChild4" presStyleCnt="0"/>
      <dgm:spPr/>
      <dgm:t>
        <a:bodyPr/>
        <a:lstStyle/>
        <a:p>
          <a:endParaRPr lang="ru-RU"/>
        </a:p>
      </dgm:t>
    </dgm:pt>
    <dgm:pt modelId="{D711AED1-B68F-4528-B080-ED4FAAE1A158}" type="pres">
      <dgm:prSet presAssocID="{4BF1134A-9C8D-441D-961E-BEB137344BD3}" presName="hierChild5" presStyleCnt="0"/>
      <dgm:spPr/>
      <dgm:t>
        <a:bodyPr/>
        <a:lstStyle/>
        <a:p>
          <a:endParaRPr lang="ru-RU"/>
        </a:p>
      </dgm:t>
    </dgm:pt>
    <dgm:pt modelId="{1186E6F9-4859-461F-B7BC-1813FF941B82}" type="pres">
      <dgm:prSet presAssocID="{D2C1CA5D-68A2-401C-B83C-3F7EAC5EF3FA}" presName="hierChild5" presStyleCnt="0"/>
      <dgm:spPr/>
      <dgm:t>
        <a:bodyPr/>
        <a:lstStyle/>
        <a:p>
          <a:endParaRPr lang="ru-RU"/>
        </a:p>
      </dgm:t>
    </dgm:pt>
    <dgm:pt modelId="{67A3FBC2-EE12-4275-8C9C-CC5B6840BAE6}" type="pres">
      <dgm:prSet presAssocID="{AC0D2B8B-BAAD-407B-B965-6F0174122739}" presName="hierChild5" presStyleCnt="0"/>
      <dgm:spPr/>
      <dgm:t>
        <a:bodyPr/>
        <a:lstStyle/>
        <a:p>
          <a:endParaRPr lang="ru-RU"/>
        </a:p>
      </dgm:t>
    </dgm:pt>
    <dgm:pt modelId="{1B3DC09D-6B8A-4860-B00A-C58B32215CD1}" type="pres">
      <dgm:prSet presAssocID="{5B92AC7A-543D-4E7B-A7C0-CE87CE3A16BA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D2DCBB4-7436-4D33-8FCF-6EDFDED27E87}" type="pres">
      <dgm:prSet presAssocID="{EE508171-300C-4815-B294-94C04536556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D40901D-35CC-4F61-823B-725266E423B4}" type="pres">
      <dgm:prSet presAssocID="{EE508171-300C-4815-B294-94C04536556E}" presName="rootComposite" presStyleCnt="0"/>
      <dgm:spPr/>
      <dgm:t>
        <a:bodyPr/>
        <a:lstStyle/>
        <a:p>
          <a:endParaRPr lang="ru-RU"/>
        </a:p>
      </dgm:t>
    </dgm:pt>
    <dgm:pt modelId="{005560E8-5878-42BA-BF74-B1A1C5F4870E}" type="pres">
      <dgm:prSet presAssocID="{EE508171-300C-4815-B294-94C04536556E}" presName="rootText" presStyleLbl="node3" presStyleIdx="1" presStyleCnt="2" custScaleX="437440" custScaleY="119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1DC911-D130-4CD9-B1DC-2238C17B8B84}" type="pres">
      <dgm:prSet presAssocID="{EE508171-300C-4815-B294-94C04536556E}" presName="rootConnector" presStyleLbl="node3" presStyleIdx="1" presStyleCnt="2"/>
      <dgm:spPr/>
      <dgm:t>
        <a:bodyPr/>
        <a:lstStyle/>
        <a:p>
          <a:endParaRPr lang="ru-RU"/>
        </a:p>
      </dgm:t>
    </dgm:pt>
    <dgm:pt modelId="{22A14967-4330-4ADA-AA3F-B46CB6E90EB0}" type="pres">
      <dgm:prSet presAssocID="{EE508171-300C-4815-B294-94C04536556E}" presName="hierChild4" presStyleCnt="0"/>
      <dgm:spPr/>
      <dgm:t>
        <a:bodyPr/>
        <a:lstStyle/>
        <a:p>
          <a:endParaRPr lang="ru-RU"/>
        </a:p>
      </dgm:t>
    </dgm:pt>
    <dgm:pt modelId="{5F4D03A7-DD1F-4621-9FAF-83D07593F5DA}" type="pres">
      <dgm:prSet presAssocID="{525A378E-8E89-49D0-8703-9FA985E81935}" presName="Name37" presStyleLbl="parChTrans1D4" presStyleIdx="5" presStyleCnt="11"/>
      <dgm:spPr/>
      <dgm:t>
        <a:bodyPr/>
        <a:lstStyle/>
        <a:p>
          <a:endParaRPr lang="ru-RU"/>
        </a:p>
      </dgm:t>
    </dgm:pt>
    <dgm:pt modelId="{0E647666-FD28-46E5-8C5C-D1E043A54B9F}" type="pres">
      <dgm:prSet presAssocID="{447250BA-870E-4D08-8DCD-6E7330D563A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AA79415-B7CE-4854-AB68-AAFC27E0CB2A}" type="pres">
      <dgm:prSet presAssocID="{447250BA-870E-4D08-8DCD-6E7330D563A5}" presName="rootComposite" presStyleCnt="0"/>
      <dgm:spPr/>
      <dgm:t>
        <a:bodyPr/>
        <a:lstStyle/>
        <a:p>
          <a:endParaRPr lang="ru-RU"/>
        </a:p>
      </dgm:t>
    </dgm:pt>
    <dgm:pt modelId="{9E2129B1-2B2F-4CCA-B7A7-52E5D3FC32EF}" type="pres">
      <dgm:prSet presAssocID="{447250BA-870E-4D08-8DCD-6E7330D563A5}" presName="rootText" presStyleLbl="node4" presStyleIdx="5" presStyleCnt="11" custScaleX="419235" custScaleY="406265" custLinFactNeighborX="27480" custLinFactNeighborY="-2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B1DA03-C5AD-4D68-A160-37EB316E87D8}" type="pres">
      <dgm:prSet presAssocID="{447250BA-870E-4D08-8DCD-6E7330D563A5}" presName="rootConnector" presStyleLbl="node4" presStyleIdx="5" presStyleCnt="11"/>
      <dgm:spPr/>
      <dgm:t>
        <a:bodyPr/>
        <a:lstStyle/>
        <a:p>
          <a:endParaRPr lang="ru-RU"/>
        </a:p>
      </dgm:t>
    </dgm:pt>
    <dgm:pt modelId="{926B2452-F4B5-4D07-98F9-ECDF5527AA63}" type="pres">
      <dgm:prSet presAssocID="{447250BA-870E-4D08-8DCD-6E7330D563A5}" presName="hierChild4" presStyleCnt="0"/>
      <dgm:spPr/>
      <dgm:t>
        <a:bodyPr/>
        <a:lstStyle/>
        <a:p>
          <a:endParaRPr lang="ru-RU"/>
        </a:p>
      </dgm:t>
    </dgm:pt>
    <dgm:pt modelId="{A87896E7-E510-4605-AE92-3A5706A4D776}" type="pres">
      <dgm:prSet presAssocID="{8ED69F13-21F6-4919-91B2-8079E29E4191}" presName="Name37" presStyleLbl="parChTrans1D4" presStyleIdx="6" presStyleCnt="11"/>
      <dgm:spPr/>
      <dgm:t>
        <a:bodyPr/>
        <a:lstStyle/>
        <a:p>
          <a:endParaRPr lang="ru-RU"/>
        </a:p>
      </dgm:t>
    </dgm:pt>
    <dgm:pt modelId="{C74D9CB9-0622-494B-8A43-8CB3CC7B5F50}" type="pres">
      <dgm:prSet presAssocID="{5D17BDCA-E9D2-4E6B-93D0-361DE2188DF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D1C023-1F2F-4B2F-B396-CB42E07B85FF}" type="pres">
      <dgm:prSet presAssocID="{5D17BDCA-E9D2-4E6B-93D0-361DE2188DF5}" presName="rootComposite" presStyleCnt="0"/>
      <dgm:spPr/>
      <dgm:t>
        <a:bodyPr/>
        <a:lstStyle/>
        <a:p>
          <a:endParaRPr lang="ru-RU"/>
        </a:p>
      </dgm:t>
    </dgm:pt>
    <dgm:pt modelId="{2D930738-3FA7-41B5-B3F1-6E9717591CFC}" type="pres">
      <dgm:prSet presAssocID="{5D17BDCA-E9D2-4E6B-93D0-361DE2188DF5}" presName="rootText" presStyleLbl="node4" presStyleIdx="6" presStyleCnt="11" custScaleX="354606" custScaleY="537347" custLinFactNeighborX="-2447" custLinFactNeighborY="5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5D50D1-E6D0-42B4-974D-AF2C352F0C03}" type="pres">
      <dgm:prSet presAssocID="{5D17BDCA-E9D2-4E6B-93D0-361DE2188DF5}" presName="rootConnector" presStyleLbl="node4" presStyleIdx="6" presStyleCnt="11"/>
      <dgm:spPr/>
      <dgm:t>
        <a:bodyPr/>
        <a:lstStyle/>
        <a:p>
          <a:endParaRPr lang="ru-RU"/>
        </a:p>
      </dgm:t>
    </dgm:pt>
    <dgm:pt modelId="{C62A3D3E-ACF0-465C-94BC-6FC9C3F28696}" type="pres">
      <dgm:prSet presAssocID="{5D17BDCA-E9D2-4E6B-93D0-361DE2188DF5}" presName="hierChild4" presStyleCnt="0"/>
      <dgm:spPr/>
      <dgm:t>
        <a:bodyPr/>
        <a:lstStyle/>
        <a:p>
          <a:endParaRPr lang="ru-RU"/>
        </a:p>
      </dgm:t>
    </dgm:pt>
    <dgm:pt modelId="{5911A0DF-A32F-4E24-AA15-1D52978F7448}" type="pres">
      <dgm:prSet presAssocID="{5D17BDCA-E9D2-4E6B-93D0-361DE2188DF5}" presName="hierChild5" presStyleCnt="0"/>
      <dgm:spPr/>
      <dgm:t>
        <a:bodyPr/>
        <a:lstStyle/>
        <a:p>
          <a:endParaRPr lang="ru-RU"/>
        </a:p>
      </dgm:t>
    </dgm:pt>
    <dgm:pt modelId="{E78A2C50-13F6-4349-BBFE-B5E8E289E451}" type="pres">
      <dgm:prSet presAssocID="{447250BA-870E-4D08-8DCD-6E7330D563A5}" presName="hierChild5" presStyleCnt="0"/>
      <dgm:spPr/>
      <dgm:t>
        <a:bodyPr/>
        <a:lstStyle/>
        <a:p>
          <a:endParaRPr lang="ru-RU"/>
        </a:p>
      </dgm:t>
    </dgm:pt>
    <dgm:pt modelId="{C0AFA7A1-B4CC-4042-BD88-F038090A4E1A}" type="pres">
      <dgm:prSet presAssocID="{40411F4E-541E-4E2A-9812-43FE35B26974}" presName="Name37" presStyleLbl="parChTrans1D4" presStyleIdx="7" presStyleCnt="11"/>
      <dgm:spPr/>
      <dgm:t>
        <a:bodyPr/>
        <a:lstStyle/>
        <a:p>
          <a:endParaRPr lang="ru-RU"/>
        </a:p>
      </dgm:t>
    </dgm:pt>
    <dgm:pt modelId="{CB776091-604B-43FF-B6C7-86A600B47D34}" type="pres">
      <dgm:prSet presAssocID="{7D7F73FA-456C-4F02-A536-2885F8B6B1D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C6A23FF-4519-44FB-823F-E1032D670622}" type="pres">
      <dgm:prSet presAssocID="{7D7F73FA-456C-4F02-A536-2885F8B6B1D7}" presName="rootComposite" presStyleCnt="0"/>
      <dgm:spPr/>
      <dgm:t>
        <a:bodyPr/>
        <a:lstStyle/>
        <a:p>
          <a:endParaRPr lang="ru-RU"/>
        </a:p>
      </dgm:t>
    </dgm:pt>
    <dgm:pt modelId="{C0CFA40E-D0EC-4A7B-B090-788995158A9D}" type="pres">
      <dgm:prSet presAssocID="{7D7F73FA-456C-4F02-A536-2885F8B6B1D7}" presName="rootText" presStyleLbl="node4" presStyleIdx="7" presStyleCnt="11" custScaleX="434644" custScaleY="371882" custLinFactNeighborX="30693" custLinFactNeighborY="-4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C0E37C-8446-42E2-BE7B-8D26CBC49591}" type="pres">
      <dgm:prSet presAssocID="{7D7F73FA-456C-4F02-A536-2885F8B6B1D7}" presName="rootConnector" presStyleLbl="node4" presStyleIdx="7" presStyleCnt="11"/>
      <dgm:spPr/>
      <dgm:t>
        <a:bodyPr/>
        <a:lstStyle/>
        <a:p>
          <a:endParaRPr lang="ru-RU"/>
        </a:p>
      </dgm:t>
    </dgm:pt>
    <dgm:pt modelId="{623B8F24-C538-41D1-8680-0F9925C0F804}" type="pres">
      <dgm:prSet presAssocID="{7D7F73FA-456C-4F02-A536-2885F8B6B1D7}" presName="hierChild4" presStyleCnt="0"/>
      <dgm:spPr/>
      <dgm:t>
        <a:bodyPr/>
        <a:lstStyle/>
        <a:p>
          <a:endParaRPr lang="ru-RU"/>
        </a:p>
      </dgm:t>
    </dgm:pt>
    <dgm:pt modelId="{81428C09-405E-4CCE-ADB6-E255AEC581DD}" type="pres">
      <dgm:prSet presAssocID="{5D765A36-DBFB-45C9-B7AD-A65234CCCE60}" presName="Name37" presStyleLbl="parChTrans1D4" presStyleIdx="8" presStyleCnt="11"/>
      <dgm:spPr/>
      <dgm:t>
        <a:bodyPr/>
        <a:lstStyle/>
        <a:p>
          <a:endParaRPr lang="ru-RU"/>
        </a:p>
      </dgm:t>
    </dgm:pt>
    <dgm:pt modelId="{4379D1C6-20DE-4629-A4DA-7FBF6474723A}" type="pres">
      <dgm:prSet presAssocID="{A1830D29-87D1-43B0-A1F9-7926673EFF3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258ECAD-714D-48E5-985F-463E95292E20}" type="pres">
      <dgm:prSet presAssocID="{A1830D29-87D1-43B0-A1F9-7926673EFF32}" presName="rootComposite" presStyleCnt="0"/>
      <dgm:spPr/>
      <dgm:t>
        <a:bodyPr/>
        <a:lstStyle/>
        <a:p>
          <a:endParaRPr lang="ru-RU"/>
        </a:p>
      </dgm:t>
    </dgm:pt>
    <dgm:pt modelId="{EBD5B5FA-1EA0-46BE-A0FC-4B8901FE3137}" type="pres">
      <dgm:prSet presAssocID="{A1830D29-87D1-43B0-A1F9-7926673EFF32}" presName="rootText" presStyleLbl="node4" presStyleIdx="8" presStyleCnt="11" custScaleX="467990" custScaleY="350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000AB6-9306-478A-89F1-5DAE5FF3E37D}" type="pres">
      <dgm:prSet presAssocID="{A1830D29-87D1-43B0-A1F9-7926673EFF32}" presName="rootConnector" presStyleLbl="node4" presStyleIdx="8" presStyleCnt="11"/>
      <dgm:spPr/>
      <dgm:t>
        <a:bodyPr/>
        <a:lstStyle/>
        <a:p>
          <a:endParaRPr lang="ru-RU"/>
        </a:p>
      </dgm:t>
    </dgm:pt>
    <dgm:pt modelId="{1DD03ADC-31C0-40E1-9D6E-3737CB355336}" type="pres">
      <dgm:prSet presAssocID="{A1830D29-87D1-43B0-A1F9-7926673EFF32}" presName="hierChild4" presStyleCnt="0"/>
      <dgm:spPr/>
      <dgm:t>
        <a:bodyPr/>
        <a:lstStyle/>
        <a:p>
          <a:endParaRPr lang="ru-RU"/>
        </a:p>
      </dgm:t>
    </dgm:pt>
    <dgm:pt modelId="{C28D755C-1D79-4AD6-86DD-B3A085FB7628}" type="pres">
      <dgm:prSet presAssocID="{A1830D29-87D1-43B0-A1F9-7926673EFF32}" presName="hierChild5" presStyleCnt="0"/>
      <dgm:spPr/>
      <dgm:t>
        <a:bodyPr/>
        <a:lstStyle/>
        <a:p>
          <a:endParaRPr lang="ru-RU"/>
        </a:p>
      </dgm:t>
    </dgm:pt>
    <dgm:pt modelId="{1533C1C4-D6DC-4B60-B9B4-1E277999B666}" type="pres">
      <dgm:prSet presAssocID="{E24A5AE4-4CBD-4174-ABC7-28ABF2997A3E}" presName="Name37" presStyleLbl="parChTrans1D4" presStyleIdx="9" presStyleCnt="11"/>
      <dgm:spPr/>
      <dgm:t>
        <a:bodyPr/>
        <a:lstStyle/>
        <a:p>
          <a:endParaRPr lang="ru-RU"/>
        </a:p>
      </dgm:t>
    </dgm:pt>
    <dgm:pt modelId="{29FE93AF-ECED-4507-8470-DA84720E6598}" type="pres">
      <dgm:prSet presAssocID="{CCFBCFD5-D025-4A98-A888-45C3C4861E4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8E39558-DE4E-476F-B458-A28674F0B1D1}" type="pres">
      <dgm:prSet presAssocID="{CCFBCFD5-D025-4A98-A888-45C3C4861E4F}" presName="rootComposite" presStyleCnt="0"/>
      <dgm:spPr/>
      <dgm:t>
        <a:bodyPr/>
        <a:lstStyle/>
        <a:p>
          <a:endParaRPr lang="ru-RU"/>
        </a:p>
      </dgm:t>
    </dgm:pt>
    <dgm:pt modelId="{71A05EA1-1504-4ABA-89FA-932898735FEB}" type="pres">
      <dgm:prSet presAssocID="{CCFBCFD5-D025-4A98-A888-45C3C4861E4F}" presName="rootText" presStyleLbl="node4" presStyleIdx="9" presStyleCnt="11" custScaleX="467990" custScaleY="313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C71222-7ACD-43CF-8CA7-CE68302B6CF2}" type="pres">
      <dgm:prSet presAssocID="{CCFBCFD5-D025-4A98-A888-45C3C4861E4F}" presName="rootConnector" presStyleLbl="node4" presStyleIdx="9" presStyleCnt="11"/>
      <dgm:spPr/>
      <dgm:t>
        <a:bodyPr/>
        <a:lstStyle/>
        <a:p>
          <a:endParaRPr lang="ru-RU"/>
        </a:p>
      </dgm:t>
    </dgm:pt>
    <dgm:pt modelId="{C6C6B8AE-63CD-4380-9377-5FC43A39CE81}" type="pres">
      <dgm:prSet presAssocID="{CCFBCFD5-D025-4A98-A888-45C3C4861E4F}" presName="hierChild4" presStyleCnt="0"/>
      <dgm:spPr/>
      <dgm:t>
        <a:bodyPr/>
        <a:lstStyle/>
        <a:p>
          <a:endParaRPr lang="ru-RU"/>
        </a:p>
      </dgm:t>
    </dgm:pt>
    <dgm:pt modelId="{A82B43A1-33D9-472E-9CFA-62B91A3A7EBE}" type="pres">
      <dgm:prSet presAssocID="{CCFBCFD5-D025-4A98-A888-45C3C4861E4F}" presName="hierChild5" presStyleCnt="0"/>
      <dgm:spPr/>
      <dgm:t>
        <a:bodyPr/>
        <a:lstStyle/>
        <a:p>
          <a:endParaRPr lang="ru-RU"/>
        </a:p>
      </dgm:t>
    </dgm:pt>
    <dgm:pt modelId="{85611E7F-3239-4CEA-BF8D-9514F534FA22}" type="pres">
      <dgm:prSet presAssocID="{F1152DF1-8217-4101-B290-F3F8F06969FE}" presName="Name37" presStyleLbl="parChTrans1D4" presStyleIdx="10" presStyleCnt="11"/>
      <dgm:spPr/>
      <dgm:t>
        <a:bodyPr/>
        <a:lstStyle/>
        <a:p>
          <a:endParaRPr lang="ru-RU"/>
        </a:p>
      </dgm:t>
    </dgm:pt>
    <dgm:pt modelId="{04AA06D4-2582-4DEF-88AF-A487966039B0}" type="pres">
      <dgm:prSet presAssocID="{5AF66DC1-7161-46D1-A41A-78E6F6D6307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0DA8E34-F082-4145-9CB0-0E209E748690}" type="pres">
      <dgm:prSet presAssocID="{5AF66DC1-7161-46D1-A41A-78E6F6D6307A}" presName="rootComposite" presStyleCnt="0"/>
      <dgm:spPr/>
      <dgm:t>
        <a:bodyPr/>
        <a:lstStyle/>
        <a:p>
          <a:endParaRPr lang="ru-RU"/>
        </a:p>
      </dgm:t>
    </dgm:pt>
    <dgm:pt modelId="{68B40804-AB84-4B18-BDC3-89C497E042A7}" type="pres">
      <dgm:prSet presAssocID="{5AF66DC1-7161-46D1-A41A-78E6F6D6307A}" presName="rootText" presStyleLbl="node4" presStyleIdx="10" presStyleCnt="11" custScaleX="467989" custScaleY="326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CBF76A-B1CB-4221-9A13-C2698F914EF0}" type="pres">
      <dgm:prSet presAssocID="{5AF66DC1-7161-46D1-A41A-78E6F6D6307A}" presName="rootConnector" presStyleLbl="node4" presStyleIdx="10" presStyleCnt="11"/>
      <dgm:spPr/>
      <dgm:t>
        <a:bodyPr/>
        <a:lstStyle/>
        <a:p>
          <a:endParaRPr lang="ru-RU"/>
        </a:p>
      </dgm:t>
    </dgm:pt>
    <dgm:pt modelId="{F7F6E0E9-3747-48D4-A362-A9716C77AC63}" type="pres">
      <dgm:prSet presAssocID="{5AF66DC1-7161-46D1-A41A-78E6F6D6307A}" presName="hierChild4" presStyleCnt="0"/>
      <dgm:spPr/>
      <dgm:t>
        <a:bodyPr/>
        <a:lstStyle/>
        <a:p>
          <a:endParaRPr lang="ru-RU"/>
        </a:p>
      </dgm:t>
    </dgm:pt>
    <dgm:pt modelId="{8B882618-EC5D-4819-88CE-79FF55778ADE}" type="pres">
      <dgm:prSet presAssocID="{5AF66DC1-7161-46D1-A41A-78E6F6D6307A}" presName="hierChild5" presStyleCnt="0"/>
      <dgm:spPr/>
      <dgm:t>
        <a:bodyPr/>
        <a:lstStyle/>
        <a:p>
          <a:endParaRPr lang="ru-RU"/>
        </a:p>
      </dgm:t>
    </dgm:pt>
    <dgm:pt modelId="{144BD8FC-ACA5-4A56-8232-5C25AC0CE6D4}" type="pres">
      <dgm:prSet presAssocID="{7D7F73FA-456C-4F02-A536-2885F8B6B1D7}" presName="hierChild5" presStyleCnt="0"/>
      <dgm:spPr/>
      <dgm:t>
        <a:bodyPr/>
        <a:lstStyle/>
        <a:p>
          <a:endParaRPr lang="ru-RU"/>
        </a:p>
      </dgm:t>
    </dgm:pt>
    <dgm:pt modelId="{1E0E26CA-9F78-424E-B077-794F22E1E345}" type="pres">
      <dgm:prSet presAssocID="{EE508171-300C-4815-B294-94C04536556E}" presName="hierChild5" presStyleCnt="0"/>
      <dgm:spPr/>
      <dgm:t>
        <a:bodyPr/>
        <a:lstStyle/>
        <a:p>
          <a:endParaRPr lang="ru-RU"/>
        </a:p>
      </dgm:t>
    </dgm:pt>
    <dgm:pt modelId="{2BEADB91-EEFF-4570-A161-1F464182A5C6}" type="pres">
      <dgm:prSet presAssocID="{91206F84-83B1-4E34-94B1-A2807F4DD7AA}" presName="hierChild5" presStyleCnt="0"/>
      <dgm:spPr/>
      <dgm:t>
        <a:bodyPr/>
        <a:lstStyle/>
        <a:p>
          <a:endParaRPr lang="ru-RU"/>
        </a:p>
      </dgm:t>
    </dgm:pt>
    <dgm:pt modelId="{30ADC112-8132-4CB2-807B-1439D8899E40}" type="pres">
      <dgm:prSet presAssocID="{90AF47A7-B5FC-49FA-B859-1B488E3A53D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E92159B-CD77-4EF9-8946-F3C67D7EE275}" type="pres">
      <dgm:prSet presAssocID="{C523F284-2335-440C-821C-B785D219A86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CB9F34-19FB-49C4-8A99-1FB13CABB9BC}" type="pres">
      <dgm:prSet presAssocID="{C523F284-2335-440C-821C-B785D219A861}" presName="rootComposite" presStyleCnt="0"/>
      <dgm:spPr/>
      <dgm:t>
        <a:bodyPr/>
        <a:lstStyle/>
        <a:p>
          <a:endParaRPr lang="ru-RU"/>
        </a:p>
      </dgm:t>
    </dgm:pt>
    <dgm:pt modelId="{3B4B1EC6-53BD-44E0-A12B-AFF666FB0C28}" type="pres">
      <dgm:prSet presAssocID="{C523F284-2335-440C-821C-B785D219A861}" presName="rootText" presStyleLbl="node2" presStyleIdx="1" presStyleCnt="2" custScaleX="586480" custScaleY="222597" custLinFactNeighborX="94828" custLinFactNeighborY="-1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595BD-9DE4-402A-B6C9-06A8134B4A7F}" type="pres">
      <dgm:prSet presAssocID="{C523F284-2335-440C-821C-B785D219A861}" presName="rootConnector" presStyleLbl="node2" presStyleIdx="1" presStyleCnt="2"/>
      <dgm:spPr/>
      <dgm:t>
        <a:bodyPr/>
        <a:lstStyle/>
        <a:p>
          <a:endParaRPr lang="ru-RU"/>
        </a:p>
      </dgm:t>
    </dgm:pt>
    <dgm:pt modelId="{AFB1BCDA-CBA7-4E3C-A4F4-E9070037F2E3}" type="pres">
      <dgm:prSet presAssocID="{C523F284-2335-440C-821C-B785D219A861}" presName="hierChild4" presStyleCnt="0"/>
      <dgm:spPr/>
      <dgm:t>
        <a:bodyPr/>
        <a:lstStyle/>
        <a:p>
          <a:endParaRPr lang="ru-RU"/>
        </a:p>
      </dgm:t>
    </dgm:pt>
    <dgm:pt modelId="{1CD16A73-907F-4912-B122-31D91258C263}" type="pres">
      <dgm:prSet presAssocID="{C523F284-2335-440C-821C-B785D219A861}" presName="hierChild5" presStyleCnt="0"/>
      <dgm:spPr/>
      <dgm:t>
        <a:bodyPr/>
        <a:lstStyle/>
        <a:p>
          <a:endParaRPr lang="ru-RU"/>
        </a:p>
      </dgm:t>
    </dgm:pt>
    <dgm:pt modelId="{D114C54D-4898-48C7-BA06-8019DD444149}" type="pres">
      <dgm:prSet presAssocID="{45CA2FAC-8852-436F-83C7-0F172580797A}" presName="hierChild3" presStyleCnt="0"/>
      <dgm:spPr/>
      <dgm:t>
        <a:bodyPr/>
        <a:lstStyle/>
        <a:p>
          <a:endParaRPr lang="ru-RU"/>
        </a:p>
      </dgm:t>
    </dgm:pt>
  </dgm:ptLst>
  <dgm:cxnLst>
    <dgm:cxn modelId="{0A16B156-D5F2-4A58-9C6A-9435EEEFA72C}" type="presOf" srcId="{18CA4241-8281-4D14-B863-2D6F2072F952}" destId="{826414D4-F7E7-4318-8853-29CDFD18DE5C}" srcOrd="0" destOrd="0" presId="urn:microsoft.com/office/officeart/2005/8/layout/orgChart1"/>
    <dgm:cxn modelId="{5AB87C36-9404-4905-B2C9-2D2F0466E420}" type="presOf" srcId="{A1830D29-87D1-43B0-A1F9-7926673EFF32}" destId="{3D000AB6-9306-478A-89F1-5DAE5FF3E37D}" srcOrd="1" destOrd="0" presId="urn:microsoft.com/office/officeart/2005/8/layout/orgChart1"/>
    <dgm:cxn modelId="{06200804-7DD9-4C66-8E90-ED22FB861329}" type="presOf" srcId="{447250BA-870E-4D08-8DCD-6E7330D563A5}" destId="{9E2129B1-2B2F-4CCA-B7A7-52E5D3FC32EF}" srcOrd="0" destOrd="0" presId="urn:microsoft.com/office/officeart/2005/8/layout/orgChart1"/>
    <dgm:cxn modelId="{D13DE084-F760-4602-966D-22C8533B2CAD}" type="presOf" srcId="{999DE995-283A-449D-84D4-FEB8B12BEA4F}" destId="{21B1798A-A1D8-4790-A945-C1066D2D2D37}" srcOrd="0" destOrd="0" presId="urn:microsoft.com/office/officeart/2005/8/layout/orgChart1"/>
    <dgm:cxn modelId="{29AB4E7A-C4B1-441F-8836-182290D15FA3}" type="presOf" srcId="{91206F84-83B1-4E34-94B1-A2807F4DD7AA}" destId="{4E1F06F6-B575-4DE2-A497-6FBF93CCBB58}" srcOrd="0" destOrd="0" presId="urn:microsoft.com/office/officeart/2005/8/layout/orgChart1"/>
    <dgm:cxn modelId="{620960A9-27D4-455B-9D7E-554321CCF5C1}" type="presOf" srcId="{5AF66DC1-7161-46D1-A41A-78E6F6D6307A}" destId="{6BCBF76A-B1CB-4221-9A13-C2698F914EF0}" srcOrd="1" destOrd="0" presId="urn:microsoft.com/office/officeart/2005/8/layout/orgChart1"/>
    <dgm:cxn modelId="{B2CD5D88-A670-402B-9937-7BE990161645}" type="presOf" srcId="{C523F284-2335-440C-821C-B785D219A861}" destId="{3B4B1EC6-53BD-44E0-A12B-AFF666FB0C28}" srcOrd="0" destOrd="0" presId="urn:microsoft.com/office/officeart/2005/8/layout/orgChart1"/>
    <dgm:cxn modelId="{614B5309-492B-4C2F-80BA-70F492903B91}" type="presOf" srcId="{E24A5AE4-4CBD-4174-ABC7-28ABF2997A3E}" destId="{1533C1C4-D6DC-4B60-B9B4-1E277999B666}" srcOrd="0" destOrd="0" presId="urn:microsoft.com/office/officeart/2005/8/layout/orgChart1"/>
    <dgm:cxn modelId="{8DC87F8A-7A72-469C-9EEA-26D799CC2AE8}" type="presOf" srcId="{78F7A99F-56EC-43F9-ABAB-B16645875396}" destId="{03CA332B-B2F6-43AC-8FCB-E8EF4150744B}" srcOrd="1" destOrd="0" presId="urn:microsoft.com/office/officeart/2005/8/layout/orgChart1"/>
    <dgm:cxn modelId="{0FF51F21-712D-4684-AE15-3CFF80A124D6}" type="presOf" srcId="{4E0BC7DC-C1E8-4C5C-AEF3-D1F23C5D55BD}" destId="{A20CDEA9-B327-4373-82F1-12B492E97C79}" srcOrd="1" destOrd="0" presId="urn:microsoft.com/office/officeart/2005/8/layout/orgChart1"/>
    <dgm:cxn modelId="{C623DBC0-1D8A-4C05-B079-2C8F845481F1}" type="presOf" srcId="{AC0D2B8B-BAAD-407B-B965-6F0174122739}" destId="{107262B0-58BD-4A1E-81C4-E425D0C80807}" srcOrd="0" destOrd="0" presId="urn:microsoft.com/office/officeart/2005/8/layout/orgChart1"/>
    <dgm:cxn modelId="{2860F4C6-C899-4828-9F87-98EDDABD3F90}" type="presOf" srcId="{7D7F73FA-456C-4F02-A536-2885F8B6B1D7}" destId="{C9C0E37C-8446-42E2-BE7B-8D26CBC49591}" srcOrd="1" destOrd="0" presId="urn:microsoft.com/office/officeart/2005/8/layout/orgChart1"/>
    <dgm:cxn modelId="{A1B38CDE-61CC-48E5-8DCC-FBC64EB72752}" type="presOf" srcId="{D3BCFC77-CF9E-4F50-AFD7-AF8CA7D86664}" destId="{B9F4CADB-4950-449B-8683-D4E59721BAE6}" srcOrd="0" destOrd="0" presId="urn:microsoft.com/office/officeart/2005/8/layout/orgChart1"/>
    <dgm:cxn modelId="{EFB8B46D-F869-4A40-9C7C-FD5028B93F03}" type="presOf" srcId="{D2C1CA5D-68A2-401C-B83C-3F7EAC5EF3FA}" destId="{7EBFD986-3A9B-4138-94E3-ACD34E5370A6}" srcOrd="0" destOrd="0" presId="urn:microsoft.com/office/officeart/2005/8/layout/orgChart1"/>
    <dgm:cxn modelId="{8E5E97DB-2BC7-496F-BE4B-DEE1A8F16141}" type="presOf" srcId="{4BF1134A-9C8D-441D-961E-BEB137344BD3}" destId="{92477258-1DC3-417C-ABCA-A4F51FD4319E}" srcOrd="1" destOrd="0" presId="urn:microsoft.com/office/officeart/2005/8/layout/orgChart1"/>
    <dgm:cxn modelId="{BD61E8D7-73FF-429B-BCE8-5C87698A896D}" srcId="{EE508171-300C-4815-B294-94C04536556E}" destId="{447250BA-870E-4D08-8DCD-6E7330D563A5}" srcOrd="0" destOrd="0" parTransId="{525A378E-8E89-49D0-8703-9FA985E81935}" sibTransId="{B946B07D-0579-4EC0-8750-FE8C435EF60D}"/>
    <dgm:cxn modelId="{5F8131C6-8BBA-45B0-826F-A564AAB29790}" type="presOf" srcId="{90AF47A7-B5FC-49FA-B859-1B488E3A53DC}" destId="{30ADC112-8132-4CB2-807B-1439D8899E40}" srcOrd="0" destOrd="0" presId="urn:microsoft.com/office/officeart/2005/8/layout/orgChart1"/>
    <dgm:cxn modelId="{BA768C9E-DC3D-4DF9-A3FA-298AA6ABB872}" type="presOf" srcId="{45CA2FAC-8852-436F-83C7-0F172580797A}" destId="{25BF0AE0-03B2-42BF-B151-46C24523C198}" srcOrd="1" destOrd="0" presId="urn:microsoft.com/office/officeart/2005/8/layout/orgChart1"/>
    <dgm:cxn modelId="{13F57DA5-88F0-426C-A4F2-4BFB78C850FC}" type="presOf" srcId="{AC0D2B8B-BAAD-407B-B965-6F0174122739}" destId="{23191DBE-C1A1-4418-A80A-D318189A8325}" srcOrd="1" destOrd="0" presId="urn:microsoft.com/office/officeart/2005/8/layout/orgChart1"/>
    <dgm:cxn modelId="{81D99F49-1CB1-4173-8AF7-3F6CDCE633FC}" srcId="{7D7F73FA-456C-4F02-A536-2885F8B6B1D7}" destId="{5AF66DC1-7161-46D1-A41A-78E6F6D6307A}" srcOrd="2" destOrd="0" parTransId="{F1152DF1-8217-4101-B290-F3F8F06969FE}" sibTransId="{E7CB1760-4E9C-46FC-BF66-F38BAC513892}"/>
    <dgm:cxn modelId="{7F570CE4-012F-4A1B-BC84-40E40DD5E3B3}" type="presOf" srcId="{7D7F73FA-456C-4F02-A536-2885F8B6B1D7}" destId="{C0CFA40E-D0EC-4A7B-B090-788995158A9D}" srcOrd="0" destOrd="0" presId="urn:microsoft.com/office/officeart/2005/8/layout/orgChart1"/>
    <dgm:cxn modelId="{7D30686A-1D59-44DF-B000-B6E889E22F37}" type="presOf" srcId="{5B92AC7A-543D-4E7B-A7C0-CE87CE3A16BA}" destId="{1B3DC09D-6B8A-4860-B00A-C58B32215CD1}" srcOrd="0" destOrd="0" presId="urn:microsoft.com/office/officeart/2005/8/layout/orgChart1"/>
    <dgm:cxn modelId="{2D41EA54-7746-4C8B-B121-142FFA9C1749}" type="presOf" srcId="{91206F84-83B1-4E34-94B1-A2807F4DD7AA}" destId="{387B8124-09E7-4F95-9385-AD0AF7DC97AB}" srcOrd="1" destOrd="0" presId="urn:microsoft.com/office/officeart/2005/8/layout/orgChart1"/>
    <dgm:cxn modelId="{576C736B-43A5-4883-94E6-9C079E59E19E}" type="presOf" srcId="{A1830D29-87D1-43B0-A1F9-7926673EFF32}" destId="{EBD5B5FA-1EA0-46BE-A0FC-4B8901FE3137}" srcOrd="0" destOrd="0" presId="urn:microsoft.com/office/officeart/2005/8/layout/orgChart1"/>
    <dgm:cxn modelId="{FA38BBE8-B5C1-4B0E-98C8-44544D2156BB}" srcId="{7D7F73FA-456C-4F02-A536-2885F8B6B1D7}" destId="{CCFBCFD5-D025-4A98-A888-45C3C4861E4F}" srcOrd="1" destOrd="0" parTransId="{E24A5AE4-4CBD-4174-ABC7-28ABF2997A3E}" sibTransId="{67E4A5A7-5106-409B-B40F-4E30676AD180}"/>
    <dgm:cxn modelId="{65A52FB0-CFBB-4474-B503-1377CE98A7B9}" type="presOf" srcId="{F1152DF1-8217-4101-B290-F3F8F06969FE}" destId="{85611E7F-3239-4CEA-BF8D-9514F534FA22}" srcOrd="0" destOrd="0" presId="urn:microsoft.com/office/officeart/2005/8/layout/orgChart1"/>
    <dgm:cxn modelId="{4642D4AF-3E29-4F0D-A54D-E1C5D3AFE282}" type="presOf" srcId="{C523F284-2335-440C-821C-B785D219A861}" destId="{D43595BD-9DE4-402A-B6C9-06A8134B4A7F}" srcOrd="1" destOrd="0" presId="urn:microsoft.com/office/officeart/2005/8/layout/orgChart1"/>
    <dgm:cxn modelId="{5F951E3E-DFC5-48E9-A561-4DB1B55FA7E9}" srcId="{91206F84-83B1-4E34-94B1-A2807F4DD7AA}" destId="{EE508171-300C-4815-B294-94C04536556E}" srcOrd="1" destOrd="0" parTransId="{5B92AC7A-543D-4E7B-A7C0-CE87CE3A16BA}" sibTransId="{99E3BFC7-4910-4E40-BA59-7B6CB9EA70BD}"/>
    <dgm:cxn modelId="{184E027C-BBBD-4712-A677-F9CFF725674D}" srcId="{6FC69F7E-25E0-4047-950E-5B5449DBC0DB}" destId="{4E0BC7DC-C1E8-4C5C-AEF3-D1F23C5D55BD}" srcOrd="0" destOrd="0" parTransId="{CECE7E70-9578-425A-82FB-0FE66ADF3195}" sibTransId="{52A90C2F-52A9-45C6-B7E3-C095BB9AF641}"/>
    <dgm:cxn modelId="{75964BC8-0594-4784-9F10-CE95692BBD1F}" srcId="{AC0D2B8B-BAAD-407B-B965-6F0174122739}" destId="{6FC69F7E-25E0-4047-950E-5B5449DBC0DB}" srcOrd="0" destOrd="0" parTransId="{97E9D32B-3788-40B5-9D21-D4183C0A4ACA}" sibTransId="{FC38793A-E123-466C-A5F5-E7651A3B4507}"/>
    <dgm:cxn modelId="{451E561B-466D-4B7A-9D6A-7036C785EC86}" type="presOf" srcId="{78F7A99F-56EC-43F9-ABAB-B16645875396}" destId="{3F56F070-70EF-47D2-B044-DD223A79B30B}" srcOrd="0" destOrd="0" presId="urn:microsoft.com/office/officeart/2005/8/layout/orgChart1"/>
    <dgm:cxn modelId="{431EA77F-283B-4C2F-B489-5A99DBC76644}" srcId="{45CA2FAC-8852-436F-83C7-0F172580797A}" destId="{C523F284-2335-440C-821C-B785D219A861}" srcOrd="1" destOrd="0" parTransId="{90AF47A7-B5FC-49FA-B859-1B488E3A53DC}" sibTransId="{CA200C53-A919-4C67-93B9-7AD0B94D5332}"/>
    <dgm:cxn modelId="{4B1AFE64-186A-4DE9-A5B2-81E0AED7FDA2}" type="presOf" srcId="{45CA2FAC-8852-436F-83C7-0F172580797A}" destId="{051AE4ED-5ACD-4DB1-A997-392F57E0262B}" srcOrd="0" destOrd="0" presId="urn:microsoft.com/office/officeart/2005/8/layout/orgChart1"/>
    <dgm:cxn modelId="{36A0365B-4C99-4F19-B868-C9870E4200FA}" type="presOf" srcId="{5D17BDCA-E9D2-4E6B-93D0-361DE2188DF5}" destId="{2D930738-3FA7-41B5-B3F1-6E9717591CFC}" srcOrd="0" destOrd="0" presId="urn:microsoft.com/office/officeart/2005/8/layout/orgChart1"/>
    <dgm:cxn modelId="{E8C2CE67-17D8-4489-9C64-65BFEB71F973}" srcId="{D2C1CA5D-68A2-401C-B83C-3F7EAC5EF3FA}" destId="{4BF1134A-9C8D-441D-961E-BEB137344BD3}" srcOrd="1" destOrd="0" parTransId="{F471F16D-21F1-4913-8567-8B6AF449CE1B}" sibTransId="{19A811A0-93C8-4283-A3D1-FCD520F9D0A5}"/>
    <dgm:cxn modelId="{CD6F0074-5850-4500-9338-DC4F88543703}" type="presOf" srcId="{447250BA-870E-4D08-8DCD-6E7330D563A5}" destId="{16B1DA03-C5AD-4D68-A160-37EB316E87D8}" srcOrd="1" destOrd="0" presId="urn:microsoft.com/office/officeart/2005/8/layout/orgChart1"/>
    <dgm:cxn modelId="{C57DDB64-41ED-4AE7-988F-A0517B08AB9D}" srcId="{45CA2FAC-8852-436F-83C7-0F172580797A}" destId="{91206F84-83B1-4E34-94B1-A2807F4DD7AA}" srcOrd="0" destOrd="0" parTransId="{BDFA1AC1-3034-47D3-A6D6-AD9668A890CD}" sibTransId="{E5F7189A-F368-42CF-AABD-DF9E75B10A8A}"/>
    <dgm:cxn modelId="{83BAF43C-29BE-4D6E-9135-717C344F42A6}" type="presOf" srcId="{D2C1CA5D-68A2-401C-B83C-3F7EAC5EF3FA}" destId="{8B6713C1-A662-42BB-A9D1-CA22D68A8C63}" srcOrd="1" destOrd="0" presId="urn:microsoft.com/office/officeart/2005/8/layout/orgChart1"/>
    <dgm:cxn modelId="{BE0E81E6-F9C5-41FA-B53B-CA08220C47C8}" type="presOf" srcId="{97E9D32B-3788-40B5-9D21-D4183C0A4ACA}" destId="{EF8FB10D-FF3E-4CA4-90E2-C024AF916A0A}" srcOrd="0" destOrd="0" presId="urn:microsoft.com/office/officeart/2005/8/layout/orgChart1"/>
    <dgm:cxn modelId="{D9249C8C-2D28-41AA-A193-0DC8E333C16E}" srcId="{D2C1CA5D-68A2-401C-B83C-3F7EAC5EF3FA}" destId="{78F7A99F-56EC-43F9-ABAB-B16645875396}" srcOrd="0" destOrd="0" parTransId="{62FBBD13-4FD6-4BCD-8DFB-D165B9DC29E7}" sibTransId="{18A84C44-ACAE-4475-8F58-A8C7F0351FFB}"/>
    <dgm:cxn modelId="{303DCE60-694D-4E86-A0ED-FBCFDC60E9C8}" srcId="{91206F84-83B1-4E34-94B1-A2807F4DD7AA}" destId="{AC0D2B8B-BAAD-407B-B965-6F0174122739}" srcOrd="0" destOrd="0" parTransId="{D3BCFC77-CF9E-4F50-AFD7-AF8CA7D86664}" sibTransId="{8AEBA13C-3424-4BA7-951B-2A2BADA35C20}"/>
    <dgm:cxn modelId="{0B62EB61-2C78-4D1F-8A85-C45B5BB862FF}" type="presOf" srcId="{F471F16D-21F1-4913-8567-8B6AF449CE1B}" destId="{792E4C14-8223-4DBF-91E4-70D197EBE204}" srcOrd="0" destOrd="0" presId="urn:microsoft.com/office/officeart/2005/8/layout/orgChart1"/>
    <dgm:cxn modelId="{5C5DFEA5-1099-438E-B682-6B5927E161E3}" type="presOf" srcId="{CECE7E70-9578-425A-82FB-0FE66ADF3195}" destId="{74D50D0B-24AA-4F75-B18F-7F9BEBA4E610}" srcOrd="0" destOrd="0" presId="urn:microsoft.com/office/officeart/2005/8/layout/orgChart1"/>
    <dgm:cxn modelId="{5ED3A57D-BB80-44D5-AC2F-320FE8428A26}" type="presOf" srcId="{EE508171-300C-4815-B294-94C04536556E}" destId="{005560E8-5878-42BA-BF74-B1A1C5F4870E}" srcOrd="0" destOrd="0" presId="urn:microsoft.com/office/officeart/2005/8/layout/orgChart1"/>
    <dgm:cxn modelId="{88AC7A5A-89D2-4614-839B-2F5222D0B8E4}" type="presOf" srcId="{62FBBD13-4FD6-4BCD-8DFB-D165B9DC29E7}" destId="{40433532-727E-4E8B-94A5-8EF4E65623BD}" srcOrd="0" destOrd="0" presId="urn:microsoft.com/office/officeart/2005/8/layout/orgChart1"/>
    <dgm:cxn modelId="{E43BC244-80CA-4CE0-A04B-57195BA3389F}" type="presOf" srcId="{BDFA1AC1-3034-47D3-A6D6-AD9668A890CD}" destId="{13FCA5CA-25B3-4095-8001-B402EFBC5938}" srcOrd="0" destOrd="0" presId="urn:microsoft.com/office/officeart/2005/8/layout/orgChart1"/>
    <dgm:cxn modelId="{A4735D34-26B6-4719-AD56-2441896170BF}" type="presOf" srcId="{EE508171-300C-4815-B294-94C04536556E}" destId="{3D1DC911-D130-4CD9-B1DC-2238C17B8B84}" srcOrd="1" destOrd="0" presId="urn:microsoft.com/office/officeart/2005/8/layout/orgChart1"/>
    <dgm:cxn modelId="{F6EFEA84-E883-4295-803A-9DA7BAF8DA02}" type="presOf" srcId="{CCFBCFD5-D025-4A98-A888-45C3C4861E4F}" destId="{D8C71222-7ACD-43CF-8CA7-CE68302B6CF2}" srcOrd="1" destOrd="0" presId="urn:microsoft.com/office/officeart/2005/8/layout/orgChart1"/>
    <dgm:cxn modelId="{E9E1212A-F141-4A46-B957-1536CAF0BEA0}" srcId="{7D7F73FA-456C-4F02-A536-2885F8B6B1D7}" destId="{A1830D29-87D1-43B0-A1F9-7926673EFF32}" srcOrd="0" destOrd="0" parTransId="{5D765A36-DBFB-45C9-B7AD-A65234CCCE60}" sibTransId="{B0328238-6BA2-4252-A5C9-CBA553C7AB8E}"/>
    <dgm:cxn modelId="{10E47814-2329-4CA8-8A4A-F9B27620E081}" type="presOf" srcId="{5D17BDCA-E9D2-4E6B-93D0-361DE2188DF5}" destId="{805D50D1-E6D0-42B4-974D-AF2C352F0C03}" srcOrd="1" destOrd="0" presId="urn:microsoft.com/office/officeart/2005/8/layout/orgChart1"/>
    <dgm:cxn modelId="{AA4CD8E8-A995-4B5D-8B9F-CCFC3FC44C4C}" srcId="{18CA4241-8281-4D14-B863-2D6F2072F952}" destId="{45CA2FAC-8852-436F-83C7-0F172580797A}" srcOrd="0" destOrd="0" parTransId="{FAA808B1-54CF-44C9-A01F-5333711F2EEA}" sibTransId="{599E98F5-747F-416A-9518-5D8DA2518DC3}"/>
    <dgm:cxn modelId="{38FFADA7-0236-423E-A75E-3387FE174CCC}" type="presOf" srcId="{4BF1134A-9C8D-441D-961E-BEB137344BD3}" destId="{D78E1FB8-BEA5-4747-A67D-024F1826B88C}" srcOrd="0" destOrd="0" presId="urn:microsoft.com/office/officeart/2005/8/layout/orgChart1"/>
    <dgm:cxn modelId="{CB08BE66-F124-40FA-9E1D-7B2C62CE14D6}" type="presOf" srcId="{CCFBCFD5-D025-4A98-A888-45C3C4861E4F}" destId="{71A05EA1-1504-4ABA-89FA-932898735FEB}" srcOrd="0" destOrd="0" presId="urn:microsoft.com/office/officeart/2005/8/layout/orgChart1"/>
    <dgm:cxn modelId="{3BE2214C-2E71-4DE3-82B5-FA77A44BDA63}" srcId="{AC0D2B8B-BAAD-407B-B965-6F0174122739}" destId="{D2C1CA5D-68A2-401C-B83C-3F7EAC5EF3FA}" srcOrd="1" destOrd="0" parTransId="{999DE995-283A-449D-84D4-FEB8B12BEA4F}" sibTransId="{15EDE8CB-2BB5-4251-95D7-6A8F7FCDC6B0}"/>
    <dgm:cxn modelId="{C5E8691A-4E89-46B2-994D-D33260F0BD3B}" type="presOf" srcId="{525A378E-8E89-49D0-8703-9FA985E81935}" destId="{5F4D03A7-DD1F-4621-9FAF-83D07593F5DA}" srcOrd="0" destOrd="0" presId="urn:microsoft.com/office/officeart/2005/8/layout/orgChart1"/>
    <dgm:cxn modelId="{0FC06999-8834-48C1-9FCC-0ABDFB7D9C41}" type="presOf" srcId="{40411F4E-541E-4E2A-9812-43FE35B26974}" destId="{C0AFA7A1-B4CC-4042-BD88-F038090A4E1A}" srcOrd="0" destOrd="0" presId="urn:microsoft.com/office/officeart/2005/8/layout/orgChart1"/>
    <dgm:cxn modelId="{ED3F7658-B29C-4150-9644-9A12A19EDAB2}" type="presOf" srcId="{5AF66DC1-7161-46D1-A41A-78E6F6D6307A}" destId="{68B40804-AB84-4B18-BDC3-89C497E042A7}" srcOrd="0" destOrd="0" presId="urn:microsoft.com/office/officeart/2005/8/layout/orgChart1"/>
    <dgm:cxn modelId="{B4897BB7-77A3-4052-B7B0-EF235A086DA2}" type="presOf" srcId="{5D765A36-DBFB-45C9-B7AD-A65234CCCE60}" destId="{81428C09-405E-4CCE-ADB6-E255AEC581DD}" srcOrd="0" destOrd="0" presId="urn:microsoft.com/office/officeart/2005/8/layout/orgChart1"/>
    <dgm:cxn modelId="{3118349C-134F-4136-8447-1EEC3EA096FF}" type="presOf" srcId="{6FC69F7E-25E0-4047-950E-5B5449DBC0DB}" destId="{352E44AE-5F8D-43E0-826F-6848F026D14F}" srcOrd="1" destOrd="0" presId="urn:microsoft.com/office/officeart/2005/8/layout/orgChart1"/>
    <dgm:cxn modelId="{F319FEBF-2359-4856-9E95-18B0FD632F6A}" srcId="{447250BA-870E-4D08-8DCD-6E7330D563A5}" destId="{5D17BDCA-E9D2-4E6B-93D0-361DE2188DF5}" srcOrd="0" destOrd="0" parTransId="{8ED69F13-21F6-4919-91B2-8079E29E4191}" sibTransId="{77DB1F32-7F30-4E29-B878-A1B09174FF6A}"/>
    <dgm:cxn modelId="{9C1028AA-8D70-47C6-9651-ADD735CF17AF}" srcId="{EE508171-300C-4815-B294-94C04536556E}" destId="{7D7F73FA-456C-4F02-A536-2885F8B6B1D7}" srcOrd="1" destOrd="0" parTransId="{40411F4E-541E-4E2A-9812-43FE35B26974}" sibTransId="{39DE4813-51CB-4AFA-86F8-FD05F5435BD3}"/>
    <dgm:cxn modelId="{DADA926D-9D03-41F7-9C7A-120B8253F46A}" type="presOf" srcId="{6FC69F7E-25E0-4047-950E-5B5449DBC0DB}" destId="{6AD6450B-6E6F-4722-9B51-04E34C5F8E21}" srcOrd="0" destOrd="0" presId="urn:microsoft.com/office/officeart/2005/8/layout/orgChart1"/>
    <dgm:cxn modelId="{49AE4317-F90C-4AFA-ABF0-4FC2285C3257}" type="presOf" srcId="{4E0BC7DC-C1E8-4C5C-AEF3-D1F23C5D55BD}" destId="{15A80F7F-9EB7-40EB-836C-8ED660F76B78}" srcOrd="0" destOrd="0" presId="urn:microsoft.com/office/officeart/2005/8/layout/orgChart1"/>
    <dgm:cxn modelId="{559DC1CA-1A80-414B-B4EB-DD7E9ACF867B}" type="presOf" srcId="{8ED69F13-21F6-4919-91B2-8079E29E4191}" destId="{A87896E7-E510-4605-AE92-3A5706A4D776}" srcOrd="0" destOrd="0" presId="urn:microsoft.com/office/officeart/2005/8/layout/orgChart1"/>
    <dgm:cxn modelId="{FD0EEE68-EA83-4CAE-8DD0-9D750B693EC2}" type="presParOf" srcId="{826414D4-F7E7-4318-8853-29CDFD18DE5C}" destId="{3493769F-C6AE-4469-8E39-B28E1702F3BD}" srcOrd="0" destOrd="0" presId="urn:microsoft.com/office/officeart/2005/8/layout/orgChart1"/>
    <dgm:cxn modelId="{EB6C2966-67A6-48CE-86A1-9E141490AFBC}" type="presParOf" srcId="{3493769F-C6AE-4469-8E39-B28E1702F3BD}" destId="{0632BDAC-75EC-425C-9855-2C0FF6722657}" srcOrd="0" destOrd="0" presId="urn:microsoft.com/office/officeart/2005/8/layout/orgChart1"/>
    <dgm:cxn modelId="{EA0C44A0-FC81-49DA-A4D1-4B7E031A059C}" type="presParOf" srcId="{0632BDAC-75EC-425C-9855-2C0FF6722657}" destId="{051AE4ED-5ACD-4DB1-A997-392F57E0262B}" srcOrd="0" destOrd="0" presId="urn:microsoft.com/office/officeart/2005/8/layout/orgChart1"/>
    <dgm:cxn modelId="{CE5897DD-BFA2-401E-B64B-59E0DFFEFBE4}" type="presParOf" srcId="{0632BDAC-75EC-425C-9855-2C0FF6722657}" destId="{25BF0AE0-03B2-42BF-B151-46C24523C198}" srcOrd="1" destOrd="0" presId="urn:microsoft.com/office/officeart/2005/8/layout/orgChart1"/>
    <dgm:cxn modelId="{82354C5A-4F46-4A79-BDC1-E089966990A1}" type="presParOf" srcId="{3493769F-C6AE-4469-8E39-B28E1702F3BD}" destId="{A298F8C3-5002-445E-9C6A-10F04BE7CE05}" srcOrd="1" destOrd="0" presId="urn:microsoft.com/office/officeart/2005/8/layout/orgChart1"/>
    <dgm:cxn modelId="{C4FBF86A-FE41-4D60-BB44-ABBAFA9AA07B}" type="presParOf" srcId="{A298F8C3-5002-445E-9C6A-10F04BE7CE05}" destId="{13FCA5CA-25B3-4095-8001-B402EFBC5938}" srcOrd="0" destOrd="0" presId="urn:microsoft.com/office/officeart/2005/8/layout/orgChart1"/>
    <dgm:cxn modelId="{2A86491C-2670-4CE5-A853-B8E3B1FE5639}" type="presParOf" srcId="{A298F8C3-5002-445E-9C6A-10F04BE7CE05}" destId="{1CFB76D5-8C0E-4DED-8D18-86E99C12486C}" srcOrd="1" destOrd="0" presId="urn:microsoft.com/office/officeart/2005/8/layout/orgChart1"/>
    <dgm:cxn modelId="{9401A7B6-FDF4-4447-B5BE-F0D7B07CD6B5}" type="presParOf" srcId="{1CFB76D5-8C0E-4DED-8D18-86E99C12486C}" destId="{F762EED3-3475-41D7-841C-AC8AF29F2C93}" srcOrd="0" destOrd="0" presId="urn:microsoft.com/office/officeart/2005/8/layout/orgChart1"/>
    <dgm:cxn modelId="{4220157D-9291-49B9-8DFE-EAB826359D98}" type="presParOf" srcId="{F762EED3-3475-41D7-841C-AC8AF29F2C93}" destId="{4E1F06F6-B575-4DE2-A497-6FBF93CCBB58}" srcOrd="0" destOrd="0" presId="urn:microsoft.com/office/officeart/2005/8/layout/orgChart1"/>
    <dgm:cxn modelId="{E7844470-B98F-4FFB-9FC7-12BBF787D88E}" type="presParOf" srcId="{F762EED3-3475-41D7-841C-AC8AF29F2C93}" destId="{387B8124-09E7-4F95-9385-AD0AF7DC97AB}" srcOrd="1" destOrd="0" presId="urn:microsoft.com/office/officeart/2005/8/layout/orgChart1"/>
    <dgm:cxn modelId="{827A0E3B-C0E7-4019-9903-0F716295CF79}" type="presParOf" srcId="{1CFB76D5-8C0E-4DED-8D18-86E99C12486C}" destId="{E4AFDE43-B957-4E43-8756-243704362284}" srcOrd="1" destOrd="0" presId="urn:microsoft.com/office/officeart/2005/8/layout/orgChart1"/>
    <dgm:cxn modelId="{BB391B9C-82D2-4653-98F3-5D247C950439}" type="presParOf" srcId="{E4AFDE43-B957-4E43-8756-243704362284}" destId="{B9F4CADB-4950-449B-8683-D4E59721BAE6}" srcOrd="0" destOrd="0" presId="urn:microsoft.com/office/officeart/2005/8/layout/orgChart1"/>
    <dgm:cxn modelId="{A0A3C595-048C-40CB-9681-E8B662C504B8}" type="presParOf" srcId="{E4AFDE43-B957-4E43-8756-243704362284}" destId="{1E002FD5-1F15-490D-8AE6-7FA7909BBC34}" srcOrd="1" destOrd="0" presId="urn:microsoft.com/office/officeart/2005/8/layout/orgChart1"/>
    <dgm:cxn modelId="{94FAD632-EBB1-4BBC-88BC-E691D1F96EC4}" type="presParOf" srcId="{1E002FD5-1F15-490D-8AE6-7FA7909BBC34}" destId="{44EBF811-50D6-4809-B372-33D80938E47F}" srcOrd="0" destOrd="0" presId="urn:microsoft.com/office/officeart/2005/8/layout/orgChart1"/>
    <dgm:cxn modelId="{F24F9E25-3814-4345-AED5-EEBD271AE50C}" type="presParOf" srcId="{44EBF811-50D6-4809-B372-33D80938E47F}" destId="{107262B0-58BD-4A1E-81C4-E425D0C80807}" srcOrd="0" destOrd="0" presId="urn:microsoft.com/office/officeart/2005/8/layout/orgChart1"/>
    <dgm:cxn modelId="{537DCF9C-A38D-4AC1-8D49-156AA4239440}" type="presParOf" srcId="{44EBF811-50D6-4809-B372-33D80938E47F}" destId="{23191DBE-C1A1-4418-A80A-D318189A8325}" srcOrd="1" destOrd="0" presId="urn:microsoft.com/office/officeart/2005/8/layout/orgChart1"/>
    <dgm:cxn modelId="{F2608084-3E52-44B8-84FC-294CF8E225DB}" type="presParOf" srcId="{1E002FD5-1F15-490D-8AE6-7FA7909BBC34}" destId="{96579506-5F14-46A1-B9F8-575C149EF645}" srcOrd="1" destOrd="0" presId="urn:microsoft.com/office/officeart/2005/8/layout/orgChart1"/>
    <dgm:cxn modelId="{96318794-F35E-4BAF-A392-D9654B5E61A0}" type="presParOf" srcId="{96579506-5F14-46A1-B9F8-575C149EF645}" destId="{EF8FB10D-FF3E-4CA4-90E2-C024AF916A0A}" srcOrd="0" destOrd="0" presId="urn:microsoft.com/office/officeart/2005/8/layout/orgChart1"/>
    <dgm:cxn modelId="{7C79D6D6-A384-43A4-993E-74EDD3C8CFE1}" type="presParOf" srcId="{96579506-5F14-46A1-B9F8-575C149EF645}" destId="{043502A7-F24F-4679-96C1-30F61B3C1398}" srcOrd="1" destOrd="0" presId="urn:microsoft.com/office/officeart/2005/8/layout/orgChart1"/>
    <dgm:cxn modelId="{94DCB49B-4F1E-44CE-BC3C-D3D142B9F39F}" type="presParOf" srcId="{043502A7-F24F-4679-96C1-30F61B3C1398}" destId="{4A709041-D32D-43E3-9703-100835FE3D77}" srcOrd="0" destOrd="0" presId="urn:microsoft.com/office/officeart/2005/8/layout/orgChart1"/>
    <dgm:cxn modelId="{B55FC8A5-DF46-42BD-8079-875285037722}" type="presParOf" srcId="{4A709041-D32D-43E3-9703-100835FE3D77}" destId="{6AD6450B-6E6F-4722-9B51-04E34C5F8E21}" srcOrd="0" destOrd="0" presId="urn:microsoft.com/office/officeart/2005/8/layout/orgChart1"/>
    <dgm:cxn modelId="{0CA318E8-527A-4224-82C1-FD72EA5F8AEB}" type="presParOf" srcId="{4A709041-D32D-43E3-9703-100835FE3D77}" destId="{352E44AE-5F8D-43E0-826F-6848F026D14F}" srcOrd="1" destOrd="0" presId="urn:microsoft.com/office/officeart/2005/8/layout/orgChart1"/>
    <dgm:cxn modelId="{F2A02F3E-2BB9-4A79-8B22-600D99FFA874}" type="presParOf" srcId="{043502A7-F24F-4679-96C1-30F61B3C1398}" destId="{8E0E58D4-C3C6-4766-B0AA-BE6FD07E8969}" srcOrd="1" destOrd="0" presId="urn:microsoft.com/office/officeart/2005/8/layout/orgChart1"/>
    <dgm:cxn modelId="{B18917A7-DD65-45A8-82A2-0331CE0237E0}" type="presParOf" srcId="{8E0E58D4-C3C6-4766-B0AA-BE6FD07E8969}" destId="{74D50D0B-24AA-4F75-B18F-7F9BEBA4E610}" srcOrd="0" destOrd="0" presId="urn:microsoft.com/office/officeart/2005/8/layout/orgChart1"/>
    <dgm:cxn modelId="{38D4D756-992A-42DF-8654-6B5B6A78314B}" type="presParOf" srcId="{8E0E58D4-C3C6-4766-B0AA-BE6FD07E8969}" destId="{3FB78993-4AF4-40BA-9CDF-F7684F9E4F1F}" srcOrd="1" destOrd="0" presId="urn:microsoft.com/office/officeart/2005/8/layout/orgChart1"/>
    <dgm:cxn modelId="{3A989BF1-910A-4533-9FC9-580C58B0867C}" type="presParOf" srcId="{3FB78993-4AF4-40BA-9CDF-F7684F9E4F1F}" destId="{4DB64EBF-8150-49E5-9665-0AFA5553DF55}" srcOrd="0" destOrd="0" presId="urn:microsoft.com/office/officeart/2005/8/layout/orgChart1"/>
    <dgm:cxn modelId="{CEAA226B-BB2F-4B02-80E0-A2D09F99266D}" type="presParOf" srcId="{4DB64EBF-8150-49E5-9665-0AFA5553DF55}" destId="{15A80F7F-9EB7-40EB-836C-8ED660F76B78}" srcOrd="0" destOrd="0" presId="urn:microsoft.com/office/officeart/2005/8/layout/orgChart1"/>
    <dgm:cxn modelId="{928C16E9-4EF6-42CB-A286-B38E6793D197}" type="presParOf" srcId="{4DB64EBF-8150-49E5-9665-0AFA5553DF55}" destId="{A20CDEA9-B327-4373-82F1-12B492E97C79}" srcOrd="1" destOrd="0" presId="urn:microsoft.com/office/officeart/2005/8/layout/orgChart1"/>
    <dgm:cxn modelId="{6B887CA5-66CF-448A-B2DA-C44103BD8679}" type="presParOf" srcId="{3FB78993-4AF4-40BA-9CDF-F7684F9E4F1F}" destId="{98548CB5-EA51-459D-A331-C68C5C1EA80E}" srcOrd="1" destOrd="0" presId="urn:microsoft.com/office/officeart/2005/8/layout/orgChart1"/>
    <dgm:cxn modelId="{9DFD1155-47DC-46FC-A469-9E244D2F0EC9}" type="presParOf" srcId="{3FB78993-4AF4-40BA-9CDF-F7684F9E4F1F}" destId="{360EFCDE-38E2-4031-B60E-D6F47157AFD8}" srcOrd="2" destOrd="0" presId="urn:microsoft.com/office/officeart/2005/8/layout/orgChart1"/>
    <dgm:cxn modelId="{F3A43A6C-091B-4E2D-A2B7-B03557F33AB9}" type="presParOf" srcId="{043502A7-F24F-4679-96C1-30F61B3C1398}" destId="{AD3C2436-9EA0-46F0-952B-9B12DEEA10E9}" srcOrd="2" destOrd="0" presId="urn:microsoft.com/office/officeart/2005/8/layout/orgChart1"/>
    <dgm:cxn modelId="{41138530-43BF-4811-A561-E5D779062416}" type="presParOf" srcId="{96579506-5F14-46A1-B9F8-575C149EF645}" destId="{21B1798A-A1D8-4790-A945-C1066D2D2D37}" srcOrd="2" destOrd="0" presId="urn:microsoft.com/office/officeart/2005/8/layout/orgChart1"/>
    <dgm:cxn modelId="{15B8FE03-9E35-4FE0-B06A-B166DA5EF2F8}" type="presParOf" srcId="{96579506-5F14-46A1-B9F8-575C149EF645}" destId="{5E21E36E-1E8A-491A-B58D-2BCF56F70760}" srcOrd="3" destOrd="0" presId="urn:microsoft.com/office/officeart/2005/8/layout/orgChart1"/>
    <dgm:cxn modelId="{BB394A51-5808-4DC0-9D29-6EC217EF98E7}" type="presParOf" srcId="{5E21E36E-1E8A-491A-B58D-2BCF56F70760}" destId="{6A159C47-0496-4F6D-A9FA-0FBBE4098530}" srcOrd="0" destOrd="0" presId="urn:microsoft.com/office/officeart/2005/8/layout/orgChart1"/>
    <dgm:cxn modelId="{086DA0DB-CE06-4B14-88BD-173144A104F8}" type="presParOf" srcId="{6A159C47-0496-4F6D-A9FA-0FBBE4098530}" destId="{7EBFD986-3A9B-4138-94E3-ACD34E5370A6}" srcOrd="0" destOrd="0" presId="urn:microsoft.com/office/officeart/2005/8/layout/orgChart1"/>
    <dgm:cxn modelId="{00531896-C9D7-4B97-A40A-7D1F440134EE}" type="presParOf" srcId="{6A159C47-0496-4F6D-A9FA-0FBBE4098530}" destId="{8B6713C1-A662-42BB-A9D1-CA22D68A8C63}" srcOrd="1" destOrd="0" presId="urn:microsoft.com/office/officeart/2005/8/layout/orgChart1"/>
    <dgm:cxn modelId="{CDC8C39F-2172-485F-A132-BC829AC237A8}" type="presParOf" srcId="{5E21E36E-1E8A-491A-B58D-2BCF56F70760}" destId="{959C62BB-2A72-4DCC-95DA-A21CF6D94F2E}" srcOrd="1" destOrd="0" presId="urn:microsoft.com/office/officeart/2005/8/layout/orgChart1"/>
    <dgm:cxn modelId="{27C2DF97-D376-4119-8850-3F40E472CDD1}" type="presParOf" srcId="{959C62BB-2A72-4DCC-95DA-A21CF6D94F2E}" destId="{40433532-727E-4E8B-94A5-8EF4E65623BD}" srcOrd="0" destOrd="0" presId="urn:microsoft.com/office/officeart/2005/8/layout/orgChart1"/>
    <dgm:cxn modelId="{08E92A94-FAB0-46DF-8DA4-9F3A6FC4101C}" type="presParOf" srcId="{959C62BB-2A72-4DCC-95DA-A21CF6D94F2E}" destId="{F8DA2689-7EA5-4A50-8854-734DFAE4E395}" srcOrd="1" destOrd="0" presId="urn:microsoft.com/office/officeart/2005/8/layout/orgChart1"/>
    <dgm:cxn modelId="{555EE440-1600-47E9-A3E2-03B7A36C9666}" type="presParOf" srcId="{F8DA2689-7EA5-4A50-8854-734DFAE4E395}" destId="{64D3A545-A828-481C-BD73-B575069383C7}" srcOrd="0" destOrd="0" presId="urn:microsoft.com/office/officeart/2005/8/layout/orgChart1"/>
    <dgm:cxn modelId="{537CF740-7A7C-45F6-873E-73E7D3B7BEB9}" type="presParOf" srcId="{64D3A545-A828-481C-BD73-B575069383C7}" destId="{3F56F070-70EF-47D2-B044-DD223A79B30B}" srcOrd="0" destOrd="0" presId="urn:microsoft.com/office/officeart/2005/8/layout/orgChart1"/>
    <dgm:cxn modelId="{79A78C85-F44C-4FDB-9405-F09FD42F5B0E}" type="presParOf" srcId="{64D3A545-A828-481C-BD73-B575069383C7}" destId="{03CA332B-B2F6-43AC-8FCB-E8EF4150744B}" srcOrd="1" destOrd="0" presId="urn:microsoft.com/office/officeart/2005/8/layout/orgChart1"/>
    <dgm:cxn modelId="{94818406-B145-4003-A867-6F71DF6AA924}" type="presParOf" srcId="{F8DA2689-7EA5-4A50-8854-734DFAE4E395}" destId="{DF5F157A-7894-4393-8D53-03F770ACDC1C}" srcOrd="1" destOrd="0" presId="urn:microsoft.com/office/officeart/2005/8/layout/orgChart1"/>
    <dgm:cxn modelId="{141AB2D6-3881-4590-9029-9DCD51C161D8}" type="presParOf" srcId="{F8DA2689-7EA5-4A50-8854-734DFAE4E395}" destId="{87E71E62-9C7B-4A56-85B1-01D641F19419}" srcOrd="2" destOrd="0" presId="urn:microsoft.com/office/officeart/2005/8/layout/orgChart1"/>
    <dgm:cxn modelId="{15A692DF-BF8A-4B06-926B-8B5933250313}" type="presParOf" srcId="{959C62BB-2A72-4DCC-95DA-A21CF6D94F2E}" destId="{792E4C14-8223-4DBF-91E4-70D197EBE204}" srcOrd="2" destOrd="0" presId="urn:microsoft.com/office/officeart/2005/8/layout/orgChart1"/>
    <dgm:cxn modelId="{A9995460-CD4C-4EEE-BFB7-A710A7112B6A}" type="presParOf" srcId="{959C62BB-2A72-4DCC-95DA-A21CF6D94F2E}" destId="{FB34B8FC-2677-4D01-9C6D-5933D5184BC3}" srcOrd="3" destOrd="0" presId="urn:microsoft.com/office/officeart/2005/8/layout/orgChart1"/>
    <dgm:cxn modelId="{16DA02DE-6C23-4188-9AE8-352BD0738131}" type="presParOf" srcId="{FB34B8FC-2677-4D01-9C6D-5933D5184BC3}" destId="{F485180A-CB4C-4AF0-9CBD-04D0B1036490}" srcOrd="0" destOrd="0" presId="urn:microsoft.com/office/officeart/2005/8/layout/orgChart1"/>
    <dgm:cxn modelId="{CCF61F1D-1531-409E-B5FA-52275AD3EE40}" type="presParOf" srcId="{F485180A-CB4C-4AF0-9CBD-04D0B1036490}" destId="{D78E1FB8-BEA5-4747-A67D-024F1826B88C}" srcOrd="0" destOrd="0" presId="urn:microsoft.com/office/officeart/2005/8/layout/orgChart1"/>
    <dgm:cxn modelId="{E41C1C10-8C3B-4207-AE01-E95D5DC8CEB9}" type="presParOf" srcId="{F485180A-CB4C-4AF0-9CBD-04D0B1036490}" destId="{92477258-1DC3-417C-ABCA-A4F51FD4319E}" srcOrd="1" destOrd="0" presId="urn:microsoft.com/office/officeart/2005/8/layout/orgChart1"/>
    <dgm:cxn modelId="{0964CE8D-71F7-4E86-A69B-6D5C9C9D770A}" type="presParOf" srcId="{FB34B8FC-2677-4D01-9C6D-5933D5184BC3}" destId="{7182D630-8432-433A-9AFA-BD9B87B89691}" srcOrd="1" destOrd="0" presId="urn:microsoft.com/office/officeart/2005/8/layout/orgChart1"/>
    <dgm:cxn modelId="{E85E2E23-CB79-48B3-9DA4-CC0CB132BBFB}" type="presParOf" srcId="{FB34B8FC-2677-4D01-9C6D-5933D5184BC3}" destId="{D711AED1-B68F-4528-B080-ED4FAAE1A158}" srcOrd="2" destOrd="0" presId="urn:microsoft.com/office/officeart/2005/8/layout/orgChart1"/>
    <dgm:cxn modelId="{BB73818C-2716-4391-A8EA-A4A6B3067A11}" type="presParOf" srcId="{5E21E36E-1E8A-491A-B58D-2BCF56F70760}" destId="{1186E6F9-4859-461F-B7BC-1813FF941B82}" srcOrd="2" destOrd="0" presId="urn:microsoft.com/office/officeart/2005/8/layout/orgChart1"/>
    <dgm:cxn modelId="{49F44968-CB8A-4E04-8D0B-AB8480250C24}" type="presParOf" srcId="{1E002FD5-1F15-490D-8AE6-7FA7909BBC34}" destId="{67A3FBC2-EE12-4275-8C9C-CC5B6840BAE6}" srcOrd="2" destOrd="0" presId="urn:microsoft.com/office/officeart/2005/8/layout/orgChart1"/>
    <dgm:cxn modelId="{EF126F7B-EE6C-4B68-8DBF-C08EA8A6024D}" type="presParOf" srcId="{E4AFDE43-B957-4E43-8756-243704362284}" destId="{1B3DC09D-6B8A-4860-B00A-C58B32215CD1}" srcOrd="2" destOrd="0" presId="urn:microsoft.com/office/officeart/2005/8/layout/orgChart1"/>
    <dgm:cxn modelId="{F585BBF8-65ED-4979-97CC-9D75652A7B5D}" type="presParOf" srcId="{E4AFDE43-B957-4E43-8756-243704362284}" destId="{ED2DCBB4-7436-4D33-8FCF-6EDFDED27E87}" srcOrd="3" destOrd="0" presId="urn:microsoft.com/office/officeart/2005/8/layout/orgChart1"/>
    <dgm:cxn modelId="{8538BBB9-2AB0-46A0-A001-E6C202E78EE2}" type="presParOf" srcId="{ED2DCBB4-7436-4D33-8FCF-6EDFDED27E87}" destId="{8D40901D-35CC-4F61-823B-725266E423B4}" srcOrd="0" destOrd="0" presId="urn:microsoft.com/office/officeart/2005/8/layout/orgChart1"/>
    <dgm:cxn modelId="{583746DB-9B72-4568-8B4A-25469C71FD40}" type="presParOf" srcId="{8D40901D-35CC-4F61-823B-725266E423B4}" destId="{005560E8-5878-42BA-BF74-B1A1C5F4870E}" srcOrd="0" destOrd="0" presId="urn:microsoft.com/office/officeart/2005/8/layout/orgChart1"/>
    <dgm:cxn modelId="{C33B0FDB-379C-45A8-B1A7-8EDBB67E1F34}" type="presParOf" srcId="{8D40901D-35CC-4F61-823B-725266E423B4}" destId="{3D1DC911-D130-4CD9-B1DC-2238C17B8B84}" srcOrd="1" destOrd="0" presId="urn:microsoft.com/office/officeart/2005/8/layout/orgChart1"/>
    <dgm:cxn modelId="{34DA4D1F-3740-4862-A878-9400FEA82709}" type="presParOf" srcId="{ED2DCBB4-7436-4D33-8FCF-6EDFDED27E87}" destId="{22A14967-4330-4ADA-AA3F-B46CB6E90EB0}" srcOrd="1" destOrd="0" presId="urn:microsoft.com/office/officeart/2005/8/layout/orgChart1"/>
    <dgm:cxn modelId="{70956239-5CB3-4510-AF38-A2AD8B33167C}" type="presParOf" srcId="{22A14967-4330-4ADA-AA3F-B46CB6E90EB0}" destId="{5F4D03A7-DD1F-4621-9FAF-83D07593F5DA}" srcOrd="0" destOrd="0" presId="urn:microsoft.com/office/officeart/2005/8/layout/orgChart1"/>
    <dgm:cxn modelId="{206CA4C1-B52C-4457-83B6-FAD81973F63B}" type="presParOf" srcId="{22A14967-4330-4ADA-AA3F-B46CB6E90EB0}" destId="{0E647666-FD28-46E5-8C5C-D1E043A54B9F}" srcOrd="1" destOrd="0" presId="urn:microsoft.com/office/officeart/2005/8/layout/orgChart1"/>
    <dgm:cxn modelId="{3C1A28D9-B89C-4F36-806B-FD086560CAD7}" type="presParOf" srcId="{0E647666-FD28-46E5-8C5C-D1E043A54B9F}" destId="{5AA79415-B7CE-4854-AB68-AAFC27E0CB2A}" srcOrd="0" destOrd="0" presId="urn:microsoft.com/office/officeart/2005/8/layout/orgChart1"/>
    <dgm:cxn modelId="{C079F021-5D86-4D7C-B71E-709841DA422E}" type="presParOf" srcId="{5AA79415-B7CE-4854-AB68-AAFC27E0CB2A}" destId="{9E2129B1-2B2F-4CCA-B7A7-52E5D3FC32EF}" srcOrd="0" destOrd="0" presId="urn:microsoft.com/office/officeart/2005/8/layout/orgChart1"/>
    <dgm:cxn modelId="{9709D7CF-190F-4F2E-82BB-2EBFF544820F}" type="presParOf" srcId="{5AA79415-B7CE-4854-AB68-AAFC27E0CB2A}" destId="{16B1DA03-C5AD-4D68-A160-37EB316E87D8}" srcOrd="1" destOrd="0" presId="urn:microsoft.com/office/officeart/2005/8/layout/orgChart1"/>
    <dgm:cxn modelId="{F6B29FC5-5896-4CF5-A61A-5C1E06142BEE}" type="presParOf" srcId="{0E647666-FD28-46E5-8C5C-D1E043A54B9F}" destId="{926B2452-F4B5-4D07-98F9-ECDF5527AA63}" srcOrd="1" destOrd="0" presId="urn:microsoft.com/office/officeart/2005/8/layout/orgChart1"/>
    <dgm:cxn modelId="{83B8D76F-A6D5-4463-A7EA-AA56B1EFF6EE}" type="presParOf" srcId="{926B2452-F4B5-4D07-98F9-ECDF5527AA63}" destId="{A87896E7-E510-4605-AE92-3A5706A4D776}" srcOrd="0" destOrd="0" presId="urn:microsoft.com/office/officeart/2005/8/layout/orgChart1"/>
    <dgm:cxn modelId="{3B6F8A3B-92D0-489C-97E0-841A23D79855}" type="presParOf" srcId="{926B2452-F4B5-4D07-98F9-ECDF5527AA63}" destId="{C74D9CB9-0622-494B-8A43-8CB3CC7B5F50}" srcOrd="1" destOrd="0" presId="urn:microsoft.com/office/officeart/2005/8/layout/orgChart1"/>
    <dgm:cxn modelId="{D79D90A6-8352-49B1-962C-CB1A7642392C}" type="presParOf" srcId="{C74D9CB9-0622-494B-8A43-8CB3CC7B5F50}" destId="{3ED1C023-1F2F-4B2F-B396-CB42E07B85FF}" srcOrd="0" destOrd="0" presId="urn:microsoft.com/office/officeart/2005/8/layout/orgChart1"/>
    <dgm:cxn modelId="{81A67B80-47E5-40B0-BAC1-B01AD03BDBA1}" type="presParOf" srcId="{3ED1C023-1F2F-4B2F-B396-CB42E07B85FF}" destId="{2D930738-3FA7-41B5-B3F1-6E9717591CFC}" srcOrd="0" destOrd="0" presId="urn:microsoft.com/office/officeart/2005/8/layout/orgChart1"/>
    <dgm:cxn modelId="{D370B986-8108-4484-ABDC-C36FE1A8443E}" type="presParOf" srcId="{3ED1C023-1F2F-4B2F-B396-CB42E07B85FF}" destId="{805D50D1-E6D0-42B4-974D-AF2C352F0C03}" srcOrd="1" destOrd="0" presId="urn:microsoft.com/office/officeart/2005/8/layout/orgChart1"/>
    <dgm:cxn modelId="{5C690330-4712-4039-967A-D4140AFE2A03}" type="presParOf" srcId="{C74D9CB9-0622-494B-8A43-8CB3CC7B5F50}" destId="{C62A3D3E-ACF0-465C-94BC-6FC9C3F28696}" srcOrd="1" destOrd="0" presId="urn:microsoft.com/office/officeart/2005/8/layout/orgChart1"/>
    <dgm:cxn modelId="{4D96337F-44D8-4A17-AAEB-01BA523A1D72}" type="presParOf" srcId="{C74D9CB9-0622-494B-8A43-8CB3CC7B5F50}" destId="{5911A0DF-A32F-4E24-AA15-1D52978F7448}" srcOrd="2" destOrd="0" presId="urn:microsoft.com/office/officeart/2005/8/layout/orgChart1"/>
    <dgm:cxn modelId="{54192F67-15E5-4287-812C-F83BD5F1C1D5}" type="presParOf" srcId="{0E647666-FD28-46E5-8C5C-D1E043A54B9F}" destId="{E78A2C50-13F6-4349-BBFE-B5E8E289E451}" srcOrd="2" destOrd="0" presId="urn:microsoft.com/office/officeart/2005/8/layout/orgChart1"/>
    <dgm:cxn modelId="{A4709D10-A793-4DC0-A7DB-BB0ACE4EA4E8}" type="presParOf" srcId="{22A14967-4330-4ADA-AA3F-B46CB6E90EB0}" destId="{C0AFA7A1-B4CC-4042-BD88-F038090A4E1A}" srcOrd="2" destOrd="0" presId="urn:microsoft.com/office/officeart/2005/8/layout/orgChart1"/>
    <dgm:cxn modelId="{2E939F45-9FA5-483B-8E45-3124D96BDB8E}" type="presParOf" srcId="{22A14967-4330-4ADA-AA3F-B46CB6E90EB0}" destId="{CB776091-604B-43FF-B6C7-86A600B47D34}" srcOrd="3" destOrd="0" presId="urn:microsoft.com/office/officeart/2005/8/layout/orgChart1"/>
    <dgm:cxn modelId="{DE1EEDEB-84C7-449D-97FB-33AFC6F84BD2}" type="presParOf" srcId="{CB776091-604B-43FF-B6C7-86A600B47D34}" destId="{2C6A23FF-4519-44FB-823F-E1032D670622}" srcOrd="0" destOrd="0" presId="urn:microsoft.com/office/officeart/2005/8/layout/orgChart1"/>
    <dgm:cxn modelId="{750F559E-702A-4565-B5D1-7FD205CE8300}" type="presParOf" srcId="{2C6A23FF-4519-44FB-823F-E1032D670622}" destId="{C0CFA40E-D0EC-4A7B-B090-788995158A9D}" srcOrd="0" destOrd="0" presId="urn:microsoft.com/office/officeart/2005/8/layout/orgChart1"/>
    <dgm:cxn modelId="{5771C973-9613-4837-BE47-3EF175D60494}" type="presParOf" srcId="{2C6A23FF-4519-44FB-823F-E1032D670622}" destId="{C9C0E37C-8446-42E2-BE7B-8D26CBC49591}" srcOrd="1" destOrd="0" presId="urn:microsoft.com/office/officeart/2005/8/layout/orgChart1"/>
    <dgm:cxn modelId="{DA646C1F-057B-4A59-B0C5-70B6191E321D}" type="presParOf" srcId="{CB776091-604B-43FF-B6C7-86A600B47D34}" destId="{623B8F24-C538-41D1-8680-0F9925C0F804}" srcOrd="1" destOrd="0" presId="urn:microsoft.com/office/officeart/2005/8/layout/orgChart1"/>
    <dgm:cxn modelId="{9F51A564-F7EE-48DF-9E43-119C8F54947C}" type="presParOf" srcId="{623B8F24-C538-41D1-8680-0F9925C0F804}" destId="{81428C09-405E-4CCE-ADB6-E255AEC581DD}" srcOrd="0" destOrd="0" presId="urn:microsoft.com/office/officeart/2005/8/layout/orgChart1"/>
    <dgm:cxn modelId="{EA318D56-A238-430A-B7F5-BE51374E6205}" type="presParOf" srcId="{623B8F24-C538-41D1-8680-0F9925C0F804}" destId="{4379D1C6-20DE-4629-A4DA-7FBF6474723A}" srcOrd="1" destOrd="0" presId="urn:microsoft.com/office/officeart/2005/8/layout/orgChart1"/>
    <dgm:cxn modelId="{FA0C864C-399C-48C6-98C2-CA4037F746FA}" type="presParOf" srcId="{4379D1C6-20DE-4629-A4DA-7FBF6474723A}" destId="{5258ECAD-714D-48E5-985F-463E95292E20}" srcOrd="0" destOrd="0" presId="urn:microsoft.com/office/officeart/2005/8/layout/orgChart1"/>
    <dgm:cxn modelId="{1C8C2113-15D9-47FE-B679-DE5C912877D4}" type="presParOf" srcId="{5258ECAD-714D-48E5-985F-463E95292E20}" destId="{EBD5B5FA-1EA0-46BE-A0FC-4B8901FE3137}" srcOrd="0" destOrd="0" presId="urn:microsoft.com/office/officeart/2005/8/layout/orgChart1"/>
    <dgm:cxn modelId="{0A48C86A-1793-496A-9F4B-67ED1C7E3233}" type="presParOf" srcId="{5258ECAD-714D-48E5-985F-463E95292E20}" destId="{3D000AB6-9306-478A-89F1-5DAE5FF3E37D}" srcOrd="1" destOrd="0" presId="urn:microsoft.com/office/officeart/2005/8/layout/orgChart1"/>
    <dgm:cxn modelId="{8FE3CC5F-30A7-4DE7-8270-AC68CE318EB3}" type="presParOf" srcId="{4379D1C6-20DE-4629-A4DA-7FBF6474723A}" destId="{1DD03ADC-31C0-40E1-9D6E-3737CB355336}" srcOrd="1" destOrd="0" presId="urn:microsoft.com/office/officeart/2005/8/layout/orgChart1"/>
    <dgm:cxn modelId="{BC0D1936-EC74-4E1B-A1CB-F42B0B25DA59}" type="presParOf" srcId="{4379D1C6-20DE-4629-A4DA-7FBF6474723A}" destId="{C28D755C-1D79-4AD6-86DD-B3A085FB7628}" srcOrd="2" destOrd="0" presId="urn:microsoft.com/office/officeart/2005/8/layout/orgChart1"/>
    <dgm:cxn modelId="{E305E6FB-B28C-424F-A832-F96688B1EAE8}" type="presParOf" srcId="{623B8F24-C538-41D1-8680-0F9925C0F804}" destId="{1533C1C4-D6DC-4B60-B9B4-1E277999B666}" srcOrd="2" destOrd="0" presId="urn:microsoft.com/office/officeart/2005/8/layout/orgChart1"/>
    <dgm:cxn modelId="{2C47C032-A75D-44AB-823D-4C67A4EA878B}" type="presParOf" srcId="{623B8F24-C538-41D1-8680-0F9925C0F804}" destId="{29FE93AF-ECED-4507-8470-DA84720E6598}" srcOrd="3" destOrd="0" presId="urn:microsoft.com/office/officeart/2005/8/layout/orgChart1"/>
    <dgm:cxn modelId="{7BEA04F0-162A-433D-9EB1-0B7A21030F0B}" type="presParOf" srcId="{29FE93AF-ECED-4507-8470-DA84720E6598}" destId="{08E39558-DE4E-476F-B458-A28674F0B1D1}" srcOrd="0" destOrd="0" presId="urn:microsoft.com/office/officeart/2005/8/layout/orgChart1"/>
    <dgm:cxn modelId="{0FE94380-4FEB-4135-925F-CF2C1D73F7A5}" type="presParOf" srcId="{08E39558-DE4E-476F-B458-A28674F0B1D1}" destId="{71A05EA1-1504-4ABA-89FA-932898735FEB}" srcOrd="0" destOrd="0" presId="urn:microsoft.com/office/officeart/2005/8/layout/orgChart1"/>
    <dgm:cxn modelId="{314A79BB-2A55-4C4F-A810-DA96AAF30710}" type="presParOf" srcId="{08E39558-DE4E-476F-B458-A28674F0B1D1}" destId="{D8C71222-7ACD-43CF-8CA7-CE68302B6CF2}" srcOrd="1" destOrd="0" presId="urn:microsoft.com/office/officeart/2005/8/layout/orgChart1"/>
    <dgm:cxn modelId="{913581F9-E5A4-45AA-9A4D-ED83E5729B20}" type="presParOf" srcId="{29FE93AF-ECED-4507-8470-DA84720E6598}" destId="{C6C6B8AE-63CD-4380-9377-5FC43A39CE81}" srcOrd="1" destOrd="0" presId="urn:microsoft.com/office/officeart/2005/8/layout/orgChart1"/>
    <dgm:cxn modelId="{6AA755F9-B627-497F-86FF-3D3E76142DCF}" type="presParOf" srcId="{29FE93AF-ECED-4507-8470-DA84720E6598}" destId="{A82B43A1-33D9-472E-9CFA-62B91A3A7EBE}" srcOrd="2" destOrd="0" presId="urn:microsoft.com/office/officeart/2005/8/layout/orgChart1"/>
    <dgm:cxn modelId="{A9E75868-2B70-493C-8AD7-8A86B3EE1001}" type="presParOf" srcId="{623B8F24-C538-41D1-8680-0F9925C0F804}" destId="{85611E7F-3239-4CEA-BF8D-9514F534FA22}" srcOrd="4" destOrd="0" presId="urn:microsoft.com/office/officeart/2005/8/layout/orgChart1"/>
    <dgm:cxn modelId="{DB2953AB-4F3D-4846-8072-590EAB8A2485}" type="presParOf" srcId="{623B8F24-C538-41D1-8680-0F9925C0F804}" destId="{04AA06D4-2582-4DEF-88AF-A487966039B0}" srcOrd="5" destOrd="0" presId="urn:microsoft.com/office/officeart/2005/8/layout/orgChart1"/>
    <dgm:cxn modelId="{4D36B94B-DD12-46AB-877F-06002CB3FB5B}" type="presParOf" srcId="{04AA06D4-2582-4DEF-88AF-A487966039B0}" destId="{60DA8E34-F082-4145-9CB0-0E209E748690}" srcOrd="0" destOrd="0" presId="urn:microsoft.com/office/officeart/2005/8/layout/orgChart1"/>
    <dgm:cxn modelId="{F3C51C01-BB71-4A7D-8E67-7BF66561A285}" type="presParOf" srcId="{60DA8E34-F082-4145-9CB0-0E209E748690}" destId="{68B40804-AB84-4B18-BDC3-89C497E042A7}" srcOrd="0" destOrd="0" presId="urn:microsoft.com/office/officeart/2005/8/layout/orgChart1"/>
    <dgm:cxn modelId="{9B9E83CF-2106-47A5-BDC9-00EF935C7862}" type="presParOf" srcId="{60DA8E34-F082-4145-9CB0-0E209E748690}" destId="{6BCBF76A-B1CB-4221-9A13-C2698F914EF0}" srcOrd="1" destOrd="0" presId="urn:microsoft.com/office/officeart/2005/8/layout/orgChart1"/>
    <dgm:cxn modelId="{9D83F490-8627-4B47-91FF-6FAEE24A0970}" type="presParOf" srcId="{04AA06D4-2582-4DEF-88AF-A487966039B0}" destId="{F7F6E0E9-3747-48D4-A362-A9716C77AC63}" srcOrd="1" destOrd="0" presId="urn:microsoft.com/office/officeart/2005/8/layout/orgChart1"/>
    <dgm:cxn modelId="{FF59036C-D015-4457-81A7-D2CF3A10E024}" type="presParOf" srcId="{04AA06D4-2582-4DEF-88AF-A487966039B0}" destId="{8B882618-EC5D-4819-88CE-79FF55778ADE}" srcOrd="2" destOrd="0" presId="urn:microsoft.com/office/officeart/2005/8/layout/orgChart1"/>
    <dgm:cxn modelId="{41038A1C-64EA-4D84-AA64-90F1419642D5}" type="presParOf" srcId="{CB776091-604B-43FF-B6C7-86A600B47D34}" destId="{144BD8FC-ACA5-4A56-8232-5C25AC0CE6D4}" srcOrd="2" destOrd="0" presId="urn:microsoft.com/office/officeart/2005/8/layout/orgChart1"/>
    <dgm:cxn modelId="{1C99A3A9-9E1E-4ECD-B3F1-9F359017C609}" type="presParOf" srcId="{ED2DCBB4-7436-4D33-8FCF-6EDFDED27E87}" destId="{1E0E26CA-9F78-424E-B077-794F22E1E345}" srcOrd="2" destOrd="0" presId="urn:microsoft.com/office/officeart/2005/8/layout/orgChart1"/>
    <dgm:cxn modelId="{F24A0800-D072-40DC-9DBB-973A86EDF9F6}" type="presParOf" srcId="{1CFB76D5-8C0E-4DED-8D18-86E99C12486C}" destId="{2BEADB91-EEFF-4570-A161-1F464182A5C6}" srcOrd="2" destOrd="0" presId="urn:microsoft.com/office/officeart/2005/8/layout/orgChart1"/>
    <dgm:cxn modelId="{90EBB02D-E834-4AC3-8652-BAEA3DA72463}" type="presParOf" srcId="{A298F8C3-5002-445E-9C6A-10F04BE7CE05}" destId="{30ADC112-8132-4CB2-807B-1439D8899E40}" srcOrd="2" destOrd="0" presId="urn:microsoft.com/office/officeart/2005/8/layout/orgChart1"/>
    <dgm:cxn modelId="{2E81AE71-4566-4883-A8CA-3E8992F6AAEB}" type="presParOf" srcId="{A298F8C3-5002-445E-9C6A-10F04BE7CE05}" destId="{CE92159B-CD77-4EF9-8946-F3C67D7EE275}" srcOrd="3" destOrd="0" presId="urn:microsoft.com/office/officeart/2005/8/layout/orgChart1"/>
    <dgm:cxn modelId="{FD356BA4-0EA0-48D2-8B2F-8E46FD9B6EFA}" type="presParOf" srcId="{CE92159B-CD77-4EF9-8946-F3C67D7EE275}" destId="{F9CB9F34-19FB-49C4-8A99-1FB13CABB9BC}" srcOrd="0" destOrd="0" presId="urn:microsoft.com/office/officeart/2005/8/layout/orgChart1"/>
    <dgm:cxn modelId="{EFE1D0F8-FBF7-4CB7-88FF-194548D77AC2}" type="presParOf" srcId="{F9CB9F34-19FB-49C4-8A99-1FB13CABB9BC}" destId="{3B4B1EC6-53BD-44E0-A12B-AFF666FB0C28}" srcOrd="0" destOrd="0" presId="urn:microsoft.com/office/officeart/2005/8/layout/orgChart1"/>
    <dgm:cxn modelId="{F986B3B1-2DB7-4DE7-844E-87832886AE75}" type="presParOf" srcId="{F9CB9F34-19FB-49C4-8A99-1FB13CABB9BC}" destId="{D43595BD-9DE4-402A-B6C9-06A8134B4A7F}" srcOrd="1" destOrd="0" presId="urn:microsoft.com/office/officeart/2005/8/layout/orgChart1"/>
    <dgm:cxn modelId="{69E9668D-0749-445A-893E-937D804264F0}" type="presParOf" srcId="{CE92159B-CD77-4EF9-8946-F3C67D7EE275}" destId="{AFB1BCDA-CBA7-4E3C-A4F4-E9070037F2E3}" srcOrd="1" destOrd="0" presId="urn:microsoft.com/office/officeart/2005/8/layout/orgChart1"/>
    <dgm:cxn modelId="{DEF277D3-DE70-4D3A-8052-A7861360235D}" type="presParOf" srcId="{CE92159B-CD77-4EF9-8946-F3C67D7EE275}" destId="{1CD16A73-907F-4912-B122-31D91258C263}" srcOrd="2" destOrd="0" presId="urn:microsoft.com/office/officeart/2005/8/layout/orgChart1"/>
    <dgm:cxn modelId="{DA3D8451-0510-44AB-8BBC-CF802D2559E3}" type="presParOf" srcId="{3493769F-C6AE-4469-8E39-B28E1702F3BD}" destId="{D114C54D-4898-48C7-BA06-8019DD444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60591-A81D-4070-9826-E4ED6FC515D4}" type="doc">
      <dgm:prSet loTypeId="urn:microsoft.com/office/officeart/2008/layout/NameandTitleOrganizational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BCD5D9-C272-4731-A602-E10257945AD7}">
      <dgm:prSet phldrT="[Текст]" custT="1"/>
      <dgm:spPr>
        <a:xfrm>
          <a:off x="1772305" y="1436272"/>
          <a:ext cx="3080124" cy="1008431"/>
        </a:xfrm>
        <a:prstGeom prst="rect">
          <a:avLst/>
        </a:prstGeom>
      </dgm:spPr>
      <dgm:t>
        <a:bodyPr/>
        <a:lstStyle/>
        <a:p>
          <a:r>
            <a:rPr lang="ru-RU" sz="1600" dirty="0" smtClean="0"/>
            <a:t>Подходы к </a:t>
          </a:r>
          <a:r>
            <a:rPr lang="ru-RU" sz="1600" dirty="0" err="1" smtClean="0"/>
            <a:t>рейтингованию</a:t>
          </a:r>
          <a:endParaRPr lang="ru-RU" sz="1600" dirty="0"/>
        </a:p>
      </dgm:t>
    </dgm:pt>
    <dgm:pt modelId="{029E46E7-FC5D-4893-8141-B6768A7CB857}" type="parTrans" cxnId="{9CA1C6E1-F16F-4941-8155-8B8A79104A2D}">
      <dgm:prSet/>
      <dgm:spPr/>
      <dgm:t>
        <a:bodyPr/>
        <a:lstStyle/>
        <a:p>
          <a:endParaRPr lang="ru-RU"/>
        </a:p>
      </dgm:t>
    </dgm:pt>
    <dgm:pt modelId="{52879F28-2026-46A8-AE8C-614AFF862FF7}" type="sibTrans" cxnId="{9CA1C6E1-F16F-4941-8155-8B8A79104A2D}">
      <dgm:prSet/>
      <dgm:spPr>
        <a:xfrm>
          <a:off x="2467304" y="2277661"/>
          <a:ext cx="1685799" cy="323271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93CC1CF2-F02C-4D5D-AD85-26B9CCDE1A1C}">
      <dgm:prSet phldrT="[Текст]" custT="1"/>
      <dgm:spPr>
        <a:xfrm>
          <a:off x="72935" y="2985732"/>
          <a:ext cx="3019061" cy="1549393"/>
        </a:xfrm>
        <a:prstGeom prst="rect">
          <a:avLst/>
        </a:prstGeom>
      </dgm:spPr>
      <dgm:t>
        <a:bodyPr/>
        <a:lstStyle/>
        <a:p>
          <a:r>
            <a:rPr lang="ru-RU" sz="1000" dirty="0" smtClean="0"/>
            <a:t>Положение в рейтинге определяется достижением максимального значения показателя, далее – в зависимости от его абсолютного значения от большего к меньшему</a:t>
          </a:r>
          <a:endParaRPr lang="ru-RU" sz="1000" dirty="0"/>
        </a:p>
      </dgm:t>
    </dgm:pt>
    <dgm:pt modelId="{075F26CF-71B0-4592-B983-C3D8965A86C5}" type="parTrans" cxnId="{AE64A492-673A-4B77-9726-2B3D9CF0FFFA}">
      <dgm:prSet/>
      <dgm:spPr>
        <a:xfrm>
          <a:off x="1582466" y="2444704"/>
          <a:ext cx="1729901" cy="541027"/>
        </a:xfrm>
        <a:custGeom>
          <a:avLst/>
          <a:gdLst/>
          <a:ahLst/>
          <a:cxnLst/>
          <a:rect l="0" t="0" r="0" b="0"/>
          <a:pathLst>
            <a:path>
              <a:moveTo>
                <a:pt x="1729901" y="0"/>
              </a:moveTo>
              <a:lnTo>
                <a:pt x="1729901" y="314737"/>
              </a:lnTo>
              <a:lnTo>
                <a:pt x="0" y="314737"/>
              </a:lnTo>
              <a:lnTo>
                <a:pt x="0" y="5410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E8AE320-667F-4D66-B653-AD787DEB2A77}" type="sibTrans" cxnId="{AE64A492-673A-4B77-9726-2B3D9CF0FFFA}">
      <dgm:prSet custT="1"/>
      <dgm:spPr>
        <a:xfrm>
          <a:off x="423262" y="4108647"/>
          <a:ext cx="2327533" cy="1487516"/>
        </a:xfrm>
        <a:prstGeom prst="rect">
          <a:avLst/>
        </a:prstGeom>
      </dgm:spPr>
      <dgm:t>
        <a:bodyPr/>
        <a:lstStyle/>
        <a:p>
          <a:pPr algn="ctr"/>
          <a:r>
            <a:rPr lang="ru-RU" sz="900" dirty="0" smtClean="0"/>
            <a:t>В верхней части рейтинга оказываются гимназии и лицеи, в нижней – вечерние школы и малочисленные сельские школы </a:t>
          </a:r>
          <a:endParaRPr lang="ru-RU" sz="900" dirty="0"/>
        </a:p>
      </dgm:t>
    </dgm:pt>
    <dgm:pt modelId="{54333F90-2F59-4A40-B495-AA716E9301E6}">
      <dgm:prSet phldrT="[Текст]" custT="1"/>
      <dgm:spPr>
        <a:xfrm>
          <a:off x="3544576" y="2985732"/>
          <a:ext cx="3007223" cy="1530307"/>
        </a:xfrm>
        <a:prstGeom prst="rect">
          <a:avLst/>
        </a:prstGeom>
      </dgm:spPr>
      <dgm:t>
        <a:bodyPr/>
        <a:lstStyle/>
        <a:p>
          <a:r>
            <a:rPr lang="ru-RU" sz="1000" dirty="0" smtClean="0"/>
            <a:t>Положение в рейтинге определяется достижением максимального значения показателя, далее – в зависимости от величины превышения показателя над средним для данного кластера школ</a:t>
          </a:r>
          <a:endParaRPr lang="ru-RU" sz="1000" dirty="0"/>
        </a:p>
      </dgm:t>
    </dgm:pt>
    <dgm:pt modelId="{E0590B2E-5848-4E78-AAE1-C6D0D419EB38}" type="parTrans" cxnId="{196D1E5F-7297-464E-8F39-05AB8AAF83C9}">
      <dgm:prSet/>
      <dgm:spPr>
        <a:xfrm>
          <a:off x="3312368" y="2444704"/>
          <a:ext cx="1735820" cy="541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37"/>
              </a:lnTo>
              <a:lnTo>
                <a:pt x="1735820" y="314737"/>
              </a:lnTo>
              <a:lnTo>
                <a:pt x="1735820" y="541027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03125C9-B5C6-4351-901A-8EE7A8A8F445}" type="sibTrans" cxnId="{196D1E5F-7297-464E-8F39-05AB8AAF83C9}">
      <dgm:prSet custT="1"/>
      <dgm:spPr>
        <a:xfrm>
          <a:off x="4032446" y="4361176"/>
          <a:ext cx="2172574" cy="1869080"/>
        </a:xfrm>
        <a:prstGeom prst="rect">
          <a:avLst/>
        </a:prstGeom>
      </dgm:spPr>
      <dgm:t>
        <a:bodyPr/>
        <a:lstStyle/>
        <a:p>
          <a:pPr algn="ctr"/>
          <a:r>
            <a:rPr lang="ru-RU" sz="900" dirty="0" smtClean="0"/>
            <a:t>В верхней части рейтинга оказываются (как и в первом случае) школы с максимально-возможными показателями, далее те, чьи показатели заметно превышают средние для данного кластера школ</a:t>
          </a:r>
          <a:endParaRPr lang="ru-RU" sz="900" dirty="0"/>
        </a:p>
      </dgm:t>
    </dgm:pt>
    <dgm:pt modelId="{1BA53E11-F8E6-43C8-BF40-758DEEAD7FFD}" type="pres">
      <dgm:prSet presAssocID="{7BC60591-A81D-4070-9826-E4ED6FC515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678FFB-7F80-4C58-A4C8-D57F7DBE5009}" type="pres">
      <dgm:prSet presAssocID="{F2BCD5D9-C272-4731-A602-E10257945AD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E2FB558-F14B-43FB-8133-26DE8D8600FA}" type="pres">
      <dgm:prSet presAssocID="{F2BCD5D9-C272-4731-A602-E10257945AD7}" presName="rootComposite1" presStyleCnt="0"/>
      <dgm:spPr/>
      <dgm:t>
        <a:bodyPr/>
        <a:lstStyle/>
        <a:p>
          <a:endParaRPr lang="ru-RU"/>
        </a:p>
      </dgm:t>
    </dgm:pt>
    <dgm:pt modelId="{BCCF790A-5AFC-4B01-9991-ADF8F4702796}" type="pres">
      <dgm:prSet presAssocID="{F2BCD5D9-C272-4731-A602-E10257945AD7}" presName="rootText1" presStyleLbl="node0" presStyleIdx="0" presStyleCnt="1" custLinFactNeighborX="22673" custLinFactNeighborY="-3436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557E236-41A9-4FC9-B53B-CE30517A7AC5}" type="pres">
      <dgm:prSet presAssocID="{F2BCD5D9-C272-4731-A602-E10257945AD7}" presName="titleText1" presStyleLbl="fgAcc0" presStyleIdx="0" presStyleCnt="1" custScaleX="75023" custLinFactNeighborX="7081" custLinFactNeighborY="-54540">
        <dgm:presLayoutVars>
          <dgm:chMax val="0"/>
          <dgm:chPref val="0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344B691D-2167-49F8-AEE3-8216265887C8}" type="pres">
      <dgm:prSet presAssocID="{F2BCD5D9-C272-4731-A602-E10257945AD7}" presName="rootConnector1" presStyleLbl="node1" presStyleIdx="0" presStyleCnt="2"/>
      <dgm:spPr/>
      <dgm:t>
        <a:bodyPr/>
        <a:lstStyle/>
        <a:p>
          <a:endParaRPr lang="ru-RU"/>
        </a:p>
      </dgm:t>
    </dgm:pt>
    <dgm:pt modelId="{2904A5F5-6362-4341-9455-71589F4A5D99}" type="pres">
      <dgm:prSet presAssocID="{F2BCD5D9-C272-4731-A602-E10257945AD7}" presName="hierChild2" presStyleCnt="0"/>
      <dgm:spPr/>
      <dgm:t>
        <a:bodyPr/>
        <a:lstStyle/>
        <a:p>
          <a:endParaRPr lang="ru-RU"/>
        </a:p>
      </dgm:t>
    </dgm:pt>
    <dgm:pt modelId="{B3859182-714E-48DA-B4BE-0CD4A9ED9124}" type="pres">
      <dgm:prSet presAssocID="{075F26CF-71B0-4592-B983-C3D8965A86C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EA866B2-C6D3-4E08-AFF4-1691EA977E97}" type="pres">
      <dgm:prSet presAssocID="{93CC1CF2-F02C-4D5D-AD85-26B9CCDE1A1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6D5E8F4-5C4F-4674-B3FE-64A5582CA0AB}" type="pres">
      <dgm:prSet presAssocID="{93CC1CF2-F02C-4D5D-AD85-26B9CCDE1A1C}" presName="rootComposite" presStyleCnt="0"/>
      <dgm:spPr/>
      <dgm:t>
        <a:bodyPr/>
        <a:lstStyle/>
        <a:p>
          <a:endParaRPr lang="ru-RU"/>
        </a:p>
      </dgm:t>
    </dgm:pt>
    <dgm:pt modelId="{E3A35346-7B6B-43E5-9AEF-3B617A5F7EAA}" type="pres">
      <dgm:prSet presAssocID="{93CC1CF2-F02C-4D5D-AD85-26B9CCDE1A1C}" presName="rootText" presStyleLbl="node1" presStyleIdx="0" presStyleCnt="2" custScaleY="120603" custLinFactNeighborX="3090" custLinFactNeighborY="-4241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C85BE420-85B7-41B9-A377-D9D309D86BEC}" type="pres">
      <dgm:prSet presAssocID="{93CC1CF2-F02C-4D5D-AD85-26B9CCDE1A1C}" presName="titleText2" presStyleLbl="fgAcc1" presStyleIdx="0" presStyleCnt="2" custScaleX="94596" custScaleY="256759" custLinFactNeighborX="-13086" custLinFactNeighborY="1577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33CC26F-6F85-4047-9381-338E755AA7F3}" type="pres">
      <dgm:prSet presAssocID="{93CC1CF2-F02C-4D5D-AD85-26B9CCDE1A1C}" presName="rootConnector" presStyleLbl="node2" presStyleIdx="0" presStyleCnt="0"/>
      <dgm:spPr/>
      <dgm:t>
        <a:bodyPr/>
        <a:lstStyle/>
        <a:p>
          <a:endParaRPr lang="ru-RU"/>
        </a:p>
      </dgm:t>
    </dgm:pt>
    <dgm:pt modelId="{618F4FDE-1560-4298-A9BD-94D10676EEEC}" type="pres">
      <dgm:prSet presAssocID="{93CC1CF2-F02C-4D5D-AD85-26B9CCDE1A1C}" presName="hierChild4" presStyleCnt="0"/>
      <dgm:spPr/>
      <dgm:t>
        <a:bodyPr/>
        <a:lstStyle/>
        <a:p>
          <a:endParaRPr lang="ru-RU"/>
        </a:p>
      </dgm:t>
    </dgm:pt>
    <dgm:pt modelId="{7429FDE0-1DB4-4937-808E-3A3E4A8AF3DF}" type="pres">
      <dgm:prSet presAssocID="{93CC1CF2-F02C-4D5D-AD85-26B9CCDE1A1C}" presName="hierChild5" presStyleCnt="0"/>
      <dgm:spPr/>
      <dgm:t>
        <a:bodyPr/>
        <a:lstStyle/>
        <a:p>
          <a:endParaRPr lang="ru-RU"/>
        </a:p>
      </dgm:t>
    </dgm:pt>
    <dgm:pt modelId="{B3A72785-199F-4DFC-A6A5-B0690900E797}" type="pres">
      <dgm:prSet presAssocID="{E0590B2E-5848-4E78-AAE1-C6D0D419EB3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4E85B06-39B8-4DB8-9CF0-F15B9FF7074F}" type="pres">
      <dgm:prSet presAssocID="{54333F90-2F59-4A40-B495-AA716E9301E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754463F-E059-4CF0-97FC-2AEE86638091}" type="pres">
      <dgm:prSet presAssocID="{54333F90-2F59-4A40-B495-AA716E9301E6}" presName="rootComposite" presStyleCnt="0"/>
      <dgm:spPr/>
      <dgm:t>
        <a:bodyPr/>
        <a:lstStyle/>
        <a:p>
          <a:endParaRPr lang="ru-RU"/>
        </a:p>
      </dgm:t>
    </dgm:pt>
    <dgm:pt modelId="{2F5E6000-4F62-4C83-90CF-B09F621F80FB}" type="pres">
      <dgm:prSet presAssocID="{54333F90-2F59-4A40-B495-AA716E9301E6}" presName="rootText" presStyleLbl="node1" presStyleIdx="1" presStyleCnt="2" custScaleY="139716" custLinFactNeighborX="11953" custLinFactNeighborY="-3466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CFC84B8-5A29-4A52-ABDE-4B1C09E1F879}" type="pres">
      <dgm:prSet presAssocID="{54333F90-2F59-4A40-B495-AA716E9301E6}" presName="titleText2" presStyleLbl="fgAcc1" presStyleIdx="1" presStyleCnt="2" custScaleY="297088" custLinFactNeighborX="-3385" custLinFactNeighborY="5092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BCCDF2E-B45C-45E0-818A-0244D223D28D}" type="pres">
      <dgm:prSet presAssocID="{54333F90-2F59-4A40-B495-AA716E9301E6}" presName="rootConnector" presStyleLbl="node2" presStyleIdx="0" presStyleCnt="0"/>
      <dgm:spPr/>
      <dgm:t>
        <a:bodyPr/>
        <a:lstStyle/>
        <a:p>
          <a:endParaRPr lang="ru-RU"/>
        </a:p>
      </dgm:t>
    </dgm:pt>
    <dgm:pt modelId="{112F7BA0-3D64-43DE-A118-DA835B58FA7C}" type="pres">
      <dgm:prSet presAssocID="{54333F90-2F59-4A40-B495-AA716E9301E6}" presName="hierChild4" presStyleCnt="0"/>
      <dgm:spPr/>
      <dgm:t>
        <a:bodyPr/>
        <a:lstStyle/>
        <a:p>
          <a:endParaRPr lang="ru-RU"/>
        </a:p>
      </dgm:t>
    </dgm:pt>
    <dgm:pt modelId="{36350F55-8599-4D38-A626-EC59F64FF59B}" type="pres">
      <dgm:prSet presAssocID="{54333F90-2F59-4A40-B495-AA716E9301E6}" presName="hierChild5" presStyleCnt="0"/>
      <dgm:spPr/>
      <dgm:t>
        <a:bodyPr/>
        <a:lstStyle/>
        <a:p>
          <a:endParaRPr lang="ru-RU"/>
        </a:p>
      </dgm:t>
    </dgm:pt>
    <dgm:pt modelId="{DBC68CEF-AD2D-445D-AE26-133A175EB123}" type="pres">
      <dgm:prSet presAssocID="{F2BCD5D9-C272-4731-A602-E10257945AD7}" presName="hierChild3" presStyleCnt="0"/>
      <dgm:spPr/>
      <dgm:t>
        <a:bodyPr/>
        <a:lstStyle/>
        <a:p>
          <a:endParaRPr lang="ru-RU"/>
        </a:p>
      </dgm:t>
    </dgm:pt>
  </dgm:ptLst>
  <dgm:cxnLst>
    <dgm:cxn modelId="{6C4EE9F2-D2E8-4755-BFEC-027FB1814568}" type="presOf" srcId="{4E8AE320-667F-4D66-B653-AD787DEB2A77}" destId="{C85BE420-85B7-41B9-A377-D9D309D86BEC}" srcOrd="0" destOrd="0" presId="urn:microsoft.com/office/officeart/2008/layout/NameandTitleOrganizationalChart"/>
    <dgm:cxn modelId="{A7CD618B-2E41-44BA-B2A2-710C3B963BC6}" type="presOf" srcId="{93CC1CF2-F02C-4D5D-AD85-26B9CCDE1A1C}" destId="{E3A35346-7B6B-43E5-9AEF-3B617A5F7EAA}" srcOrd="0" destOrd="0" presId="urn:microsoft.com/office/officeart/2008/layout/NameandTitleOrganizationalChart"/>
    <dgm:cxn modelId="{196D1E5F-7297-464E-8F39-05AB8AAF83C9}" srcId="{F2BCD5D9-C272-4731-A602-E10257945AD7}" destId="{54333F90-2F59-4A40-B495-AA716E9301E6}" srcOrd="1" destOrd="0" parTransId="{E0590B2E-5848-4E78-AAE1-C6D0D419EB38}" sibTransId="{103125C9-B5C6-4351-901A-8EE7A8A8F445}"/>
    <dgm:cxn modelId="{112A4910-BB87-442E-B1E3-575938D04146}" type="presOf" srcId="{7BC60591-A81D-4070-9826-E4ED6FC515D4}" destId="{1BA53E11-F8E6-43C8-BF40-758DEEAD7FFD}" srcOrd="0" destOrd="0" presId="urn:microsoft.com/office/officeart/2008/layout/NameandTitleOrganizationalChart"/>
    <dgm:cxn modelId="{3F1F054D-8F8A-4A69-9FFB-DECE6318CEA0}" type="presOf" srcId="{54333F90-2F59-4A40-B495-AA716E9301E6}" destId="{0BCCDF2E-B45C-45E0-818A-0244D223D28D}" srcOrd="1" destOrd="0" presId="urn:microsoft.com/office/officeart/2008/layout/NameandTitleOrganizationalChart"/>
    <dgm:cxn modelId="{9CA1C6E1-F16F-4941-8155-8B8A79104A2D}" srcId="{7BC60591-A81D-4070-9826-E4ED6FC515D4}" destId="{F2BCD5D9-C272-4731-A602-E10257945AD7}" srcOrd="0" destOrd="0" parTransId="{029E46E7-FC5D-4893-8141-B6768A7CB857}" sibTransId="{52879F28-2026-46A8-AE8C-614AFF862FF7}"/>
    <dgm:cxn modelId="{AE64A492-673A-4B77-9726-2B3D9CF0FFFA}" srcId="{F2BCD5D9-C272-4731-A602-E10257945AD7}" destId="{93CC1CF2-F02C-4D5D-AD85-26B9CCDE1A1C}" srcOrd="0" destOrd="0" parTransId="{075F26CF-71B0-4592-B983-C3D8965A86C5}" sibTransId="{4E8AE320-667F-4D66-B653-AD787DEB2A77}"/>
    <dgm:cxn modelId="{3082E4CB-221E-4EE9-86EC-FBFE90AD4EF3}" type="presOf" srcId="{54333F90-2F59-4A40-B495-AA716E9301E6}" destId="{2F5E6000-4F62-4C83-90CF-B09F621F80FB}" srcOrd="0" destOrd="0" presId="urn:microsoft.com/office/officeart/2008/layout/NameandTitleOrganizationalChart"/>
    <dgm:cxn modelId="{6E4CEFF9-1D0E-4793-8625-4CAE23E754EC}" type="presOf" srcId="{F2BCD5D9-C272-4731-A602-E10257945AD7}" destId="{BCCF790A-5AFC-4B01-9991-ADF8F4702796}" srcOrd="0" destOrd="0" presId="urn:microsoft.com/office/officeart/2008/layout/NameandTitleOrganizationalChart"/>
    <dgm:cxn modelId="{785DFC42-FF69-4C46-AE56-30EEF0E2596C}" type="presOf" srcId="{F2BCD5D9-C272-4731-A602-E10257945AD7}" destId="{344B691D-2167-49F8-AEE3-8216265887C8}" srcOrd="1" destOrd="0" presId="urn:microsoft.com/office/officeart/2008/layout/NameandTitleOrganizationalChart"/>
    <dgm:cxn modelId="{CBB8803E-EA83-4EB9-8E61-A6D76AC011E5}" type="presOf" srcId="{E0590B2E-5848-4E78-AAE1-C6D0D419EB38}" destId="{B3A72785-199F-4DFC-A6A5-B0690900E797}" srcOrd="0" destOrd="0" presId="urn:microsoft.com/office/officeart/2008/layout/NameandTitleOrganizationalChart"/>
    <dgm:cxn modelId="{5DA87F73-3610-4C5A-8D12-965B4F6F3C6C}" type="presOf" srcId="{52879F28-2026-46A8-AE8C-614AFF862FF7}" destId="{D557E236-41A9-4FC9-B53B-CE30517A7AC5}" srcOrd="0" destOrd="0" presId="urn:microsoft.com/office/officeart/2008/layout/NameandTitleOrganizationalChart"/>
    <dgm:cxn modelId="{220B3EE8-D926-4440-9FF0-F2315862698D}" type="presOf" srcId="{075F26CF-71B0-4592-B983-C3D8965A86C5}" destId="{B3859182-714E-48DA-B4BE-0CD4A9ED9124}" srcOrd="0" destOrd="0" presId="urn:microsoft.com/office/officeart/2008/layout/NameandTitleOrganizationalChart"/>
    <dgm:cxn modelId="{4A11CD19-7830-4C45-8B6A-B690D94A61CD}" type="presOf" srcId="{93CC1CF2-F02C-4D5D-AD85-26B9CCDE1A1C}" destId="{633CC26F-6F85-4047-9381-338E755AA7F3}" srcOrd="1" destOrd="0" presId="urn:microsoft.com/office/officeart/2008/layout/NameandTitleOrganizationalChart"/>
    <dgm:cxn modelId="{98460211-D99D-4BFF-B7E3-0ADCC852E476}" type="presOf" srcId="{103125C9-B5C6-4351-901A-8EE7A8A8F445}" destId="{BCFC84B8-5A29-4A52-ABDE-4B1C09E1F879}" srcOrd="0" destOrd="0" presId="urn:microsoft.com/office/officeart/2008/layout/NameandTitleOrganizationalChart"/>
    <dgm:cxn modelId="{8D9CCADA-0A4A-45FC-B4F0-F50F245C3781}" type="presParOf" srcId="{1BA53E11-F8E6-43C8-BF40-758DEEAD7FFD}" destId="{A7678FFB-7F80-4C58-A4C8-D57F7DBE5009}" srcOrd="0" destOrd="0" presId="urn:microsoft.com/office/officeart/2008/layout/NameandTitleOrganizationalChart"/>
    <dgm:cxn modelId="{88CF635E-985D-43B3-8AC9-A945FC3897AE}" type="presParOf" srcId="{A7678FFB-7F80-4C58-A4C8-D57F7DBE5009}" destId="{FE2FB558-F14B-43FB-8133-26DE8D8600FA}" srcOrd="0" destOrd="0" presId="urn:microsoft.com/office/officeart/2008/layout/NameandTitleOrganizationalChart"/>
    <dgm:cxn modelId="{88E521A9-428D-4E15-BDE9-6826074D9EB2}" type="presParOf" srcId="{FE2FB558-F14B-43FB-8133-26DE8D8600FA}" destId="{BCCF790A-5AFC-4B01-9991-ADF8F4702796}" srcOrd="0" destOrd="0" presId="urn:microsoft.com/office/officeart/2008/layout/NameandTitleOrganizationalChart"/>
    <dgm:cxn modelId="{47F80541-8200-482E-A0B1-742791728280}" type="presParOf" srcId="{FE2FB558-F14B-43FB-8133-26DE8D8600FA}" destId="{D557E236-41A9-4FC9-B53B-CE30517A7AC5}" srcOrd="1" destOrd="0" presId="urn:microsoft.com/office/officeart/2008/layout/NameandTitleOrganizationalChart"/>
    <dgm:cxn modelId="{199AAF76-5FD4-416B-98B6-83C6B08207AA}" type="presParOf" srcId="{FE2FB558-F14B-43FB-8133-26DE8D8600FA}" destId="{344B691D-2167-49F8-AEE3-8216265887C8}" srcOrd="2" destOrd="0" presId="urn:microsoft.com/office/officeart/2008/layout/NameandTitleOrganizationalChart"/>
    <dgm:cxn modelId="{4496F790-D373-4430-A177-56E5C73B0FCB}" type="presParOf" srcId="{A7678FFB-7F80-4C58-A4C8-D57F7DBE5009}" destId="{2904A5F5-6362-4341-9455-71589F4A5D99}" srcOrd="1" destOrd="0" presId="urn:microsoft.com/office/officeart/2008/layout/NameandTitleOrganizationalChart"/>
    <dgm:cxn modelId="{A2E987F9-C2F9-4267-98E3-B47E3D0ABAA2}" type="presParOf" srcId="{2904A5F5-6362-4341-9455-71589F4A5D99}" destId="{B3859182-714E-48DA-B4BE-0CD4A9ED9124}" srcOrd="0" destOrd="0" presId="urn:microsoft.com/office/officeart/2008/layout/NameandTitleOrganizationalChart"/>
    <dgm:cxn modelId="{CF545B4F-4A50-452F-A1E8-6C73BA954D20}" type="presParOf" srcId="{2904A5F5-6362-4341-9455-71589F4A5D99}" destId="{BEA866B2-C6D3-4E08-AFF4-1691EA977E97}" srcOrd="1" destOrd="0" presId="urn:microsoft.com/office/officeart/2008/layout/NameandTitleOrganizationalChart"/>
    <dgm:cxn modelId="{BB725C74-6609-425E-A6EA-E11C1D4F3D00}" type="presParOf" srcId="{BEA866B2-C6D3-4E08-AFF4-1691EA977E97}" destId="{B6D5E8F4-5C4F-4674-B3FE-64A5582CA0AB}" srcOrd="0" destOrd="0" presId="urn:microsoft.com/office/officeart/2008/layout/NameandTitleOrganizationalChart"/>
    <dgm:cxn modelId="{27925F3D-195B-4106-869A-4DEE4DC8392E}" type="presParOf" srcId="{B6D5E8F4-5C4F-4674-B3FE-64A5582CA0AB}" destId="{E3A35346-7B6B-43E5-9AEF-3B617A5F7EAA}" srcOrd="0" destOrd="0" presId="urn:microsoft.com/office/officeart/2008/layout/NameandTitleOrganizationalChart"/>
    <dgm:cxn modelId="{9B43323B-F04C-4C67-A482-8AB8BC2CE311}" type="presParOf" srcId="{B6D5E8F4-5C4F-4674-B3FE-64A5582CA0AB}" destId="{C85BE420-85B7-41B9-A377-D9D309D86BEC}" srcOrd="1" destOrd="0" presId="urn:microsoft.com/office/officeart/2008/layout/NameandTitleOrganizationalChart"/>
    <dgm:cxn modelId="{B99E610D-955D-4DB4-88D5-06BB9FC1B623}" type="presParOf" srcId="{B6D5E8F4-5C4F-4674-B3FE-64A5582CA0AB}" destId="{633CC26F-6F85-4047-9381-338E755AA7F3}" srcOrd="2" destOrd="0" presId="urn:microsoft.com/office/officeart/2008/layout/NameandTitleOrganizationalChart"/>
    <dgm:cxn modelId="{DE7D424A-CB85-4B23-8D6C-5366EDE3E90E}" type="presParOf" srcId="{BEA866B2-C6D3-4E08-AFF4-1691EA977E97}" destId="{618F4FDE-1560-4298-A9BD-94D10676EEEC}" srcOrd="1" destOrd="0" presId="urn:microsoft.com/office/officeart/2008/layout/NameandTitleOrganizationalChart"/>
    <dgm:cxn modelId="{F4EFAB84-FFDD-4E19-ABC7-069A7398D494}" type="presParOf" srcId="{BEA866B2-C6D3-4E08-AFF4-1691EA977E97}" destId="{7429FDE0-1DB4-4937-808E-3A3E4A8AF3DF}" srcOrd="2" destOrd="0" presId="urn:microsoft.com/office/officeart/2008/layout/NameandTitleOrganizationalChart"/>
    <dgm:cxn modelId="{B645C4B2-D786-4D6C-9D8C-7653F4DF6E1E}" type="presParOf" srcId="{2904A5F5-6362-4341-9455-71589F4A5D99}" destId="{B3A72785-199F-4DFC-A6A5-B0690900E797}" srcOrd="2" destOrd="0" presId="urn:microsoft.com/office/officeart/2008/layout/NameandTitleOrganizationalChart"/>
    <dgm:cxn modelId="{ED7E6697-4693-4152-97F1-F81063E28C09}" type="presParOf" srcId="{2904A5F5-6362-4341-9455-71589F4A5D99}" destId="{B4E85B06-39B8-4DB8-9CF0-F15B9FF7074F}" srcOrd="3" destOrd="0" presId="urn:microsoft.com/office/officeart/2008/layout/NameandTitleOrganizationalChart"/>
    <dgm:cxn modelId="{A0129A66-D216-4901-B304-4AF158526BC8}" type="presParOf" srcId="{B4E85B06-39B8-4DB8-9CF0-F15B9FF7074F}" destId="{4754463F-E059-4CF0-97FC-2AEE86638091}" srcOrd="0" destOrd="0" presId="urn:microsoft.com/office/officeart/2008/layout/NameandTitleOrganizationalChart"/>
    <dgm:cxn modelId="{FD15B361-0BFD-4B80-80D9-038196890074}" type="presParOf" srcId="{4754463F-E059-4CF0-97FC-2AEE86638091}" destId="{2F5E6000-4F62-4C83-90CF-B09F621F80FB}" srcOrd="0" destOrd="0" presId="urn:microsoft.com/office/officeart/2008/layout/NameandTitleOrganizationalChart"/>
    <dgm:cxn modelId="{D7290839-F862-46F7-80AF-FE58C1163587}" type="presParOf" srcId="{4754463F-E059-4CF0-97FC-2AEE86638091}" destId="{BCFC84B8-5A29-4A52-ABDE-4B1C09E1F879}" srcOrd="1" destOrd="0" presId="urn:microsoft.com/office/officeart/2008/layout/NameandTitleOrganizationalChart"/>
    <dgm:cxn modelId="{7A9A2E77-D93E-44BE-8169-A0CAE77AC599}" type="presParOf" srcId="{4754463F-E059-4CF0-97FC-2AEE86638091}" destId="{0BCCDF2E-B45C-45E0-818A-0244D223D28D}" srcOrd="2" destOrd="0" presId="urn:microsoft.com/office/officeart/2008/layout/NameandTitleOrganizationalChart"/>
    <dgm:cxn modelId="{BAF40082-3C27-4E1B-AF6B-0498974E436E}" type="presParOf" srcId="{B4E85B06-39B8-4DB8-9CF0-F15B9FF7074F}" destId="{112F7BA0-3D64-43DE-A118-DA835B58FA7C}" srcOrd="1" destOrd="0" presId="urn:microsoft.com/office/officeart/2008/layout/NameandTitleOrganizationalChart"/>
    <dgm:cxn modelId="{D5877DF6-9778-42FF-9E16-2F05D6F30F2A}" type="presParOf" srcId="{B4E85B06-39B8-4DB8-9CF0-F15B9FF7074F}" destId="{36350F55-8599-4D38-A626-EC59F64FF59B}" srcOrd="2" destOrd="0" presId="urn:microsoft.com/office/officeart/2008/layout/NameandTitleOrganizationalChart"/>
    <dgm:cxn modelId="{865A00C1-E759-4A3B-8ED3-8D9B1E356904}" type="presParOf" srcId="{A7678FFB-7F80-4C58-A4C8-D57F7DBE5009}" destId="{DBC68CEF-AD2D-445D-AE26-133A175EB12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52914-0F82-4F84-BDE3-90AB5425D1B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91A938-FF7A-4ED4-B755-9212E9DF0129}">
      <dgm:prSet phldrT="[Текст]" custT="1"/>
      <dgm:spPr/>
      <dgm:t>
        <a:bodyPr/>
        <a:lstStyle/>
        <a:p>
          <a:r>
            <a:rPr lang="ru-RU" sz="1100" dirty="0" smtClean="0"/>
            <a:t>Рейтинг школ по активности участия выпускников в ЕГЭ-2011 </a:t>
          </a:r>
          <a:endParaRPr lang="ru-RU" sz="1100" dirty="0"/>
        </a:p>
      </dgm:t>
    </dgm:pt>
    <dgm:pt modelId="{8424B4D3-5A2E-424A-92EE-634F45C71310}" type="parTrans" cxnId="{8FB8DF4A-B820-46C4-84B1-D0684BAB3A8B}">
      <dgm:prSet/>
      <dgm:spPr/>
      <dgm:t>
        <a:bodyPr/>
        <a:lstStyle/>
        <a:p>
          <a:endParaRPr lang="ru-RU"/>
        </a:p>
      </dgm:t>
    </dgm:pt>
    <dgm:pt modelId="{0FBACF64-6845-4DBD-8270-C06E8081A720}" type="sibTrans" cxnId="{8FB8DF4A-B820-46C4-84B1-D0684BAB3A8B}">
      <dgm:prSet/>
      <dgm:spPr/>
      <dgm:t>
        <a:bodyPr/>
        <a:lstStyle/>
        <a:p>
          <a:endParaRPr lang="ru-RU"/>
        </a:p>
      </dgm:t>
    </dgm:pt>
    <dgm:pt modelId="{C0D2EE8D-5F52-499D-AE2E-85E5FEE2D66A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C00000"/>
              </a:solidFill>
              <a:effectLst/>
            </a:rPr>
            <a:t>Доля выпускников, сдававших три и более предмета в форме ЕГЭ, %</a:t>
          </a:r>
          <a:endParaRPr lang="ru-RU" sz="1100" dirty="0">
            <a:solidFill>
              <a:srgbClr val="C00000"/>
            </a:solidFill>
            <a:effectLst/>
          </a:endParaRPr>
        </a:p>
      </dgm:t>
    </dgm:pt>
    <dgm:pt modelId="{4EDC1AB4-D685-4A26-A65D-F83BE29CA62C}" type="parTrans" cxnId="{4CBF10E5-9C93-402B-B03B-20E47D9C5294}">
      <dgm:prSet/>
      <dgm:spPr/>
      <dgm:t>
        <a:bodyPr/>
        <a:lstStyle/>
        <a:p>
          <a:endParaRPr lang="ru-RU"/>
        </a:p>
      </dgm:t>
    </dgm:pt>
    <dgm:pt modelId="{502A31B3-E4B6-423A-B206-900D7EFF8AAB}" type="sibTrans" cxnId="{4CBF10E5-9C93-402B-B03B-20E47D9C5294}">
      <dgm:prSet/>
      <dgm:spPr/>
      <dgm:t>
        <a:bodyPr/>
        <a:lstStyle/>
        <a:p>
          <a:endParaRPr lang="ru-RU"/>
        </a:p>
      </dgm:t>
    </dgm:pt>
    <dgm:pt modelId="{2586AB52-F71F-4651-AFE3-4CD8ABCD8784}">
      <dgm:prSet phldrT="[Текст]"/>
      <dgm:spPr/>
      <dgm:t>
        <a:bodyPr/>
        <a:lstStyle/>
        <a:p>
          <a:r>
            <a:rPr lang="ru-RU" dirty="0" smtClean="0"/>
            <a:t>Рейтинг школ по уровню освоения образовательного стандарта общего образования в ЕГЭ-2011 </a:t>
          </a:r>
          <a:endParaRPr lang="ru-RU" dirty="0"/>
        </a:p>
      </dgm:t>
    </dgm:pt>
    <dgm:pt modelId="{27CF9721-2201-442C-854C-B2500BDD01C5}" type="parTrans" cxnId="{066B6D38-F870-4D60-BBEB-BDC085B719B6}">
      <dgm:prSet/>
      <dgm:spPr/>
      <dgm:t>
        <a:bodyPr/>
        <a:lstStyle/>
        <a:p>
          <a:endParaRPr lang="ru-RU"/>
        </a:p>
      </dgm:t>
    </dgm:pt>
    <dgm:pt modelId="{EA73A0D5-A7F9-48F4-9BA6-045B94819742}" type="sibTrans" cxnId="{066B6D38-F870-4D60-BBEB-BDC085B719B6}">
      <dgm:prSet/>
      <dgm:spPr/>
      <dgm:t>
        <a:bodyPr/>
        <a:lstStyle/>
        <a:p>
          <a:endParaRPr lang="ru-RU"/>
        </a:p>
      </dgm:t>
    </dgm:pt>
    <dgm:pt modelId="{35225A33-1692-42C6-98B9-C61A71224EA8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C00000"/>
              </a:solidFill>
              <a:effectLst/>
            </a:rPr>
            <a:t>Доля выпускников, успешно сдавших два обязательных экзамена (выше минимального порога), %</a:t>
          </a:r>
          <a:endParaRPr lang="ru-RU" sz="1100" dirty="0">
            <a:solidFill>
              <a:srgbClr val="C00000"/>
            </a:solidFill>
            <a:effectLst/>
          </a:endParaRPr>
        </a:p>
      </dgm:t>
    </dgm:pt>
    <dgm:pt modelId="{FF03E088-6541-4801-A0F9-6B650C77BA70}" type="parTrans" cxnId="{E8EB988F-C342-470B-96B8-A8AE0D3D4EEB}">
      <dgm:prSet/>
      <dgm:spPr/>
      <dgm:t>
        <a:bodyPr/>
        <a:lstStyle/>
        <a:p>
          <a:endParaRPr lang="ru-RU"/>
        </a:p>
      </dgm:t>
    </dgm:pt>
    <dgm:pt modelId="{6B565B8E-9AFC-4AAB-B613-5933CAC0F2DD}" type="sibTrans" cxnId="{E8EB988F-C342-470B-96B8-A8AE0D3D4EEB}">
      <dgm:prSet/>
      <dgm:spPr/>
      <dgm:t>
        <a:bodyPr/>
        <a:lstStyle/>
        <a:p>
          <a:endParaRPr lang="ru-RU"/>
        </a:p>
      </dgm:t>
    </dgm:pt>
    <dgm:pt modelId="{4A24534C-C12E-4153-B9D4-DCB789BC218B}">
      <dgm:prSet phldrT="[Текст]"/>
      <dgm:spPr/>
      <dgm:t>
        <a:bodyPr/>
        <a:lstStyle/>
        <a:p>
          <a:r>
            <a:rPr lang="ru-RU" dirty="0" smtClean="0"/>
            <a:t>Рейтинг школ по качеству учебных достижений в ЕГЭ-2011 </a:t>
          </a:r>
          <a:endParaRPr lang="ru-RU" dirty="0"/>
        </a:p>
      </dgm:t>
    </dgm:pt>
    <dgm:pt modelId="{6FBE1DC6-6CE2-47C0-993D-BF36C5F0C497}" type="parTrans" cxnId="{06EB6145-2CCA-471F-8BD5-051A88A67871}">
      <dgm:prSet/>
      <dgm:spPr/>
      <dgm:t>
        <a:bodyPr/>
        <a:lstStyle/>
        <a:p>
          <a:endParaRPr lang="ru-RU"/>
        </a:p>
      </dgm:t>
    </dgm:pt>
    <dgm:pt modelId="{8D17518B-5AF8-4471-9208-2637B4975966}" type="sibTrans" cxnId="{06EB6145-2CCA-471F-8BD5-051A88A67871}">
      <dgm:prSet/>
      <dgm:spPr/>
      <dgm:t>
        <a:bodyPr/>
        <a:lstStyle/>
        <a:p>
          <a:endParaRPr lang="ru-RU"/>
        </a:p>
      </dgm:t>
    </dgm:pt>
    <dgm:pt modelId="{CF97A0E4-45A5-4C57-AD53-A04BE38F2C16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C00000"/>
              </a:solidFill>
              <a:effectLst/>
            </a:rPr>
            <a:t>Доля экзаменов, результаты которых соответствуют отличному уровню (по РФ - 10%), %</a:t>
          </a:r>
          <a:endParaRPr lang="ru-RU" sz="1100" dirty="0">
            <a:solidFill>
              <a:srgbClr val="C00000"/>
            </a:solidFill>
            <a:effectLst/>
          </a:endParaRPr>
        </a:p>
      </dgm:t>
    </dgm:pt>
    <dgm:pt modelId="{B22F63C3-EF72-4CFA-AAA8-121863309DD0}" type="parTrans" cxnId="{5AEA4EBE-C53A-48F8-B411-291AC124CCAF}">
      <dgm:prSet/>
      <dgm:spPr/>
      <dgm:t>
        <a:bodyPr/>
        <a:lstStyle/>
        <a:p>
          <a:endParaRPr lang="ru-RU"/>
        </a:p>
      </dgm:t>
    </dgm:pt>
    <dgm:pt modelId="{EE98116F-C808-4ACE-BDED-D18B54E2109A}" type="sibTrans" cxnId="{5AEA4EBE-C53A-48F8-B411-291AC124CCAF}">
      <dgm:prSet/>
      <dgm:spPr/>
      <dgm:t>
        <a:bodyPr/>
        <a:lstStyle/>
        <a:p>
          <a:endParaRPr lang="ru-RU"/>
        </a:p>
      </dgm:t>
    </dgm:pt>
    <dgm:pt modelId="{53A6099D-44AA-4C75-88F8-A99F079E92D7}">
      <dgm:prSet/>
      <dgm:spPr/>
      <dgm:t>
        <a:bodyPr/>
        <a:lstStyle/>
        <a:p>
          <a:r>
            <a:rPr lang="ru-RU" dirty="0" smtClean="0"/>
            <a:t>Рейтинг школ по уровню освоения образовательного стандарта для получения профессионального образования в ЕГЭ-2011</a:t>
          </a:r>
          <a:endParaRPr lang="ru-RU" dirty="0"/>
        </a:p>
      </dgm:t>
    </dgm:pt>
    <dgm:pt modelId="{6609375D-98CF-41DE-A8BD-493F838E77FD}" type="parTrans" cxnId="{1FF65C68-5651-47D9-B989-46BC099FE722}">
      <dgm:prSet/>
      <dgm:spPr/>
      <dgm:t>
        <a:bodyPr/>
        <a:lstStyle/>
        <a:p>
          <a:endParaRPr lang="ru-RU"/>
        </a:p>
      </dgm:t>
    </dgm:pt>
    <dgm:pt modelId="{96802857-BFA0-4124-966B-A7ACBF5BCE77}" type="sibTrans" cxnId="{1FF65C68-5651-47D9-B989-46BC099FE722}">
      <dgm:prSet/>
      <dgm:spPr/>
      <dgm:t>
        <a:bodyPr/>
        <a:lstStyle/>
        <a:p>
          <a:endParaRPr lang="ru-RU"/>
        </a:p>
      </dgm:t>
    </dgm:pt>
    <dgm:pt modelId="{DD6AB052-645E-4582-B7C3-7674AD7D5625}">
      <dgm:prSet custT="1"/>
      <dgm:spPr/>
      <dgm:t>
        <a:bodyPr/>
        <a:lstStyle/>
        <a:p>
          <a:r>
            <a:rPr lang="ru-RU" sz="1100" dirty="0" smtClean="0">
              <a:solidFill>
                <a:srgbClr val="C00000"/>
              </a:solidFill>
              <a:effectLst/>
            </a:rPr>
            <a:t>Доля выпускников, успешно сдавших все экзамены в форме ЕГЭ (выше минимального порога), %</a:t>
          </a:r>
          <a:endParaRPr lang="ru-RU" sz="1100" dirty="0">
            <a:solidFill>
              <a:srgbClr val="C00000"/>
            </a:solidFill>
            <a:effectLst/>
          </a:endParaRPr>
        </a:p>
      </dgm:t>
    </dgm:pt>
    <dgm:pt modelId="{8E04784A-282E-4D34-B012-0B39F40FA3C9}" type="parTrans" cxnId="{C9F3E8B5-44C8-4FA1-BD24-49BE3FBD5124}">
      <dgm:prSet/>
      <dgm:spPr/>
      <dgm:t>
        <a:bodyPr/>
        <a:lstStyle/>
        <a:p>
          <a:endParaRPr lang="ru-RU"/>
        </a:p>
      </dgm:t>
    </dgm:pt>
    <dgm:pt modelId="{6C8BA23B-41C7-4F42-B49D-61AE53A6CA07}" type="sibTrans" cxnId="{C9F3E8B5-44C8-4FA1-BD24-49BE3FBD5124}">
      <dgm:prSet/>
      <dgm:spPr/>
      <dgm:t>
        <a:bodyPr/>
        <a:lstStyle/>
        <a:p>
          <a:endParaRPr lang="ru-RU"/>
        </a:p>
      </dgm:t>
    </dgm:pt>
    <dgm:pt modelId="{25ABF980-D69A-40A0-AD4E-31D8BFE5F73B}" type="pres">
      <dgm:prSet presAssocID="{FCA52914-0F82-4F84-BDE3-90AB5425D1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9A6B27-3458-46C8-B243-196AD9756B62}" type="pres">
      <dgm:prSet presAssocID="{CA91A938-FF7A-4ED4-B755-9212E9DF0129}" presName="circle1" presStyleLbl="node1" presStyleIdx="0" presStyleCnt="4"/>
      <dgm:spPr/>
    </dgm:pt>
    <dgm:pt modelId="{3D00B3EB-8F79-4813-80FE-B6C4BB216A1D}" type="pres">
      <dgm:prSet presAssocID="{CA91A938-FF7A-4ED4-B755-9212E9DF0129}" presName="space" presStyleCnt="0"/>
      <dgm:spPr/>
    </dgm:pt>
    <dgm:pt modelId="{FC351509-037C-4087-9729-140A09EFA9A4}" type="pres">
      <dgm:prSet presAssocID="{CA91A938-FF7A-4ED4-B755-9212E9DF0129}" presName="rect1" presStyleLbl="alignAcc1" presStyleIdx="0" presStyleCnt="4"/>
      <dgm:spPr/>
      <dgm:t>
        <a:bodyPr/>
        <a:lstStyle/>
        <a:p>
          <a:endParaRPr lang="ru-RU"/>
        </a:p>
      </dgm:t>
    </dgm:pt>
    <dgm:pt modelId="{3DE97C0F-6FB5-425F-AE17-5CB65C2D71D6}" type="pres">
      <dgm:prSet presAssocID="{2586AB52-F71F-4651-AFE3-4CD8ABCD8784}" presName="vertSpace2" presStyleLbl="node1" presStyleIdx="0" presStyleCnt="4"/>
      <dgm:spPr/>
    </dgm:pt>
    <dgm:pt modelId="{4F8E5B29-77E9-47ED-AE7F-297114EFF8E9}" type="pres">
      <dgm:prSet presAssocID="{2586AB52-F71F-4651-AFE3-4CD8ABCD8784}" presName="circle2" presStyleLbl="node1" presStyleIdx="1" presStyleCnt="4"/>
      <dgm:spPr/>
    </dgm:pt>
    <dgm:pt modelId="{CDD5B578-02D7-49D1-BA4A-44D55A2CD04E}" type="pres">
      <dgm:prSet presAssocID="{2586AB52-F71F-4651-AFE3-4CD8ABCD8784}" presName="rect2" presStyleLbl="alignAcc1" presStyleIdx="1" presStyleCnt="4" custLinFactNeighborX="-116" custLinFactNeighborY="481"/>
      <dgm:spPr/>
      <dgm:t>
        <a:bodyPr/>
        <a:lstStyle/>
        <a:p>
          <a:endParaRPr lang="ru-RU"/>
        </a:p>
      </dgm:t>
    </dgm:pt>
    <dgm:pt modelId="{E2C04658-9A46-4EF8-8086-95D1E3FD71CB}" type="pres">
      <dgm:prSet presAssocID="{53A6099D-44AA-4C75-88F8-A99F079E92D7}" presName="vertSpace3" presStyleLbl="node1" presStyleIdx="1" presStyleCnt="4"/>
      <dgm:spPr/>
    </dgm:pt>
    <dgm:pt modelId="{37755037-5A67-49CA-A0D9-A276CA8442CF}" type="pres">
      <dgm:prSet presAssocID="{53A6099D-44AA-4C75-88F8-A99F079E92D7}" presName="circle3" presStyleLbl="node1" presStyleIdx="2" presStyleCnt="4"/>
      <dgm:spPr/>
    </dgm:pt>
    <dgm:pt modelId="{E61A3EAE-EAC0-43C6-99FC-CF5483883C16}" type="pres">
      <dgm:prSet presAssocID="{53A6099D-44AA-4C75-88F8-A99F079E92D7}" presName="rect3" presStyleLbl="alignAcc1" presStyleIdx="2" presStyleCnt="4"/>
      <dgm:spPr/>
      <dgm:t>
        <a:bodyPr/>
        <a:lstStyle/>
        <a:p>
          <a:endParaRPr lang="ru-RU"/>
        </a:p>
      </dgm:t>
    </dgm:pt>
    <dgm:pt modelId="{D3502FB5-E9B0-4778-86A3-483327C65513}" type="pres">
      <dgm:prSet presAssocID="{4A24534C-C12E-4153-B9D4-DCB789BC218B}" presName="vertSpace4" presStyleLbl="node1" presStyleIdx="2" presStyleCnt="4"/>
      <dgm:spPr/>
    </dgm:pt>
    <dgm:pt modelId="{2E26CD6F-7653-4ABE-BFA3-B113980E732B}" type="pres">
      <dgm:prSet presAssocID="{4A24534C-C12E-4153-B9D4-DCB789BC218B}" presName="circle4" presStyleLbl="node1" presStyleIdx="3" presStyleCnt="4"/>
      <dgm:spPr/>
    </dgm:pt>
    <dgm:pt modelId="{539262A1-D09D-449C-9C0E-4EF877BB4F26}" type="pres">
      <dgm:prSet presAssocID="{4A24534C-C12E-4153-B9D4-DCB789BC218B}" presName="rect4" presStyleLbl="alignAcc1" presStyleIdx="3" presStyleCnt="4" custScaleX="100000" custLinFactNeighborX="221" custLinFactNeighborY="9410"/>
      <dgm:spPr/>
      <dgm:t>
        <a:bodyPr/>
        <a:lstStyle/>
        <a:p>
          <a:endParaRPr lang="ru-RU"/>
        </a:p>
      </dgm:t>
    </dgm:pt>
    <dgm:pt modelId="{9E51BCFE-EE03-4B4C-890D-2F2AFD50BDA5}" type="pres">
      <dgm:prSet presAssocID="{CA91A938-FF7A-4ED4-B755-9212E9DF0129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9D9E8-02A8-4052-80E3-BDE0172C9C94}" type="pres">
      <dgm:prSet presAssocID="{CA91A938-FF7A-4ED4-B755-9212E9DF0129}" presName="rect1ChTx" presStyleLbl="alignAcc1" presStyleIdx="3" presStyleCnt="4" custScaleX="10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DEACA-74D8-4DE4-8503-9BE4DBF35409}" type="pres">
      <dgm:prSet presAssocID="{2586AB52-F71F-4651-AFE3-4CD8ABCD878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57243-8D36-4CAC-B146-EC1EB056FF12}" type="pres">
      <dgm:prSet presAssocID="{2586AB52-F71F-4651-AFE3-4CD8ABCD8784}" presName="rect2ChTx" presStyleLbl="alignAcc1" presStyleIdx="3" presStyleCnt="4" custScaleX="10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9F713-5A01-42C4-97AF-757C9E4645A3}" type="pres">
      <dgm:prSet presAssocID="{53A6099D-44AA-4C75-88F8-A99F079E92D7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C8558-64CA-4D84-A1CD-5016F62C2E7B}" type="pres">
      <dgm:prSet presAssocID="{53A6099D-44AA-4C75-88F8-A99F079E92D7}" presName="rect3ChTx" presStyleLbl="alignAcc1" presStyleIdx="3" presStyleCnt="4" custScaleX="104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05F56-C4CB-4FAF-BA65-9024521AC1D2}" type="pres">
      <dgm:prSet presAssocID="{4A24534C-C12E-4153-B9D4-DCB789BC218B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DD3F1-AB3F-467F-BB7C-0D6315017947}" type="pres">
      <dgm:prSet presAssocID="{4A24534C-C12E-4153-B9D4-DCB789BC218B}" presName="rect4ChTx" presStyleLbl="alignAcc1" presStyleIdx="3" presStyleCnt="4" custScaleX="104046" custLinFactNeighborY="10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BF10E5-9C93-402B-B03B-20E47D9C5294}" srcId="{CA91A938-FF7A-4ED4-B755-9212E9DF0129}" destId="{C0D2EE8D-5F52-499D-AE2E-85E5FEE2D66A}" srcOrd="0" destOrd="0" parTransId="{4EDC1AB4-D685-4A26-A65D-F83BE29CA62C}" sibTransId="{502A31B3-E4B6-423A-B206-900D7EFF8AAB}"/>
    <dgm:cxn modelId="{492D2CF7-773D-4AA3-9478-18CB29A34143}" type="presOf" srcId="{FCA52914-0F82-4F84-BDE3-90AB5425D1BC}" destId="{25ABF980-D69A-40A0-AD4E-31D8BFE5F73B}" srcOrd="0" destOrd="0" presId="urn:microsoft.com/office/officeart/2005/8/layout/target3"/>
    <dgm:cxn modelId="{DDA7122D-9AF5-4FFB-9848-2A134D791652}" type="presOf" srcId="{53A6099D-44AA-4C75-88F8-A99F079E92D7}" destId="{8679F713-5A01-42C4-97AF-757C9E4645A3}" srcOrd="1" destOrd="0" presId="urn:microsoft.com/office/officeart/2005/8/layout/target3"/>
    <dgm:cxn modelId="{1FF65C68-5651-47D9-B989-46BC099FE722}" srcId="{FCA52914-0F82-4F84-BDE3-90AB5425D1BC}" destId="{53A6099D-44AA-4C75-88F8-A99F079E92D7}" srcOrd="2" destOrd="0" parTransId="{6609375D-98CF-41DE-A8BD-493F838E77FD}" sibTransId="{96802857-BFA0-4124-966B-A7ACBF5BCE77}"/>
    <dgm:cxn modelId="{C9F3E8B5-44C8-4FA1-BD24-49BE3FBD5124}" srcId="{53A6099D-44AA-4C75-88F8-A99F079E92D7}" destId="{DD6AB052-645E-4582-B7C3-7674AD7D5625}" srcOrd="0" destOrd="0" parTransId="{8E04784A-282E-4D34-B012-0B39F40FA3C9}" sibTransId="{6C8BA23B-41C7-4F42-B49D-61AE53A6CA07}"/>
    <dgm:cxn modelId="{49B83151-D469-4FB9-90A1-B008A2A4C601}" type="presOf" srcId="{DD6AB052-645E-4582-B7C3-7674AD7D5625}" destId="{955C8558-64CA-4D84-A1CD-5016F62C2E7B}" srcOrd="0" destOrd="0" presId="urn:microsoft.com/office/officeart/2005/8/layout/target3"/>
    <dgm:cxn modelId="{FDA96F0A-4E48-4950-9A3B-2A13AC5DBBE8}" type="presOf" srcId="{CF97A0E4-45A5-4C57-AD53-A04BE38F2C16}" destId="{293DD3F1-AB3F-467F-BB7C-0D6315017947}" srcOrd="0" destOrd="0" presId="urn:microsoft.com/office/officeart/2005/8/layout/target3"/>
    <dgm:cxn modelId="{E8EB988F-C342-470B-96B8-A8AE0D3D4EEB}" srcId="{2586AB52-F71F-4651-AFE3-4CD8ABCD8784}" destId="{35225A33-1692-42C6-98B9-C61A71224EA8}" srcOrd="0" destOrd="0" parTransId="{FF03E088-6541-4801-A0F9-6B650C77BA70}" sibTransId="{6B565B8E-9AFC-4AAB-B613-5933CAC0F2DD}"/>
    <dgm:cxn modelId="{066B6D38-F870-4D60-BBEB-BDC085B719B6}" srcId="{FCA52914-0F82-4F84-BDE3-90AB5425D1BC}" destId="{2586AB52-F71F-4651-AFE3-4CD8ABCD8784}" srcOrd="1" destOrd="0" parTransId="{27CF9721-2201-442C-854C-B2500BDD01C5}" sibTransId="{EA73A0D5-A7F9-48F4-9BA6-045B94819742}"/>
    <dgm:cxn modelId="{CD3CCCD5-C36E-409D-81B2-3C3CE892213C}" type="presOf" srcId="{4A24534C-C12E-4153-B9D4-DCB789BC218B}" destId="{539262A1-D09D-449C-9C0E-4EF877BB4F26}" srcOrd="0" destOrd="0" presId="urn:microsoft.com/office/officeart/2005/8/layout/target3"/>
    <dgm:cxn modelId="{D14D1E1D-3CC8-4AF9-AC61-913CC11D59B0}" type="presOf" srcId="{4A24534C-C12E-4153-B9D4-DCB789BC218B}" destId="{BC105F56-C4CB-4FAF-BA65-9024521AC1D2}" srcOrd="1" destOrd="0" presId="urn:microsoft.com/office/officeart/2005/8/layout/target3"/>
    <dgm:cxn modelId="{5AEA4EBE-C53A-48F8-B411-291AC124CCAF}" srcId="{4A24534C-C12E-4153-B9D4-DCB789BC218B}" destId="{CF97A0E4-45A5-4C57-AD53-A04BE38F2C16}" srcOrd="0" destOrd="0" parTransId="{B22F63C3-EF72-4CFA-AAA8-121863309DD0}" sibTransId="{EE98116F-C808-4ACE-BDED-D18B54E2109A}"/>
    <dgm:cxn modelId="{87322ABF-2351-42C6-B9A5-DD474CB93E85}" type="presOf" srcId="{35225A33-1692-42C6-98B9-C61A71224EA8}" destId="{A6457243-8D36-4CAC-B146-EC1EB056FF12}" srcOrd="0" destOrd="0" presId="urn:microsoft.com/office/officeart/2005/8/layout/target3"/>
    <dgm:cxn modelId="{40C8A5BA-E98A-4F04-B490-CC52A6A2F25F}" type="presOf" srcId="{2586AB52-F71F-4651-AFE3-4CD8ABCD8784}" destId="{CDD5B578-02D7-49D1-BA4A-44D55A2CD04E}" srcOrd="0" destOrd="0" presId="urn:microsoft.com/office/officeart/2005/8/layout/target3"/>
    <dgm:cxn modelId="{F8A3716E-C750-494A-8D2E-4D90122DEEA1}" type="presOf" srcId="{2586AB52-F71F-4651-AFE3-4CD8ABCD8784}" destId="{03ADEACA-74D8-4DE4-8503-9BE4DBF35409}" srcOrd="1" destOrd="0" presId="urn:microsoft.com/office/officeart/2005/8/layout/target3"/>
    <dgm:cxn modelId="{593890AB-6E9E-4BF4-988A-8E4F77A3CA98}" type="presOf" srcId="{CA91A938-FF7A-4ED4-B755-9212E9DF0129}" destId="{9E51BCFE-EE03-4B4C-890D-2F2AFD50BDA5}" srcOrd="1" destOrd="0" presId="urn:microsoft.com/office/officeart/2005/8/layout/target3"/>
    <dgm:cxn modelId="{0BE726E9-F54E-46AA-B26B-2680A9C6D8CF}" type="presOf" srcId="{53A6099D-44AA-4C75-88F8-A99F079E92D7}" destId="{E61A3EAE-EAC0-43C6-99FC-CF5483883C16}" srcOrd="0" destOrd="0" presId="urn:microsoft.com/office/officeart/2005/8/layout/target3"/>
    <dgm:cxn modelId="{21A8D556-9D28-47FC-9900-547C921806DD}" type="presOf" srcId="{CA91A938-FF7A-4ED4-B755-9212E9DF0129}" destId="{FC351509-037C-4087-9729-140A09EFA9A4}" srcOrd="0" destOrd="0" presId="urn:microsoft.com/office/officeart/2005/8/layout/target3"/>
    <dgm:cxn modelId="{8FB8DF4A-B820-46C4-84B1-D0684BAB3A8B}" srcId="{FCA52914-0F82-4F84-BDE3-90AB5425D1BC}" destId="{CA91A938-FF7A-4ED4-B755-9212E9DF0129}" srcOrd="0" destOrd="0" parTransId="{8424B4D3-5A2E-424A-92EE-634F45C71310}" sibTransId="{0FBACF64-6845-4DBD-8270-C06E8081A720}"/>
    <dgm:cxn modelId="{2AD529C8-338B-4FAF-9D47-1090EA9D7A59}" type="presOf" srcId="{C0D2EE8D-5F52-499D-AE2E-85E5FEE2D66A}" destId="{B6B9D9E8-02A8-4052-80E3-BDE0172C9C94}" srcOrd="0" destOrd="0" presId="urn:microsoft.com/office/officeart/2005/8/layout/target3"/>
    <dgm:cxn modelId="{06EB6145-2CCA-471F-8BD5-051A88A67871}" srcId="{FCA52914-0F82-4F84-BDE3-90AB5425D1BC}" destId="{4A24534C-C12E-4153-B9D4-DCB789BC218B}" srcOrd="3" destOrd="0" parTransId="{6FBE1DC6-6CE2-47C0-993D-BF36C5F0C497}" sibTransId="{8D17518B-5AF8-4471-9208-2637B4975966}"/>
    <dgm:cxn modelId="{A74B6470-120A-446B-AFC4-D46FBA2BFD90}" type="presParOf" srcId="{25ABF980-D69A-40A0-AD4E-31D8BFE5F73B}" destId="{5B9A6B27-3458-46C8-B243-196AD9756B62}" srcOrd="0" destOrd="0" presId="urn:microsoft.com/office/officeart/2005/8/layout/target3"/>
    <dgm:cxn modelId="{2E44CD50-B549-47E3-A99B-96183ED363CA}" type="presParOf" srcId="{25ABF980-D69A-40A0-AD4E-31D8BFE5F73B}" destId="{3D00B3EB-8F79-4813-80FE-B6C4BB216A1D}" srcOrd="1" destOrd="0" presId="urn:microsoft.com/office/officeart/2005/8/layout/target3"/>
    <dgm:cxn modelId="{9D65DDE9-B2BB-4910-94B1-A5D3D2B29807}" type="presParOf" srcId="{25ABF980-D69A-40A0-AD4E-31D8BFE5F73B}" destId="{FC351509-037C-4087-9729-140A09EFA9A4}" srcOrd="2" destOrd="0" presId="urn:microsoft.com/office/officeart/2005/8/layout/target3"/>
    <dgm:cxn modelId="{444DF4FF-78E3-451F-9652-7DB80C6B1E7F}" type="presParOf" srcId="{25ABF980-D69A-40A0-AD4E-31D8BFE5F73B}" destId="{3DE97C0F-6FB5-425F-AE17-5CB65C2D71D6}" srcOrd="3" destOrd="0" presId="urn:microsoft.com/office/officeart/2005/8/layout/target3"/>
    <dgm:cxn modelId="{AF91852A-11D1-41DB-82D8-283C2BCAA33B}" type="presParOf" srcId="{25ABF980-D69A-40A0-AD4E-31D8BFE5F73B}" destId="{4F8E5B29-77E9-47ED-AE7F-297114EFF8E9}" srcOrd="4" destOrd="0" presId="urn:microsoft.com/office/officeart/2005/8/layout/target3"/>
    <dgm:cxn modelId="{FAE1E9FF-18D7-4E09-9013-091203AD512C}" type="presParOf" srcId="{25ABF980-D69A-40A0-AD4E-31D8BFE5F73B}" destId="{CDD5B578-02D7-49D1-BA4A-44D55A2CD04E}" srcOrd="5" destOrd="0" presId="urn:microsoft.com/office/officeart/2005/8/layout/target3"/>
    <dgm:cxn modelId="{0F3E27F2-246C-467C-979E-401EF7649CEC}" type="presParOf" srcId="{25ABF980-D69A-40A0-AD4E-31D8BFE5F73B}" destId="{E2C04658-9A46-4EF8-8086-95D1E3FD71CB}" srcOrd="6" destOrd="0" presId="urn:microsoft.com/office/officeart/2005/8/layout/target3"/>
    <dgm:cxn modelId="{576D7DD3-6E6B-4156-A299-414DFB3385AD}" type="presParOf" srcId="{25ABF980-D69A-40A0-AD4E-31D8BFE5F73B}" destId="{37755037-5A67-49CA-A0D9-A276CA8442CF}" srcOrd="7" destOrd="0" presId="urn:microsoft.com/office/officeart/2005/8/layout/target3"/>
    <dgm:cxn modelId="{E18B4496-39DC-4CC3-84E1-A713203C5210}" type="presParOf" srcId="{25ABF980-D69A-40A0-AD4E-31D8BFE5F73B}" destId="{E61A3EAE-EAC0-43C6-99FC-CF5483883C16}" srcOrd="8" destOrd="0" presId="urn:microsoft.com/office/officeart/2005/8/layout/target3"/>
    <dgm:cxn modelId="{849D1FD8-DCDA-441A-BE19-639E9880E61F}" type="presParOf" srcId="{25ABF980-D69A-40A0-AD4E-31D8BFE5F73B}" destId="{D3502FB5-E9B0-4778-86A3-483327C65513}" srcOrd="9" destOrd="0" presId="urn:microsoft.com/office/officeart/2005/8/layout/target3"/>
    <dgm:cxn modelId="{A325ADEF-E8F8-4CF9-B673-EEAB216AE31F}" type="presParOf" srcId="{25ABF980-D69A-40A0-AD4E-31D8BFE5F73B}" destId="{2E26CD6F-7653-4ABE-BFA3-B113980E732B}" srcOrd="10" destOrd="0" presId="urn:microsoft.com/office/officeart/2005/8/layout/target3"/>
    <dgm:cxn modelId="{2684ED4B-50F6-47A7-A909-CC5DC82CFC01}" type="presParOf" srcId="{25ABF980-D69A-40A0-AD4E-31D8BFE5F73B}" destId="{539262A1-D09D-449C-9C0E-4EF877BB4F26}" srcOrd="11" destOrd="0" presId="urn:microsoft.com/office/officeart/2005/8/layout/target3"/>
    <dgm:cxn modelId="{7AEC6B17-8266-4A19-9009-C63DCDF65F95}" type="presParOf" srcId="{25ABF980-D69A-40A0-AD4E-31D8BFE5F73B}" destId="{9E51BCFE-EE03-4B4C-890D-2F2AFD50BDA5}" srcOrd="12" destOrd="0" presId="urn:microsoft.com/office/officeart/2005/8/layout/target3"/>
    <dgm:cxn modelId="{73CB0431-B894-4691-AF4C-8A4A240DDB1B}" type="presParOf" srcId="{25ABF980-D69A-40A0-AD4E-31D8BFE5F73B}" destId="{B6B9D9E8-02A8-4052-80E3-BDE0172C9C94}" srcOrd="13" destOrd="0" presId="urn:microsoft.com/office/officeart/2005/8/layout/target3"/>
    <dgm:cxn modelId="{A9DFED0A-3D72-4397-AFA1-F1361CABCEAC}" type="presParOf" srcId="{25ABF980-D69A-40A0-AD4E-31D8BFE5F73B}" destId="{03ADEACA-74D8-4DE4-8503-9BE4DBF35409}" srcOrd="14" destOrd="0" presId="urn:microsoft.com/office/officeart/2005/8/layout/target3"/>
    <dgm:cxn modelId="{B13F48C9-6DAE-419D-9354-15A2CBE67674}" type="presParOf" srcId="{25ABF980-D69A-40A0-AD4E-31D8BFE5F73B}" destId="{A6457243-8D36-4CAC-B146-EC1EB056FF12}" srcOrd="15" destOrd="0" presId="urn:microsoft.com/office/officeart/2005/8/layout/target3"/>
    <dgm:cxn modelId="{3A9AC74E-F10A-431A-8FEE-880559390F56}" type="presParOf" srcId="{25ABF980-D69A-40A0-AD4E-31D8BFE5F73B}" destId="{8679F713-5A01-42C4-97AF-757C9E4645A3}" srcOrd="16" destOrd="0" presId="urn:microsoft.com/office/officeart/2005/8/layout/target3"/>
    <dgm:cxn modelId="{1136C59F-9E73-447C-A0FF-359A6D5DBFFB}" type="presParOf" srcId="{25ABF980-D69A-40A0-AD4E-31D8BFE5F73B}" destId="{955C8558-64CA-4D84-A1CD-5016F62C2E7B}" srcOrd="17" destOrd="0" presId="urn:microsoft.com/office/officeart/2005/8/layout/target3"/>
    <dgm:cxn modelId="{932C9CB0-3437-4CC7-A814-949B457175BC}" type="presParOf" srcId="{25ABF980-D69A-40A0-AD4E-31D8BFE5F73B}" destId="{BC105F56-C4CB-4FAF-BA65-9024521AC1D2}" srcOrd="18" destOrd="0" presId="urn:microsoft.com/office/officeart/2005/8/layout/target3"/>
    <dgm:cxn modelId="{DAA45A90-7BBC-4F87-B14B-11BD5DC76EB5}" type="presParOf" srcId="{25ABF980-D69A-40A0-AD4E-31D8BFE5F73B}" destId="{293DD3F1-AB3F-467F-BB7C-0D631501794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ADC112-8132-4CB2-807B-1439D8899E40}">
      <dsp:nvSpPr>
        <dsp:cNvPr id="0" name=""/>
        <dsp:cNvSpPr/>
      </dsp:nvSpPr>
      <dsp:spPr>
        <a:xfrm>
          <a:off x="4743861" y="394918"/>
          <a:ext cx="13828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2831"/>
              </a:lnTo>
              <a:lnTo>
                <a:pt x="1382880" y="82831"/>
              </a:lnTo>
              <a:lnTo>
                <a:pt x="1382880" y="120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11E7F-3239-4CEA-BF8D-9514F534FA22}">
      <dsp:nvSpPr>
        <dsp:cNvPr id="0" name=""/>
        <dsp:cNvSpPr/>
      </dsp:nvSpPr>
      <dsp:spPr>
        <a:xfrm>
          <a:off x="5789651" y="2016173"/>
          <a:ext cx="123979" cy="171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193"/>
              </a:lnTo>
              <a:lnTo>
                <a:pt x="123979" y="1719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3C1C4-D6DC-4B60-B9B4-1E277999B666}">
      <dsp:nvSpPr>
        <dsp:cNvPr id="0" name=""/>
        <dsp:cNvSpPr/>
      </dsp:nvSpPr>
      <dsp:spPr>
        <a:xfrm>
          <a:off x="5789651" y="2016173"/>
          <a:ext cx="123979" cy="1069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357"/>
              </a:lnTo>
              <a:lnTo>
                <a:pt x="123979" y="10693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28C09-405E-4CCE-ADB6-E255AEC581DD}">
      <dsp:nvSpPr>
        <dsp:cNvPr id="0" name=""/>
        <dsp:cNvSpPr/>
      </dsp:nvSpPr>
      <dsp:spPr>
        <a:xfrm>
          <a:off x="5789651" y="2016173"/>
          <a:ext cx="123979" cy="397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721"/>
              </a:lnTo>
              <a:lnTo>
                <a:pt x="123979" y="3977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FA7A1-B4CC-4042-BD88-F038090A4E1A}">
      <dsp:nvSpPr>
        <dsp:cNvPr id="0" name=""/>
        <dsp:cNvSpPr/>
      </dsp:nvSpPr>
      <dsp:spPr>
        <a:xfrm>
          <a:off x="5513141" y="1234411"/>
          <a:ext cx="9012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5903"/>
              </a:lnTo>
              <a:lnTo>
                <a:pt x="901221" y="75903"/>
              </a:lnTo>
              <a:lnTo>
                <a:pt x="901221" y="1136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896E7-E510-4605-AE92-3A5706A4D776}">
      <dsp:nvSpPr>
        <dsp:cNvPr id="0" name=""/>
        <dsp:cNvSpPr/>
      </dsp:nvSpPr>
      <dsp:spPr>
        <a:xfrm>
          <a:off x="4190700" y="2081543"/>
          <a:ext cx="118426" cy="57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229"/>
              </a:lnTo>
              <a:lnTo>
                <a:pt x="118426" y="572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D03A7-DD1F-4621-9FAF-83D07593F5DA}">
      <dsp:nvSpPr>
        <dsp:cNvPr id="0" name=""/>
        <dsp:cNvSpPr/>
      </dsp:nvSpPr>
      <dsp:spPr>
        <a:xfrm>
          <a:off x="4793265" y="1234411"/>
          <a:ext cx="719876" cy="91440"/>
        </a:xfrm>
        <a:custGeom>
          <a:avLst/>
          <a:gdLst/>
          <a:ahLst/>
          <a:cxnLst/>
          <a:rect l="0" t="0" r="0" b="0"/>
          <a:pathLst>
            <a:path>
              <a:moveTo>
                <a:pt x="719876" y="45720"/>
              </a:moveTo>
              <a:lnTo>
                <a:pt x="719876" y="79500"/>
              </a:lnTo>
              <a:lnTo>
                <a:pt x="0" y="79500"/>
              </a:lnTo>
              <a:lnTo>
                <a:pt x="0" y="117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DC09D-6B8A-4860-B00A-C58B32215CD1}">
      <dsp:nvSpPr>
        <dsp:cNvPr id="0" name=""/>
        <dsp:cNvSpPr/>
      </dsp:nvSpPr>
      <dsp:spPr>
        <a:xfrm>
          <a:off x="3670331" y="944395"/>
          <a:ext cx="1842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448"/>
              </a:lnTo>
              <a:lnTo>
                <a:pt x="1842810" y="83448"/>
              </a:lnTo>
              <a:lnTo>
                <a:pt x="1842810" y="121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E4C14-8223-4DBF-91E4-70D197EBE204}">
      <dsp:nvSpPr>
        <dsp:cNvPr id="0" name=""/>
        <dsp:cNvSpPr/>
      </dsp:nvSpPr>
      <dsp:spPr>
        <a:xfrm>
          <a:off x="2249779" y="1994976"/>
          <a:ext cx="131469" cy="1235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548"/>
              </a:lnTo>
              <a:lnTo>
                <a:pt x="131469" y="12355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33532-727E-4E8B-94A5-8EF4E65623BD}">
      <dsp:nvSpPr>
        <dsp:cNvPr id="0" name=""/>
        <dsp:cNvSpPr/>
      </dsp:nvSpPr>
      <dsp:spPr>
        <a:xfrm>
          <a:off x="2249779" y="1994976"/>
          <a:ext cx="120984" cy="448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559"/>
              </a:lnTo>
              <a:lnTo>
                <a:pt x="120984" y="4485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1798A-A1D8-4790-A945-C1066D2D2D37}">
      <dsp:nvSpPr>
        <dsp:cNvPr id="0" name=""/>
        <dsp:cNvSpPr/>
      </dsp:nvSpPr>
      <dsp:spPr>
        <a:xfrm>
          <a:off x="1766789" y="1241590"/>
          <a:ext cx="11025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9323"/>
              </a:lnTo>
              <a:lnTo>
                <a:pt x="1102568" y="79323"/>
              </a:lnTo>
              <a:lnTo>
                <a:pt x="1102568" y="1170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50D0B-24AA-4F75-B18F-7F9BEBA4E610}">
      <dsp:nvSpPr>
        <dsp:cNvPr id="0" name=""/>
        <dsp:cNvSpPr/>
      </dsp:nvSpPr>
      <dsp:spPr>
        <a:xfrm>
          <a:off x="191801" y="2020203"/>
          <a:ext cx="240241" cy="68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9998"/>
              </a:lnTo>
              <a:lnTo>
                <a:pt x="240241" y="689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FB10D-FF3E-4CA4-90E2-C024AF916A0A}">
      <dsp:nvSpPr>
        <dsp:cNvPr id="0" name=""/>
        <dsp:cNvSpPr/>
      </dsp:nvSpPr>
      <dsp:spPr>
        <a:xfrm>
          <a:off x="954587" y="1241590"/>
          <a:ext cx="812202" cy="91440"/>
        </a:xfrm>
        <a:custGeom>
          <a:avLst/>
          <a:gdLst/>
          <a:ahLst/>
          <a:cxnLst/>
          <a:rect l="0" t="0" r="0" b="0"/>
          <a:pathLst>
            <a:path>
              <a:moveTo>
                <a:pt x="812202" y="45720"/>
              </a:moveTo>
              <a:lnTo>
                <a:pt x="812202" y="83448"/>
              </a:lnTo>
              <a:lnTo>
                <a:pt x="0" y="83448"/>
              </a:lnTo>
              <a:lnTo>
                <a:pt x="0" y="121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4CADB-4950-449B-8683-D4E59721BAE6}">
      <dsp:nvSpPr>
        <dsp:cNvPr id="0" name=""/>
        <dsp:cNvSpPr/>
      </dsp:nvSpPr>
      <dsp:spPr>
        <a:xfrm>
          <a:off x="1766789" y="944395"/>
          <a:ext cx="1903541" cy="91440"/>
        </a:xfrm>
        <a:custGeom>
          <a:avLst/>
          <a:gdLst/>
          <a:ahLst/>
          <a:cxnLst/>
          <a:rect l="0" t="0" r="0" b="0"/>
          <a:pathLst>
            <a:path>
              <a:moveTo>
                <a:pt x="1903541" y="45720"/>
              </a:moveTo>
              <a:lnTo>
                <a:pt x="1903541" y="83448"/>
              </a:lnTo>
              <a:lnTo>
                <a:pt x="0" y="83448"/>
              </a:lnTo>
              <a:lnTo>
                <a:pt x="0" y="121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CA5CA-25B3-4095-8001-B402EFBC5938}">
      <dsp:nvSpPr>
        <dsp:cNvPr id="0" name=""/>
        <dsp:cNvSpPr/>
      </dsp:nvSpPr>
      <dsp:spPr>
        <a:xfrm>
          <a:off x="3670331" y="394918"/>
          <a:ext cx="1073530" cy="91440"/>
        </a:xfrm>
        <a:custGeom>
          <a:avLst/>
          <a:gdLst/>
          <a:ahLst/>
          <a:cxnLst/>
          <a:rect l="0" t="0" r="0" b="0"/>
          <a:pathLst>
            <a:path>
              <a:moveTo>
                <a:pt x="1073530" y="45720"/>
              </a:moveTo>
              <a:lnTo>
                <a:pt x="1073530" y="85522"/>
              </a:lnTo>
              <a:lnTo>
                <a:pt x="0" y="85522"/>
              </a:lnTo>
              <a:lnTo>
                <a:pt x="0" y="123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AE4ED-5ACD-4DB1-A997-392F57E0262B}">
      <dsp:nvSpPr>
        <dsp:cNvPr id="0" name=""/>
        <dsp:cNvSpPr/>
      </dsp:nvSpPr>
      <dsp:spPr>
        <a:xfrm>
          <a:off x="3856574" y="0"/>
          <a:ext cx="1774574" cy="440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Общеобразовательные учреждения Чувашской Республики</a:t>
          </a:r>
        </a:p>
      </dsp:txBody>
      <dsp:txXfrm>
        <a:off x="3856574" y="0"/>
        <a:ext cx="1774574" cy="440638"/>
      </dsp:txXfrm>
    </dsp:sp>
    <dsp:sp modelId="{4E1F06F6-B575-4DE2-A497-6FBF93CCBB58}">
      <dsp:nvSpPr>
        <dsp:cNvPr id="0" name=""/>
        <dsp:cNvSpPr/>
      </dsp:nvSpPr>
      <dsp:spPr>
        <a:xfrm>
          <a:off x="2683799" y="518170"/>
          <a:ext cx="1973064" cy="471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Общеобразовательные учреждения </a:t>
          </a:r>
          <a:r>
            <a:rPr lang="ru-RU" sz="1000" kern="1200" dirty="0" smtClean="0"/>
            <a:t>(</a:t>
          </a:r>
          <a:r>
            <a:rPr lang="ru-RU" sz="1000" kern="1200" dirty="0"/>
            <a:t>с дневным режимом работы)</a:t>
          </a:r>
        </a:p>
      </dsp:txBody>
      <dsp:txXfrm>
        <a:off x="2683799" y="518170"/>
        <a:ext cx="1973064" cy="471944"/>
      </dsp:txXfrm>
    </dsp:sp>
    <dsp:sp modelId="{107262B0-58BD-4A1E-81C4-E425D0C80807}">
      <dsp:nvSpPr>
        <dsp:cNvPr id="0" name=""/>
        <dsp:cNvSpPr/>
      </dsp:nvSpPr>
      <dsp:spPr>
        <a:xfrm>
          <a:off x="1041608" y="1065573"/>
          <a:ext cx="1450363" cy="2217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Городские учреждения</a:t>
          </a:r>
        </a:p>
      </dsp:txBody>
      <dsp:txXfrm>
        <a:off x="1041608" y="1065573"/>
        <a:ext cx="1450363" cy="221736"/>
      </dsp:txXfrm>
    </dsp:sp>
    <dsp:sp modelId="{6AD6450B-6E6F-4722-9B51-04E34C5F8E21}">
      <dsp:nvSpPr>
        <dsp:cNvPr id="0" name=""/>
        <dsp:cNvSpPr/>
      </dsp:nvSpPr>
      <dsp:spPr>
        <a:xfrm>
          <a:off x="1105" y="1362768"/>
          <a:ext cx="1906963" cy="657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Общеобразовательные школы, обеспечивающую углубленную подготовку по одному или нескольким предметам: лицеи, гимназии, школы с углубленным изучением отдельных предметов</a:t>
          </a:r>
        </a:p>
      </dsp:txBody>
      <dsp:txXfrm>
        <a:off x="1105" y="1362768"/>
        <a:ext cx="1906963" cy="657434"/>
      </dsp:txXfrm>
    </dsp:sp>
    <dsp:sp modelId="{15A80F7F-9EB7-40EB-836C-8ED660F76B78}">
      <dsp:nvSpPr>
        <dsp:cNvPr id="0" name=""/>
        <dsp:cNvSpPr/>
      </dsp:nvSpPr>
      <dsp:spPr>
        <a:xfrm>
          <a:off x="432043" y="2099477"/>
          <a:ext cx="935761" cy="122144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№1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Городские инновационные ОУ: лицеи, гимназии, школы с углубленным изучением отдельных предметов</a:t>
          </a:r>
        </a:p>
      </dsp:txBody>
      <dsp:txXfrm>
        <a:off x="432043" y="2099477"/>
        <a:ext cx="935761" cy="1221449"/>
      </dsp:txXfrm>
    </dsp:sp>
    <dsp:sp modelId="{7EBFD986-3A9B-4138-94E3-ACD34E5370A6}">
      <dsp:nvSpPr>
        <dsp:cNvPr id="0" name=""/>
        <dsp:cNvSpPr/>
      </dsp:nvSpPr>
      <dsp:spPr>
        <a:xfrm>
          <a:off x="2094884" y="1358643"/>
          <a:ext cx="1548947" cy="636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Общеобразовательные школы, реализующие программы начального общего, основного общего и среднего (полного) общего образования</a:t>
          </a:r>
        </a:p>
      </dsp:txBody>
      <dsp:txXfrm>
        <a:off x="2094884" y="1358643"/>
        <a:ext cx="1548947" cy="636333"/>
      </dsp:txXfrm>
    </dsp:sp>
    <dsp:sp modelId="{3F56F070-70EF-47D2-B044-DD223A79B30B}">
      <dsp:nvSpPr>
        <dsp:cNvPr id="0" name=""/>
        <dsp:cNvSpPr/>
      </dsp:nvSpPr>
      <dsp:spPr>
        <a:xfrm>
          <a:off x="2370763" y="2074559"/>
          <a:ext cx="1495095" cy="737952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№2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Городские общеобразовательные школы (более 50 выпускников 11 классов)</a:t>
          </a:r>
        </a:p>
      </dsp:txBody>
      <dsp:txXfrm>
        <a:off x="2370763" y="2074559"/>
        <a:ext cx="1495095" cy="737952"/>
      </dsp:txXfrm>
    </dsp:sp>
    <dsp:sp modelId="{D78E1FB8-BEA5-4747-A67D-024F1826B88C}">
      <dsp:nvSpPr>
        <dsp:cNvPr id="0" name=""/>
        <dsp:cNvSpPr/>
      </dsp:nvSpPr>
      <dsp:spPr>
        <a:xfrm>
          <a:off x="2381248" y="2860077"/>
          <a:ext cx="1509634" cy="740895"/>
        </a:xfrm>
        <a:prstGeom prst="rec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№3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Городские общеобразовательные школы (менее 50 выпускников 11 классов)</a:t>
          </a:r>
        </a:p>
      </dsp:txBody>
      <dsp:txXfrm>
        <a:off x="2381248" y="2860077"/>
        <a:ext cx="1509634" cy="740895"/>
      </dsp:txXfrm>
    </dsp:sp>
    <dsp:sp modelId="{005560E8-5878-42BA-BF74-B1A1C5F4870E}">
      <dsp:nvSpPr>
        <dsp:cNvPr id="0" name=""/>
        <dsp:cNvSpPr/>
      </dsp:nvSpPr>
      <dsp:spPr>
        <a:xfrm>
          <a:off x="4727228" y="1065573"/>
          <a:ext cx="1571825" cy="2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Сельские учреждения</a:t>
          </a:r>
        </a:p>
      </dsp:txBody>
      <dsp:txXfrm>
        <a:off x="4727228" y="1065573"/>
        <a:ext cx="1571825" cy="214557"/>
      </dsp:txXfrm>
    </dsp:sp>
    <dsp:sp modelId="{9E2129B1-2B2F-4CCA-B7A7-52E5D3FC32EF}">
      <dsp:nvSpPr>
        <dsp:cNvPr id="0" name=""/>
        <dsp:cNvSpPr/>
      </dsp:nvSpPr>
      <dsp:spPr>
        <a:xfrm>
          <a:off x="4040059" y="1351640"/>
          <a:ext cx="1506410" cy="729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Общеобразовательные школы, обеспечивающую углубленную подготовку по одному или нескольким предметам: лицеи, гимназии, школы с углубленным изучением отдельных предметов</a:t>
          </a:r>
        </a:p>
      </dsp:txBody>
      <dsp:txXfrm>
        <a:off x="4040059" y="1351640"/>
        <a:ext cx="1506410" cy="729903"/>
      </dsp:txXfrm>
    </dsp:sp>
    <dsp:sp modelId="{2D930738-3FA7-41B5-B3F1-6E9717591CFC}">
      <dsp:nvSpPr>
        <dsp:cNvPr id="0" name=""/>
        <dsp:cNvSpPr/>
      </dsp:nvSpPr>
      <dsp:spPr>
        <a:xfrm>
          <a:off x="4309127" y="2171068"/>
          <a:ext cx="1274183" cy="96540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№4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Сельские инновационные ОУ: лицеи, гимназии, школы с углубленным изучением отдельных предметов, ресурсные центры</a:t>
          </a:r>
        </a:p>
      </dsp:txBody>
      <dsp:txXfrm>
        <a:off x="4309127" y="2171068"/>
        <a:ext cx="1274183" cy="965407"/>
      </dsp:txXfrm>
    </dsp:sp>
    <dsp:sp modelId="{C0CFA40E-D0EC-4A7B-B090-788995158A9D}">
      <dsp:nvSpPr>
        <dsp:cNvPr id="0" name=""/>
        <dsp:cNvSpPr/>
      </dsp:nvSpPr>
      <dsp:spPr>
        <a:xfrm>
          <a:off x="5633473" y="1348043"/>
          <a:ext cx="1561779" cy="668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Общеобразовательные школы, реализующие программы начального общего, основного общего и среднего (полного) общего образования</a:t>
          </a:r>
        </a:p>
      </dsp:txBody>
      <dsp:txXfrm>
        <a:off x="5633473" y="1348043"/>
        <a:ext cx="1561779" cy="668130"/>
      </dsp:txXfrm>
    </dsp:sp>
    <dsp:sp modelId="{EBD5B5FA-1EA0-46BE-A0FC-4B8901FE3137}">
      <dsp:nvSpPr>
        <dsp:cNvPr id="0" name=""/>
        <dsp:cNvSpPr/>
      </dsp:nvSpPr>
      <dsp:spPr>
        <a:xfrm>
          <a:off x="5913631" y="2099177"/>
          <a:ext cx="1681599" cy="629434"/>
        </a:xfrm>
        <a:prstGeom prst="rect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№5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Сельская общеобразовательная школа (25 и более выпускников 11 классов)</a:t>
          </a:r>
        </a:p>
      </dsp:txBody>
      <dsp:txXfrm>
        <a:off x="5913631" y="2099177"/>
        <a:ext cx="1681599" cy="629434"/>
      </dsp:txXfrm>
    </dsp:sp>
    <dsp:sp modelId="{71A05EA1-1504-4ABA-89FA-932898735FEB}">
      <dsp:nvSpPr>
        <dsp:cNvPr id="0" name=""/>
        <dsp:cNvSpPr/>
      </dsp:nvSpPr>
      <dsp:spPr>
        <a:xfrm>
          <a:off x="5913631" y="2804069"/>
          <a:ext cx="1681599" cy="562921"/>
        </a:xfrm>
        <a:prstGeom prst="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№6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Сельская общеобразовательная школа (от 15 до 25 выпускников 11 классов)</a:t>
          </a:r>
        </a:p>
      </dsp:txBody>
      <dsp:txXfrm>
        <a:off x="5913631" y="2804069"/>
        <a:ext cx="1681599" cy="562921"/>
      </dsp:txXfrm>
    </dsp:sp>
    <dsp:sp modelId="{68B40804-AB84-4B18-BDC3-89C497E042A7}">
      <dsp:nvSpPr>
        <dsp:cNvPr id="0" name=""/>
        <dsp:cNvSpPr/>
      </dsp:nvSpPr>
      <dsp:spPr>
        <a:xfrm>
          <a:off x="5913631" y="3442449"/>
          <a:ext cx="1681595" cy="585834"/>
        </a:xfrm>
        <a:prstGeom prst="rect">
          <a:avLst/>
        </a:prstGeom>
        <a:solidFill>
          <a:srgbClr val="00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Кластер №7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Малочисленные сельские общеобразовательные школы (менее 15 выпускников 11 классов)</a:t>
          </a:r>
        </a:p>
      </dsp:txBody>
      <dsp:txXfrm>
        <a:off x="5913631" y="3442449"/>
        <a:ext cx="1681595" cy="585834"/>
      </dsp:txXfrm>
    </dsp:sp>
    <dsp:sp modelId="{3B4B1EC6-53BD-44E0-A12B-AFF666FB0C28}">
      <dsp:nvSpPr>
        <dsp:cNvPr id="0" name=""/>
        <dsp:cNvSpPr/>
      </dsp:nvSpPr>
      <dsp:spPr>
        <a:xfrm>
          <a:off x="5073061" y="515479"/>
          <a:ext cx="2107361" cy="3999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ts val="1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/>
            <a:t>Кластер №8 </a:t>
          </a:r>
        </a:p>
        <a:p>
          <a:pPr lvl="0" algn="ctr" defTabSz="400050" rtl="0">
            <a:lnSpc>
              <a:spcPts val="1000"/>
            </a:lnSpc>
            <a:spcBef>
              <a:spcPct val="0"/>
            </a:spcBef>
            <a:spcAft>
              <a:spcPts val="0"/>
            </a:spcAft>
          </a:pPr>
          <a:r>
            <a:rPr lang="ru-RU" sz="900" b="1" kern="1200" dirty="0"/>
            <a:t>Вечерние (сменные) общеобразовательные учреждения </a:t>
          </a:r>
        </a:p>
      </dsp:txBody>
      <dsp:txXfrm>
        <a:off x="5073061" y="515479"/>
        <a:ext cx="2107361" cy="399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72785-199F-4DFC-A6A5-B0690900E797}">
      <dsp:nvSpPr>
        <dsp:cNvPr id="0" name=""/>
        <dsp:cNvSpPr/>
      </dsp:nvSpPr>
      <dsp:spPr>
        <a:xfrm>
          <a:off x="2791364" y="989606"/>
          <a:ext cx="958439" cy="568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737"/>
              </a:lnTo>
              <a:lnTo>
                <a:pt x="1735820" y="314737"/>
              </a:lnTo>
              <a:lnTo>
                <a:pt x="1735820" y="541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59182-714E-48DA-B4BE-0CD4A9ED9124}">
      <dsp:nvSpPr>
        <dsp:cNvPr id="0" name=""/>
        <dsp:cNvSpPr/>
      </dsp:nvSpPr>
      <dsp:spPr>
        <a:xfrm>
          <a:off x="1062600" y="989606"/>
          <a:ext cx="1728763" cy="492157"/>
        </a:xfrm>
        <a:custGeom>
          <a:avLst/>
          <a:gdLst/>
          <a:ahLst/>
          <a:cxnLst/>
          <a:rect l="0" t="0" r="0" b="0"/>
          <a:pathLst>
            <a:path>
              <a:moveTo>
                <a:pt x="1729901" y="0"/>
              </a:moveTo>
              <a:lnTo>
                <a:pt x="1729901" y="314737"/>
              </a:lnTo>
              <a:lnTo>
                <a:pt x="0" y="314737"/>
              </a:lnTo>
              <a:lnTo>
                <a:pt x="0" y="541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F790A-5AFC-4B01-9991-ADF8F4702796}">
      <dsp:nvSpPr>
        <dsp:cNvPr id="0" name=""/>
        <dsp:cNvSpPr/>
      </dsp:nvSpPr>
      <dsp:spPr>
        <a:xfrm>
          <a:off x="1835698" y="3"/>
          <a:ext cx="1911332" cy="9896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964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Подходы к </a:t>
          </a:r>
          <a:r>
            <a:rPr lang="ru-RU" sz="1600" kern="1200" dirty="0" err="1" smtClean="0"/>
            <a:t>рейтингованию</a:t>
          </a:r>
          <a:endParaRPr lang="ru-RU" sz="1600" kern="1200" dirty="0"/>
        </a:p>
      </dsp:txBody>
      <dsp:txXfrm>
        <a:off x="1835698" y="3"/>
        <a:ext cx="1911332" cy="989603"/>
      </dsp:txXfrm>
    </dsp:sp>
    <dsp:sp modelId="{D557E236-41A9-4FC9-B53B-CE30517A7AC5}">
      <dsp:nvSpPr>
        <dsp:cNvPr id="0" name=""/>
        <dsp:cNvSpPr/>
      </dsp:nvSpPr>
      <dsp:spPr>
        <a:xfrm>
          <a:off x="2121242" y="929891"/>
          <a:ext cx="1290545" cy="329867"/>
        </a:xfrm>
        <a:prstGeom prst="down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121242" y="929891"/>
        <a:ext cx="1290545" cy="329867"/>
      </dsp:txXfrm>
    </dsp:sp>
    <dsp:sp modelId="{E3A35346-7B6B-43E5-9AEF-3B617A5F7EAA}">
      <dsp:nvSpPr>
        <dsp:cNvPr id="0" name=""/>
        <dsp:cNvSpPr/>
      </dsp:nvSpPr>
      <dsp:spPr>
        <a:xfrm>
          <a:off x="106934" y="1481763"/>
          <a:ext cx="1911332" cy="11934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39644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Положение в рейтинге определяется достижением максимального значения показателя, далее – в зависимости от его абсолютного значения от большего к меньшему</a:t>
          </a:r>
          <a:endParaRPr lang="ru-RU" sz="1000" kern="1200" dirty="0"/>
        </a:p>
      </dsp:txBody>
      <dsp:txXfrm>
        <a:off x="106934" y="1481763"/>
        <a:ext cx="1911332" cy="1193491"/>
      </dsp:txXfrm>
    </dsp:sp>
    <dsp:sp modelId="{C85BE420-85B7-41B9-A377-D9D309D86BEC}">
      <dsp:nvSpPr>
        <dsp:cNvPr id="0" name=""/>
        <dsp:cNvSpPr/>
      </dsp:nvSpPr>
      <dsp:spPr>
        <a:xfrm>
          <a:off x="251515" y="2566591"/>
          <a:ext cx="1627240" cy="8469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 верхней части рейтинга оказываются гимназии и лицеи, в нижней – вечерние школы и малочисленные сельские школы </a:t>
          </a:r>
          <a:endParaRPr lang="ru-RU" sz="900" kern="1200" dirty="0"/>
        </a:p>
      </dsp:txBody>
      <dsp:txXfrm>
        <a:off x="251515" y="2566591"/>
        <a:ext cx="1627240" cy="846965"/>
      </dsp:txXfrm>
    </dsp:sp>
    <dsp:sp modelId="{2F5E6000-4F62-4C83-90CF-B09F621F80FB}">
      <dsp:nvSpPr>
        <dsp:cNvPr id="0" name=""/>
        <dsp:cNvSpPr/>
      </dsp:nvSpPr>
      <dsp:spPr>
        <a:xfrm>
          <a:off x="2794137" y="1558477"/>
          <a:ext cx="1911332" cy="1382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39644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Положение в рейтинге определяется достижением максимального значения показателя, далее – в зависимости от величины превышения показателя над средним для данного кластера школ</a:t>
          </a:r>
          <a:endParaRPr lang="ru-RU" sz="1000" kern="1200" dirty="0"/>
        </a:p>
      </dsp:txBody>
      <dsp:txXfrm>
        <a:off x="2794137" y="1558477"/>
        <a:ext cx="1911332" cy="1382634"/>
      </dsp:txXfrm>
    </dsp:sp>
    <dsp:sp modelId="{BCFC84B8-5A29-4A52-ABDE-4B1C09E1F879}">
      <dsp:nvSpPr>
        <dsp:cNvPr id="0" name=""/>
        <dsp:cNvSpPr/>
      </dsp:nvSpPr>
      <dsp:spPr>
        <a:xfrm>
          <a:off x="2889713" y="2710604"/>
          <a:ext cx="1720199" cy="979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 верхней части рейтинга оказываются (как и в первом случае) школы с максимально-возможными показателями, далее те, чьи показатели заметно превышают средние для данного кластера школ</a:t>
          </a:r>
          <a:endParaRPr lang="ru-RU" sz="900" kern="1200" dirty="0"/>
        </a:p>
      </dsp:txBody>
      <dsp:txXfrm>
        <a:off x="2889713" y="2710604"/>
        <a:ext cx="1720199" cy="9799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A6B27-3458-46C8-B243-196AD9756B62}">
      <dsp:nvSpPr>
        <dsp:cNvPr id="0" name=""/>
        <dsp:cNvSpPr/>
      </dsp:nvSpPr>
      <dsp:spPr>
        <a:xfrm>
          <a:off x="-36326" y="0"/>
          <a:ext cx="3363838" cy="33638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51509-037C-4087-9729-140A09EFA9A4}">
      <dsp:nvSpPr>
        <dsp:cNvPr id="0" name=""/>
        <dsp:cNvSpPr/>
      </dsp:nvSpPr>
      <dsp:spPr>
        <a:xfrm>
          <a:off x="1645592" y="0"/>
          <a:ext cx="4798801" cy="33638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Рейтинг школ по активности участия выпускников в ЕГЭ-2011 </a:t>
          </a:r>
          <a:endParaRPr lang="ru-RU" sz="1100" kern="1200" dirty="0"/>
        </a:p>
      </dsp:txBody>
      <dsp:txXfrm>
        <a:off x="1645592" y="0"/>
        <a:ext cx="2399400" cy="714815"/>
      </dsp:txXfrm>
    </dsp:sp>
    <dsp:sp modelId="{4F8E5B29-77E9-47ED-AE7F-297114EFF8E9}">
      <dsp:nvSpPr>
        <dsp:cNvPr id="0" name=""/>
        <dsp:cNvSpPr/>
      </dsp:nvSpPr>
      <dsp:spPr>
        <a:xfrm>
          <a:off x="405176" y="714815"/>
          <a:ext cx="2480830" cy="24808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5B578-02D7-49D1-BA4A-44D55A2CD04E}">
      <dsp:nvSpPr>
        <dsp:cNvPr id="0" name=""/>
        <dsp:cNvSpPr/>
      </dsp:nvSpPr>
      <dsp:spPr>
        <a:xfrm>
          <a:off x="1640025" y="726748"/>
          <a:ext cx="4798801" cy="24808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Рейтинг школ по уровню освоения образовательного стандарта общего образования в ЕГЭ-2011 </a:t>
          </a:r>
          <a:endParaRPr lang="ru-RU" sz="1100" kern="1200" dirty="0"/>
        </a:p>
      </dsp:txBody>
      <dsp:txXfrm>
        <a:off x="1640025" y="726748"/>
        <a:ext cx="2399400" cy="714815"/>
      </dsp:txXfrm>
    </dsp:sp>
    <dsp:sp modelId="{37755037-5A67-49CA-A0D9-A276CA8442CF}">
      <dsp:nvSpPr>
        <dsp:cNvPr id="0" name=""/>
        <dsp:cNvSpPr/>
      </dsp:nvSpPr>
      <dsp:spPr>
        <a:xfrm>
          <a:off x="846680" y="1429631"/>
          <a:ext cx="1597823" cy="15978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3EAE-EAC0-43C6-99FC-CF5483883C16}">
      <dsp:nvSpPr>
        <dsp:cNvPr id="0" name=""/>
        <dsp:cNvSpPr/>
      </dsp:nvSpPr>
      <dsp:spPr>
        <a:xfrm>
          <a:off x="1645592" y="1429631"/>
          <a:ext cx="4798801" cy="15978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Рейтинг школ по уровню освоения образовательного стандарта для получения профессионального образования в ЕГЭ-2011</a:t>
          </a:r>
          <a:endParaRPr lang="ru-RU" sz="1100" kern="1200" dirty="0"/>
        </a:p>
      </dsp:txBody>
      <dsp:txXfrm>
        <a:off x="1645592" y="1429631"/>
        <a:ext cx="2399400" cy="714815"/>
      </dsp:txXfrm>
    </dsp:sp>
    <dsp:sp modelId="{2E26CD6F-7653-4ABE-BFA3-B113980E732B}">
      <dsp:nvSpPr>
        <dsp:cNvPr id="0" name=""/>
        <dsp:cNvSpPr/>
      </dsp:nvSpPr>
      <dsp:spPr>
        <a:xfrm>
          <a:off x="1288184" y="2144446"/>
          <a:ext cx="714815" cy="7148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262A1-D09D-449C-9C0E-4EF877BB4F26}">
      <dsp:nvSpPr>
        <dsp:cNvPr id="0" name=""/>
        <dsp:cNvSpPr/>
      </dsp:nvSpPr>
      <dsp:spPr>
        <a:xfrm>
          <a:off x="1656197" y="2211710"/>
          <a:ext cx="4798801" cy="7148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Рейтинг школ по качеству учебных достижений в ЕГЭ-2011 </a:t>
          </a:r>
          <a:endParaRPr lang="ru-RU" sz="1100" kern="1200" dirty="0"/>
        </a:p>
      </dsp:txBody>
      <dsp:txXfrm>
        <a:off x="1656197" y="2211710"/>
        <a:ext cx="2399400" cy="714815"/>
      </dsp:txXfrm>
    </dsp:sp>
    <dsp:sp modelId="{B6B9D9E8-02A8-4052-80E3-BDE0172C9C94}">
      <dsp:nvSpPr>
        <dsp:cNvPr id="0" name=""/>
        <dsp:cNvSpPr/>
      </dsp:nvSpPr>
      <dsp:spPr>
        <a:xfrm>
          <a:off x="3972338" y="0"/>
          <a:ext cx="2544708" cy="7148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C00000"/>
              </a:solidFill>
              <a:effectLst/>
            </a:rPr>
            <a:t>Доля выпускников, сдававших три и более предмета в форме ЕГЭ, %</a:t>
          </a:r>
          <a:endParaRPr lang="ru-RU" sz="1100" kern="1200" dirty="0">
            <a:solidFill>
              <a:srgbClr val="C00000"/>
            </a:solidFill>
            <a:effectLst/>
          </a:endParaRPr>
        </a:p>
      </dsp:txBody>
      <dsp:txXfrm>
        <a:off x="3972338" y="0"/>
        <a:ext cx="2544708" cy="714815"/>
      </dsp:txXfrm>
    </dsp:sp>
    <dsp:sp modelId="{A6457243-8D36-4CAC-B146-EC1EB056FF12}">
      <dsp:nvSpPr>
        <dsp:cNvPr id="0" name=""/>
        <dsp:cNvSpPr/>
      </dsp:nvSpPr>
      <dsp:spPr>
        <a:xfrm>
          <a:off x="3972338" y="714815"/>
          <a:ext cx="2544708" cy="7148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C00000"/>
              </a:solidFill>
              <a:effectLst/>
            </a:rPr>
            <a:t>Доля выпускников, успешно сдавших два обязательных экзамена (выше минимального порога), %</a:t>
          </a:r>
          <a:endParaRPr lang="ru-RU" sz="1100" kern="1200" dirty="0">
            <a:solidFill>
              <a:srgbClr val="C00000"/>
            </a:solidFill>
            <a:effectLst/>
          </a:endParaRPr>
        </a:p>
      </dsp:txBody>
      <dsp:txXfrm>
        <a:off x="3972338" y="714815"/>
        <a:ext cx="2544708" cy="714815"/>
      </dsp:txXfrm>
    </dsp:sp>
    <dsp:sp modelId="{955C8558-64CA-4D84-A1CD-5016F62C2E7B}">
      <dsp:nvSpPr>
        <dsp:cNvPr id="0" name=""/>
        <dsp:cNvSpPr/>
      </dsp:nvSpPr>
      <dsp:spPr>
        <a:xfrm>
          <a:off x="3996452" y="1429631"/>
          <a:ext cx="2496480" cy="7148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C00000"/>
              </a:solidFill>
              <a:effectLst/>
            </a:rPr>
            <a:t>Доля выпускников, успешно сдавших все экзамены в форме ЕГЭ (выше минимального порога), %</a:t>
          </a:r>
          <a:endParaRPr lang="ru-RU" sz="1100" kern="1200" dirty="0">
            <a:solidFill>
              <a:srgbClr val="C00000"/>
            </a:solidFill>
            <a:effectLst/>
          </a:endParaRPr>
        </a:p>
      </dsp:txBody>
      <dsp:txXfrm>
        <a:off x="3996452" y="1429631"/>
        <a:ext cx="2496480" cy="714815"/>
      </dsp:txXfrm>
    </dsp:sp>
    <dsp:sp modelId="{293DD3F1-AB3F-467F-BB7C-0D6315017947}">
      <dsp:nvSpPr>
        <dsp:cNvPr id="0" name=""/>
        <dsp:cNvSpPr/>
      </dsp:nvSpPr>
      <dsp:spPr>
        <a:xfrm>
          <a:off x="3996452" y="2216979"/>
          <a:ext cx="2496480" cy="7148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rgbClr val="C00000"/>
              </a:solidFill>
              <a:effectLst/>
            </a:rPr>
            <a:t>Доля экзаменов, результаты которых соответствуют отличному уровню (по РФ - 10%), %</a:t>
          </a:r>
          <a:endParaRPr lang="ru-RU" sz="1100" kern="1200" dirty="0">
            <a:solidFill>
              <a:srgbClr val="C00000"/>
            </a:solidFill>
            <a:effectLst/>
          </a:endParaRPr>
        </a:p>
      </dsp:txBody>
      <dsp:txXfrm>
        <a:off x="3996452" y="2216979"/>
        <a:ext cx="2496480" cy="714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019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954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304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287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5019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12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55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58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65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610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60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2963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9195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1159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8224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4859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5252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8837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100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67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28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14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651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610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6010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2963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9195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1159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8224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4859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52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13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8837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100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69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67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14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1638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9080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9446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768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57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6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873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5861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271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637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0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71252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2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7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163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3942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9080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9446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768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5796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873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5861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271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637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0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712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1206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2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7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4368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28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139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647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165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2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88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2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298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994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57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7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394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120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436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1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294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886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21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298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994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57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72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12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083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46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96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75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604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57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52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609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694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255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16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6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1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12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083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461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9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75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604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57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52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60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694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255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16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6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1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12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0831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461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96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7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6042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571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52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609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6949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255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16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6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1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15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31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698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3535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7106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73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745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095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361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3807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78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9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72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0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028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2517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282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5327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1109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92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  <p:sldLayoutId id="2147483709" r:id="rId13"/>
    <p:sldLayoutId id="214748371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03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3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3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3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6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08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03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emf"/><Relationship Id="rId1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ntf.ru/" TargetMode="External"/><Relationship Id="rId1" Type="http://schemas.openxmlformats.org/officeDocument/2006/relationships/slideLayout" Target="../slideLayouts/slideLayout163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gif"/><Relationship Id="rId10" Type="http://schemas.openxmlformats.org/officeDocument/2006/relationships/hyperlink" Target="http://www.ciced.ru/" TargetMode="External"/><Relationship Id="rId19" Type="http://schemas.openxmlformats.org/officeDocument/2006/relationships/image" Target="../media/image12.gif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hyperlink" Target="http://www.ria.ru/rating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0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4.gif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gif"/><Relationship Id="rId11" Type="http://schemas.openxmlformats.org/officeDocument/2006/relationships/image" Target="../media/image18.emf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9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emf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2.png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3.png"/><Relationship Id="rId5" Type="http://schemas.openxmlformats.org/officeDocument/2006/relationships/image" Target="../media/image14.gi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9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6.xml"/><Relationship Id="rId7" Type="http://schemas.openxmlformats.org/officeDocument/2006/relationships/diagramData" Target="../diagrams/data1.xml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795" y="1635646"/>
            <a:ext cx="6991597" cy="1025078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информируются различные целевые группы о результатах оценочных процедур? Кейс Чувашской Республики.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3476" y="123478"/>
            <a:ext cx="17510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46487"/>
            <a:ext cx="721523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11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«Информирование различных целевых групп о результатах оценки учебных достижений школьников»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27-30 сентября 2011 года, г. Москва</a:t>
            </a:r>
            <a:endParaRPr lang="ru-RU" sz="11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572014"/>
            <a:ext cx="428628" cy="428628"/>
          </a:xfrm>
          <a:prstGeom prst="rect">
            <a:avLst/>
          </a:prstGeom>
          <a:noFill/>
        </p:spPr>
      </p:pic>
      <p:pic>
        <p:nvPicPr>
          <p:cNvPr id="6148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643452"/>
            <a:ext cx="857256" cy="362326"/>
          </a:xfrm>
          <a:prstGeom prst="rect">
            <a:avLst/>
          </a:prstGeom>
          <a:noFill/>
        </p:spPr>
      </p:pic>
      <p:pic>
        <p:nvPicPr>
          <p:cNvPr id="6150" name="Picture 6" descr="Описание: ciced logo single.ep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4714890"/>
            <a:ext cx="785818" cy="221433"/>
          </a:xfrm>
          <a:prstGeom prst="rect">
            <a:avLst/>
          </a:prstGeom>
          <a:noFill/>
        </p:spPr>
      </p:pic>
      <p:pic>
        <p:nvPicPr>
          <p:cNvPr id="11" name="Picture 10" descr="img691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4559378"/>
            <a:ext cx="380333" cy="44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5724128" y="3363838"/>
            <a:ext cx="31330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Анатольевич Боченков s_bochenkov@mail.ru</a:t>
            </a:r>
          </a:p>
          <a:p>
            <a:pPr algn="r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8 9051998891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4611724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572014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643452"/>
            <a:ext cx="857256" cy="362326"/>
          </a:xfrm>
          <a:prstGeom prst="rect">
            <a:avLst/>
          </a:prstGeom>
          <a:noFill/>
        </p:spPr>
      </p:pic>
      <p:pic>
        <p:nvPicPr>
          <p:cNvPr id="16" name="Picture 6" descr="Описание: ciced logo single.ep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4731990"/>
            <a:ext cx="785818" cy="221433"/>
          </a:xfrm>
          <a:prstGeom prst="rect">
            <a:avLst/>
          </a:prstGeom>
          <a:noFill/>
        </p:spPr>
      </p:pic>
      <p:pic>
        <p:nvPicPr>
          <p:cNvPr id="17" name="Picture 10" descr="img691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4559378"/>
            <a:ext cx="380333" cy="44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4587205"/>
            <a:ext cx="864096" cy="432817"/>
          </a:xfrm>
          <a:prstGeom prst="rect">
            <a:avLst/>
          </a:prstGeom>
          <a:noFill/>
        </p:spPr>
      </p:pic>
      <p:pic>
        <p:nvPicPr>
          <p:cNvPr id="19" name="Рисунок 18" descr="Описание: social-240-100.gif">
            <a:hlinkClick r:id="rId14" tgtFrame="&quot;_blank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39952" y="4587974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Описание: nfpk">
            <a:hlinkClick r:id="rId16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64088" y="4568155"/>
            <a:ext cx="576064" cy="3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ouro.ru/upload/news/112063.gif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84168" y="4515966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gizlogo-standard-rgb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712280" y="4563466"/>
            <a:ext cx="411510" cy="41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53987"/>
            <a:ext cx="7344221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Уровень освоения образовательного стандарта для получения документа о полном среднем образовании и для получения профессионального образования. Качество учебных </a:t>
            </a:r>
            <a:r>
              <a:rPr lang="ru-RU" sz="2000" dirty="0" smtClean="0">
                <a:solidFill>
                  <a:schemeClr val="bg1"/>
                </a:solidFill>
              </a:rPr>
              <a:t>достижений: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71969719"/>
              </p:ext>
            </p:extLst>
          </p:nvPr>
        </p:nvGraphicFramePr>
        <p:xfrm>
          <a:off x="7640" y="1157288"/>
          <a:ext cx="2988839" cy="395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624570833"/>
              </p:ext>
            </p:extLst>
          </p:nvPr>
        </p:nvGraphicFramePr>
        <p:xfrm>
          <a:off x="3088692" y="1157287"/>
          <a:ext cx="2952328" cy="393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963094894"/>
              </p:ext>
            </p:extLst>
          </p:nvPr>
        </p:nvGraphicFramePr>
        <p:xfrm>
          <a:off x="6084168" y="1157287"/>
          <a:ext cx="2925508" cy="392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30417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5976664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Соответствие между востребованностью учебных предметов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качеством подготовки к ЕГЭ: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947396862"/>
              </p:ext>
            </p:extLst>
          </p:nvPr>
        </p:nvGraphicFramePr>
        <p:xfrm>
          <a:off x="35496" y="1124124"/>
          <a:ext cx="5004048" cy="339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128375392"/>
              </p:ext>
            </p:extLst>
          </p:nvPr>
        </p:nvGraphicFramePr>
        <p:xfrm>
          <a:off x="4211960" y="1157288"/>
          <a:ext cx="4824536" cy="350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9327" y="4299942"/>
            <a:ext cx="6597551" cy="8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Школа А не обеспечивает качества подготовки по востребованным предметам (биология, химия). </a:t>
            </a:r>
          </a:p>
          <a:p>
            <a:pPr algn="just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Школа Б обеспечивает высокий уровень подготовки как по предметам профиля (английский язык, обществознание), так и по другим предметам. </a:t>
            </a:r>
          </a:p>
          <a:p>
            <a:pPr algn="just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Школа В кроме физике обеспечивает высокий уровень практически по всем предметам. </a:t>
            </a:r>
          </a:p>
          <a:p>
            <a:pPr algn="just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Школа Г многопрофильная и обеспечивает высокий уровень подготовки по всем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xmlns="" val="130417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Chart bld="series"/>
        </p:bldSub>
      </p:bldGraphic>
      <p:bldGraphic spid="6" grpId="0" uiExpand="1">
        <p:bldSub>
          <a:bldChart bld="series"/>
        </p:bldSub>
      </p:bldGraphic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6480720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Успешность усвоения отдельных дидактических </a:t>
            </a:r>
            <a:r>
              <a:rPr lang="ru-RU" sz="2000" dirty="0" smtClean="0">
                <a:solidFill>
                  <a:schemeClr val="bg1"/>
                </a:solidFill>
              </a:rPr>
              <a:t>единиц: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712097800"/>
              </p:ext>
            </p:extLst>
          </p:nvPr>
        </p:nvGraphicFramePr>
        <p:xfrm>
          <a:off x="97087" y="1157288"/>
          <a:ext cx="8784976" cy="3142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0" y="4475620"/>
            <a:ext cx="9144000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dirty="0" smtClean="0">
                <a:solidFill>
                  <a:srgbClr val="C00000"/>
                </a:solidFill>
                <a:latin typeface="Calibri"/>
              </a:rPr>
              <a:t>Графическим выражением успешности, результата выполнения теста группой учеников является профиль решаемости, где видна успешность выполнения каждого задания. При </a:t>
            </a:r>
            <a:r>
              <a:rPr lang="ru-RU" sz="1100" dirty="0">
                <a:solidFill>
                  <a:srgbClr val="C00000"/>
                </a:solidFill>
                <a:latin typeface="Calibri"/>
              </a:rPr>
              <a:t>сравнении всегда видно, какие темы отработаны лучше, какие хуже, а какие вообще оказались </a:t>
            </a:r>
            <a:r>
              <a:rPr lang="ru-RU" sz="1100" dirty="0" smtClean="0">
                <a:solidFill>
                  <a:srgbClr val="C00000"/>
                </a:solidFill>
                <a:latin typeface="Calibri"/>
              </a:rPr>
              <a:t>провальными.</a:t>
            </a:r>
          </a:p>
          <a:p>
            <a:pPr>
              <a:lnSpc>
                <a:spcPts val="1100"/>
              </a:lnSpc>
            </a:pPr>
            <a:r>
              <a:rPr lang="ru-RU" sz="11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100" dirty="0">
                <a:solidFill>
                  <a:srgbClr val="C00000"/>
                </a:solidFill>
                <a:latin typeface="Calibri"/>
              </a:rPr>
              <a:t>Практика </a:t>
            </a:r>
            <a:r>
              <a:rPr lang="ru-RU" sz="1100" dirty="0" smtClean="0">
                <a:solidFill>
                  <a:srgbClr val="C00000"/>
                </a:solidFill>
                <a:latin typeface="Calibri"/>
              </a:rPr>
              <a:t>анализа результатов экзамена в разрезе отдельной школы, учителя даёт разные профили по решаемости заданий, т.е. например, задания В1, В4, В9, В12 учащимися школы Н решаются успешнее, чем учащимися школы М, а задания В2, В7, В8, В11 – наоборот.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55578" y="1419622"/>
            <a:ext cx="288925" cy="101820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298878" y="1563638"/>
            <a:ext cx="288925" cy="101820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652120" y="1625551"/>
            <a:ext cx="288925" cy="159427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643044" y="1561581"/>
            <a:ext cx="288925" cy="4290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851920" y="2152786"/>
            <a:ext cx="288925" cy="49097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084370" y="1714196"/>
            <a:ext cx="288925" cy="5695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5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4752528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Уровень индивидуальных образовательных достижений учащихся: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3176" t="4146" r="7700" b="5703"/>
          <a:stretch/>
        </p:blipFill>
        <p:spPr bwMode="auto">
          <a:xfrm>
            <a:off x="176386" y="1154262"/>
            <a:ext cx="4388470" cy="22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8" cstate="print"/>
          <a:srcRect l="2896" t="2989" r="6626" b="8406"/>
          <a:stretch/>
        </p:blipFill>
        <p:spPr bwMode="auto">
          <a:xfrm>
            <a:off x="4705349" y="2943225"/>
            <a:ext cx="4438651" cy="216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1279" y="3694360"/>
            <a:ext cx="32758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Calibri"/>
              </a:rPr>
              <a:t>На графике  каждая точка – индивидуальный результат одного выпускника, т очки сгруппированы по классам. Видны лидеры и аутсайдеры в каждом классе, группы со сходным уровнем подготовки. Возможно сравнение результатов по русскому и по математике одного и того же класса.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59582"/>
            <a:ext cx="16196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Математика</a:t>
            </a:r>
            <a:endParaRPr lang="ru-RU" b="1" dirty="0">
              <a:ln w="10541" cmpd="sng">
                <a:solidFill>
                  <a:srgbClr val="53548A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3548A">
                      <a:tint val="40000"/>
                      <a:satMod val="250000"/>
                    </a:srgbClr>
                  </a:gs>
                  <a:gs pos="9000">
                    <a:srgbClr val="53548A">
                      <a:tint val="52000"/>
                      <a:satMod val="300000"/>
                    </a:srgbClr>
                  </a:gs>
                  <a:gs pos="50000">
                    <a:srgbClr val="53548A">
                      <a:shade val="20000"/>
                      <a:satMod val="300000"/>
                    </a:srgbClr>
                  </a:gs>
                  <a:gs pos="79000">
                    <a:srgbClr val="53548A">
                      <a:tint val="52000"/>
                      <a:satMod val="300000"/>
                    </a:srgbClr>
                  </a:gs>
                  <a:gs pos="100000">
                    <a:srgbClr val="53548A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23609" y="2859782"/>
            <a:ext cx="16196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Русский язык</a:t>
            </a:r>
            <a:endParaRPr lang="ru-RU" b="1" dirty="0">
              <a:ln w="10541" cmpd="sng">
                <a:solidFill>
                  <a:srgbClr val="53548A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3548A">
                      <a:tint val="40000"/>
                      <a:satMod val="250000"/>
                    </a:srgbClr>
                  </a:gs>
                  <a:gs pos="9000">
                    <a:srgbClr val="53548A">
                      <a:tint val="52000"/>
                      <a:satMod val="300000"/>
                    </a:srgbClr>
                  </a:gs>
                  <a:gs pos="50000">
                    <a:srgbClr val="53548A">
                      <a:shade val="20000"/>
                      <a:satMod val="300000"/>
                    </a:srgbClr>
                  </a:gs>
                  <a:gs pos="79000">
                    <a:srgbClr val="53548A">
                      <a:tint val="52000"/>
                      <a:satMod val="300000"/>
                    </a:srgbClr>
                  </a:gs>
                  <a:gs pos="100000">
                    <a:srgbClr val="53548A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921" y="2067694"/>
            <a:ext cx="5072098" cy="119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4564856" y="1821473"/>
            <a:ext cx="18793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000" dirty="0" smtClean="0">
                <a:solidFill>
                  <a:prstClr val="black"/>
                </a:solidFill>
              </a:rPr>
              <a:t>66 баллов – отличный уровень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8" y="3043257"/>
            <a:ext cx="5072098" cy="1191"/>
          </a:xfrm>
          <a:prstGeom prst="line">
            <a:avLst/>
          </a:prstGeom>
          <a:ln w="25400">
            <a:solidFill>
              <a:schemeClr val="dk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2893970" y="2820114"/>
            <a:ext cx="14672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000" dirty="0" smtClean="0">
                <a:solidFill>
                  <a:prstClr val="black"/>
                </a:solidFill>
              </a:rPr>
              <a:t>21 балл – порог двойки</a:t>
            </a:r>
            <a:endParaRPr lang="ru-RU" sz="1000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61286" y="5079355"/>
            <a:ext cx="5072098" cy="1191"/>
          </a:xfrm>
          <a:prstGeom prst="line">
            <a:avLst/>
          </a:prstGeom>
          <a:ln w="25400">
            <a:solidFill>
              <a:schemeClr val="dk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71183" y="4083918"/>
            <a:ext cx="5072098" cy="119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987824" y="4833134"/>
            <a:ext cx="1702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000" dirty="0" smtClean="0">
                <a:solidFill>
                  <a:prstClr val="black"/>
                </a:solidFill>
              </a:rPr>
              <a:t>36 баллов – порог двойки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3750631" y="3839657"/>
            <a:ext cx="18793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000" dirty="0" smtClean="0">
                <a:solidFill>
                  <a:prstClr val="black"/>
                </a:solidFill>
              </a:rPr>
              <a:t>73 балла – отличный уровень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45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4752528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Анализ результатов ЕГЭ </a:t>
            </a:r>
            <a:r>
              <a:rPr lang="ru-RU" sz="2000" dirty="0" smtClean="0">
                <a:solidFill>
                  <a:schemeClr val="bg1"/>
                </a:solidFill>
              </a:rPr>
              <a:t>по региону, муниципалитету и по школе основан: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2411760" y="1275606"/>
            <a:ext cx="6552728" cy="3726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7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…на знании технологии оценочной процедуры и её особенностях, структуры КИМов и спецификаций, системы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шкалирования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представления результатов;</a:t>
            </a:r>
          </a:p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7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…на выделении результатов выпускников системы образования данного учебного года из результатов всех участников оценочной процедуры;</a:t>
            </a:r>
          </a:p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7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….на разделении  индивидуальных результатов выпускника, сдававшего экзамен по всем обязательным предметам и предметам по выбору и результатов по отдельным предметам;</a:t>
            </a:r>
          </a:p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7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…на комплексе индикаторов, разработанном под управленческие и исследовательские задачи;</a:t>
            </a:r>
          </a:p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7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…на разграничении зон ответственности за показатели качества между разными уровнями управления;</a:t>
            </a:r>
          </a:p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7"/>
              </a:buBlip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…на учёте факторов, обнаруживших значимую связь с результатами оценочных процедур.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2" t="20949" r="18542" b="7795"/>
          <a:stretch/>
        </p:blipFill>
        <p:spPr bwMode="auto">
          <a:xfrm>
            <a:off x="81135" y="1229296"/>
            <a:ext cx="2186609" cy="155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645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6984776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Запросы внешних пользователей </a:t>
            </a:r>
            <a:r>
              <a:rPr lang="ru-RU" sz="2000" dirty="0" smtClean="0">
                <a:solidFill>
                  <a:schemeClr val="bg1"/>
                </a:solidFill>
              </a:rPr>
              <a:t>о </a:t>
            </a:r>
            <a:r>
              <a:rPr lang="ru-RU" sz="2000" dirty="0">
                <a:solidFill>
                  <a:schemeClr val="bg1"/>
                </a:solidFill>
              </a:rPr>
              <a:t>качестве образования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(характеристики связанные с итоговой аттестации):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7694"/>
            <a:ext cx="26463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84669" y="1347614"/>
            <a:ext cx="230304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Внешняя оценка образовательных достижений </a:t>
            </a:r>
            <a:r>
              <a:rPr lang="ru-RU" b="1" dirty="0" smtClean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 позволяет </a:t>
            </a:r>
            <a:r>
              <a:rPr lang="ru-RU" b="1" dirty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/>
            </a:r>
            <a:br>
              <a:rPr lang="ru-RU" b="1" dirty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</a:br>
            <a:r>
              <a:rPr lang="ru-RU" b="1" dirty="0" smtClean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измерить </a:t>
            </a:r>
            <a:r>
              <a:rPr lang="ru-RU" b="1" dirty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положения реперных точек уровня </a:t>
            </a:r>
            <a:r>
              <a:rPr lang="ru-RU" b="1" dirty="0" smtClean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подготовки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cs typeface="+mn-cs"/>
              </a:rPr>
              <a:t>учащихся к ЕГЭ и ответить на эти и другие запросы</a:t>
            </a:r>
            <a:endParaRPr lang="ru-RU" b="1" dirty="0">
              <a:ln w="10541" cmpd="sng">
                <a:solidFill>
                  <a:srgbClr val="53548A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3548A">
                      <a:tint val="40000"/>
                      <a:satMod val="250000"/>
                    </a:srgbClr>
                  </a:gs>
                  <a:gs pos="9000">
                    <a:srgbClr val="53548A">
                      <a:tint val="52000"/>
                      <a:satMod val="300000"/>
                    </a:srgbClr>
                  </a:gs>
                  <a:gs pos="50000">
                    <a:srgbClr val="53548A">
                      <a:shade val="20000"/>
                      <a:satMod val="300000"/>
                    </a:srgbClr>
                  </a:gs>
                  <a:gs pos="79000">
                    <a:srgbClr val="53548A">
                      <a:tint val="52000"/>
                      <a:satMod val="300000"/>
                    </a:srgbClr>
                  </a:gs>
                  <a:gs pos="100000">
                    <a:srgbClr val="53548A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236243"/>
            <a:ext cx="2786082" cy="615428"/>
          </a:xfrm>
          <a:prstGeom prst="roundRect">
            <a:avLst/>
          </a:prstGeom>
          <a:solidFill>
            <a:srgbClr val="C0C0C0">
              <a:alpha val="3000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Будет ли ученик допущен к итоговой аттестации?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1932761"/>
            <a:ext cx="2786082" cy="750101"/>
          </a:xfrm>
          <a:prstGeom prst="roundRect">
            <a:avLst/>
          </a:prstGeom>
          <a:solidFill>
            <a:srgbClr val="C0C0C0">
              <a:alpha val="3000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Сможет ли ученик преодолеть минимальный порог по обязательным предметам – русский язык и математика?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2736439"/>
            <a:ext cx="2786082" cy="1017992"/>
          </a:xfrm>
          <a:prstGeom prst="roundRect">
            <a:avLst/>
          </a:prstGeom>
          <a:solidFill>
            <a:srgbClr val="C0C0C0">
              <a:alpha val="3000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Сможет ли ученик показать достаточный для поступления на выбранную специальность уровень знаний по конкурсным предметам?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3808009"/>
            <a:ext cx="2786082" cy="960390"/>
          </a:xfrm>
          <a:prstGeom prst="roundRect">
            <a:avLst/>
          </a:prstGeom>
          <a:solidFill>
            <a:srgbClr val="C0C0C0">
              <a:alpha val="3000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Достаточен ли уровень подготовки ученика к дальнейшему обучению в учреждении профобразования на выбранной специальности? </a:t>
            </a: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3028103" y="1405906"/>
            <a:ext cx="375050" cy="357190"/>
          </a:xfrm>
          <a:prstGeom prst="downArrow">
            <a:avLst/>
          </a:prstGeom>
          <a:solidFill>
            <a:srgbClr val="5C92B5">
              <a:lumMod val="60000"/>
              <a:lumOff val="40000"/>
            </a:srgb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028103" y="2156005"/>
            <a:ext cx="375050" cy="357190"/>
          </a:xfrm>
          <a:prstGeom prst="downArrow">
            <a:avLst/>
          </a:prstGeom>
          <a:solidFill>
            <a:srgbClr val="5C92B5">
              <a:lumMod val="60000"/>
              <a:lumOff val="40000"/>
            </a:srgb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3028103" y="3120418"/>
            <a:ext cx="375050" cy="357190"/>
          </a:xfrm>
          <a:prstGeom prst="downArrow">
            <a:avLst/>
          </a:prstGeom>
          <a:solidFill>
            <a:srgbClr val="5C92B5">
              <a:lumMod val="60000"/>
              <a:lumOff val="40000"/>
            </a:srgb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3028104" y="4084831"/>
            <a:ext cx="375050" cy="357190"/>
          </a:xfrm>
          <a:prstGeom prst="downArrow">
            <a:avLst/>
          </a:prstGeom>
          <a:solidFill>
            <a:srgbClr val="5C92B5">
              <a:lumMod val="60000"/>
              <a:lumOff val="40000"/>
            </a:srgbClr>
          </a:solidFill>
          <a:ln w="2540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01729" y="1131590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100" dirty="0" smtClean="0">
                <a:ln w="18000">
                  <a:solidFill>
                    <a:srgbClr val="53548A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53548A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53548A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cs typeface="+mn-cs"/>
              </a:rPr>
              <a:t>?</a:t>
            </a:r>
            <a:endParaRPr lang="ru-RU" sz="5400" b="1" spc="100" dirty="0">
              <a:ln w="18000">
                <a:solidFill>
                  <a:srgbClr val="53548A">
                    <a:satMod val="200000"/>
                    <a:tint val="72000"/>
                  </a:srgbClr>
                </a:solidFill>
                <a:prstDash val="solid"/>
              </a:ln>
              <a:solidFill>
                <a:srgbClr val="53548A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53548A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3615" y="3795886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100" dirty="0" smtClean="0">
                <a:ln w="18000">
                  <a:solidFill>
                    <a:srgbClr val="53548A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53548A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53548A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cs typeface="+mn-cs"/>
              </a:rPr>
              <a:t>?</a:t>
            </a:r>
            <a:endParaRPr lang="ru-RU" sz="5400" b="1" spc="100" dirty="0">
              <a:ln w="18000">
                <a:solidFill>
                  <a:srgbClr val="53548A">
                    <a:satMod val="200000"/>
                    <a:tint val="72000"/>
                  </a:srgbClr>
                </a:solidFill>
                <a:prstDash val="solid"/>
              </a:ln>
              <a:solidFill>
                <a:srgbClr val="53548A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53548A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01729" y="2800548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100" dirty="0" smtClean="0">
                <a:ln w="18000">
                  <a:solidFill>
                    <a:srgbClr val="53548A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53548A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53548A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cs typeface="+mn-cs"/>
              </a:rPr>
              <a:t>?</a:t>
            </a:r>
            <a:endParaRPr lang="ru-RU" sz="5400" b="1" spc="100" dirty="0">
              <a:ln w="18000">
                <a:solidFill>
                  <a:srgbClr val="53548A">
                    <a:satMod val="200000"/>
                    <a:tint val="72000"/>
                  </a:srgbClr>
                </a:solidFill>
                <a:prstDash val="solid"/>
              </a:ln>
              <a:solidFill>
                <a:srgbClr val="53548A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53548A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1729" y="1932761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spc="100" dirty="0" smtClean="0">
                <a:ln w="18000">
                  <a:solidFill>
                    <a:srgbClr val="53548A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53548A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53548A">
                      <a:satMod val="200000"/>
                      <a:shade val="1000"/>
                      <a:alpha val="60000"/>
                    </a:srgbClr>
                  </a:outerShdw>
                </a:effectLst>
                <a:latin typeface="Calibri"/>
                <a:cs typeface="+mn-cs"/>
              </a:rPr>
              <a:t>?</a:t>
            </a:r>
            <a:endParaRPr lang="ru-RU" sz="5400" b="1" spc="100" dirty="0">
              <a:ln w="18000">
                <a:solidFill>
                  <a:srgbClr val="53548A">
                    <a:satMod val="200000"/>
                    <a:tint val="72000"/>
                  </a:srgbClr>
                </a:solidFill>
                <a:prstDash val="solid"/>
              </a:ln>
              <a:solidFill>
                <a:srgbClr val="53548A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53548A">
                    <a:satMod val="200000"/>
                    <a:shade val="1000"/>
                    <a:alpha val="60000"/>
                  </a:srgbClr>
                </a:outerShdw>
              </a:effectLst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9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7056784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Оценка уровня образовательных достижений учащихся. </a:t>
            </a:r>
            <a:r>
              <a:rPr lang="ru-RU" sz="1400" dirty="0">
                <a:solidFill>
                  <a:schemeClr val="bg1"/>
                </a:solidFill>
              </a:rPr>
              <a:t>Проводится в форме бланкового тестирования по отдельным классам и предметам с последующим анализом результатов под задачи управления качеством образования: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S120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8551">
            <a:off x="603423" y="1385902"/>
            <a:ext cx="2279214" cy="3227239"/>
          </a:xfrm>
          <a:prstGeom prst="rect">
            <a:avLst/>
          </a:prstGeom>
          <a:noFill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 rot="-124521">
            <a:off x="1023614" y="1767798"/>
            <a:ext cx="1704744" cy="243006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ru-RU" sz="1300" b="1" dirty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+mn-cs"/>
              </a:rPr>
              <a:t>Оценка уровня образовательных достижений учащихся в ходе обучения  до итоговой </a:t>
            </a:r>
            <a:r>
              <a:rPr kumimoji="1"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+mn-cs"/>
              </a:rPr>
              <a:t>аттестации </a:t>
            </a:r>
            <a:endParaRPr kumimoji="1" lang="ru-RU" sz="1300" b="1" dirty="0">
              <a:solidFill>
                <a:srgbClr val="A5002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987824" y="1157288"/>
            <a:ext cx="6048671" cy="399083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УСЛОВИЯ ОРГАНИЗАЦИИ И ПРОВЕДЕНИЯ:</a:t>
            </a:r>
          </a:p>
          <a:p>
            <a:pPr marL="285750" marR="0" lvl="0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8"/>
              </a:buBlip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 – входной, промежуточный или репетиционный контроль, оценка уровня индивидуальных образовательных достижений и уровня обученности группы учащихся.</a:t>
            </a:r>
          </a:p>
          <a:p>
            <a:pPr marL="285750" marR="0" lvl="0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8"/>
              </a:buBlip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Тестирование на бланках, аналогичных бланкам ЕГЭ с проверкой результатов по технологии ЕГЭ.</a:t>
            </a:r>
          </a:p>
          <a:p>
            <a:pPr marL="285750" marR="0" lvl="0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8"/>
              </a:buBlip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Спецификационный принцип составления КИМов, единый подход к составлению спецификаций, соответствие требованиям ЕГЭ, ГИА - 9, стандартам по предметам, равноценность вариантов, критериальный способ проверки развёрнутых ответов (части С) </a:t>
            </a:r>
          </a:p>
          <a:p>
            <a:pPr marL="285750" marR="0" lvl="0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8"/>
              </a:buBlip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предоставляются заказчику в виде индивидуальных распечаток результатов на каждого участника и аналитического материала по результатам тестирования группы учащихся;</a:t>
            </a:r>
          </a:p>
          <a:p>
            <a:pPr marL="285750" marR="0" lvl="0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8"/>
              </a:buBlip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могут быть использованы для разных задач в зависимости от заказчика и масштаба (охвата) исследования, перечня предметов и возрастов;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уровня готовности учащихся класса, школы, муниципалитета к государственной итоговой аттестации в форме ЕГЭ (или ГИА 9 класс) по определённому предмету (репетиционный экзамен); 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уровня индивидуальных учебных достижений; 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выявление проблемных зон в усвоении отдельных дидактических единиц; 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соответствие системы внешней и внутренней оценки, применяемой учителем; 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соответствие требований учителя и образовательного стандарта при возникновении конфликтной ситуации;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отдельные формы внешней оценки уровня обученности учащихся в системе внутришкольного контроля; 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аккредитационное тестирование.</a:t>
            </a:r>
          </a:p>
          <a:p>
            <a:pPr marL="28575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8"/>
              </a:buBlip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Регламент возможных последействий - работа по результатам тренировочного тестирования: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разбор демоверсии и всех вариантов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разбор решаемости с распределением пройденных и не пройденных тем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выделение успешности решения заданий намеченного минимума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мониторинг индивидуальной динамики учащихся</a:t>
            </a:r>
          </a:p>
          <a:p>
            <a:pPr marL="685800" marR="0" lvl="1" indent="-285750" algn="l" defTabSz="914400" rtl="0" eaLnBrk="1" fontAlgn="auto" latinLnBrk="0" hangingPunct="1">
              <a:lnSpc>
                <a:spcPts val="8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разбор критериев проверки части С и подготовка рекомендаций для учащихся на их основе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9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8750"/>
            <a:ext cx="7772400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Индивидуальный лист оценки образовательных учреждений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5" t="13333" r="15000" b="6567"/>
          <a:stretch/>
        </p:blipFill>
        <p:spPr bwMode="auto">
          <a:xfrm>
            <a:off x="-14288" y="1157288"/>
            <a:ext cx="7212470" cy="397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17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OS120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8551">
            <a:off x="603423" y="1385902"/>
            <a:ext cx="2279214" cy="3227239"/>
          </a:xfrm>
          <a:prstGeom prst="rect">
            <a:avLst/>
          </a:prstGeom>
          <a:noFill/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rot="-124521">
            <a:off x="1023614" y="1767798"/>
            <a:ext cx="1704744" cy="243006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Рейтинг обще-образовательных учреждений </a:t>
            </a:r>
            <a:r>
              <a:rPr kumimoji="1" lang="ru-RU" sz="1300" b="1" dirty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Чувашской Республики </a:t>
            </a:r>
            <a:br>
              <a:rPr kumimoji="1" lang="ru-RU" sz="1300" b="1" dirty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</a:br>
            <a:r>
              <a:rPr kumimoji="1" lang="ru-RU" sz="1300" b="1" dirty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по результатам </a:t>
            </a:r>
            <a:r>
              <a:rPr kumimoji="1"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ЕГЭ-2011 </a:t>
            </a:r>
            <a:endParaRPr kumimoji="1" lang="ru-RU" sz="1300" b="1" dirty="0">
              <a:solidFill>
                <a:srgbClr val="A5002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157288"/>
            <a:ext cx="590465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Цель формирования и публикации рейтинга общеобразовательных учреждений Чувашской Республики по результатам ЕГЭ – 2011 года – не определить лучшие и худшие школы, а привлечь внимание к проблеме уровня и качества образовательных достижений по результатам ЕГЭ в школах Чувашии и стимулировать публичную дискуссию по этой проблематике. Рейтинг должен сформировать информационную основу результатов ЕГЭ по школам республики для  продуктивного обмена мнениями и опытом и стать инструментом работы с результатами и на результаты.</a:t>
            </a:r>
          </a:p>
          <a:p>
            <a:pPr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</a:rPr>
              <a:t>Задачи: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Представить сравнительную оценку результатов ЕГЭ-2011 школ Чувашской Республики.</a:t>
            </a: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Обеспечить корректное сравнение данных по школам, существенно различающимся по условиям организации образовательного процесса, учебным программам, контингентам обучающихся и другим характеристикам, в значительной степени влияющим на результаты обучения.</a:t>
            </a: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Обеспечить возможность сравнения, как общих результатов ЕГЭ, так и результатов по учебным предметам.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3909" y="4299942"/>
            <a:ext cx="69824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ЕГЭ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оценивает лишь некоторые характеристики качества образования и, поэтому, вынося суждение о том,  хорошая или плохая 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школа </a:t>
            </a:r>
            <a:r>
              <a:rPr lang="ru-R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 результатам ЕГЭ всегда следует помнить, что имеется в виду лишь этот ограниченный перечень характеристик.</a:t>
            </a:r>
          </a:p>
        </p:txBody>
      </p:sp>
    </p:spTree>
    <p:extLst>
      <p:ext uri="{BB962C8B-B14F-4D97-AF65-F5344CB8AC3E}">
        <p14:creationId xmlns:p14="http://schemas.microsoft.com/office/powerpoint/2010/main" xmlns="" val="178949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2282" y="214313"/>
            <a:ext cx="3455789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Что значит – «хорошая школа» по результатам ЕГЭ?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490935151"/>
              </p:ext>
            </p:extLst>
          </p:nvPr>
        </p:nvGraphicFramePr>
        <p:xfrm>
          <a:off x="0" y="1157288"/>
          <a:ext cx="4716016" cy="386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76056" y="1275606"/>
            <a:ext cx="3920814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11"/>
              </a:buBlip>
            </a:pPr>
            <a:r>
              <a:rPr lang="ru-RU" sz="1400" dirty="0" smtClean="0"/>
              <a:t>это </a:t>
            </a:r>
            <a:r>
              <a:rPr lang="ru-RU" sz="1400" dirty="0"/>
              <a:t>школа, выпускники которой активно выбирают экзамены в форме ЕГЭ – кроме обязательных предметов сдают предметы по выбору, необходимые для продолжения </a:t>
            </a:r>
            <a:r>
              <a:rPr lang="ru-RU" sz="1400" dirty="0" smtClean="0"/>
              <a:t>образования. 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11"/>
              </a:buBlip>
            </a:pPr>
            <a:r>
              <a:rPr lang="ru-RU" sz="1400" dirty="0" smtClean="0"/>
              <a:t>это </a:t>
            </a:r>
            <a:r>
              <a:rPr lang="ru-RU" sz="1400" dirty="0"/>
              <a:t>школа, все выпускники которой успешно справляются с двумя обязательными экзаменами в форме ЕГЭ (русский язык и математика). Это необходимо для получения аттестата о среднем (полном) образовании. </a:t>
            </a:r>
            <a:endParaRPr lang="ru-RU" sz="1400" dirty="0" smtClean="0"/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11"/>
              </a:buBlip>
            </a:pPr>
            <a:r>
              <a:rPr lang="ru-RU" sz="1400" dirty="0" smtClean="0"/>
              <a:t>это </a:t>
            </a:r>
            <a:r>
              <a:rPr lang="ru-RU" sz="1400" dirty="0"/>
              <a:t>школа, все выпускники которой успешно сдали все экзамены в форме ЕГЭ (обязательные и по выбору выше минимального порога), т.е. получили полноценное свидетельство о результатах ЕГЭ для конкурса при поступлении на выбранную </a:t>
            </a:r>
            <a:r>
              <a:rPr lang="ru-RU" sz="1400" dirty="0" smtClean="0"/>
              <a:t>специальность.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11"/>
              </a:buBlip>
            </a:pPr>
            <a:r>
              <a:rPr lang="ru-RU" sz="1400" dirty="0" smtClean="0"/>
              <a:t>это </a:t>
            </a:r>
            <a:r>
              <a:rPr lang="ru-RU" sz="1400" dirty="0"/>
              <a:t>школы, обеспечивающие общий высокий уровень подготовки по всем </a:t>
            </a:r>
            <a:r>
              <a:rPr lang="ru-RU" sz="1400" dirty="0" smtClean="0"/>
              <a:t>предметам, особенно по предметам профиля.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779662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851670"/>
            <a:ext cx="432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3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" y="139700"/>
            <a:ext cx="6915769" cy="857250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Презентация информационных продуктов, позволяющих разным целевым группам получить информацию о результатах ЕГЭ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9394" y="1191593"/>
            <a:ext cx="5882331" cy="39004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1600" dirty="0"/>
              <a:t>Ежегодный сборник «Анализ результатов ЕГЭ-2011 по Чувашской Республике.  Сводные таблицы и диаграммы по республике, муниципалитетам, образовательным учреждениям</a:t>
            </a:r>
            <a:r>
              <a:rPr lang="ru-RU" sz="1600" dirty="0" smtClean="0"/>
              <a:t>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1600" dirty="0"/>
              <a:t>Оценка деятельности школы по результатам </a:t>
            </a:r>
            <a:r>
              <a:rPr lang="ru-RU" sz="1600" dirty="0" smtClean="0"/>
              <a:t>ЕГЭ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endParaRPr lang="ru-RU" sz="1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1600" dirty="0" smtClean="0"/>
              <a:t>Рейтинг </a:t>
            </a:r>
            <a:r>
              <a:rPr lang="ru-RU" sz="1600" dirty="0"/>
              <a:t>общеобразовательных учреждений Чувашии по результатам ЕГЭ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</a:pPr>
            <a:r>
              <a:rPr lang="ru-RU" sz="1600" dirty="0" smtClean="0"/>
              <a:t>Внешняя </a:t>
            </a:r>
            <a:r>
              <a:rPr lang="ru-RU" sz="1600" dirty="0"/>
              <a:t>оценка уровня образовательных достижений </a:t>
            </a:r>
            <a:r>
              <a:rPr lang="ru-RU" sz="1600" dirty="0" smtClean="0"/>
              <a:t>учащихся</a:t>
            </a:r>
            <a:endParaRPr lang="ru-RU" sz="1600" dirty="0"/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2" t="20949" r="18542" b="7795"/>
          <a:stretch/>
        </p:blipFill>
        <p:spPr bwMode="auto">
          <a:xfrm>
            <a:off x="107505" y="1191593"/>
            <a:ext cx="1440160" cy="10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07505" y="2255212"/>
            <a:ext cx="1414358" cy="959529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6" y="2250449"/>
            <a:ext cx="1440160" cy="9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5" t="13333" r="15000" b="6567"/>
          <a:stretch/>
        </p:blipFill>
        <p:spPr bwMode="auto">
          <a:xfrm>
            <a:off x="54596" y="4227934"/>
            <a:ext cx="1545979" cy="8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82"/>
          <a:stretch/>
        </p:blipFill>
        <p:spPr bwMode="auto">
          <a:xfrm>
            <a:off x="107507" y="3483670"/>
            <a:ext cx="1440160" cy="62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5131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3850"/>
            <a:ext cx="2520280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лучших школ по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абсолютным значениям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четырёх показателей ЕГЭ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922" y="1176735"/>
            <a:ext cx="396803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"Лицей №3 г. Чебоксары"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"Гимназия №1 г. Чебоксары</a:t>
            </a:r>
            <a:r>
              <a:rPr lang="ru-RU" sz="1100" dirty="0" smtClean="0"/>
              <a:t>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"Гимназия №4 г. Чебоксары"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"Гимназия №5 г. Чебоксары"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"Лицей №2 г. Чебоксары"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"Гимназия №6 г. Новочебоксарск"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"Лицей  №44 г. Чебоксары"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</a:t>
            </a:r>
            <a:r>
              <a:rPr lang="ru-RU" sz="1100" b="1" dirty="0" err="1" smtClean="0"/>
              <a:t>Цивильская</a:t>
            </a:r>
            <a:r>
              <a:rPr lang="ru-RU" sz="1100" b="1" dirty="0" smtClean="0"/>
              <a:t> СОШ №1 им М.В. Силантьева"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</a:t>
            </a:r>
            <a:r>
              <a:rPr lang="ru-RU" sz="1100" b="1" dirty="0" err="1" smtClean="0"/>
              <a:t>Батыревская</a:t>
            </a:r>
            <a:r>
              <a:rPr lang="ru-RU" sz="1100" b="1" dirty="0" smtClean="0"/>
              <a:t> СОШ №1" </a:t>
            </a:r>
            <a:r>
              <a:rPr lang="ru-RU" sz="1100" b="1" dirty="0" err="1" smtClean="0"/>
              <a:t>Батыревского</a:t>
            </a:r>
            <a:r>
              <a:rPr lang="ru-RU" sz="1100" b="1" dirty="0" smtClean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"Гимназия №8 г. Шумерля"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"СОШ №1 г. Шумерля"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</a:t>
            </a:r>
            <a:r>
              <a:rPr lang="ru-RU" sz="1100" b="1" dirty="0" err="1" smtClean="0"/>
              <a:t>Санарпосинская</a:t>
            </a:r>
            <a:r>
              <a:rPr lang="ru-RU" sz="1100" b="1" dirty="0" smtClean="0"/>
              <a:t> СОШ" </a:t>
            </a:r>
            <a:r>
              <a:rPr lang="ru-RU" sz="1100" b="1" dirty="0" err="1" smtClean="0"/>
              <a:t>Вурнарского</a:t>
            </a:r>
            <a:r>
              <a:rPr lang="ru-RU" sz="1100" b="1" dirty="0" smtClean="0"/>
              <a:t> района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"Гимназия №1 г. </a:t>
            </a:r>
            <a:r>
              <a:rPr lang="ru-RU" sz="1100" dirty="0" err="1" smtClean="0"/>
              <a:t>Мариинский</a:t>
            </a:r>
            <a:r>
              <a:rPr lang="ru-RU" sz="1100" dirty="0" smtClean="0"/>
              <a:t> Посад"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</a:t>
            </a:r>
            <a:r>
              <a:rPr lang="ru-RU" sz="1100" b="1" dirty="0" err="1" smtClean="0"/>
              <a:t>Яншихово-Норвашская</a:t>
            </a:r>
            <a:r>
              <a:rPr lang="ru-RU" sz="1100" b="1" dirty="0" smtClean="0"/>
              <a:t> СОШ" </a:t>
            </a:r>
            <a:r>
              <a:rPr lang="ru-RU" sz="1100" b="1" dirty="0" err="1" smtClean="0"/>
              <a:t>Янтиковского</a:t>
            </a:r>
            <a:r>
              <a:rPr lang="ru-RU" sz="1100" b="1" dirty="0" smtClean="0"/>
              <a:t> р-на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"СОШ №62 г. Чебоксары"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"Лицей-интернат им. Г.С.Лебедева г.Чебоксары«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</a:t>
            </a:r>
            <a:r>
              <a:rPr lang="ru-RU" sz="1100" dirty="0" err="1" smtClean="0"/>
              <a:t>Шимкусская</a:t>
            </a:r>
            <a:r>
              <a:rPr lang="ru-RU" sz="1100" dirty="0" smtClean="0"/>
              <a:t> СОШ" </a:t>
            </a:r>
            <a:r>
              <a:rPr lang="ru-RU" sz="1100" dirty="0" err="1" smtClean="0"/>
              <a:t>Янтиковского</a:t>
            </a:r>
            <a:r>
              <a:rPr lang="ru-RU" sz="1100" dirty="0" smtClean="0"/>
              <a:t> района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"Гимназия №1 г. Ядрин" </a:t>
            </a:r>
            <a:r>
              <a:rPr lang="ru-RU" sz="1100" dirty="0" err="1" smtClean="0"/>
              <a:t>Ядринского</a:t>
            </a:r>
            <a:r>
              <a:rPr lang="ru-RU" sz="1100" dirty="0" smtClean="0"/>
              <a:t> района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</a:t>
            </a:r>
            <a:r>
              <a:rPr lang="ru-RU" sz="1100" dirty="0" err="1" smtClean="0"/>
              <a:t>Вурнарская</a:t>
            </a:r>
            <a:r>
              <a:rPr lang="ru-RU" sz="1100" dirty="0" smtClean="0"/>
              <a:t> СОШ №1" </a:t>
            </a:r>
            <a:r>
              <a:rPr lang="ru-RU" sz="1100" dirty="0" err="1" smtClean="0"/>
              <a:t>Вурнарского</a:t>
            </a:r>
            <a:r>
              <a:rPr lang="ru-RU" sz="1100" dirty="0" smtClean="0"/>
              <a:t> района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</a:t>
            </a:r>
            <a:r>
              <a:rPr lang="ru-RU" sz="1100" b="1" dirty="0" err="1" smtClean="0"/>
              <a:t>Сятра-Хочехматская</a:t>
            </a:r>
            <a:r>
              <a:rPr lang="ru-RU" sz="1100" b="1" dirty="0" smtClean="0"/>
              <a:t> СОШ" </a:t>
            </a:r>
            <a:r>
              <a:rPr lang="ru-RU" sz="1100" b="1" dirty="0" err="1" smtClean="0"/>
              <a:t>Чебоксарского</a:t>
            </a:r>
            <a:r>
              <a:rPr lang="ru-RU" sz="1100" b="1" dirty="0" smtClean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"СОШ №13 г. Новочебоксарск"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"СОШ №61 г. Чебоксары"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</a:t>
            </a:r>
            <a:r>
              <a:rPr lang="ru-RU" sz="1100" b="1" dirty="0" err="1" smtClean="0"/>
              <a:t>Азимсирминская</a:t>
            </a:r>
            <a:r>
              <a:rPr lang="ru-RU" sz="1100" b="1" dirty="0" smtClean="0"/>
              <a:t> СОШ" </a:t>
            </a:r>
            <a:r>
              <a:rPr lang="ru-RU" sz="1100" b="1" dirty="0" err="1" smtClean="0"/>
              <a:t>Вурнарского</a:t>
            </a:r>
            <a:r>
              <a:rPr lang="ru-RU" sz="1100" b="1" dirty="0" smtClean="0"/>
              <a:t> района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 smtClean="0"/>
              <a:t>МОУ "</a:t>
            </a:r>
            <a:r>
              <a:rPr lang="ru-RU" sz="1100" b="1" dirty="0" err="1" smtClean="0"/>
              <a:t>Алтышевская</a:t>
            </a:r>
            <a:r>
              <a:rPr lang="ru-RU" sz="1100" b="1" dirty="0" smtClean="0"/>
              <a:t> СОШ" </a:t>
            </a:r>
            <a:r>
              <a:rPr lang="ru-RU" sz="1100" b="1" dirty="0" err="1" smtClean="0"/>
              <a:t>Алатырского</a:t>
            </a:r>
            <a:r>
              <a:rPr lang="ru-RU" sz="1100" b="1" dirty="0" smtClean="0"/>
              <a:t> района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 smtClean="0"/>
              <a:t>МОУ "</a:t>
            </a:r>
            <a:r>
              <a:rPr lang="ru-RU" sz="1100" dirty="0" err="1" smtClean="0"/>
              <a:t>Большеяльчикская</a:t>
            </a:r>
            <a:r>
              <a:rPr lang="ru-RU" sz="1100" dirty="0" smtClean="0"/>
              <a:t> СОШ" </a:t>
            </a:r>
            <a:r>
              <a:rPr lang="ru-RU" sz="1100" dirty="0" err="1" smtClean="0"/>
              <a:t>Яльчикского</a:t>
            </a:r>
            <a:r>
              <a:rPr lang="ru-RU" sz="1100" dirty="0" smtClean="0"/>
              <a:t> района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210470"/>
            <a:ext cx="4104456" cy="376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"Лицей №3 г. Чебоксары"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</a:t>
            </a:r>
            <a:r>
              <a:rPr lang="ru-RU" sz="1100" b="1" dirty="0" err="1"/>
              <a:t>Яншихово-Норвашская</a:t>
            </a:r>
            <a:r>
              <a:rPr lang="ru-RU" sz="1100" b="1" dirty="0"/>
              <a:t> СОШ" </a:t>
            </a:r>
            <a:r>
              <a:rPr lang="ru-RU" sz="1100" b="1" dirty="0" err="1"/>
              <a:t>Янтиковского</a:t>
            </a:r>
            <a:r>
              <a:rPr lang="ru-RU" sz="1100" b="1" dirty="0"/>
              <a:t> р-на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"СОШ №1 г. Шумерля</a:t>
            </a:r>
            <a:r>
              <a:rPr lang="ru-RU" sz="1100" dirty="0"/>
              <a:t>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</a:t>
            </a:r>
            <a:r>
              <a:rPr lang="ru-RU" sz="1100" b="1" dirty="0" err="1"/>
              <a:t>Санарпосинская</a:t>
            </a:r>
            <a:r>
              <a:rPr lang="ru-RU" sz="1100" b="1" dirty="0"/>
              <a:t> СОШ" </a:t>
            </a:r>
            <a:r>
              <a:rPr lang="ru-RU" sz="1100" b="1" dirty="0" err="1"/>
              <a:t>Вурнарского</a:t>
            </a:r>
            <a:r>
              <a:rPr lang="ru-RU" sz="1100" b="1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</a:t>
            </a:r>
            <a:r>
              <a:rPr lang="ru-RU" sz="1100" b="1" dirty="0" err="1"/>
              <a:t>Цивильская</a:t>
            </a:r>
            <a:r>
              <a:rPr lang="ru-RU" sz="1100" b="1" dirty="0"/>
              <a:t> СОШ №1 им М.В. Силантьева" 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</a:t>
            </a:r>
            <a:r>
              <a:rPr lang="ru-RU" sz="1100" b="1" dirty="0" err="1"/>
              <a:t>Сятра-Хочехматская</a:t>
            </a:r>
            <a:r>
              <a:rPr lang="ru-RU" sz="1100" b="1" dirty="0"/>
              <a:t> СОШ" Чебоксарского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</a:t>
            </a:r>
            <a:r>
              <a:rPr lang="ru-RU" sz="1100" b="1" dirty="0" err="1"/>
              <a:t>Батыревская</a:t>
            </a:r>
            <a:r>
              <a:rPr lang="ru-RU" sz="1100" b="1" dirty="0"/>
              <a:t> СОШ №1" </a:t>
            </a:r>
            <a:r>
              <a:rPr lang="ru-RU" sz="1100" b="1" dirty="0" err="1"/>
              <a:t>Батыревского</a:t>
            </a:r>
            <a:r>
              <a:rPr lang="ru-RU" sz="1100" b="1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"СОШ №13 г. Новочебоксарск"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</a:t>
            </a:r>
            <a:r>
              <a:rPr lang="ru-RU" sz="1100" b="1" dirty="0" err="1"/>
              <a:t>Азимсирминская</a:t>
            </a:r>
            <a:r>
              <a:rPr lang="ru-RU" sz="1100" b="1" dirty="0"/>
              <a:t> СОШ" </a:t>
            </a:r>
            <a:r>
              <a:rPr lang="ru-RU" sz="1100" b="1" dirty="0" err="1"/>
              <a:t>Вурнарского</a:t>
            </a:r>
            <a:r>
              <a:rPr lang="ru-RU" sz="1100" b="1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"Лицей №2 г. Чебоксары"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</a:t>
            </a:r>
            <a:r>
              <a:rPr lang="ru-RU" sz="1100" dirty="0" err="1"/>
              <a:t>Анастасовская</a:t>
            </a:r>
            <a:r>
              <a:rPr lang="ru-RU" sz="1100" dirty="0"/>
              <a:t> СОШ" Порецкого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"Гимназия №1 г. Чебоксары"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"СОШ №3 г. Шумерля"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</a:t>
            </a:r>
            <a:r>
              <a:rPr lang="ru-RU" sz="1100" dirty="0" err="1"/>
              <a:t>Еметкинская</a:t>
            </a:r>
            <a:r>
              <a:rPr lang="ru-RU" sz="1100" dirty="0"/>
              <a:t> СОШ" Козловского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"СОШ №60 г. Чебоксары"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"Гимназия №4 г. Чебоксары"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</a:t>
            </a:r>
            <a:r>
              <a:rPr lang="ru-RU" sz="1100" dirty="0" err="1"/>
              <a:t>Янгличская</a:t>
            </a:r>
            <a:r>
              <a:rPr lang="ru-RU" sz="1100" dirty="0"/>
              <a:t> СОШ" </a:t>
            </a:r>
            <a:r>
              <a:rPr lang="ru-RU" sz="1100" dirty="0" err="1"/>
              <a:t>Канашского</a:t>
            </a:r>
            <a:r>
              <a:rPr lang="ru-RU" sz="1100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</a:t>
            </a:r>
            <a:r>
              <a:rPr lang="ru-RU" sz="1100" b="1" dirty="0" err="1"/>
              <a:t>Алтышевская</a:t>
            </a:r>
            <a:r>
              <a:rPr lang="ru-RU" sz="1100" b="1" dirty="0"/>
              <a:t> СОШ" </a:t>
            </a:r>
            <a:r>
              <a:rPr lang="ru-RU" sz="1100" b="1" dirty="0" err="1"/>
              <a:t>Алатырского</a:t>
            </a:r>
            <a:r>
              <a:rPr lang="ru-RU" sz="1100" b="1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"СОШ №2 г. Шумерля"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</a:t>
            </a:r>
            <a:r>
              <a:rPr lang="ru-RU" sz="1100" dirty="0" err="1"/>
              <a:t>Стемасская</a:t>
            </a:r>
            <a:r>
              <a:rPr lang="ru-RU" sz="1100" dirty="0"/>
              <a:t> СОШ" </a:t>
            </a:r>
            <a:r>
              <a:rPr lang="ru-RU" sz="1100" dirty="0" err="1"/>
              <a:t>Алатырского</a:t>
            </a:r>
            <a:r>
              <a:rPr lang="ru-RU" sz="1100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</a:t>
            </a:r>
            <a:r>
              <a:rPr lang="ru-RU" sz="1100" dirty="0" err="1"/>
              <a:t>Ювановская</a:t>
            </a:r>
            <a:r>
              <a:rPr lang="ru-RU" sz="1100" dirty="0"/>
              <a:t> СОШ" </a:t>
            </a:r>
            <a:r>
              <a:rPr lang="ru-RU" sz="1100" dirty="0" err="1"/>
              <a:t>Ядринского</a:t>
            </a:r>
            <a:r>
              <a:rPr lang="ru-RU" sz="1100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"Татарско-</a:t>
            </a:r>
            <a:r>
              <a:rPr lang="ru-RU" sz="1100" dirty="0" err="1"/>
              <a:t>Сугутская</a:t>
            </a:r>
            <a:r>
              <a:rPr lang="ru-RU" sz="1100" dirty="0"/>
              <a:t> СОШ" </a:t>
            </a:r>
            <a:r>
              <a:rPr lang="ru-RU" sz="1100" dirty="0" err="1"/>
              <a:t>Батыревского</a:t>
            </a:r>
            <a:r>
              <a:rPr lang="ru-RU" sz="1100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"Гимназия №8 г. Шумерля"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dirty="0"/>
              <a:t>МОУ "</a:t>
            </a:r>
            <a:r>
              <a:rPr lang="ru-RU" sz="1100" dirty="0" err="1"/>
              <a:t>Чуварлейская</a:t>
            </a:r>
            <a:r>
              <a:rPr lang="ru-RU" sz="1100" dirty="0"/>
              <a:t> СОШ" </a:t>
            </a:r>
            <a:r>
              <a:rPr lang="ru-RU" sz="1100" dirty="0" err="1"/>
              <a:t>Алатырского</a:t>
            </a:r>
            <a:r>
              <a:rPr lang="ru-RU" sz="1100" dirty="0"/>
              <a:t> района</a:t>
            </a:r>
          </a:p>
          <a:p>
            <a:pPr marL="342900" indent="-342900">
              <a:lnSpc>
                <a:spcPts val="1100"/>
              </a:lnSpc>
              <a:buFont typeface="+mj-lt"/>
              <a:buAutoNum type="arabicPeriod"/>
            </a:pPr>
            <a:r>
              <a:rPr lang="ru-RU" sz="1100" b="1" dirty="0"/>
              <a:t>МОУ "Гимназия №5 г. </a:t>
            </a:r>
            <a:r>
              <a:rPr lang="ru-RU" sz="1100" b="1" dirty="0" smtClean="0"/>
              <a:t>Чебоксары"</a:t>
            </a:r>
            <a:endParaRPr lang="ru-RU" sz="11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64856" y="123479"/>
            <a:ext cx="2959472" cy="9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лучших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 по значениям четырёх показателей ЕГЭ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относительно средних для аналогичных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2" y="51470"/>
            <a:ext cx="6332376" cy="50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87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9512" y="158750"/>
            <a:ext cx="7272808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Составляющие рейтинга школ по общим показателям ЕГЭ.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443968535"/>
              </p:ext>
            </p:extLst>
          </p:nvPr>
        </p:nvGraphicFramePr>
        <p:xfrm>
          <a:off x="2555776" y="1728192"/>
          <a:ext cx="6480720" cy="336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Выноска со стрелкой вниз 8"/>
          <p:cNvSpPr/>
          <p:nvPr/>
        </p:nvSpPr>
        <p:spPr>
          <a:xfrm>
            <a:off x="4211960" y="1275606"/>
            <a:ext cx="2323015" cy="409428"/>
          </a:xfrm>
          <a:prstGeom prst="downArrowCallout">
            <a:avLst>
              <a:gd name="adj1" fmla="val 66131"/>
              <a:gd name="adj2" fmla="val 73144"/>
              <a:gd name="adj3" fmla="val 28374"/>
              <a:gd name="adj4" fmla="val 58993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C00000"/>
                </a:solidFill>
              </a:rPr>
              <a:t>Промежуточные </a:t>
            </a:r>
            <a:r>
              <a:rPr lang="ru-RU" sz="1400" i="1" dirty="0" smtClean="0">
                <a:solidFill>
                  <a:srgbClr val="C00000"/>
                </a:solidFill>
              </a:rPr>
              <a:t>рейтинги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588224" y="1275606"/>
            <a:ext cx="2395023" cy="409428"/>
          </a:xfrm>
          <a:prstGeom prst="downArrowCallout">
            <a:avLst>
              <a:gd name="adj1" fmla="val 66131"/>
              <a:gd name="adj2" fmla="val 73144"/>
              <a:gd name="adj3" fmla="val 28374"/>
              <a:gd name="adj4" fmla="val 58993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C00000"/>
                </a:solidFill>
              </a:rPr>
              <a:t>Показатели </a:t>
            </a:r>
            <a:r>
              <a:rPr lang="ru-RU" sz="1400" i="1" dirty="0" err="1" smtClean="0">
                <a:solidFill>
                  <a:srgbClr val="C00000"/>
                </a:solidFill>
              </a:rPr>
              <a:t>рейтингования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203598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Для расчета рейтингов значения показателей </a:t>
            </a:r>
            <a:r>
              <a:rPr lang="ru-RU" sz="1200" dirty="0" smtClean="0"/>
              <a:t>сравнивались со средними для данного типа школ и разница нормировалась</a:t>
            </a:r>
            <a:r>
              <a:rPr lang="ru-RU" sz="1200" dirty="0"/>
              <a:t>. Нормирование осуществлялось по формуле: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11" r="42819"/>
          <a:stretch/>
        </p:blipFill>
        <p:spPr bwMode="auto">
          <a:xfrm>
            <a:off x="107504" y="2427734"/>
            <a:ext cx="24482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3987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9512" y="158750"/>
            <a:ext cx="7272808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Построение рейтинга – это не окончание, а начало работы с результатами ЕГЭ. Школа должна иметь возможность понять, чем определена её позиция в рейтинге, увидеть свои сильные и слабые стороны, спланировать шаг развития.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275606"/>
            <a:ext cx="284069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spcBef>
                <a:spcPts val="600"/>
              </a:spcBef>
            </a:pPr>
            <a:r>
              <a:rPr lang="ru-RU" sz="1400" b="1" dirty="0" smtClean="0"/>
              <a:t>Вопросы для работы с </a:t>
            </a:r>
            <a:r>
              <a:rPr lang="ru-RU" sz="1400" b="1" dirty="0" err="1" smtClean="0"/>
              <a:t>раздаткой</a:t>
            </a:r>
            <a:r>
              <a:rPr lang="ru-RU" sz="1400" b="1" dirty="0" smtClean="0"/>
              <a:t>: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5"/>
              </a:buBlip>
            </a:pPr>
            <a:r>
              <a:rPr lang="ru-RU" sz="1400" dirty="0" smtClean="0"/>
              <a:t>Какие показатели значимы для определения позиции школы в рейтинге?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5"/>
              </a:buBlip>
            </a:pPr>
            <a:r>
              <a:rPr lang="ru-RU" sz="1400" dirty="0" smtClean="0"/>
              <a:t>Почему в рейтинге использованы показатели, значение которых у большей части школ территории уже достигло максимума (100%)?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5"/>
              </a:buBlip>
            </a:pPr>
            <a:r>
              <a:rPr lang="ru-RU" sz="1400" dirty="0" smtClean="0"/>
              <a:t>Какова динамика общих результатов ЕГЭ данной школы за три года?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15947" t="16065" r="14360" b="11171"/>
          <a:stretch>
            <a:fillRect/>
          </a:stretch>
        </p:blipFill>
        <p:spPr bwMode="auto">
          <a:xfrm>
            <a:off x="72008" y="1131589"/>
            <a:ext cx="6012160" cy="392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87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838103"/>
              </p:ext>
            </p:extLst>
          </p:nvPr>
        </p:nvGraphicFramePr>
        <p:xfrm>
          <a:off x="395536" y="1707654"/>
          <a:ext cx="2880320" cy="2625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  <a:gridCol w="2376265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200" dirty="0" smtClean="0"/>
                        <a:t>Лучшее ОУ по предмету: все выпускники успешно сдали предмет, средний балл выше среднего по республике и доля отличных результатов более 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200" dirty="0" smtClean="0"/>
                        <a:t>Все выпускники успешно сдали ЕГЭ с результатами ВЫШЕ </a:t>
                      </a:r>
                      <a:r>
                        <a:rPr lang="ru-RU" sz="1200" dirty="0" err="1" smtClean="0"/>
                        <a:t>среднереспубликанских</a:t>
                      </a:r>
                      <a:endParaRPr lang="ru-RU" sz="12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200" dirty="0" smtClean="0"/>
                        <a:t>Все выпускники успешно сдали ЕГЭ с результатами НИЖЕ </a:t>
                      </a:r>
                      <a:r>
                        <a:rPr lang="ru-RU" sz="1200" dirty="0" err="1" smtClean="0"/>
                        <a:t>среднереспубликанских</a:t>
                      </a:r>
                      <a:endParaRPr lang="ru-RU" sz="12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882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lang="ru-RU" sz="1200" dirty="0" smtClean="0"/>
                        <a:t>Не все выпускники сдавали обязательный экзамен по предмету, либо не все успешно справились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683568" y="1779662"/>
            <a:ext cx="197545" cy="197138"/>
          </a:xfrm>
          <a:prstGeom prst="flowChartProcess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131590"/>
            <a:ext cx="26997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Обязательные предметы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(русский язык и математика):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6999668"/>
              </p:ext>
            </p:extLst>
          </p:nvPr>
        </p:nvGraphicFramePr>
        <p:xfrm>
          <a:off x="5796136" y="1635646"/>
          <a:ext cx="2952328" cy="2700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631"/>
                <a:gridCol w="2691697"/>
              </a:tblGrid>
              <a:tr h="64059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dirty="0" smtClean="0"/>
                        <a:t>Лучшее ОУ по предмету: выпускники выбирают предмет чаще, чем в среднем по ЧР, все справляются, показывая высокие результаты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3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dirty="0" smtClean="0"/>
                        <a:t>Выпускники показывают разную активность в выборе предмета с результатами ВЫШЕ </a:t>
                      </a:r>
                      <a:r>
                        <a:rPr lang="ru-RU" sz="1200" dirty="0" err="1" smtClean="0"/>
                        <a:t>среднереспубликанских</a:t>
                      </a:r>
                      <a:endParaRPr lang="ru-RU" sz="12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3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dirty="0" smtClean="0"/>
                        <a:t>Выпускники показывают разную активность в выборе предмета с результатами НИЖЕ </a:t>
                      </a:r>
                      <a:r>
                        <a:rPr lang="ru-RU" sz="1200" dirty="0" err="1" smtClean="0"/>
                        <a:t>среднереспубликанских</a:t>
                      </a:r>
                      <a:endParaRPr lang="ru-RU" sz="12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43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dirty="0" smtClean="0"/>
                        <a:t>Никто из выпускников не сдавал ЕГЭ по предмету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34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1200" dirty="0" smtClean="0"/>
                        <a:t>Случаи сдачи ЕГЭ по предмету единичны, что не позволяет сделать вывод о качестве подготовки</a:t>
                      </a:r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156176" y="1203598"/>
            <a:ext cx="232141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Предметы по выбору: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868144" y="2355726"/>
            <a:ext cx="206916" cy="216168"/>
          </a:xfrm>
          <a:prstGeom prst="flowChartProcess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83568" y="3147814"/>
            <a:ext cx="216285" cy="230834"/>
          </a:xfrm>
          <a:prstGeom prst="flowChartProcess">
            <a:avLst/>
          </a:prstGeom>
          <a:solidFill>
            <a:srgbClr val="FF0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868144" y="2931790"/>
            <a:ext cx="226687" cy="211832"/>
          </a:xfrm>
          <a:prstGeom prst="flowChartProcess">
            <a:avLst/>
          </a:prstGeom>
          <a:solidFill>
            <a:srgbClr val="FF0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3651870"/>
            <a:ext cx="216286" cy="21183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5868144" y="3939902"/>
            <a:ext cx="226686" cy="230833"/>
          </a:xfrm>
          <a:prstGeom prst="flowChartProcess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868144" y="3507854"/>
            <a:ext cx="236055" cy="211832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2571750"/>
            <a:ext cx="197545" cy="197138"/>
          </a:xfrm>
          <a:prstGeom prst="flowChartProcess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5868144" y="1707654"/>
            <a:ext cx="197545" cy="197138"/>
          </a:xfrm>
          <a:prstGeom prst="flowChartProcess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9817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79512" y="158750"/>
            <a:ext cx="7272808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Построение рейтинга – это не окончание, а начало работы с результатами ЕГЭ. Школа должна иметь возможность понять, чем определена её позиция в рейтинге, увидеть свои сильные и слабые стороны, спланировать шаг развития.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131590"/>
            <a:ext cx="2483768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300"/>
              </a:lnSpc>
              <a:spcBef>
                <a:spcPts val="600"/>
              </a:spcBef>
            </a:pPr>
            <a:r>
              <a:rPr lang="ru-RU" sz="1400" b="1" dirty="0" smtClean="0"/>
              <a:t>Вопросы для работы с </a:t>
            </a:r>
            <a:r>
              <a:rPr lang="ru-RU" sz="1400" b="1" dirty="0" err="1" smtClean="0"/>
              <a:t>раздаткой</a:t>
            </a:r>
            <a:r>
              <a:rPr lang="ru-RU" sz="1400" b="1" dirty="0" smtClean="0"/>
              <a:t>: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5"/>
              </a:buBlip>
            </a:pPr>
            <a:r>
              <a:rPr lang="ru-RU" sz="1300" dirty="0" smtClean="0"/>
              <a:t>Какие заключения можно сделать, сопоставив результаты ЕГЭ по русскому языку и по математике?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5"/>
              </a:buBlip>
            </a:pPr>
            <a:r>
              <a:rPr lang="ru-RU" sz="1300" dirty="0" smtClean="0"/>
              <a:t>Сравните результаты по предметам по выбору. По каким предметам школа обеспечивает стабильно-высокий уровень результатов?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5"/>
              </a:buBlip>
            </a:pPr>
            <a:r>
              <a:rPr lang="ru-RU" sz="1300" dirty="0" smtClean="0"/>
              <a:t>Значение каких показателей можно сравнивать между предметами и в динамике по годам?</a:t>
            </a:r>
          </a:p>
          <a:p>
            <a:pPr marL="285750" indent="-285750">
              <a:lnSpc>
                <a:spcPts val="1300"/>
              </a:lnSpc>
              <a:spcBef>
                <a:spcPts val="600"/>
              </a:spcBef>
              <a:buBlip>
                <a:blip r:embed="rId5"/>
              </a:buBlip>
            </a:pPr>
            <a:r>
              <a:rPr lang="ru-RU" sz="1300" dirty="0" smtClean="0"/>
              <a:t>На какие ограничения при сравнении Вы считаете нужным обратить внимание?</a:t>
            </a:r>
            <a:endParaRPr lang="ru-RU" sz="13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 l="15947" t="16250" r="15542" b="17981"/>
          <a:stretch>
            <a:fillRect/>
          </a:stretch>
        </p:blipFill>
        <p:spPr bwMode="auto">
          <a:xfrm>
            <a:off x="59309" y="1131590"/>
            <a:ext cx="660092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87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/>
          <p:nvPr/>
        </p:nvGrpSpPr>
        <p:grpSpPr>
          <a:xfrm>
            <a:off x="35496" y="483518"/>
            <a:ext cx="5184576" cy="4551582"/>
            <a:chOff x="112952" y="78314"/>
            <a:chExt cx="7555392" cy="6758104"/>
          </a:xfrm>
        </p:grpSpPr>
        <p:pic>
          <p:nvPicPr>
            <p:cNvPr id="6" name="Picture 2" descr="C:\Users\С.А. Боченков\Desktop\map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390" t="13459" r="17179" b="3875"/>
            <a:stretch/>
          </p:blipFill>
          <p:spPr bwMode="auto">
            <a:xfrm>
              <a:off x="112952" y="78314"/>
              <a:ext cx="7555392" cy="669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941167"/>
              <a:ext cx="1512168" cy="189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Овал 9"/>
          <p:cNvSpPr/>
          <p:nvPr/>
        </p:nvSpPr>
        <p:spPr>
          <a:xfrm>
            <a:off x="179512" y="1923678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9512" y="3380751"/>
            <a:ext cx="0" cy="1570485"/>
          </a:xfrm>
          <a:prstGeom prst="straightConnector1">
            <a:avLst/>
          </a:prstGeom>
          <a:ln w="285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496" y="4731990"/>
            <a:ext cx="998871" cy="0"/>
          </a:xfrm>
          <a:prstGeom prst="straightConnector1">
            <a:avLst/>
          </a:prstGeom>
          <a:ln w="285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3772" y="2919086"/>
            <a:ext cx="10005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34 км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7260" y="4258738"/>
            <a:ext cx="10005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37 км</a:t>
            </a:r>
            <a:endParaRPr lang="ru-RU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788024" y="379588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838103"/>
              </p:ext>
            </p:extLst>
          </p:nvPr>
        </p:nvGraphicFramePr>
        <p:xfrm>
          <a:off x="5364088" y="1347614"/>
          <a:ext cx="3779912" cy="1095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484"/>
                <a:gridCol w="3118428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/>
                        <a:t>Образовательное учреждение входит в число 10% лучших школ Чувашской Республики по результатам ЕГЭ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/>
                        <a:t>Образовательное учреждение показывает результаты лучше, чем в среднем по республике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18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/>
                        <a:t>Образовательное учреждение показывает результаты хуже, чем в среднем по республике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328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/>
                        <a:t>Образовательное учреждение входит в число 10% школ, имеющих самые низкие результаты в республике</a:t>
                      </a:r>
                      <a:endParaRPr lang="ru-RU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Блок-схема: процесс 43"/>
          <p:cNvSpPr/>
          <p:nvPr/>
        </p:nvSpPr>
        <p:spPr>
          <a:xfrm>
            <a:off x="5868144" y="1347614"/>
            <a:ext cx="197545" cy="197138"/>
          </a:xfrm>
          <a:prstGeom prst="flowChartProcess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45" name="Прямоугольник 44"/>
          <p:cNvSpPr/>
          <p:nvPr/>
        </p:nvSpPr>
        <p:spPr>
          <a:xfrm>
            <a:off x="5220072" y="1131590"/>
            <a:ext cx="144016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Цветом обозначено: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5868144" y="1923678"/>
            <a:ext cx="216285" cy="230834"/>
          </a:xfrm>
          <a:prstGeom prst="flowChartProcess">
            <a:avLst/>
          </a:prstGeom>
          <a:solidFill>
            <a:srgbClr val="FF0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5868144" y="2211710"/>
            <a:ext cx="216286" cy="21183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868144" y="1635646"/>
            <a:ext cx="197545" cy="197138"/>
          </a:xfrm>
          <a:prstGeom prst="flowChartProcess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58" name="Овал 57"/>
          <p:cNvSpPr/>
          <p:nvPr/>
        </p:nvSpPr>
        <p:spPr>
          <a:xfrm>
            <a:off x="395536" y="1923678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611560" y="1923678"/>
            <a:ext cx="432048" cy="4320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403648" y="3795886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619672" y="379588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835696" y="3795886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923927" y="1563637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4139951" y="1563637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4355975" y="1563637"/>
            <a:ext cx="432048" cy="4320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203848" y="213970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419872" y="213970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635896" y="213970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339752" y="242773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555776" y="242773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2771800" y="2427734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267743" y="98757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483767" y="987572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2699791" y="987572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115616" y="113159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331640" y="1131590"/>
            <a:ext cx="432048" cy="4320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1547664" y="113159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2195736" y="156363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2411760" y="1563638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2627784" y="1563638"/>
            <a:ext cx="432048" cy="43204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2195736" y="192367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411760" y="1923678"/>
            <a:ext cx="432048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2627784" y="1923678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Стрелка вправо 86"/>
          <p:cNvSpPr/>
          <p:nvPr/>
        </p:nvSpPr>
        <p:spPr>
          <a:xfrm rot="1331859">
            <a:off x="183217" y="2131359"/>
            <a:ext cx="750964" cy="166929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право 87"/>
          <p:cNvSpPr/>
          <p:nvPr/>
        </p:nvSpPr>
        <p:spPr>
          <a:xfrm>
            <a:off x="1475656" y="4227934"/>
            <a:ext cx="750964" cy="166929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 вправо 88"/>
          <p:cNvSpPr/>
          <p:nvPr/>
        </p:nvSpPr>
        <p:spPr>
          <a:xfrm>
            <a:off x="2411760" y="2859782"/>
            <a:ext cx="750964" cy="166929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1167578">
            <a:off x="2202092" y="2116007"/>
            <a:ext cx="750964" cy="166929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право 90"/>
          <p:cNvSpPr/>
          <p:nvPr/>
        </p:nvSpPr>
        <p:spPr>
          <a:xfrm rot="20327783">
            <a:off x="2200504" y="1621785"/>
            <a:ext cx="750964" cy="166929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право 91"/>
          <p:cNvSpPr/>
          <p:nvPr/>
        </p:nvSpPr>
        <p:spPr>
          <a:xfrm rot="1688702">
            <a:off x="3211666" y="2165396"/>
            <a:ext cx="450888" cy="146172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право 92"/>
          <p:cNvSpPr/>
          <p:nvPr/>
        </p:nvSpPr>
        <p:spPr>
          <a:xfrm rot="19395318">
            <a:off x="3562817" y="2116037"/>
            <a:ext cx="450888" cy="146172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 rot="1331859">
            <a:off x="3927632" y="1771317"/>
            <a:ext cx="750964" cy="166929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 rot="19395318">
            <a:off x="2194666" y="1107922"/>
            <a:ext cx="450888" cy="146172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право 95"/>
          <p:cNvSpPr/>
          <p:nvPr/>
        </p:nvSpPr>
        <p:spPr>
          <a:xfrm rot="2356128">
            <a:off x="2479120" y="1113766"/>
            <a:ext cx="450888" cy="146172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право 96"/>
          <p:cNvSpPr/>
          <p:nvPr/>
        </p:nvSpPr>
        <p:spPr>
          <a:xfrm rot="1688702">
            <a:off x="1051426" y="1229291"/>
            <a:ext cx="450888" cy="146172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право 97"/>
          <p:cNvSpPr/>
          <p:nvPr/>
        </p:nvSpPr>
        <p:spPr>
          <a:xfrm rot="19395318">
            <a:off x="1402577" y="1179932"/>
            <a:ext cx="450888" cy="146172"/>
          </a:xfrm>
          <a:prstGeom prst="rightArrow">
            <a:avLst>
              <a:gd name="adj1" fmla="val 50000"/>
              <a:gd name="adj2" fmla="val 12363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/>
        </p:nvGraphicFramePr>
        <p:xfrm>
          <a:off x="5399584" y="2499743"/>
          <a:ext cx="3744416" cy="2631611"/>
        </p:xfrm>
        <a:graphic>
          <a:graphicData uri="http://schemas.openxmlformats.org/drawingml/2006/table">
            <a:tbl>
              <a:tblPr/>
              <a:tblGrid>
                <a:gridCol w="396552"/>
                <a:gridCol w="432048"/>
                <a:gridCol w="648072"/>
                <a:gridCol w="864096"/>
                <a:gridCol w="519156"/>
                <a:gridCol w="367388"/>
                <a:gridCol w="517104"/>
              </a:tblGrid>
              <a:tr h="1170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Calibri"/>
                        </a:rPr>
                        <a:t>Рейтинг школ по активности участия выпускников в ЕГЭ-2011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Calibri"/>
                        </a:rPr>
                        <a:t>Рейтинг школ по уровню освоения образовательного стандарта общего образования в ЕГЭ-2011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Calibri"/>
                        </a:rPr>
                        <a:t>Рейтинг школ по уровню освоения образовательного стандарта для получения профессионального образования в ЕГЭ-2011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Calibri"/>
                        </a:rPr>
                        <a:t>Рейтинг школ по качеству учебных достижений в ЕГЭ-2011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Calibri"/>
                        </a:rPr>
                        <a:t>Общий рейтинг ЕГЭ-2011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Calibri"/>
                        </a:rPr>
                        <a:t>Место в обще рейтинге среди 255 школ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0,9050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0,7403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0,974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108-112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1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0,7516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3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Arial Narrow"/>
                        </a:rPr>
                        <a:t>0,034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0,5919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0,7228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0,5325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0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108-112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3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 Cyr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Arial Narrow"/>
                        </a:rPr>
                        <a:t>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Arial Narrow"/>
                        </a:rPr>
                        <a:t>0,6250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 Narrow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02" name="Заголовок 1"/>
          <p:cNvSpPr>
            <a:spLocks noGrp="1"/>
          </p:cNvSpPr>
          <p:nvPr>
            <p:ph type="ctrTitle"/>
          </p:nvPr>
        </p:nvSpPr>
        <p:spPr>
          <a:xfrm>
            <a:off x="3347864" y="72008"/>
            <a:ext cx="3888432" cy="10595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ts val="15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Использование  данных рейтинга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в оценке состояния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территориальных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образовательных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систем.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9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915816" y="1635646"/>
          <a:ext cx="2952331" cy="2526035"/>
        </p:xfrm>
        <a:graphic>
          <a:graphicData uri="http://schemas.openxmlformats.org/drawingml/2006/table">
            <a:tbl>
              <a:tblPr/>
              <a:tblGrid>
                <a:gridCol w="288035"/>
                <a:gridCol w="207276"/>
                <a:gridCol w="224772"/>
                <a:gridCol w="72008"/>
                <a:gridCol w="216024"/>
                <a:gridCol w="288032"/>
                <a:gridCol w="288032"/>
                <a:gridCol w="216024"/>
                <a:gridCol w="216024"/>
                <a:gridCol w="288032"/>
                <a:gridCol w="216024"/>
                <a:gridCol w="216024"/>
                <a:gridCol w="216024"/>
              </a:tblGrid>
              <a:tr h="1068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Русский язык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Математика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Информатика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Физика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Химия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Биология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География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Обществознание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История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Литература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Calibri"/>
                        </a:rPr>
                        <a:t>Английский язык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838103"/>
              </p:ext>
            </p:extLst>
          </p:nvPr>
        </p:nvGraphicFramePr>
        <p:xfrm>
          <a:off x="395536" y="2643758"/>
          <a:ext cx="2448272" cy="15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7"/>
                <a:gridCol w="2019825"/>
              </a:tblGrid>
              <a:tr h="42198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800" dirty="0" smtClean="0"/>
                        <a:t>Лучшее ОУ по предмету: все выпускники успешно сдали предмет, средний балл выше среднего по республике и доля отличных результатов более 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8336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800" dirty="0" smtClean="0"/>
                        <a:t>Все выпускники успешно сдали ЕГЭ с результатами ВЫШЕ </a:t>
                      </a:r>
                      <a:r>
                        <a:rPr lang="ru-RU" sz="800" dirty="0" err="1" smtClean="0"/>
                        <a:t>среднереспубликанских</a:t>
                      </a:r>
                      <a:endParaRPr lang="ru-RU" sz="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50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800" dirty="0" smtClean="0"/>
                        <a:t>Все выпускники успешно сдали ЕГЭ с результатами НИЖЕ </a:t>
                      </a:r>
                      <a:r>
                        <a:rPr lang="ru-RU" sz="800" dirty="0" err="1" smtClean="0"/>
                        <a:t>среднереспубликанских</a:t>
                      </a:r>
                      <a:endParaRPr lang="ru-RU" sz="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800" dirty="0" smtClean="0"/>
                        <a:t>Не все выпускники сдавали обязательный экзамен по предмету, либо не все успешно справились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611560" y="2715766"/>
            <a:ext cx="197545" cy="197138"/>
          </a:xfrm>
          <a:prstGeom prst="flowChartProcess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211710"/>
            <a:ext cx="269979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Обязательные предметы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(русский язык и математика):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6999668"/>
              </p:ext>
            </p:extLst>
          </p:nvPr>
        </p:nvGraphicFramePr>
        <p:xfrm>
          <a:off x="6084168" y="2643759"/>
          <a:ext cx="2952328" cy="1517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631"/>
                <a:gridCol w="2691697"/>
              </a:tblGrid>
              <a:tr h="360039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/>
                        <a:t>Лучшее ОУ по предмету: выпускники выбирают предмет чаще, чем в среднем по ЧР, все справляются, показывая высокие результаты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37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ru-RU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/>
                        <a:t>Выпускники показывают разную активность в выборе предмета с результатами ВЫШЕ </a:t>
                      </a:r>
                      <a:r>
                        <a:rPr lang="ru-RU" sz="800" dirty="0" err="1" smtClean="0"/>
                        <a:t>среднереспубликанских</a:t>
                      </a:r>
                      <a:endParaRPr lang="ru-RU" sz="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471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/>
                        <a:t>Выпускники показывают разную активность в выборе предмета с результатами НИЖЕ </a:t>
                      </a:r>
                      <a:r>
                        <a:rPr lang="ru-RU" sz="800" dirty="0" err="1" smtClean="0"/>
                        <a:t>среднереспубликанских</a:t>
                      </a:r>
                      <a:endParaRPr lang="ru-RU" sz="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791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/>
                        <a:t>Никто из выпускников не сдавал ЕГЭ по предмету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209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ru-RU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/>
                        <a:t>Случаи сдачи ЕГЭ по предмету единичны, что не позволяет сделать вывод о качестве подготовки</a:t>
                      </a:r>
                      <a:endParaRPr lang="ru-RU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372200" y="2427734"/>
            <a:ext cx="2321412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Предметы по выбору:</a:t>
            </a:r>
            <a:endParaRPr lang="ru-RU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156176" y="3075806"/>
            <a:ext cx="206916" cy="216168"/>
          </a:xfrm>
          <a:prstGeom prst="flowChartProcess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11560" y="3507854"/>
            <a:ext cx="216285" cy="230834"/>
          </a:xfrm>
          <a:prstGeom prst="flowChartProcess">
            <a:avLst/>
          </a:prstGeom>
          <a:solidFill>
            <a:srgbClr val="FF0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156176" y="3363838"/>
            <a:ext cx="226687" cy="211832"/>
          </a:xfrm>
          <a:prstGeom prst="flowChartProcess">
            <a:avLst/>
          </a:prstGeom>
          <a:solidFill>
            <a:srgbClr val="FF00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11560" y="3867894"/>
            <a:ext cx="216286" cy="21183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156176" y="3939902"/>
            <a:ext cx="226686" cy="230833"/>
          </a:xfrm>
          <a:prstGeom prst="flowChartProcess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6156176" y="3651870"/>
            <a:ext cx="236055" cy="211832"/>
          </a:xfrm>
          <a:prstGeom prst="flowChartProcess">
            <a:avLst/>
          </a:prstGeom>
          <a:solidFill>
            <a:schemeClr val="tx1">
              <a:lumMod val="85000"/>
              <a:lumOff val="1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11560" y="3147814"/>
            <a:ext cx="197545" cy="197138"/>
          </a:xfrm>
          <a:prstGeom prst="flowChartProcess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156176" y="2715766"/>
            <a:ext cx="197545" cy="197138"/>
          </a:xfrm>
          <a:prstGeom prst="flowChartProcess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9817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9569"/>
            <a:ext cx="1727423" cy="4191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Заключение: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79388" y="1157288"/>
            <a:ext cx="8893175" cy="3096344"/>
          </a:xfrm>
          <a:prstGeom prst="roundRect">
            <a:avLst>
              <a:gd name="adj" fmla="val 7787"/>
            </a:avLst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1" lang="ru-RU" sz="1200" b="1" dirty="0">
                <a:solidFill>
                  <a:srgbClr val="080808"/>
                </a:solidFill>
              </a:rPr>
              <a:t>Сегодня на основе результатов оценочных процедур мы можем оценить ключевые характеристики качества образовательной услуги в системе среднего образования </a:t>
            </a:r>
            <a:r>
              <a:rPr kumimoji="1" lang="ru-RU" sz="1200" b="1" dirty="0" smtClean="0">
                <a:solidFill>
                  <a:srgbClr val="080808"/>
                </a:solidFill>
              </a:rPr>
              <a:t>Чувашии.</a:t>
            </a:r>
            <a:endParaRPr kumimoji="1" lang="ru-RU" sz="1200" b="1" dirty="0">
              <a:solidFill>
                <a:srgbClr val="080808"/>
              </a:solidFill>
            </a:endParaRPr>
          </a:p>
          <a:p>
            <a:pPr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1" lang="ru-RU" sz="1200" b="1" dirty="0" smtClean="0">
                <a:solidFill>
                  <a:srgbClr val="080808"/>
                </a:solidFill>
              </a:rPr>
              <a:t>Информация </a:t>
            </a:r>
            <a:r>
              <a:rPr kumimoji="1" lang="ru-RU" sz="1200" b="1" dirty="0">
                <a:solidFill>
                  <a:srgbClr val="080808"/>
                </a:solidFill>
              </a:rPr>
              <a:t>может и будет сконцентрирована в РСОКО и становится доступной всем участникам образовательного процесса</a:t>
            </a:r>
          </a:p>
          <a:p>
            <a:pPr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1" lang="ru-RU" sz="1200" b="1" dirty="0">
                <a:solidFill>
                  <a:srgbClr val="080808"/>
                </a:solidFill>
              </a:rPr>
              <a:t>Информация может быть использована:</a:t>
            </a:r>
          </a:p>
          <a:p>
            <a:pPr lvl="1"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1" lang="ru-RU" sz="1200" dirty="0">
                <a:solidFill>
                  <a:srgbClr val="080808"/>
                </a:solidFill>
              </a:rPr>
              <a:t>Из вне - для оценки качества образовательной услуги, предоставляемой отраслью в целом и конкретным образовательным учреждением</a:t>
            </a:r>
          </a:p>
          <a:p>
            <a:pPr lvl="1"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1" lang="ru-RU" sz="1200" dirty="0">
                <a:solidFill>
                  <a:srgbClr val="080808"/>
                </a:solidFill>
              </a:rPr>
              <a:t>Органами управления образования - для принятия управленческих решений по отношению к учителю, школе и т.д. вышестоящим уровнем управления;</a:t>
            </a:r>
          </a:p>
          <a:p>
            <a:pPr lvl="1"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1" lang="ru-RU" sz="1200" dirty="0">
                <a:solidFill>
                  <a:srgbClr val="080808"/>
                </a:solidFill>
              </a:rPr>
              <a:t>Объектом оценки (школа, учитель) - для принятия управленческих решений самим объектом оценки для коррекции собственных действий, оптимизации образовательного процесса.</a:t>
            </a:r>
          </a:p>
          <a:p>
            <a:pPr lvl="1"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1" lang="ru-RU" sz="1200" dirty="0">
                <a:solidFill>
                  <a:srgbClr val="080808"/>
                </a:solidFill>
              </a:rPr>
              <a:t>Родителями – для выбора образовательного учреждения и учителя.</a:t>
            </a:r>
          </a:p>
          <a:p>
            <a:pPr>
              <a:spcBef>
                <a:spcPct val="30000"/>
              </a:spcBef>
              <a:buFontTx/>
              <a:buBlip>
                <a:blip r:embed="rId5"/>
              </a:buBlip>
            </a:pPr>
            <a:r>
              <a:rPr kumimoji="1" lang="ru-RU" sz="1200" b="1" dirty="0">
                <a:solidFill>
                  <a:srgbClr val="080808"/>
                </a:solidFill>
              </a:rPr>
              <a:t>Ключевым моментом является очерёдность поступления информации разным уровням, принимающим управленческое решение, а также готовность и умение это сделать </a:t>
            </a:r>
            <a:r>
              <a:rPr kumimoji="1" lang="ru-RU" sz="1200" b="1" dirty="0" smtClean="0">
                <a:solidFill>
                  <a:srgbClr val="080808"/>
                </a:solidFill>
              </a:rPr>
              <a:t>правильно.</a:t>
            </a:r>
            <a:endParaRPr kumimoji="1" lang="ru-RU" sz="12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9568"/>
            <a:ext cx="6912768" cy="6280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Действия, обеспечивающие информирование различных целевые группы о результатах оценочных процедур: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1985" y="4178726"/>
            <a:ext cx="8702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различных целевых групп о результатах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направлено на формирование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рефлексивной позиции у всех участников образовательного процесса, на всех уровнях управления образовательной системы 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179388" y="1157288"/>
            <a:ext cx="8893175" cy="3096344"/>
          </a:xfrm>
          <a:prstGeom prst="roundRect">
            <a:avLst>
              <a:gd name="adj" fmla="val 7787"/>
            </a:avLst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400" b="1" dirty="0" smtClean="0">
                <a:solidFill>
                  <a:srgbClr val="080808"/>
                </a:solidFill>
              </a:rPr>
              <a:t>По результатам каждой из оценочных процедур необходима подготовка и публикация общей аналитики в доступной форме. На основе этого достаточно объёмного материала возможна подготовка адресных материалов под разные целевые группы.</a:t>
            </a:r>
            <a:endParaRPr kumimoji="1" lang="ru-RU" sz="1400" b="1" dirty="0">
              <a:solidFill>
                <a:srgbClr val="080808"/>
              </a:solidFill>
            </a:endParaRP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400" b="1" dirty="0" smtClean="0">
                <a:solidFill>
                  <a:srgbClr val="080808"/>
                </a:solidFill>
              </a:rPr>
              <a:t>Необходимо максимальное сокращение сроков между окончанием оценочной процедуры и публикацией общей аналитики.</a:t>
            </a: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400" b="1" dirty="0" smtClean="0">
                <a:solidFill>
                  <a:srgbClr val="080808"/>
                </a:solidFill>
              </a:rPr>
              <a:t>Необходимо использование единой для системы образования системы информативных индикаторов, отражающих разные характеристики измеряемых результатов.</a:t>
            </a: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r>
              <a:rPr kumimoji="1" lang="ru-RU" sz="1400" b="1" dirty="0" smtClean="0">
                <a:solidFill>
                  <a:srgbClr val="080808"/>
                </a:solidFill>
              </a:rPr>
              <a:t>В системе образования необходимо методическое сопровождение работы с результатами оценочной процедуры. После разработки формата аналитического материала необходима его презентация и обсуждение, а также обучение практики его использования. </a:t>
            </a:r>
            <a:endParaRPr kumimoji="1" lang="ru-RU" sz="1400" b="1" dirty="0">
              <a:solidFill>
                <a:srgbClr val="080808"/>
              </a:solidFill>
            </a:endParaRPr>
          </a:p>
          <a:p>
            <a:pPr>
              <a:spcBef>
                <a:spcPct val="30000"/>
              </a:spcBef>
              <a:buFontTx/>
              <a:buBlip>
                <a:blip r:embed="rId6"/>
              </a:buBlip>
            </a:pPr>
            <a:endParaRPr kumimoji="1" lang="ru-RU" sz="1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6983412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В системе образования, снабженном процедурами внешней оценки (формализовано – это только ГИА и ЕГЭ), появляется…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86128" y="1275606"/>
            <a:ext cx="56435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…возможность </a:t>
            </a:r>
            <a:r>
              <a:rPr lang="ru-RU" sz="1600" u="sng" dirty="0" smtClean="0">
                <a:solidFill>
                  <a:srgbClr val="C00000"/>
                </a:solidFill>
              </a:rPr>
              <a:t>объективного сравнения</a:t>
            </a:r>
            <a:r>
              <a:rPr lang="ru-RU" sz="1600" u="sng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результатов обучения (основной составляющей качества образования) в разных территориях и учебных заведениях;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…возможность </a:t>
            </a:r>
            <a:r>
              <a:rPr lang="ru-RU" sz="1600" u="sng" dirty="0" smtClean="0">
                <a:solidFill>
                  <a:srgbClr val="C00000"/>
                </a:solidFill>
              </a:rPr>
              <a:t>отслеживать результаты</a:t>
            </a:r>
            <a:r>
              <a:rPr lang="ru-RU" sz="1600" u="sng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одного учебного заведения или территории в динамике;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Blip>
                <a:blip r:embed="rId6"/>
              </a:buBlip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…действенный инструмент </a:t>
            </a:r>
            <a:r>
              <a:rPr lang="ru-RU" sz="1600" u="sng" dirty="0" smtClean="0">
                <a:solidFill>
                  <a:srgbClr val="C00000"/>
                </a:solidFill>
              </a:rPr>
              <a:t>неадминистративного управления качеством образования </a:t>
            </a:r>
            <a:r>
              <a:rPr lang="ru-RU" sz="1600" dirty="0" smtClean="0">
                <a:solidFill>
                  <a:schemeClr val="tx1"/>
                </a:solidFill>
              </a:rPr>
              <a:t>– система образования самостоятельно стремиться удовлетворить требованиям, предъявляемым к результату.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1275606"/>
            <a:ext cx="2512295" cy="2448272"/>
          </a:xfrm>
          <a:prstGeom prst="roundRect">
            <a:avLst/>
          </a:prstGeom>
          <a:solidFill>
            <a:schemeClr val="tx2">
              <a:lumMod val="40000"/>
              <a:lumOff val="60000"/>
              <a:alpha val="3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 и ЕГЭ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процедуры</a:t>
            </a:r>
            <a:r>
              <a:rPr lang="ru-RU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качества образования,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позволяющие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получить представление </a:t>
            </a:r>
            <a:r>
              <a:rPr lang="ru-RU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об отдельных характеристиках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образования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603" y="4007554"/>
            <a:ext cx="8429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НО: эффективность работы с результатами и на результаты ГИА и ЕГЭ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определяются как правильностью выбора адресатов данной информации и форматом представляемых им аналитических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материалов, так и формами работы с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этой информацией.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1" t="3702" r="5301" b="3380"/>
          <a:stretch/>
        </p:blipFill>
        <p:spPr bwMode="auto">
          <a:xfrm flipH="1">
            <a:off x="5580112" y="1173371"/>
            <a:ext cx="3528392" cy="3990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53987"/>
            <a:ext cx="6854093" cy="828675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Преодоление разрыва между результатами оценочной процедуры и потребностями в информации </a:t>
            </a:r>
            <a:r>
              <a:rPr lang="ru-RU" sz="2000" dirty="0">
                <a:solidFill>
                  <a:schemeClr val="bg1"/>
                </a:solidFill>
              </a:rPr>
              <a:t>разных </a:t>
            </a:r>
            <a:r>
              <a:rPr lang="ru-RU" sz="2000" dirty="0" smtClean="0">
                <a:solidFill>
                  <a:schemeClr val="bg1"/>
                </a:solidFill>
              </a:rPr>
              <a:t>групп пользователей о результатах.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1" t="3702" r="5301" b="3380"/>
          <a:stretch/>
        </p:blipFill>
        <p:spPr bwMode="auto">
          <a:xfrm>
            <a:off x="107504" y="1152833"/>
            <a:ext cx="3452638" cy="3990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6195" y="128794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База результатов ЕГЭ (протоколы)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152833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Потребности пользователей в информации о результатах ЕГЭ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286870"/>
            <a:ext cx="116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1. Выпускники и их родители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4" y="2067694"/>
            <a:ext cx="194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2. Учителя, общеобразовательные учреждения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715766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3. Органы управления образованием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7" y="336383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4. Методические службы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4" y="406702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5. Родители, выбирающие школу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3451887" y="2726804"/>
            <a:ext cx="1724446" cy="2304256"/>
          </a:xfrm>
          <a:prstGeom prst="cube">
            <a:avLst>
              <a:gd name="adj" fmla="val 22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dirty="0"/>
              <a:t>Анализ результатов ЕГЭ-2011 по Чувашской Республике. </a:t>
            </a:r>
            <a:r>
              <a:rPr lang="ru-RU" sz="1000" dirty="0" smtClean="0"/>
              <a:t>+ Сводные </a:t>
            </a:r>
            <a:r>
              <a:rPr lang="ru-RU" sz="1000" dirty="0"/>
              <a:t>таблицы и диаграммы по республике, муниципалитетам, </a:t>
            </a:r>
            <a:r>
              <a:rPr lang="ru-RU" sz="1000" dirty="0" smtClean="0"/>
              <a:t>образовательным </a:t>
            </a:r>
            <a:r>
              <a:rPr lang="ru-RU" sz="1000" dirty="0"/>
              <a:t>учреждениям.</a:t>
            </a:r>
          </a:p>
        </p:txBody>
      </p:sp>
      <p:sp>
        <p:nvSpPr>
          <p:cNvPr id="7" name="Куб 6"/>
          <p:cNvSpPr/>
          <p:nvPr/>
        </p:nvSpPr>
        <p:spPr>
          <a:xfrm>
            <a:off x="899591" y="2541166"/>
            <a:ext cx="4752529" cy="536947"/>
          </a:xfrm>
          <a:prstGeom prst="cube">
            <a:avLst>
              <a:gd name="adj" fmla="val 69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20" t="14003" r="11183" b="9394"/>
          <a:stretch/>
        </p:blipFill>
        <p:spPr bwMode="auto">
          <a:xfrm>
            <a:off x="4139952" y="2204768"/>
            <a:ext cx="665733" cy="6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2216919" y="1152833"/>
            <a:ext cx="3629779" cy="783027"/>
          </a:xfrm>
          <a:prstGeom prst="rightArrow">
            <a:avLst>
              <a:gd name="adj1" fmla="val 80217"/>
              <a:gd name="adj2" fmla="val 48051"/>
            </a:avLst>
          </a:prstGeom>
          <a:blipFill dpi="0" rotWithShape="1">
            <a:blip r:embed="rId9" cstate="print"/>
            <a:srcRect/>
            <a:tile tx="0" ty="0" sx="100000" sy="100000" flip="none" algn="ctr"/>
          </a:blip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Свидетельство о результатах ЕГЭ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20" t="14003" r="11183" b="9394"/>
          <a:stretch/>
        </p:blipFill>
        <p:spPr bwMode="auto">
          <a:xfrm>
            <a:off x="4808993" y="2204768"/>
            <a:ext cx="627103" cy="6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3547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4" grpId="0"/>
      <p:bldP spid="11" grpId="0"/>
      <p:bldP spid="12" grpId="0"/>
      <p:bldP spid="13" grpId="0"/>
      <p:bldP spid="14" grpId="0"/>
      <p:bldP spid="5" grpId="0" animBg="1"/>
      <p:bldP spid="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5688632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Основные тезисы, характеризующие общие подходы </a:t>
            </a:r>
            <a:r>
              <a:rPr lang="ru-RU" sz="2000" dirty="0" smtClean="0">
                <a:solidFill>
                  <a:schemeClr val="bg1"/>
                </a:solidFill>
              </a:rPr>
              <a:t>к </a:t>
            </a:r>
            <a:r>
              <a:rPr lang="ru-RU" sz="2000" dirty="0">
                <a:solidFill>
                  <a:schemeClr val="bg1"/>
                </a:solidFill>
              </a:rPr>
              <a:t>анализу результатов  </a:t>
            </a:r>
            <a:r>
              <a:rPr lang="ru-RU" sz="2000" dirty="0" smtClean="0">
                <a:solidFill>
                  <a:schemeClr val="bg1"/>
                </a:solidFill>
              </a:rPr>
              <a:t>ЕГЭ по региону: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7"/>
          <p:cNvSpPr txBox="1">
            <a:spLocks/>
          </p:cNvSpPr>
          <p:nvPr/>
        </p:nvSpPr>
        <p:spPr bwMode="auto">
          <a:xfrm>
            <a:off x="179512" y="1203598"/>
            <a:ext cx="8784976" cy="385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 1. Анализ и оценка делается на совокупных предметных результатах, продемонстрированных каждым выпускником, т.е. единицей расчетов становится не человеко-экзамены, оценки и баллы, а совокупный индивидуальный результат выпускника.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 2. Анализ и оценка делается на результатах ЕГЭ выпускников дневных и вечерних школ данного учебного года.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smtClean="0">
                <a:solidFill>
                  <a:schemeClr val="tx1"/>
                </a:solidFill>
              </a:rPr>
              <a:t>3</a:t>
            </a:r>
            <a:r>
              <a:rPr lang="ru-RU" sz="1300" dirty="0" smtClean="0">
                <a:solidFill>
                  <a:schemeClr val="tx1"/>
                </a:solidFill>
              </a:rPr>
              <a:t>. В оценке применяются четыре ключевые линии:</a:t>
            </a: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endParaRPr lang="ru-RU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endParaRPr lang="ru-RU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endParaRPr lang="en-US" sz="1300" dirty="0" smtClean="0">
              <a:solidFill>
                <a:schemeClr val="tx1"/>
              </a:solidFill>
            </a:endParaRP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 4. Для снятия напряжённости в ситуации сравнения  выделено несколько групп школ по ряду контекстных характеристик.</a:t>
            </a: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 5. В комплексе индикаторов выделены два аспекта – управленческий (сигнал вверх – отчётность, вниз – стимул о том, что значимо в данной системе управления) и исследовательский (для выявления проблемных зон и понимания нюансов ситуации).</a:t>
            </a:r>
          </a:p>
          <a:p>
            <a:pPr algn="l">
              <a:lnSpc>
                <a:spcPts val="1300"/>
              </a:lnSpc>
              <a:spcBef>
                <a:spcPts val="600"/>
              </a:spcBef>
              <a:buFont typeface="Arial" charset="0"/>
              <a:buBlip>
                <a:blip r:embed="rId7"/>
              </a:buBlip>
            </a:pPr>
            <a:r>
              <a:rPr lang="ru-RU" sz="1300" dirty="0" smtClean="0">
                <a:solidFill>
                  <a:schemeClr val="tx1"/>
                </a:solidFill>
              </a:rPr>
              <a:t> 6. Идёт поиск факторов, обнаруживающих значимую связь с результатами оценочных процедур.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9702"/>
            <a:ext cx="60486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5210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7200800" cy="828675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Кластеры общеобразовательных </a:t>
            </a:r>
            <a:r>
              <a:rPr lang="ru-RU" sz="2000" dirty="0">
                <a:solidFill>
                  <a:schemeClr val="bg1"/>
                </a:solidFill>
              </a:rPr>
              <a:t>учреждений республики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(для </a:t>
            </a:r>
            <a:r>
              <a:rPr lang="ru-RU" sz="1600" dirty="0">
                <a:solidFill>
                  <a:schemeClr val="bg1"/>
                </a:solidFill>
              </a:rPr>
              <a:t>снятия напряжённости в ситуации сравнения  выделено несколько групп школ по ряду контекстных </a:t>
            </a:r>
            <a:r>
              <a:rPr lang="ru-RU" sz="1600" dirty="0" smtClean="0">
                <a:solidFill>
                  <a:schemeClr val="bg1"/>
                </a:solidFill>
              </a:rPr>
              <a:t>характеристик):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072295610"/>
              </p:ext>
            </p:extLst>
          </p:nvPr>
        </p:nvGraphicFramePr>
        <p:xfrm>
          <a:off x="1547664" y="1113142"/>
          <a:ext cx="7596336" cy="4030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36512" y="4641980"/>
            <a:ext cx="6264696" cy="52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Фоном для сравнения результатов ЕГЭ школы являются показатели по городу (району) – территория и показатели группы аналогичных школ (кластер). 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-8558" y="1059582"/>
            <a:ext cx="3672408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Blip>
                <a:blip r:embed="rId12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Тип образовательного учреждения</a:t>
            </a:r>
          </a:p>
          <a:p>
            <a:pPr algn="l">
              <a:buFont typeface="Arial" charset="0"/>
              <a:buBlip>
                <a:blip r:embed="rId12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Вид образовательного учреждения </a:t>
            </a:r>
          </a:p>
          <a:p>
            <a:pPr algn="l">
              <a:buFont typeface="Arial" charset="0"/>
              <a:buBlip>
                <a:blip r:embed="rId12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Тип местности, размер населённого пункта</a:t>
            </a:r>
          </a:p>
          <a:p>
            <a:pPr algn="l">
              <a:buFont typeface="Arial" charset="0"/>
              <a:buBlip>
                <a:blip r:embed="rId12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Размер образовательного учреждения по числу выпускников (наличие условий для профильной подготовки)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Blip>
                <a:blip r:embed="rId12"/>
              </a:buBlip>
              <a:defRPr/>
            </a:pP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00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8750"/>
            <a:ext cx="4968552" cy="8286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Какая информация о результатах ЕГЭ предоставляется в открытом доступе?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188542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СОДЕРЖАНИЕ СБОРНИКА</a:t>
            </a:r>
          </a:p>
          <a:p>
            <a:r>
              <a:rPr lang="ru-RU" sz="900" dirty="0" smtClean="0"/>
              <a:t>Общие </a:t>
            </a:r>
            <a:r>
              <a:rPr lang="ru-RU" sz="900" dirty="0"/>
              <a:t>подходы к анализу результатов итоговой аттестации выпускников 11 классов – результатов </a:t>
            </a:r>
            <a:r>
              <a:rPr lang="ru-RU" sz="900" dirty="0" smtClean="0"/>
              <a:t>ЕГЭ.</a:t>
            </a:r>
            <a:endParaRPr lang="ru-RU" sz="900" dirty="0"/>
          </a:p>
          <a:p>
            <a:r>
              <a:rPr lang="ru-RU" sz="900" dirty="0"/>
              <a:t>Возможные направления использования аналитических материалов по результатам </a:t>
            </a:r>
            <a:r>
              <a:rPr lang="ru-RU" sz="900" dirty="0" smtClean="0"/>
              <a:t>ЕГЭ</a:t>
            </a:r>
            <a:endParaRPr lang="ru-RU" sz="900" dirty="0"/>
          </a:p>
          <a:p>
            <a:r>
              <a:rPr lang="ru-RU" sz="900" dirty="0"/>
              <a:t>Особенности контингента участников ЕГЭ-2011 по Чувашской </a:t>
            </a:r>
            <a:r>
              <a:rPr lang="ru-RU" sz="900" dirty="0" smtClean="0"/>
              <a:t>Республике</a:t>
            </a:r>
            <a:endParaRPr lang="ru-RU" sz="900" dirty="0"/>
          </a:p>
          <a:p>
            <a:r>
              <a:rPr lang="ru-RU" sz="900" dirty="0" smtClean="0"/>
              <a:t>Общие </a:t>
            </a:r>
            <a:r>
              <a:rPr lang="ru-RU" sz="900" dirty="0"/>
              <a:t>результаты процедуры ЕГЭ (досрочный, основной и дополнительный этапы) по Чувашской Республике (с учётом всех категорий </a:t>
            </a:r>
            <a:r>
              <a:rPr lang="ru-RU" sz="900" dirty="0" smtClean="0"/>
              <a:t>участников)</a:t>
            </a:r>
            <a:endParaRPr lang="ru-RU" sz="900" dirty="0"/>
          </a:p>
          <a:p>
            <a:r>
              <a:rPr lang="ru-RU" sz="900" dirty="0"/>
              <a:t>Анализ результатов ЕГЭ-2011 выпускников образовательных учреждений 2010/11 учебного года - продукта деятельности системы образования Чувашской Республики за текущий </a:t>
            </a:r>
            <a:r>
              <a:rPr lang="ru-RU" sz="900" dirty="0" smtClean="0"/>
              <a:t>год.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 smtClean="0"/>
              <a:t>Развитие </a:t>
            </a:r>
            <a:r>
              <a:rPr lang="ru-RU" sz="900" dirty="0"/>
              <a:t>системы внешней оценки качества образования  и активность участия выпускников в </a:t>
            </a:r>
            <a:r>
              <a:rPr lang="ru-RU" sz="900" dirty="0" smtClean="0"/>
              <a:t>ЕГЭ. Активность </a:t>
            </a:r>
            <a:r>
              <a:rPr lang="ru-RU" sz="900" dirty="0"/>
              <a:t>участия в </a:t>
            </a:r>
            <a:r>
              <a:rPr lang="ru-RU" sz="900" dirty="0" smtClean="0"/>
              <a:t>ЕГЭ.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 smtClean="0"/>
              <a:t>Уровень </a:t>
            </a:r>
            <a:r>
              <a:rPr lang="ru-RU" sz="900" dirty="0"/>
              <a:t>освоения образовательного стандарта для получения документа о полном среднем </a:t>
            </a:r>
            <a:r>
              <a:rPr lang="ru-RU" sz="900" dirty="0" smtClean="0"/>
              <a:t>образовании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Уровень освоения образовательного стандарта для получения профессионального </a:t>
            </a:r>
            <a:r>
              <a:rPr lang="ru-RU" sz="900" dirty="0" smtClean="0"/>
              <a:t>образования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Уровень успеваемости и качество </a:t>
            </a:r>
            <a:r>
              <a:rPr lang="ru-RU" sz="900" dirty="0" smtClean="0"/>
              <a:t>учебных достижений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Выпускники, получившие 100 баллов на </a:t>
            </a:r>
            <a:r>
              <a:rPr lang="ru-RU" sz="900" dirty="0" smtClean="0"/>
              <a:t>ЕГЭ.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Равенство доступа к качественному </a:t>
            </a:r>
            <a:r>
              <a:rPr lang="ru-RU" sz="900" dirty="0" smtClean="0"/>
              <a:t>образованию.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Общий рейтинг муниципалитетов Чувашской Республики по результатам </a:t>
            </a:r>
            <a:r>
              <a:rPr lang="ru-RU" sz="900" dirty="0" smtClean="0"/>
              <a:t>ЕГЭ-2011.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Оценка деятельности образовательных учреждений Чувашской Республики по результатам </a:t>
            </a:r>
            <a:r>
              <a:rPr lang="ru-RU" sz="900" dirty="0" smtClean="0"/>
              <a:t>ЕГЭ-2011. Лучшие </a:t>
            </a:r>
            <a:r>
              <a:rPr lang="ru-RU" sz="900" dirty="0"/>
              <a:t>образовательные учреждения республики по результатам </a:t>
            </a:r>
            <a:r>
              <a:rPr lang="ru-RU" sz="900" dirty="0" smtClean="0"/>
              <a:t>ЕГЭ-2011</a:t>
            </a:r>
            <a:endParaRPr lang="ru-RU" sz="900" dirty="0"/>
          </a:p>
          <a:p>
            <a:r>
              <a:rPr lang="ru-RU" sz="900" dirty="0"/>
              <a:t>Анализ результатов ЕГЭ – 2011 выпускников средних (полных) общеобразовательных школ Чувашской Республики в разрезе учебных предметов.	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 smtClean="0"/>
              <a:t>Популярность </a:t>
            </a:r>
            <a:r>
              <a:rPr lang="ru-RU" sz="900" dirty="0"/>
              <a:t>учебных предметов среди выпускников: экзамены в форме ЕГЭ по </a:t>
            </a:r>
            <a:r>
              <a:rPr lang="ru-RU" sz="900" dirty="0" smtClean="0"/>
              <a:t>выбору.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Уровень освоения образовательного стандарта по предметам</a:t>
            </a:r>
            <a:r>
              <a:rPr lang="ru-RU" sz="900" dirty="0" smtClean="0"/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 smtClean="0"/>
              <a:t> Уровень </a:t>
            </a:r>
            <a:r>
              <a:rPr lang="ru-RU" sz="900" dirty="0"/>
              <a:t>успеваемости и качество подготовки по </a:t>
            </a:r>
            <a:r>
              <a:rPr lang="ru-RU" sz="900" dirty="0" smtClean="0"/>
              <a:t>предметам.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Гистограммы по предметам  (распределение выпускников дневных общеобразовательных школ по группам в соответствии с полученными по предметам </a:t>
            </a:r>
            <a:r>
              <a:rPr lang="ru-RU" sz="900" dirty="0" smtClean="0"/>
              <a:t>баллами)</a:t>
            </a:r>
            <a:endParaRPr lang="ru-RU" sz="9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900" dirty="0"/>
              <a:t>Анализ решаемости - оценка уровня освоения отдельных дидактических единиц по </a:t>
            </a:r>
            <a:r>
              <a:rPr lang="ru-RU" sz="900" dirty="0" smtClean="0"/>
              <a:t>предметам</a:t>
            </a:r>
            <a:endParaRPr lang="ru-RU" sz="900" dirty="0"/>
          </a:p>
          <a:p>
            <a:r>
              <a:rPr lang="ru-RU" sz="900" dirty="0" smtClean="0"/>
              <a:t>Динамика </a:t>
            </a:r>
            <a:r>
              <a:rPr lang="ru-RU" sz="900" dirty="0"/>
              <a:t>ключевых показателей ЕГЭ выпускников учреждений общего образования (республика в целом, по формам </a:t>
            </a:r>
            <a:r>
              <a:rPr lang="ru-RU" sz="900" dirty="0" smtClean="0"/>
              <a:t>обучения)</a:t>
            </a:r>
            <a:endParaRPr lang="ru-RU" sz="900" dirty="0"/>
          </a:p>
          <a:p>
            <a:r>
              <a:rPr lang="ru-RU" sz="900" dirty="0"/>
              <a:t>Динамика ключевых показателей ЕГЭ выпускников средних (полных) общеобразовательных учреждений (районы и города Чувашской </a:t>
            </a:r>
            <a:r>
              <a:rPr lang="ru-RU" sz="900" dirty="0" smtClean="0"/>
              <a:t>Республики)</a:t>
            </a:r>
            <a:endParaRPr lang="ru-RU" sz="900" dirty="0"/>
          </a:p>
          <a:p>
            <a:r>
              <a:rPr lang="ru-RU" sz="900" dirty="0"/>
              <a:t>Основные выводы и </a:t>
            </a:r>
            <a:r>
              <a:rPr lang="ru-RU" sz="900" dirty="0" smtClean="0"/>
              <a:t>рекомендации</a:t>
            </a:r>
          </a:p>
          <a:p>
            <a:r>
              <a:rPr lang="ru-RU" sz="900" dirty="0" smtClean="0"/>
              <a:t>Таблицы приложения со значениями всех показателей ЕГЭ</a:t>
            </a: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774168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C00000"/>
                </a:solidFill>
              </a:rPr>
              <a:t>Сборник можно скачать здесь: http</a:t>
            </a:r>
            <a:r>
              <a:rPr lang="ru-RU" i="1" dirty="0">
                <a:solidFill>
                  <a:srgbClr val="C00000"/>
                </a:solidFill>
              </a:rPr>
              <a:t>://</a:t>
            </a:r>
            <a:r>
              <a:rPr lang="ru-RU" i="1" dirty="0" smtClean="0">
                <a:solidFill>
                  <a:srgbClr val="C00000"/>
                </a:solidFill>
              </a:rPr>
              <a:t>ege21.ru/index/0-2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1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OS120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8551">
            <a:off x="603423" y="1385902"/>
            <a:ext cx="2279214" cy="3227239"/>
          </a:xfrm>
          <a:prstGeom prst="rect">
            <a:avLst/>
          </a:prstGeom>
          <a:noFill/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rot="-124521">
            <a:off x="1023614" y="1767798"/>
            <a:ext cx="1704744" cy="243006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ru-RU" sz="13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+mn-cs"/>
              </a:rPr>
              <a:t>Как оценить достижения образовательного учреждения по результатам ЕГЭ? </a:t>
            </a:r>
            <a:endParaRPr kumimoji="1" lang="ru-RU" sz="1300" b="1" dirty="0">
              <a:solidFill>
                <a:srgbClr val="A5002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1157288"/>
            <a:ext cx="5904656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По результатам ЕГЭ  можно оценить следующее:</a:t>
            </a: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Особенности контингента выпускников школы данного учебного года. Выпускники школы в совокупности выпускников города и региона – вклад школы в общий результат деятельности системы образования города.</a:t>
            </a: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Активность участия в </a:t>
            </a: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ЕГЭ ( </a:t>
            </a: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доля выпускников  школ, сдававших ЕГЭ по трем и более учебным </a:t>
            </a: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предметам) и Востребованность каждого учебного </a:t>
            </a: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предмета </a:t>
            </a: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 (доля </a:t>
            </a: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выпускников, сдававших ЕГЭ по данному учебному </a:t>
            </a: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предмету).</a:t>
            </a: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Уровень освоения образовательного стандарта </a:t>
            </a: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для получения документа об среднем (полном) образовании (доля успешно сдавших два обязательных экзамена) и для получения профессионального образования (доля успешно сдавших все экзамены в форме ЕГЭ).</a:t>
            </a: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Качество </a:t>
            </a: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учебных </a:t>
            </a: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достижений</a:t>
            </a: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Результаты </a:t>
            </a:r>
            <a:r>
              <a:rPr lang="ru-RU" sz="1200" dirty="0">
                <a:solidFill>
                  <a:prstClr val="black"/>
                </a:solidFill>
                <a:latin typeface="Calibri"/>
                <a:cs typeface="+mn-cs"/>
              </a:rPr>
              <a:t>по учебным предметам. Уровень освоения отдельных дидактических единиц по </a:t>
            </a: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предметам</a:t>
            </a: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+mn-cs"/>
              </a:rPr>
              <a:t>Место в рейтинге среди образовательных учреждений города (района) и региона</a:t>
            </a: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285750" indent="-285750" fontAlgn="auto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8"/>
              </a:buBlip>
            </a:pP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07504" y="4378658"/>
            <a:ext cx="4536504" cy="62894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Примеры аналитики по результатам других оценочных процедур: ГИА-9, Мониторинг образовательных и трудовых траекторий выпускников,  оценки уровня </a:t>
            </a:r>
            <a:r>
              <a:rPr lang="ru-RU" sz="1200" dirty="0" err="1" smtClean="0">
                <a:solidFill>
                  <a:prstClr val="black"/>
                </a:solidFill>
              </a:rPr>
              <a:t>обученности</a:t>
            </a:r>
            <a:r>
              <a:rPr lang="ru-RU" sz="1200" dirty="0" smtClean="0">
                <a:solidFill>
                  <a:prstClr val="black"/>
                </a:solidFill>
              </a:rPr>
              <a:t> по предмету и т.д.</a:t>
            </a:r>
            <a:r>
              <a:rPr lang="ru-RU" sz="100" dirty="0" smtClean="0">
                <a:solidFill>
                  <a:prstClr val="black"/>
                </a:solidFill>
              </a:rPr>
              <a:t> </a:t>
            </a:r>
            <a:endParaRPr lang="ru-RU" sz="100" dirty="0">
              <a:solidFill>
                <a:prstClr val="black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740548" y="4313508"/>
            <a:ext cx="1224133" cy="77256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83995" y="4310531"/>
            <a:ext cx="1224133" cy="77256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380315" y="4288799"/>
            <a:ext cx="1224133" cy="77256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5" y="4287652"/>
            <a:ext cx="1224133" cy="7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3995" y="4309384"/>
            <a:ext cx="1252437" cy="7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8440" y="4281697"/>
            <a:ext cx="1288348" cy="8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149381" y="34896"/>
            <a:ext cx="1574303" cy="959529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382" y="30133"/>
            <a:ext cx="1603023" cy="96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1320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3987"/>
            <a:ext cx="4752528" cy="828675"/>
          </a:xfrm>
        </p:spPr>
        <p:txBody>
          <a:bodyPr/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Активность участия в ЕГЭ и востребованность учебных предметов: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55929547"/>
              </p:ext>
            </p:extLst>
          </p:nvPr>
        </p:nvGraphicFramePr>
        <p:xfrm>
          <a:off x="107505" y="1157288"/>
          <a:ext cx="3024336" cy="389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567831700"/>
              </p:ext>
            </p:extLst>
          </p:nvPr>
        </p:nvGraphicFramePr>
        <p:xfrm>
          <a:off x="3499699" y="1157288"/>
          <a:ext cx="5644301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03848" y="4227934"/>
            <a:ext cx="5832648" cy="81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Показатели активности участия выпускников в ЕГЭ практически достигли своего максимума, поэтому сегодня для школы важнее не рост активности, а </a:t>
            </a:r>
            <a:r>
              <a:rPr lang="ru-RU" sz="1200" u="sng" dirty="0" smtClean="0">
                <a:solidFill>
                  <a:srgbClr val="C00000"/>
                </a:solidFill>
              </a:rPr>
              <a:t>осознанный выбор</a:t>
            </a:r>
            <a:r>
              <a:rPr lang="ru-RU" sz="1200" dirty="0" smtClean="0">
                <a:solidFill>
                  <a:srgbClr val="C00000"/>
                </a:solidFill>
              </a:rPr>
              <a:t> выпускника и </a:t>
            </a:r>
            <a:r>
              <a:rPr lang="ru-RU" sz="1200" u="sng" dirty="0" smtClean="0">
                <a:solidFill>
                  <a:srgbClr val="C00000"/>
                </a:solidFill>
              </a:rPr>
              <a:t>приведение в соответствие</a:t>
            </a:r>
            <a:r>
              <a:rPr lang="ru-RU" sz="1200" dirty="0" smtClean="0">
                <a:solidFill>
                  <a:srgbClr val="C00000"/>
                </a:solidFill>
              </a:rPr>
              <a:t> профиля школы с востребованностью выпускниками предметов профиля и результатами ЕГЭ по этим предметам.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130417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4010</Words>
  <Application>Microsoft Office PowerPoint</Application>
  <PresentationFormat>Экран (16:9)</PresentationFormat>
  <Paragraphs>583</Paragraphs>
  <Slides>29</Slides>
  <Notes>29</Notes>
  <HiddenSlides>1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8_Тема Office</vt:lpstr>
      <vt:lpstr>3_Тема Office</vt:lpstr>
      <vt:lpstr>9_Тема Office</vt:lpstr>
      <vt:lpstr>12_Тема Office</vt:lpstr>
      <vt:lpstr>13_Тема Office</vt:lpstr>
      <vt:lpstr>10_Тема Office</vt:lpstr>
      <vt:lpstr>Как информируются различные целевые группы о результатах оценочных процедур? Кейс Чувашской Республики.</vt:lpstr>
      <vt:lpstr>Презентация информационных продуктов, позволяющих разным целевым группам получить информацию о результатах ЕГЭ:</vt:lpstr>
      <vt:lpstr>В системе образования, снабженном процедурами внешней оценки (формализовано – это только ГИА и ЕГЭ), появляется…</vt:lpstr>
      <vt:lpstr>Преодоление разрыва между результатами оценочной процедуры и потребностями в информации разных групп пользователей о результатах.</vt:lpstr>
      <vt:lpstr>Основные тезисы, характеризующие общие подходы к анализу результатов  ЕГЭ по региону:</vt:lpstr>
      <vt:lpstr>Кластеры общеобразовательных учреждений республики  (для снятия напряжённости в ситуации сравнения  выделено несколько групп школ по ряду контекстных характеристик):</vt:lpstr>
      <vt:lpstr>Какая информация о результатах ЕГЭ предоставляется в открытом доступе?</vt:lpstr>
      <vt:lpstr>Слайд 8</vt:lpstr>
      <vt:lpstr>Активность участия в ЕГЭ и востребованность учебных предметов:</vt:lpstr>
      <vt:lpstr>Уровень освоения образовательного стандарта для получения документа о полном среднем образовании и для получения профессионального образования. Качество учебных достижений:</vt:lpstr>
      <vt:lpstr>Соответствие между востребованностью учебных предметов и качеством подготовки к ЕГЭ:</vt:lpstr>
      <vt:lpstr>Успешность усвоения отдельных дидактических единиц:</vt:lpstr>
      <vt:lpstr>Уровень индивидуальных образовательных достижений учащихся:</vt:lpstr>
      <vt:lpstr>Анализ результатов ЕГЭ по региону, муниципалитету и по школе основан:</vt:lpstr>
      <vt:lpstr>Запросы внешних пользователей о качестве образования  (характеристики связанные с итоговой аттестации):</vt:lpstr>
      <vt:lpstr>Оценка уровня образовательных достижений учащихся. Проводится в форме бланкового тестирования по отдельным классам и предметам с последующим анализом результатов под задачи управления качеством образования:</vt:lpstr>
      <vt:lpstr>Индивидуальный лист оценки образовательных учреждений</vt:lpstr>
      <vt:lpstr>Слайд 18</vt:lpstr>
      <vt:lpstr>Что значит – «хорошая школа» по результатам ЕГЭ?</vt:lpstr>
      <vt:lpstr>25 лучших школ по абсолютным значениям четырёх показателей ЕГЭ</vt:lpstr>
      <vt:lpstr>Слайд 21</vt:lpstr>
      <vt:lpstr>Составляющие рейтинга школ по общим показателям ЕГЭ.</vt:lpstr>
      <vt:lpstr>Построение рейтинга – это не окончание, а начало работы с результатами ЕГЭ. Школа должна иметь возможность понять, чем определена её позиция в рейтинге, увидеть свои сильные и слабые стороны, спланировать шаг развития.</vt:lpstr>
      <vt:lpstr>Слайд 24</vt:lpstr>
      <vt:lpstr>Построение рейтинга – это не окончание, а начало работы с результатами ЕГЭ. Школа должна иметь возможность понять, чем определена её позиция в рейтинге, увидеть свои сильные и слабые стороны, спланировать шаг развития.</vt:lpstr>
      <vt:lpstr>Использование  данных рейтинга  в оценке состояния  территориальных  образовательных  систем.</vt:lpstr>
      <vt:lpstr>Слайд 27</vt:lpstr>
      <vt:lpstr>Заключение:</vt:lpstr>
      <vt:lpstr>Действия, обеспечивающие информирование различных целевые группы о результатах оценочных процедур: 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ASUS</cp:lastModifiedBy>
  <cp:revision>149</cp:revision>
  <dcterms:created xsi:type="dcterms:W3CDTF">2011-08-25T06:09:31Z</dcterms:created>
  <dcterms:modified xsi:type="dcterms:W3CDTF">2011-09-29T18:34:04Z</dcterms:modified>
</cp:coreProperties>
</file>