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3" r:id="rId2"/>
    <p:sldId id="276" r:id="rId3"/>
    <p:sldId id="292" r:id="rId4"/>
    <p:sldId id="286" r:id="rId5"/>
    <p:sldId id="288" r:id="rId6"/>
    <p:sldId id="277" r:id="rId7"/>
    <p:sldId id="278" r:id="rId8"/>
    <p:sldId id="274" r:id="rId9"/>
    <p:sldId id="282" r:id="rId10"/>
    <p:sldId id="281" r:id="rId11"/>
    <p:sldId id="283" r:id="rId12"/>
    <p:sldId id="257" r:id="rId13"/>
    <p:sldId id="258" r:id="rId14"/>
    <p:sldId id="259" r:id="rId15"/>
    <p:sldId id="260" r:id="rId16"/>
    <p:sldId id="261" r:id="rId17"/>
    <p:sldId id="264" r:id="rId18"/>
    <p:sldId id="289" r:id="rId19"/>
    <p:sldId id="265" r:id="rId20"/>
    <p:sldId id="268" r:id="rId21"/>
    <p:sldId id="290" r:id="rId22"/>
    <p:sldId id="266" r:id="rId23"/>
    <p:sldId id="285" r:id="rId24"/>
    <p:sldId id="269" r:id="rId25"/>
    <p:sldId id="270" r:id="rId26"/>
    <p:sldId id="271" r:id="rId27"/>
    <p:sldId id="272" r:id="rId28"/>
    <p:sldId id="273" r:id="rId29"/>
    <p:sldId id="279" r:id="rId30"/>
    <p:sldId id="280" r:id="rId31"/>
    <p:sldId id="28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CC99"/>
    <a:srgbClr val="CCFF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9560A0-9792-4AB4-999B-42FAE3A712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C4952-8DC7-4C01-9B31-7520BD18EBDD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73100"/>
            <a:ext cx="4541838" cy="3406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100" y="4306888"/>
            <a:ext cx="5032375" cy="1657350"/>
          </a:xfrm>
        </p:spPr>
        <p:txBody>
          <a:bodyPr lIns="91199" tIns="45599" rIns="91199" bIns="45599"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2585C-E595-4AAF-957D-0CB598F0120C}" type="slidenum">
              <a:rPr lang="en-US"/>
              <a:pPr/>
              <a:t>18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4062" cy="34226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39BDB-6FC3-4865-8977-46E941589AF7}" type="slidenum">
              <a:rPr lang="en-US"/>
              <a:pPr/>
              <a:t>23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4214813"/>
            <a:ext cx="5030788" cy="41132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This chart shows the movement of children in and out of vulnerability over the first 2 cycles of NLSCY data.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i="1">
                <a:solidFill>
                  <a:srgbClr val="000000"/>
                </a:solidFill>
              </a:rPr>
              <a:t>Point to Vul line -YELLOW)-</a:t>
            </a:r>
            <a:r>
              <a:rPr lang="en-US">
                <a:solidFill>
                  <a:srgbClr val="000000"/>
                </a:solidFill>
              </a:rPr>
              <a:t>  Here is the pathway of the children who were vulnerable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i="1">
                <a:solidFill>
                  <a:srgbClr val="000000"/>
                </a:solidFill>
              </a:rPr>
              <a:t>(POINT to LOWER LEFT and LOWER RIGHT)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As you can see the actual percentage of vulnerable children does not change between cycle 1 (28.9% of all children aged 0 to 11) and cycle 2 (28.1% of all children aged 2 to 13). 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>
                <a:solidFill>
                  <a:srgbClr val="000000"/>
                </a:solidFill>
              </a:rPr>
              <a:t>However, these are not the same vulnerable children at both time points. 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i="1">
                <a:solidFill>
                  <a:srgbClr val="000000"/>
                </a:solidFill>
              </a:rPr>
              <a:t>(POINT to RED)</a:t>
            </a:r>
            <a:r>
              <a:rPr lang="en-US">
                <a:solidFill>
                  <a:srgbClr val="000000"/>
                </a:solidFill>
              </a:rPr>
              <a:t> Many children leave vulnerability (15.7%) and others enter into vulnerability (POINT TO GREEN) (14.9%) in the two year period.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Only </a:t>
            </a:r>
            <a:r>
              <a:rPr lang="en-US" u="sng">
                <a:solidFill>
                  <a:srgbClr val="000000"/>
                </a:solidFill>
              </a:rPr>
              <a:t>13.2%</a:t>
            </a:r>
            <a:r>
              <a:rPr lang="en-US">
                <a:solidFill>
                  <a:srgbClr val="000000"/>
                </a:solidFill>
              </a:rPr>
              <a:t> remain vulnerable over the two year period </a:t>
            </a:r>
            <a:r>
              <a:rPr lang="en-US" b="1" i="1">
                <a:solidFill>
                  <a:srgbClr val="000000"/>
                </a:solidFill>
              </a:rPr>
              <a:t>(POINT to YELLOW).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i="1">
                <a:solidFill>
                  <a:srgbClr val="000000"/>
                </a:solidFill>
              </a:rPr>
              <a:t>So we have found that vulnerability is rarely a permanent status for children, and many children move in and out of a vulnerable status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FD03B-42C4-4312-B760-B90860B98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6A118-2481-4CE0-A5CD-5F38CD8B7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4C92-6673-4D71-8DCE-458823036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9FFDE8-8124-4BC2-ADD7-41B721D3E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964CC-7AEB-4087-BD85-34C85BEAA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87226-AE2E-4DE0-B2FF-578D3858B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64A97-2C26-48A4-98C9-A5976B8F9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35FCD-2C21-4275-A55B-17ED48481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05490-BE9E-458C-97C1-6C701A984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00AF0-3FCE-438A-97ED-F8006AFBA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C10E0-0298-4859-ADA9-74089C479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C735-3EC6-4B44-AC18-0070B5FB0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E1F8A3-37A1-43EC-93C6-0AA9C44521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ria.ru/ratings/" TargetMode="External"/><Relationship Id="rId18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hyperlink" Target="http://www.iuorao.ru/" TargetMode="External"/><Relationship Id="rId12" Type="http://schemas.openxmlformats.org/officeDocument/2006/relationships/image" Target="../media/image7.emf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://www.worldbank.org/" TargetMode="External"/><Relationship Id="rId15" Type="http://schemas.openxmlformats.org/officeDocument/2006/relationships/hyperlink" Target="http://www.ntf.ru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://www.ciced.ru/" TargetMode="External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620610" y="6258875"/>
            <a:ext cx="1080120" cy="370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476" y="228600"/>
            <a:ext cx="1751012" cy="94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61983"/>
            <a:ext cx="7215238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«Информирование различных целевых групп о результатах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27-30 сентября 2011 года, г. Москва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rtc-edu.ru/sites/default/files/pict/w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3700" y="6226865"/>
            <a:ext cx="428628" cy="440657"/>
          </a:xfrm>
          <a:prstGeom prst="rect">
            <a:avLst/>
          </a:prstGeom>
          <a:noFill/>
        </p:spPr>
      </p:pic>
      <p:pic>
        <p:nvPicPr>
          <p:cNvPr id="6148" name="Picture 4" descr="Описание: лого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568" y="6301877"/>
            <a:ext cx="857256" cy="372494"/>
          </a:xfrm>
          <a:prstGeom prst="rect">
            <a:avLst/>
          </a:prstGeom>
          <a:noFill/>
        </p:spPr>
      </p:pic>
      <p:pic>
        <p:nvPicPr>
          <p:cNvPr id="6150" name="Picture 6" descr="Описание: ciced logo single.ep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5204" y="6376917"/>
            <a:ext cx="785818" cy="227647"/>
          </a:xfrm>
          <a:prstGeom prst="rect">
            <a:avLst/>
          </a:prstGeom>
          <a:noFill/>
        </p:spPr>
      </p:pic>
      <p:pic>
        <p:nvPicPr>
          <p:cNvPr id="11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3503" y="6215812"/>
            <a:ext cx="380333" cy="4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12498" y="6248400"/>
            <a:ext cx="864096" cy="444963"/>
          </a:xfrm>
          <a:prstGeom prst="rect">
            <a:avLst/>
          </a:prstGeom>
          <a:noFill/>
        </p:spPr>
      </p:pic>
      <p:pic>
        <p:nvPicPr>
          <p:cNvPr id="13" name="Рисунок 12" descr="Описание: social-240-100.gif">
            <a:hlinkClick r:id="rId13" tgtFrame="&quot;_blank&quot;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20610" y="6248145"/>
            <a:ext cx="1080120" cy="44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писание: nfpk">
            <a:hlinkClick r:id="rId15" tgtFrame="&quot;_blank&quot;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4746" y="6206834"/>
            <a:ext cx="576064" cy="3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ouro.ru/upload/news/112063.gif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4827" y="6169581"/>
            <a:ext cx="485775" cy="4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gizlogo-standard-rgb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92938" y="6210243"/>
            <a:ext cx="411510" cy="423058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62000" y="1828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800" b="1" dirty="0" smtClean="0"/>
              <a:t>Руководство по разработке</a:t>
            </a:r>
          </a:p>
          <a:p>
            <a:pPr lvl="0" algn="ctr"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Национальной оценки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Скотт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Мюррей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DataAngel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Policy Research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Inc.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Telephone: (613) 240-8433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 address: dataangel@mac.com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4572000"/>
            <a:ext cx="2655516" cy="10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2000" b="1" dirty="0"/>
              <a:t>Измерение результатов </a:t>
            </a:r>
            <a:r>
              <a:rPr lang="ru-RU" sz="2000" b="1" dirty="0" smtClean="0"/>
              <a:t>в рамках </a:t>
            </a:r>
            <a:r>
              <a:rPr lang="ru-RU" sz="2000" b="1" dirty="0"/>
              <a:t>системе оценивания включает полный отбор </a:t>
            </a:r>
            <a:r>
              <a:rPr lang="ru-RU" sz="2000" b="1" dirty="0" smtClean="0"/>
              <a:t>областей содержания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650" y="1600200"/>
            <a:ext cx="6615113" cy="4525963"/>
          </a:xfrm>
          <a:noFill/>
          <a:ln/>
        </p:spPr>
      </p:pic>
      <p:pic>
        <p:nvPicPr>
          <p:cNvPr id="27654" name="Picture 6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55" name="Picture 7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56" name="Picture 8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57" name="Picture 9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58" name="Picture 10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1" name="Picture 13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2" name="Picture 14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3" name="Picture 15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4" name="Picture 16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5" name="Picture 17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6" name="Picture 18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7" name="Picture 19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8" name="Picture 20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69" name="Picture 21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0" name="Picture 22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1" name="Picture 23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2" name="Picture 24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3" name="Picture 25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4" name="Picture 26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5" name="Picture 27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6" name="Picture 28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7" name="Picture 29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8" name="Picture 30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79" name="Picture 31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0"/>
            <a:ext cx="114300" cy="114300"/>
          </a:xfrm>
          <a:prstGeom prst="rect">
            <a:avLst/>
          </a:prstGeom>
          <a:noFill/>
        </p:spPr>
      </p:pic>
      <p:pic>
        <p:nvPicPr>
          <p:cNvPr id="27680" name="Picture 32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1" name="Picture 33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2" name="Picture 34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3" name="Picture 35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4" name="Picture 36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5" name="Picture 37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6" name="Picture 38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7" name="Picture 39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8" name="Picture 40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89" name="Picture 41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90" name="Picture 42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91" name="Picture 43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324600"/>
            <a:ext cx="114300" cy="114300"/>
          </a:xfrm>
          <a:prstGeom prst="rect">
            <a:avLst/>
          </a:prstGeom>
          <a:noFill/>
        </p:spPr>
      </p:pic>
      <p:pic>
        <p:nvPicPr>
          <p:cNvPr id="27692" name="Picture 44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324600"/>
            <a:ext cx="114300" cy="114300"/>
          </a:xfrm>
          <a:prstGeom prst="rect">
            <a:avLst/>
          </a:prstGeom>
          <a:noFill/>
        </p:spPr>
      </p:pic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6781800" y="5432425"/>
            <a:ext cx="2133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000" b="1" dirty="0"/>
              <a:t>Тестовые задания охватывают</a:t>
            </a:r>
          </a:p>
          <a:p>
            <a:r>
              <a:rPr lang="ru-RU" sz="1000" b="1" dirty="0"/>
              <a:t> весь диапазон способности</a:t>
            </a:r>
            <a:r>
              <a:rPr lang="en-US" sz="1000" b="1" dirty="0"/>
              <a:t>, </a:t>
            </a:r>
          </a:p>
          <a:p>
            <a:r>
              <a:rPr lang="ru-RU" sz="1000" b="1" dirty="0"/>
              <a:t>нет влияния верхней и нижней границы</a:t>
            </a:r>
            <a:endParaRPr lang="en-US" sz="1000" b="1" dirty="0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219200" y="1676400"/>
            <a:ext cx="6172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Распределение успеваемости по Математике в 8 классе</a:t>
            </a:r>
            <a:r>
              <a:rPr lang="en-US" sz="1400" dirty="0"/>
              <a:t> </a:t>
            </a:r>
            <a:r>
              <a:rPr lang="ru-RU" sz="1400" dirty="0"/>
              <a:t>в избранных странах, </a:t>
            </a:r>
            <a:r>
              <a:rPr lang="en-US" sz="1400" dirty="0"/>
              <a:t>TIMSS 2007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Важно знать, </a:t>
            </a:r>
            <a:r>
              <a:rPr lang="ru-RU" sz="3200" b="1" dirty="0" smtClean="0"/>
              <a:t>какие факторы имеют значение</a:t>
            </a:r>
            <a:r>
              <a:rPr lang="en-US" sz="3200" b="1" dirty="0"/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ru-RU" sz="2400" b="1" dirty="0"/>
              <a:t>Количество и качество навыков</a:t>
            </a:r>
            <a:r>
              <a:rPr kumimoji="1" lang="en-GB" sz="2400" dirty="0"/>
              <a:t>: </a:t>
            </a:r>
            <a:r>
              <a:rPr kumimoji="1" lang="ru-RU" sz="2400" dirty="0"/>
              <a:t>Каков уровень умений и навыков у канадцев</a:t>
            </a:r>
            <a:r>
              <a:rPr kumimoji="1" lang="en-GB" sz="2400" dirty="0"/>
              <a:t>? </a:t>
            </a:r>
            <a:r>
              <a:rPr kumimoji="1" lang="ru-RU" sz="2400" dirty="0" smtClean="0"/>
              <a:t>	</a:t>
            </a:r>
            <a:endParaRPr kumimoji="1" lang="en-GB" sz="2400" dirty="0"/>
          </a:p>
          <a:p>
            <a:pPr>
              <a:lnSpc>
                <a:spcPct val="80000"/>
              </a:lnSpc>
            </a:pPr>
            <a:endParaRPr kumimoji="1" lang="en-GB" sz="2400" dirty="0"/>
          </a:p>
          <a:p>
            <a:pPr>
              <a:lnSpc>
                <a:spcPct val="80000"/>
              </a:lnSpc>
            </a:pPr>
            <a:r>
              <a:rPr kumimoji="1" lang="ru-RU" sz="2400" b="1" dirty="0" err="1" smtClean="0"/>
              <a:t>Эфыективность</a:t>
            </a:r>
            <a:r>
              <a:rPr kumimoji="1" lang="en-GB" sz="2400" dirty="0"/>
              <a:t>:</a:t>
            </a:r>
            <a:r>
              <a:rPr kumimoji="1" lang="en-GB" sz="2400" dirty="0">
                <a:solidFill>
                  <a:srgbClr val="FFFF00"/>
                </a:solidFill>
              </a:rPr>
              <a:t> </a:t>
            </a:r>
            <a:r>
              <a:rPr kumimoji="1" lang="ru-RU" sz="2400" dirty="0" smtClean="0"/>
              <a:t>Насколько эффективны системы образования с точки зрения обеспечения необходимых навыков</a:t>
            </a:r>
            <a:r>
              <a:rPr kumimoji="1" lang="en-GB" sz="2400" dirty="0" smtClean="0"/>
              <a:t>?</a:t>
            </a:r>
            <a:r>
              <a:rPr kumimoji="1" lang="ru-RU" sz="2400" dirty="0" smtClean="0"/>
              <a:t> </a:t>
            </a:r>
            <a:endParaRPr kumimoji="1" lang="en-GB" sz="2400" dirty="0"/>
          </a:p>
          <a:p>
            <a:pPr>
              <a:lnSpc>
                <a:spcPct val="80000"/>
              </a:lnSpc>
            </a:pPr>
            <a:endParaRPr kumimoji="1" lang="en-GB" sz="2400" dirty="0"/>
          </a:p>
          <a:p>
            <a:pPr>
              <a:lnSpc>
                <a:spcPct val="80000"/>
              </a:lnSpc>
            </a:pPr>
            <a:r>
              <a:rPr kumimoji="1" lang="ru-RU" sz="2400" b="1" dirty="0" smtClean="0"/>
              <a:t>Рентабельность</a:t>
            </a:r>
            <a:r>
              <a:rPr kumimoji="1" lang="en-GB" sz="2400" dirty="0" smtClean="0"/>
              <a:t>:</a:t>
            </a:r>
            <a:r>
              <a:rPr kumimoji="1" lang="en-GB" sz="2400" dirty="0" smtClean="0">
                <a:solidFill>
                  <a:srgbClr val="FFFF00"/>
                </a:solidFill>
              </a:rPr>
              <a:t> </a:t>
            </a:r>
            <a:r>
              <a:rPr kumimoji="1" lang="ru-RU" sz="2400" dirty="0" smtClean="0"/>
              <a:t>Каковы </a:t>
            </a:r>
            <a:r>
              <a:rPr kumimoji="1" lang="ru-RU" sz="2400" dirty="0" smtClean="0"/>
              <a:t>наиболее экономически эффективные способы развития </a:t>
            </a:r>
            <a:r>
              <a:rPr kumimoji="1" lang="ru-RU" sz="2400" dirty="0" smtClean="0"/>
              <a:t>обучения и развития навыков</a:t>
            </a:r>
            <a:r>
              <a:rPr kumimoji="1" lang="en-GB" sz="2400" dirty="0" smtClean="0"/>
              <a:t>?</a:t>
            </a:r>
            <a:endParaRPr kumimoji="1" lang="en-GB" sz="2400" dirty="0"/>
          </a:p>
          <a:p>
            <a:pPr>
              <a:lnSpc>
                <a:spcPct val="80000"/>
              </a:lnSpc>
            </a:pPr>
            <a:endParaRPr kumimoji="1" lang="en-GB" sz="2400" dirty="0"/>
          </a:p>
          <a:p>
            <a:pPr>
              <a:lnSpc>
                <a:spcPct val="80000"/>
              </a:lnSpc>
            </a:pPr>
            <a:r>
              <a:rPr kumimoji="1" lang="ru-RU" sz="2400" b="1" dirty="0"/>
              <a:t>Равенство</a:t>
            </a:r>
            <a:r>
              <a:rPr kumimoji="1" lang="en-GB" sz="2400" b="1" dirty="0"/>
              <a:t>:</a:t>
            </a:r>
            <a:r>
              <a:rPr kumimoji="1" lang="en-GB" sz="2400" dirty="0"/>
              <a:t>  </a:t>
            </a:r>
            <a:r>
              <a:rPr kumimoji="1" lang="ru-RU" sz="2400" dirty="0"/>
              <a:t>Все ли сегменты общества имеют равные возможности</a:t>
            </a:r>
            <a:r>
              <a:rPr kumimoji="1" lang="en-GB" sz="2400" dirty="0"/>
              <a:t>? </a:t>
            </a:r>
            <a:r>
              <a:rPr kumimoji="1" lang="ru-RU" sz="2400" dirty="0" smtClean="0"/>
              <a:t>Что можно сделать для тех, кто оказался в неблагополучном положении</a:t>
            </a:r>
            <a:r>
              <a:rPr kumimoji="1" lang="en-GB" sz="2400" dirty="0" smtClean="0"/>
              <a:t>?</a:t>
            </a:r>
            <a:endParaRPr kumimoji="1" lang="en-GB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sz="3200" b="1" dirty="0"/>
              <a:t>Варианты политики для усовершенствования:</a:t>
            </a:r>
            <a:r>
              <a:rPr lang="en-US" sz="3200" b="1" dirty="0"/>
              <a:t> </a:t>
            </a:r>
            <a:r>
              <a:rPr lang="ru-RU" sz="3200" b="1" dirty="0" smtClean="0"/>
              <a:t>универсальные вмешательства</a:t>
            </a:r>
            <a:endParaRPr lang="en-US" sz="3200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68613" y="1722438"/>
            <a:ext cx="3601304" cy="4525962"/>
          </a:xfrm>
          <a:noFill/>
          <a:ln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95400" y="3344863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Балл по чтению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52800" y="1973263"/>
            <a:ext cx="2133600" cy="24622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/>
              <a:t>Универсальные вмешательства</a:t>
            </a:r>
            <a:endParaRPr lang="ru-RU" sz="1000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505200" y="6324600"/>
            <a:ext cx="2209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Социально-экономический статус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ru-RU" sz="3200" b="1" dirty="0"/>
              <a:t>Варианты политики для усовершенствования</a:t>
            </a:r>
            <a:r>
              <a:rPr lang="en-US" sz="3200" b="1" dirty="0"/>
              <a:t>: </a:t>
            </a:r>
            <a:r>
              <a:rPr lang="ru-RU" sz="3200" b="1" dirty="0" smtClean="0"/>
              <a:t>СЭС</a:t>
            </a:r>
            <a:br>
              <a:rPr lang="ru-RU" sz="3200" b="1" dirty="0" smtClean="0"/>
            </a:br>
            <a:r>
              <a:rPr lang="ru-RU" sz="3200" b="1" dirty="0" smtClean="0"/>
              <a:t>целевые вмешательства</a:t>
            </a:r>
            <a:br>
              <a:rPr lang="ru-RU" sz="3200" b="1" dirty="0" smtClean="0"/>
            </a:br>
            <a:endParaRPr lang="en-US" sz="32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0" y="1700212"/>
            <a:ext cx="3613150" cy="502154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Варианты политики для усовершенствования</a:t>
            </a:r>
            <a:r>
              <a:rPr lang="en-US" sz="3200" b="1" dirty="0" smtClean="0"/>
              <a:t>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компенсаторные вмешательства</a:t>
            </a:r>
            <a:endParaRPr lang="en-US" sz="3200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94025" y="1722438"/>
            <a:ext cx="3711575" cy="503780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Варианты политики для усовершенствования</a:t>
            </a:r>
            <a:r>
              <a:rPr lang="en-US" sz="3200" b="1" dirty="0"/>
              <a:t> : </a:t>
            </a:r>
            <a:r>
              <a:rPr lang="ru-RU" sz="3200" b="1" dirty="0" smtClean="0"/>
              <a:t>вмешательства, ориентированные на достижения</a:t>
            </a:r>
            <a:endParaRPr lang="en-US" sz="3200" b="1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5750" y="1727200"/>
            <a:ext cx="3956050" cy="484116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Варианты политики для усовершенствования</a:t>
            </a:r>
            <a:r>
              <a:rPr lang="en-US" sz="3200" b="1"/>
              <a:t> : </a:t>
            </a:r>
            <a:r>
              <a:rPr lang="ru-RU" sz="3200" b="1"/>
              <a:t>инклюзивные воздействия</a:t>
            </a:r>
            <a:endParaRPr lang="en-US" sz="3200" b="1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68613" y="1706563"/>
            <a:ext cx="3913187" cy="4954393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Значение неравенства 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18922"/>
            <a:ext cx="6324599" cy="490328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48000" y="1524000"/>
            <a:ext cx="3886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/>
              <a:t>Определение грамотности</a:t>
            </a:r>
            <a:endParaRPr lang="en-GB" sz="2000" dirty="0"/>
          </a:p>
          <a:p>
            <a:pPr algn="ctr" eaLnBrk="0" hangingPunct="0">
              <a:spcBef>
                <a:spcPct val="50000"/>
              </a:spcBef>
            </a:pPr>
            <a:r>
              <a:rPr lang="ru-RU" sz="2000" dirty="0"/>
              <a:t>Упорядочение области знаний</a:t>
            </a:r>
            <a:endParaRPr lang="en-GB" sz="2000" dirty="0"/>
          </a:p>
          <a:p>
            <a:pPr algn="ctr" eaLnBrk="0" hangingPunct="0">
              <a:spcBef>
                <a:spcPct val="50000"/>
              </a:spcBef>
            </a:pPr>
            <a:r>
              <a:rPr lang="ru-RU" sz="2000" dirty="0"/>
              <a:t>Характеристика </a:t>
            </a:r>
            <a:r>
              <a:rPr lang="ru-RU" sz="2000" dirty="0" smtClean="0"/>
              <a:t>заданий</a:t>
            </a:r>
            <a:endParaRPr lang="en-GB" sz="2000" dirty="0"/>
          </a:p>
          <a:p>
            <a:pPr algn="ctr" eaLnBrk="0" hangingPunct="0">
              <a:spcBef>
                <a:spcPct val="50000"/>
              </a:spcBef>
            </a:pPr>
            <a:r>
              <a:rPr lang="ru-RU" sz="2000" dirty="0"/>
              <a:t>Определение и </a:t>
            </a:r>
            <a:r>
              <a:rPr lang="ru-RU" sz="2000" dirty="0" err="1" smtClean="0"/>
              <a:t>операционализаци</a:t>
            </a:r>
            <a:r>
              <a:rPr lang="ru-RU" sz="2000" dirty="0" smtClean="0"/>
              <a:t> </a:t>
            </a:r>
            <a:r>
              <a:rPr lang="ru-RU" sz="2000" dirty="0"/>
              <a:t>переменных</a:t>
            </a:r>
            <a:endParaRPr lang="en-GB" sz="2000" dirty="0"/>
          </a:p>
          <a:p>
            <a:pPr algn="ctr" eaLnBrk="0" hangingPunct="0">
              <a:spcBef>
                <a:spcPct val="50000"/>
              </a:spcBef>
            </a:pPr>
            <a:r>
              <a:rPr lang="ru-RU" sz="2000" dirty="0" err="1" smtClean="0"/>
              <a:t>Валидация</a:t>
            </a:r>
            <a:r>
              <a:rPr lang="ru-RU" sz="2000" dirty="0" smtClean="0"/>
              <a:t> переменных</a:t>
            </a:r>
            <a:endParaRPr lang="en-GB" sz="2000" dirty="0"/>
          </a:p>
          <a:p>
            <a:pPr algn="ctr" eaLnBrk="0" hangingPunct="0">
              <a:spcBef>
                <a:spcPct val="50000"/>
              </a:spcBef>
            </a:pPr>
            <a:r>
              <a:rPr lang="ru-RU" sz="2000" dirty="0"/>
              <a:t>Построение схемы интерпретации</a:t>
            </a:r>
            <a:r>
              <a:rPr lang="en-GB" sz="2000" dirty="0"/>
              <a:t> 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invGray">
          <a:xfrm>
            <a:off x="1000125" y="549275"/>
            <a:ext cx="7567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Движение к измерению результатов</a:t>
            </a:r>
            <a:endParaRPr lang="en-GB" sz="240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invGray">
          <a:xfrm>
            <a:off x="2057400" y="1600200"/>
            <a:ext cx="5943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invGray">
          <a:xfrm>
            <a:off x="2057400" y="1600200"/>
            <a:ext cx="2930525" cy="4800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invGray">
          <a:xfrm flipH="1">
            <a:off x="4987925" y="1600200"/>
            <a:ext cx="3013075" cy="4800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Важность иерархии обучения</a:t>
            </a:r>
            <a:r>
              <a:rPr lang="en-US" sz="3600" b="1"/>
              <a:t>: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524000"/>
            <a:ext cx="7162800" cy="47244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Основополагающие цели оценки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ru-RU" b="1" dirty="0" smtClean="0"/>
              <a:t>С помощью анализа – показать, какова текущая ситуация</a:t>
            </a:r>
            <a:endParaRPr lang="en-US" b="1" dirty="0" smtClean="0"/>
          </a:p>
          <a:p>
            <a:pPr eaLnBrk="1" hangingPunct="1"/>
            <a:r>
              <a:rPr lang="ru-RU" b="1" dirty="0" smtClean="0"/>
              <a:t>С помощью сравнения – выявить, какой ситуация могла быть</a:t>
            </a:r>
            <a:endParaRPr lang="en-US" b="1" dirty="0" smtClean="0"/>
          </a:p>
          <a:p>
            <a:pPr eaLnBrk="1" hangingPunct="1"/>
            <a:r>
              <a:rPr lang="ru-RU" b="1" dirty="0" smtClean="0"/>
              <a:t>С помощью обсуждения – решить, какой ситуация должна быть</a:t>
            </a:r>
            <a:endParaRPr lang="en-US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sz="3200" b="1" dirty="0"/>
              <a:t>Навыки накапливаются с возрастом, но </a:t>
            </a:r>
            <a:r>
              <a:rPr lang="ru-RU" sz="3200" b="1" dirty="0" smtClean="0"/>
              <a:t>различия в </a:t>
            </a:r>
            <a:r>
              <a:rPr lang="ru-RU" sz="3200" b="1" dirty="0"/>
              <a:t>навыках </a:t>
            </a:r>
            <a:r>
              <a:rPr lang="ru-RU" sz="3200" b="1" dirty="0" smtClean="0"/>
              <a:t>растут драматически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7422998" cy="48006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Модель на основе структурных уравнений, описывающая взаимосвязь между компетенциями в возрасте 14 лет</a:t>
            </a:r>
            <a:endParaRPr lang="en-US" dirty="0"/>
          </a:p>
        </p:txBody>
      </p:sp>
      <p:pic>
        <p:nvPicPr>
          <p:cNvPr id="44039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057400"/>
            <a:ext cx="6838950" cy="3632200"/>
          </a:xfrm>
          <a:noFill/>
          <a:ln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62000" y="6208713"/>
            <a:ext cx="8084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/>
              <a:t>Лонгитюдное</a:t>
            </a:r>
            <a:r>
              <a:rPr lang="ru-RU" b="1" dirty="0" smtClean="0"/>
              <a:t> исследование компетенций у детей в Новой Зеландии</a:t>
            </a:r>
            <a:endParaRPr lang="en-US" b="1" dirty="0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660525" y="1963738"/>
            <a:ext cx="1427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коммуникабельность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0" y="3344863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любопытсво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657600" y="2201863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Решение логических задач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7086600" y="2659063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математика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477000" y="3649663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грамотность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648200" y="524986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чтение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6172200" y="5326063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письмо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81000" y="441166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упорство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marL="838200" indent="-838200" algn="l"/>
            <a:r>
              <a:rPr lang="ru-RU" sz="3200" b="1" dirty="0" smtClean="0"/>
              <a:t>Если ребенок отстает в обучении чтению, вероятность выхода минимальна </a:t>
            </a:r>
            <a:r>
              <a:rPr lang="en-GB" sz="3200" b="1" dirty="0" smtClean="0"/>
              <a:t>:</a:t>
            </a:r>
            <a:endParaRPr lang="en-US" sz="3200" b="1" dirty="0"/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4362" y="2043113"/>
            <a:ext cx="5278438" cy="4030040"/>
          </a:xfrm>
          <a:noFill/>
          <a:ln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12925" y="6056313"/>
            <a:ext cx="647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Продольный срез компетенций детей Новой Зеландии</a:t>
            </a:r>
            <a:endParaRPr lang="en-US" b="1"/>
          </a:p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5800" y="1371600"/>
            <a:ext cx="81156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Стандартизованные </a:t>
            </a:r>
            <a:r>
              <a:rPr lang="ru-RU" b="1" dirty="0" smtClean="0">
                <a:solidFill>
                  <a:schemeClr val="tx2"/>
                </a:solidFill>
              </a:rPr>
              <a:t>численные показатели навыков чтения среди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детей в возрасте от </a:t>
            </a:r>
            <a:r>
              <a:rPr lang="en-GB" b="1" dirty="0" smtClean="0">
                <a:solidFill>
                  <a:schemeClr val="tx2"/>
                </a:solidFill>
              </a:rPr>
              <a:t>8 </a:t>
            </a:r>
            <a:r>
              <a:rPr lang="ru-RU" b="1" dirty="0" smtClean="0">
                <a:solidFill>
                  <a:schemeClr val="tx2"/>
                </a:solidFill>
              </a:rPr>
              <a:t>до</a:t>
            </a:r>
            <a:r>
              <a:rPr lang="en-GB" b="1" dirty="0" smtClean="0">
                <a:solidFill>
                  <a:schemeClr val="tx2"/>
                </a:solidFill>
              </a:rPr>
              <a:t> 14 </a:t>
            </a:r>
            <a:r>
              <a:rPr lang="ru-RU" b="1" dirty="0" smtClean="0">
                <a:solidFill>
                  <a:schemeClr val="tx2"/>
                </a:solidFill>
              </a:rPr>
              <a:t>лет: 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низшая квартиль для группы 14 лет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936750" y="4832350"/>
            <a:ext cx="6580188" cy="228600"/>
            <a:chOff x="1135" y="3028"/>
            <a:chExt cx="4145" cy="144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5040" y="3028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00"/>
            </a:solidFill>
            <a:ln w="222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1748" name="AutoShape 4"/>
            <p:cNvCxnSpPr>
              <a:cxnSpLocks noChangeShapeType="1"/>
            </p:cNvCxnSpPr>
            <p:nvPr/>
          </p:nvCxnSpPr>
          <p:spPr bwMode="auto">
            <a:xfrm flipV="1">
              <a:off x="1135" y="3095"/>
              <a:ext cx="3936" cy="28"/>
            </a:xfrm>
            <a:prstGeom prst="straightConnector1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</p:spPr>
        </p:cxnSp>
      </p:grpSp>
      <p:sp>
        <p:nvSpPr>
          <p:cNvPr id="31749" name="Freeform 5"/>
          <p:cNvSpPr>
            <a:spLocks/>
          </p:cNvSpPr>
          <p:nvPr/>
        </p:nvSpPr>
        <p:spPr bwMode="auto">
          <a:xfrm>
            <a:off x="3492500" y="2959100"/>
            <a:ext cx="2971800" cy="1981200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1146" y="36"/>
              </a:cxn>
              <a:cxn ang="0">
                <a:pos x="918" y="204"/>
              </a:cxn>
              <a:cxn ang="0">
                <a:pos x="312" y="918"/>
              </a:cxn>
              <a:cxn ang="0">
                <a:pos x="0" y="1008"/>
              </a:cxn>
            </a:cxnLst>
            <a:rect l="0" t="0" r="r" b="b"/>
            <a:pathLst>
              <a:path w="1392" h="1052">
                <a:moveTo>
                  <a:pt x="1392" y="0"/>
                </a:moveTo>
                <a:cubicBezTo>
                  <a:pt x="1351" y="6"/>
                  <a:pt x="1225" y="2"/>
                  <a:pt x="1146" y="36"/>
                </a:cubicBezTo>
                <a:cubicBezTo>
                  <a:pt x="1067" y="70"/>
                  <a:pt x="1057" y="57"/>
                  <a:pt x="918" y="204"/>
                </a:cubicBezTo>
                <a:cubicBezTo>
                  <a:pt x="779" y="351"/>
                  <a:pt x="465" y="784"/>
                  <a:pt x="312" y="918"/>
                </a:cubicBezTo>
                <a:cubicBezTo>
                  <a:pt x="159" y="1052"/>
                  <a:pt x="65" y="989"/>
                  <a:pt x="0" y="100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1750" name="AutoShape 6"/>
          <p:cNvCxnSpPr>
            <a:cxnSpLocks noChangeShapeType="1"/>
          </p:cNvCxnSpPr>
          <p:nvPr/>
        </p:nvCxnSpPr>
        <p:spPr bwMode="auto">
          <a:xfrm>
            <a:off x="1936750" y="4840288"/>
            <a:ext cx="1752600" cy="1587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31751" name="Freeform 7"/>
          <p:cNvSpPr>
            <a:spLocks/>
          </p:cNvSpPr>
          <p:nvPr/>
        </p:nvSpPr>
        <p:spPr bwMode="auto">
          <a:xfrm>
            <a:off x="3797300" y="2860675"/>
            <a:ext cx="2895600" cy="2052638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384" y="152"/>
              </a:cxn>
              <a:cxn ang="0">
                <a:pos x="1264" y="968"/>
              </a:cxn>
              <a:cxn ang="0">
                <a:pos x="1632" y="1064"/>
              </a:cxn>
            </a:cxnLst>
            <a:rect l="0" t="0" r="r" b="b"/>
            <a:pathLst>
              <a:path w="1632" h="1120">
                <a:moveTo>
                  <a:pt x="0" y="56"/>
                </a:moveTo>
                <a:cubicBezTo>
                  <a:pt x="64" y="72"/>
                  <a:pt x="173" y="0"/>
                  <a:pt x="384" y="152"/>
                </a:cubicBezTo>
                <a:cubicBezTo>
                  <a:pt x="595" y="304"/>
                  <a:pt x="1056" y="816"/>
                  <a:pt x="1264" y="968"/>
                </a:cubicBezTo>
                <a:cubicBezTo>
                  <a:pt x="1472" y="1120"/>
                  <a:pt x="1555" y="1044"/>
                  <a:pt x="1632" y="1064"/>
                </a:cubicBezTo>
              </a:path>
            </a:pathLst>
          </a:custGeom>
          <a:noFill/>
          <a:ln w="1270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1752" name="AutoShape 8"/>
          <p:cNvCxnSpPr>
            <a:cxnSpLocks noChangeShapeType="1"/>
          </p:cNvCxnSpPr>
          <p:nvPr/>
        </p:nvCxnSpPr>
        <p:spPr bwMode="auto">
          <a:xfrm>
            <a:off x="1936750" y="2982913"/>
            <a:ext cx="1905000" cy="4762"/>
          </a:xfrm>
          <a:prstGeom prst="straightConnector1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</p:cxnSp>
      <p:cxnSp>
        <p:nvCxnSpPr>
          <p:cNvPr id="31753" name="AutoShape 9"/>
          <p:cNvCxnSpPr>
            <a:cxnSpLocks noChangeShapeType="1"/>
          </p:cNvCxnSpPr>
          <p:nvPr/>
        </p:nvCxnSpPr>
        <p:spPr bwMode="auto">
          <a:xfrm flipH="1" flipV="1">
            <a:off x="6584950" y="4792663"/>
            <a:ext cx="1733550" cy="4762"/>
          </a:xfrm>
          <a:prstGeom prst="straightConnector1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</p:cxn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1750" y="45720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/>
              <a:t>уязвимые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908175" y="21590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1994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470775" y="21590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1996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908175" y="313372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71.1%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651375" y="235108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56.2%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546975" y="313372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71.9%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908175" y="508635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28.9%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470775" y="49895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28.1%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 rot="2272470">
            <a:off x="4578350" y="303212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14.9%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 rot="-3084069">
            <a:off x="4079082" y="3809206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15.7%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1936750" y="2738438"/>
            <a:ext cx="6580188" cy="214312"/>
            <a:chOff x="1135" y="1709"/>
            <a:chExt cx="4145" cy="135"/>
          </a:xfrm>
        </p:grpSpPr>
        <p:cxnSp>
          <p:nvCxnSpPr>
            <p:cNvPr id="31765" name="AutoShape 21"/>
            <p:cNvCxnSpPr>
              <a:cxnSpLocks noChangeShapeType="1"/>
            </p:cNvCxnSpPr>
            <p:nvPr/>
          </p:nvCxnSpPr>
          <p:spPr bwMode="auto">
            <a:xfrm>
              <a:off x="1135" y="1774"/>
              <a:ext cx="3936" cy="1"/>
            </a:xfrm>
            <a:prstGeom prst="straightConnector1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ffectLst/>
          </p:spPr>
        </p:cxnSp>
        <p:sp>
          <p:nvSpPr>
            <p:cNvPr id="31766" name="AutoShape 22"/>
            <p:cNvSpPr>
              <a:spLocks noChangeArrowheads="1"/>
            </p:cNvSpPr>
            <p:nvPr/>
          </p:nvSpPr>
          <p:spPr bwMode="auto">
            <a:xfrm>
              <a:off x="5071" y="1709"/>
              <a:ext cx="209" cy="135"/>
            </a:xfrm>
            <a:prstGeom prst="rightArrow">
              <a:avLst>
                <a:gd name="adj1" fmla="val 50000"/>
                <a:gd name="adj2" fmla="val 38704"/>
              </a:avLst>
            </a:prstGeom>
            <a:solidFill>
              <a:srgbClr val="0000FF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767" name="Group 23"/>
          <p:cNvGrpSpPr>
            <a:grpSpLocks/>
          </p:cNvGrpSpPr>
          <p:nvPr/>
        </p:nvGrpSpPr>
        <p:grpSpPr bwMode="auto">
          <a:xfrm>
            <a:off x="6356350" y="2897188"/>
            <a:ext cx="2160588" cy="187325"/>
            <a:chOff x="3919" y="1809"/>
            <a:chExt cx="1361" cy="118"/>
          </a:xfrm>
        </p:grpSpPr>
        <p:cxnSp>
          <p:nvCxnSpPr>
            <p:cNvPr id="31768" name="AutoShape 24"/>
            <p:cNvCxnSpPr>
              <a:cxnSpLocks noChangeShapeType="1"/>
            </p:cNvCxnSpPr>
            <p:nvPr/>
          </p:nvCxnSpPr>
          <p:spPr bwMode="auto">
            <a:xfrm>
              <a:off x="3919" y="1863"/>
              <a:ext cx="1152" cy="0"/>
            </a:xfrm>
            <a:prstGeom prst="straightConnector1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31769" name="AutoShape 25"/>
            <p:cNvSpPr>
              <a:spLocks noChangeArrowheads="1"/>
            </p:cNvSpPr>
            <p:nvPr/>
          </p:nvSpPr>
          <p:spPr bwMode="auto">
            <a:xfrm>
              <a:off x="5040" y="1809"/>
              <a:ext cx="240" cy="118"/>
            </a:xfrm>
            <a:prstGeom prst="rightArrow">
              <a:avLst>
                <a:gd name="adj1" fmla="val 50000"/>
                <a:gd name="adj2" fmla="val 50847"/>
              </a:avLst>
            </a:prstGeom>
            <a:solidFill>
              <a:srgbClr val="FF0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8135938" y="4689475"/>
            <a:ext cx="354012" cy="219075"/>
          </a:xfrm>
          <a:prstGeom prst="rightArrow">
            <a:avLst>
              <a:gd name="adj1" fmla="val 50000"/>
              <a:gd name="adj2" fmla="val 40398"/>
            </a:avLst>
          </a:prstGeom>
          <a:solidFill>
            <a:srgbClr val="00FF00"/>
          </a:solidFill>
          <a:ln w="222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679950" y="5086350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/>
              <a:t>13.2%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838200" y="228600"/>
            <a:ext cx="7653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Уязвимость </a:t>
            </a:r>
            <a:r>
              <a:rPr lang="ru-RU" sz="3200" b="1" dirty="0" smtClean="0">
                <a:solidFill>
                  <a:schemeClr val="tx2"/>
                </a:solidFill>
              </a:rPr>
              <a:t>не является постоянным состоянием для большинства детей</a:t>
            </a:r>
            <a:endParaRPr lang="en-US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1773" name="Group 29"/>
          <p:cNvGrpSpPr>
            <a:grpSpLocks/>
          </p:cNvGrpSpPr>
          <p:nvPr/>
        </p:nvGrpSpPr>
        <p:grpSpPr bwMode="auto">
          <a:xfrm rot="-5713333">
            <a:off x="4288631" y="2958307"/>
            <a:ext cx="357187" cy="355600"/>
            <a:chOff x="1816" y="2232"/>
            <a:chExt cx="225" cy="224"/>
          </a:xfrm>
        </p:grpSpPr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1816" y="2232"/>
              <a:ext cx="0" cy="22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 rot="-5307111">
              <a:off x="1928" y="2336"/>
              <a:ext cx="1" cy="22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776" name="Group 32"/>
          <p:cNvGrpSpPr>
            <a:grpSpLocks/>
          </p:cNvGrpSpPr>
          <p:nvPr/>
        </p:nvGrpSpPr>
        <p:grpSpPr bwMode="auto">
          <a:xfrm rot="-11222011">
            <a:off x="4262438" y="4318000"/>
            <a:ext cx="357187" cy="355600"/>
            <a:chOff x="1816" y="2232"/>
            <a:chExt cx="225" cy="224"/>
          </a:xfrm>
        </p:grpSpPr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1816" y="2232"/>
              <a:ext cx="0" cy="22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 rot="-5307111">
              <a:off x="1928" y="2336"/>
              <a:ext cx="1" cy="22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2362200" y="59436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Вновь уязвимые</a:t>
            </a:r>
            <a:endParaRPr lang="en-US" sz="1600"/>
          </a:p>
        </p:txBody>
      </p:sp>
      <p:grpSp>
        <p:nvGrpSpPr>
          <p:cNvPr id="31780" name="Group 36"/>
          <p:cNvGrpSpPr>
            <a:grpSpLocks/>
          </p:cNvGrpSpPr>
          <p:nvPr/>
        </p:nvGrpSpPr>
        <p:grpSpPr bwMode="auto">
          <a:xfrm>
            <a:off x="1981200" y="5486400"/>
            <a:ext cx="6038850" cy="717550"/>
            <a:chOff x="1213" y="3640"/>
            <a:chExt cx="3804" cy="452"/>
          </a:xfrm>
        </p:grpSpPr>
        <p:sp>
          <p:nvSpPr>
            <p:cNvPr id="31781" name="Rectangle 37"/>
            <p:cNvSpPr>
              <a:spLocks noChangeArrowheads="1"/>
            </p:cNvSpPr>
            <p:nvPr/>
          </p:nvSpPr>
          <p:spPr bwMode="auto">
            <a:xfrm>
              <a:off x="1213" y="3700"/>
              <a:ext cx="96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2" name="Rectangle 38"/>
            <p:cNvSpPr>
              <a:spLocks noChangeArrowheads="1"/>
            </p:cNvSpPr>
            <p:nvPr/>
          </p:nvSpPr>
          <p:spPr bwMode="auto">
            <a:xfrm>
              <a:off x="1213" y="3964"/>
              <a:ext cx="96" cy="10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3" name="Rectangle 39"/>
            <p:cNvSpPr>
              <a:spLocks noChangeArrowheads="1"/>
            </p:cNvSpPr>
            <p:nvPr/>
          </p:nvSpPr>
          <p:spPr bwMode="auto">
            <a:xfrm>
              <a:off x="3205" y="3700"/>
              <a:ext cx="108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4" name="Rectangle 40"/>
            <p:cNvSpPr>
              <a:spLocks noChangeArrowheads="1"/>
            </p:cNvSpPr>
            <p:nvPr/>
          </p:nvSpPr>
          <p:spPr bwMode="auto">
            <a:xfrm>
              <a:off x="3205" y="3952"/>
              <a:ext cx="108" cy="1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5" name="Text Box 41"/>
            <p:cNvSpPr txBox="1">
              <a:spLocks noChangeArrowheads="1"/>
            </p:cNvSpPr>
            <p:nvPr/>
          </p:nvSpPr>
          <p:spPr bwMode="auto">
            <a:xfrm>
              <a:off x="1429" y="3652"/>
              <a:ext cx="15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/>
                <a:t>Положительное развитие</a:t>
              </a:r>
              <a:endParaRPr lang="en-US" sz="1600"/>
            </a:p>
          </p:txBody>
        </p:sp>
        <p:sp>
          <p:nvSpPr>
            <p:cNvPr id="31786" name="Text Box 42"/>
            <p:cNvSpPr txBox="1">
              <a:spLocks noChangeArrowheads="1"/>
            </p:cNvSpPr>
            <p:nvPr/>
          </p:nvSpPr>
          <p:spPr bwMode="auto">
            <a:xfrm>
              <a:off x="3421" y="3640"/>
              <a:ext cx="15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dirty="0" smtClean="0"/>
                <a:t>Жизнеспособные</a:t>
              </a:r>
              <a:endParaRPr lang="en-US" sz="1600" dirty="0"/>
            </a:p>
          </p:txBody>
        </p:sp>
        <p:sp>
          <p:nvSpPr>
            <p:cNvPr id="31787" name="Text Box 43"/>
            <p:cNvSpPr txBox="1">
              <a:spLocks noChangeArrowheads="1"/>
            </p:cNvSpPr>
            <p:nvPr/>
          </p:nvSpPr>
          <p:spPr bwMode="auto">
            <a:xfrm>
              <a:off x="3433" y="3880"/>
              <a:ext cx="15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/>
                <a:t>Давно уязвимые</a:t>
              </a:r>
              <a:endParaRPr lang="en-US" sz="1600"/>
            </a:p>
          </p:txBody>
        </p:sp>
      </p:grp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0" y="24384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/>
              <a:t>не</a:t>
            </a:r>
            <a:r>
              <a:rPr lang="en-US" sz="2400"/>
              <a:t> </a:t>
            </a:r>
            <a:r>
              <a:rPr lang="ru-RU" sz="2400"/>
              <a:t>уязвимые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</a:t>
            </a:r>
            <a:r>
              <a:rPr lang="ru-RU" sz="3200" b="1" dirty="0" smtClean="0"/>
              <a:t>Теория тестовых заданий (</a:t>
            </a:r>
            <a:r>
              <a:rPr lang="en-US" sz="3200" b="1" dirty="0" smtClean="0"/>
              <a:t>IRT</a:t>
            </a:r>
            <a:r>
              <a:rPr lang="ru-RU" sz="3200" b="1" dirty="0" smtClean="0"/>
              <a:t>) </a:t>
            </a:r>
            <a:r>
              <a:rPr lang="ru-RU" sz="3200" b="1" dirty="0" smtClean="0"/>
              <a:t>как </a:t>
            </a:r>
            <a:r>
              <a:rPr lang="ru-RU" sz="3200" b="1" dirty="0"/>
              <a:t>многофункциональный инструмент</a:t>
            </a:r>
            <a:r>
              <a:rPr lang="en-US" sz="3200" b="1" dirty="0"/>
              <a:t>: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76400"/>
            <a:ext cx="7884160" cy="487680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…</a:t>
            </a:r>
            <a:r>
              <a:rPr lang="ru-RU" sz="3200" b="1" dirty="0" smtClean="0"/>
              <a:t> средство для определения стабильности оценки в разных группах </a:t>
            </a:r>
            <a:endParaRPr lang="en-US" sz="3200" b="1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00200"/>
            <a:ext cx="7086600" cy="464820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Семейство IRT-кривых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определяют результативность оценивания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76400"/>
            <a:ext cx="6934200" cy="47244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00200"/>
            <a:ext cx="7010400" cy="510540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2763" y="1600200"/>
            <a:ext cx="5576887" cy="4525963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9963" y="1706563"/>
            <a:ext cx="7204075" cy="4313237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Магический рецепт</a:t>
            </a:r>
            <a:r>
              <a:rPr lang="en-US" sz="3200" b="1"/>
              <a:t>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Наличие достоверных, надежных, сопоставимых и поддающихся интерпретации данных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Анализ с учетом исходных различий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Инклюзивные процессы, проводящие заинтересованных участников по континууму «данные/знания/мудрость/действие»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Деньги и навыки для выполнения хорошей работы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Уважение и объективность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7738" y="1743075"/>
            <a:ext cx="7246937" cy="4240213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06713" y="1600200"/>
            <a:ext cx="3328987" cy="4525963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/>
              <a:t>Что</a:t>
            </a:r>
            <a:r>
              <a:rPr lang="en-GB" sz="3200" b="1" dirty="0"/>
              <a:t>: </a:t>
            </a:r>
            <a:r>
              <a:rPr lang="ru-RU" sz="3200" b="1" dirty="0"/>
              <a:t>Характеристика идеальной системы данных для навыков и обучения </a:t>
            </a:r>
            <a:endParaRPr lang="en-GB" sz="3200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051050" y="1700213"/>
            <a:ext cx="53403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Широта 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Глубина 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Индивидуальность 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Иерархическая структура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err="1" smtClean="0"/>
              <a:t>Лонгитюдность</a:t>
            </a:r>
            <a:r>
              <a:rPr lang="ru-RU" sz="2400" b="1" dirty="0" smtClean="0"/>
              <a:t>  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Повторяемость 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Прочная основа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Целенаправленность действий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Доступность </a:t>
            </a:r>
            <a:endParaRPr lang="en-GB" sz="2400" b="1" dirty="0" smtClean="0"/>
          </a:p>
          <a:p>
            <a:pPr marL="279400" indent="-2794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b="1" dirty="0" smtClean="0"/>
              <a:t>Возможность интеграции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5288" y="17732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1 %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68300" y="177323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100 %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2 %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10 %</a:t>
            </a:r>
          </a:p>
        </p:txBody>
      </p:sp>
      <p:pic>
        <p:nvPicPr>
          <p:cNvPr id="40966" name="Picture 6" descr="joconde1pc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288" y="765175"/>
            <a:ext cx="3444875" cy="5359400"/>
          </a:xfrm>
          <a:prstGeom prst="rect">
            <a:avLst/>
          </a:prstGeom>
          <a:noFill/>
        </p:spPr>
      </p:pic>
      <p:pic>
        <p:nvPicPr>
          <p:cNvPr id="40967" name="Picture 7" descr="joconde2pc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765175"/>
            <a:ext cx="3444875" cy="5359400"/>
          </a:xfrm>
          <a:prstGeom prst="rect">
            <a:avLst/>
          </a:prstGeom>
          <a:noFill/>
        </p:spPr>
      </p:pic>
      <p:pic>
        <p:nvPicPr>
          <p:cNvPr id="40968" name="Picture 8" descr="joconde10pc"/>
          <p:cNvPicPr>
            <a:picLocks noGrp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54288" y="765175"/>
            <a:ext cx="3444875" cy="5359400"/>
          </a:xfrm>
          <a:noFill/>
          <a:ln/>
        </p:spPr>
      </p:pic>
      <p:pic>
        <p:nvPicPr>
          <p:cNvPr id="40969" name="Picture 9" descr="jocondeb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55875" y="765175"/>
            <a:ext cx="3444875" cy="5359400"/>
          </a:xfrm>
          <a:noFill/>
          <a:ln/>
        </p:spPr>
      </p:pic>
      <p:pic>
        <p:nvPicPr>
          <p:cNvPr id="40970" name="Picture 10" descr="jocond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54288" y="765175"/>
            <a:ext cx="3444875" cy="5359400"/>
          </a:xfrm>
          <a:noFill/>
          <a:ln/>
        </p:spPr>
      </p:pic>
      <p:pic>
        <p:nvPicPr>
          <p:cNvPr id="40971" name="Picture 11" descr="joconde10pccont"/>
          <p:cNvPicPr>
            <a:picLocks noGrp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555875" y="765175"/>
            <a:ext cx="3444875" cy="5359400"/>
          </a:xfrm>
          <a:noFill/>
          <a:ln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467475" y="1779687"/>
            <a:ext cx="2447925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Насколько точно проводится измерение</a:t>
            </a:r>
            <a:r>
              <a:rPr lang="en-CA" sz="2400" b="1" dirty="0" smtClean="0"/>
              <a:t>?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Характеристики шкал</a:t>
            </a:r>
            <a:r>
              <a:rPr lang="en-CA" sz="2400" b="1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Свойства шкалы</a:t>
            </a:r>
            <a:r>
              <a:rPr lang="en-CA" sz="2400" b="1" dirty="0" smtClean="0"/>
              <a:t>:</a:t>
            </a:r>
          </a:p>
          <a:p>
            <a:pPr>
              <a:spcBef>
                <a:spcPct val="50000"/>
              </a:spcBef>
            </a:pPr>
            <a:endParaRPr lang="en-CA" sz="2400" b="1" dirty="0"/>
          </a:p>
          <a:p>
            <a:pPr>
              <a:spcBef>
                <a:spcPct val="50000"/>
              </a:spcBef>
            </a:pPr>
            <a:endParaRPr lang="en-CA" sz="2400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50825" y="609600"/>
            <a:ext cx="1728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Примеры из области рисования</a:t>
            </a:r>
            <a:endParaRPr lang="en-CA" sz="2000" b="1" dirty="0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477000" y="457200"/>
            <a:ext cx="244792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Что (не) поддается измерению</a:t>
            </a:r>
            <a:r>
              <a:rPr lang="en-CA" sz="2400" b="1" dirty="0" smtClean="0"/>
              <a:t>?</a:t>
            </a:r>
            <a:endParaRPr lang="en-CA" sz="2400" b="1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553200" y="51816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dirty="0">
                <a:latin typeface="Comic Sans MS" pitchFamily="66" charset="0"/>
              </a:rPr>
              <a:t>Непрерывная</a:t>
            </a:r>
            <a:endParaRPr lang="en-CA" sz="2400" dirty="0">
              <a:latin typeface="Comic Sans MS" pitchFamily="66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477000" y="57150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dirty="0" smtClean="0">
                <a:latin typeface="Comic Sans MS" pitchFamily="66" charset="0"/>
              </a:rPr>
              <a:t>Категориальная</a:t>
            </a:r>
            <a:endParaRPr lang="en-CA" sz="2400" dirty="0">
              <a:latin typeface="Comic Sans MS" pitchFamily="66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28600" y="2590800"/>
            <a:ext cx="23764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Comic Sans MS" pitchFamily="66" charset="0"/>
              </a:rPr>
              <a:t>Сколько информации мы теряем, представляя сложную картину в черно-белом цвете</a:t>
            </a:r>
            <a:r>
              <a:rPr lang="en-CA" sz="2400"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/>
      <p:bldP spid="40963" grpId="1"/>
      <p:bldP spid="40964" grpId="0"/>
      <p:bldP spid="40964" grpId="1"/>
      <p:bldP spid="40965" grpId="0"/>
      <p:bldP spid="40965" grpId="1"/>
      <p:bldP spid="40972" grpId="0" animBg="1"/>
      <p:bldP spid="40974" grpId="0" animBg="1"/>
      <p:bldP spid="40975" grpId="0"/>
      <p:bldP spid="40976" grpId="0"/>
      <p:bldP spid="409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Простая модель </a:t>
            </a:r>
            <a:r>
              <a:rPr lang="ru-RU" sz="3200" b="1" dirty="0" smtClean="0"/>
              <a:t>представления о </a:t>
            </a:r>
            <a:r>
              <a:rPr lang="ru-RU" sz="3200" b="1" dirty="0"/>
              <a:t>системах образования</a:t>
            </a:r>
            <a:r>
              <a:rPr lang="en-US" sz="3200" b="1" dirty="0"/>
              <a:t>: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86000"/>
            <a:ext cx="7835900" cy="3143250"/>
          </a:xfrm>
          <a:noFill/>
          <a:ln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882170"/>
            <a:ext cx="8382000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Модель  школьной эффективности на основе схемы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Затраты – Процесс </a:t>
            </a:r>
            <a:r>
              <a:rPr lang="ru-RU" b="1" dirty="0"/>
              <a:t>- </a:t>
            </a:r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219200" y="3657600"/>
            <a:ext cx="1524000" cy="106182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/>
              <a:t>Характеристики семьи и учащегося</a:t>
            </a:r>
          </a:p>
          <a:p>
            <a:pPr algn="ctr">
              <a:spcBef>
                <a:spcPct val="50000"/>
              </a:spcBef>
            </a:pPr>
            <a:endParaRPr lang="ru-RU" sz="1400" dirty="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038600" y="3161974"/>
            <a:ext cx="1447800" cy="92333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/>
              <a:t>Процессы </a:t>
            </a:r>
            <a:r>
              <a:rPr lang="ru-RU" sz="1400" dirty="0" smtClean="0"/>
              <a:t>на уровне школы </a:t>
            </a:r>
            <a:r>
              <a:rPr lang="ru-RU" sz="1400" dirty="0"/>
              <a:t>и </a:t>
            </a:r>
            <a:r>
              <a:rPr lang="ru-RU" sz="1400" dirty="0" smtClean="0"/>
              <a:t>класса</a:t>
            </a:r>
          </a:p>
          <a:p>
            <a:pPr algn="ctr">
              <a:spcBef>
                <a:spcPct val="50000"/>
              </a:spcBef>
            </a:pPr>
            <a:endParaRPr lang="ru-RU" sz="800" dirty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705600" y="3733800"/>
            <a:ext cx="1295400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Результаты </a:t>
            </a:r>
            <a:r>
              <a:rPr lang="ru-RU" sz="1400" dirty="0" smtClean="0"/>
              <a:t>обучения учащихся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Реальность </a:t>
            </a:r>
            <a:r>
              <a:rPr lang="ru-RU" sz="3200" b="1" dirty="0" smtClean="0"/>
              <a:t>намного сложнее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00200"/>
            <a:ext cx="6048375" cy="4525963"/>
          </a:xfrm>
          <a:noFill/>
          <a:ln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14800" y="34290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школа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2278063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Социально-экономический статус семьи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1000" y="3040063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Стиль и практика воспитания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33400" y="380206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Структура семьи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52400" y="4868863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/>
              <a:t>Характеристики </a:t>
            </a:r>
            <a:r>
              <a:rPr lang="ru-RU" sz="1000" dirty="0"/>
              <a:t>учащегося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48200" y="2278063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err="1"/>
              <a:t>Макро-уровневый</a:t>
            </a:r>
            <a:r>
              <a:rPr lang="ru-RU" sz="1000" dirty="0"/>
              <a:t> контекст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81400" y="40227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Класс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657600" y="49371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Ровесники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657600" y="5402263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Средства информации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315200" y="24384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Академические результаты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391400" y="3954463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Эмоциональные результаты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667000" y="12954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524000" y="1597223"/>
            <a:ext cx="60960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Модель эффективности школы, используемая в </a:t>
            </a:r>
            <a:r>
              <a:rPr lang="en-US" sz="1400" dirty="0"/>
              <a:t>Tell Them From Me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Различия в </a:t>
            </a:r>
            <a:r>
              <a:rPr lang="ru-RU" sz="3200" b="1" dirty="0" smtClean="0"/>
              <a:t>распределении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650" y="1600200"/>
            <a:ext cx="6615113" cy="4525963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0" y="1676400"/>
            <a:ext cx="533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Распределение успеваемости по Математике в 8 классе</a:t>
            </a:r>
            <a:r>
              <a:rPr lang="en-US" sz="1400" dirty="0"/>
              <a:t> </a:t>
            </a:r>
            <a:r>
              <a:rPr lang="ru-RU" sz="1400" dirty="0"/>
              <a:t>в избранных странах, </a:t>
            </a:r>
            <a:r>
              <a:rPr lang="en-US" sz="1400" dirty="0"/>
              <a:t>TIMSS 2007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Измерение результатов </a:t>
            </a:r>
            <a:r>
              <a:rPr lang="ru-RU" sz="2000" b="1" dirty="0" smtClean="0"/>
              <a:t>в экзаменационных системах  </a:t>
            </a:r>
            <a:r>
              <a:rPr lang="ru-RU" sz="2000" b="1" dirty="0"/>
              <a:t>включает отбор </a:t>
            </a:r>
            <a:r>
              <a:rPr lang="ru-RU" sz="2000" b="1" dirty="0" smtClean="0"/>
              <a:t>областей </a:t>
            </a:r>
            <a:r>
              <a:rPr lang="ru-RU" sz="2000" b="1" dirty="0"/>
              <a:t>содержания </a:t>
            </a:r>
            <a:r>
              <a:rPr lang="ru-RU" sz="2000" b="1" dirty="0" smtClean="0"/>
              <a:t>вокруг </a:t>
            </a:r>
            <a:r>
              <a:rPr lang="ru-RU" sz="2000" b="1" dirty="0"/>
              <a:t>точки </a:t>
            </a:r>
            <a:r>
              <a:rPr lang="ru-RU" sz="2000" b="1" dirty="0" smtClean="0"/>
              <a:t>отсечки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650" y="1600200"/>
            <a:ext cx="6615113" cy="4525963"/>
          </a:xfrm>
          <a:noFill/>
          <a:ln/>
        </p:spPr>
      </p:pic>
      <p:pic>
        <p:nvPicPr>
          <p:cNvPr id="28676" name="Picture 4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77" name="Picture 5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553200"/>
            <a:ext cx="114300" cy="114300"/>
          </a:xfrm>
          <a:prstGeom prst="rect">
            <a:avLst/>
          </a:prstGeom>
          <a:noFill/>
        </p:spPr>
      </p:pic>
      <p:pic>
        <p:nvPicPr>
          <p:cNvPr id="28678" name="Picture 6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79" name="Picture 7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80" name="Picture 8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81" name="Picture 9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82" name="Picture 10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84" name="Picture 12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86" name="Picture 14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87" name="Picture 15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89" name="Picture 17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92" name="Picture 20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94" name="Picture 22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96" name="Picture 24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096000"/>
            <a:ext cx="114300" cy="114300"/>
          </a:xfrm>
          <a:prstGeom prst="rect">
            <a:avLst/>
          </a:prstGeom>
          <a:noFill/>
        </p:spPr>
      </p:pic>
      <p:pic>
        <p:nvPicPr>
          <p:cNvPr id="28698" name="Picture 26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096000"/>
            <a:ext cx="114300" cy="114300"/>
          </a:xfrm>
          <a:prstGeom prst="rect">
            <a:avLst/>
          </a:prstGeom>
          <a:noFill/>
        </p:spPr>
      </p:pic>
      <p:pic>
        <p:nvPicPr>
          <p:cNvPr id="28702" name="Picture 30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324600"/>
            <a:ext cx="114300" cy="114300"/>
          </a:xfrm>
          <a:prstGeom prst="rect">
            <a:avLst/>
          </a:prstGeom>
          <a:noFill/>
        </p:spPr>
      </p:pic>
      <p:pic>
        <p:nvPicPr>
          <p:cNvPr id="28703" name="Picture 31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324600"/>
            <a:ext cx="114300" cy="114300"/>
          </a:xfrm>
          <a:prstGeom prst="rect">
            <a:avLst/>
          </a:prstGeom>
          <a:noFill/>
        </p:spPr>
      </p:pic>
      <p:pic>
        <p:nvPicPr>
          <p:cNvPr id="28704" name="Picture 32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324600"/>
            <a:ext cx="114300" cy="114300"/>
          </a:xfrm>
          <a:prstGeom prst="rect">
            <a:avLst/>
          </a:prstGeom>
          <a:noFill/>
        </p:spPr>
      </p:pic>
      <p:pic>
        <p:nvPicPr>
          <p:cNvPr id="28705" name="Picture 33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324600"/>
            <a:ext cx="114300" cy="114300"/>
          </a:xfrm>
          <a:prstGeom prst="rect">
            <a:avLst/>
          </a:prstGeom>
          <a:noFill/>
        </p:spPr>
      </p:pic>
      <p:pic>
        <p:nvPicPr>
          <p:cNvPr id="28708" name="Picture 36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553200"/>
            <a:ext cx="114300" cy="114300"/>
          </a:xfrm>
          <a:prstGeom prst="rect">
            <a:avLst/>
          </a:prstGeom>
          <a:noFill/>
        </p:spPr>
      </p:pic>
      <p:pic>
        <p:nvPicPr>
          <p:cNvPr id="28709" name="Picture 37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324600"/>
            <a:ext cx="114300" cy="114300"/>
          </a:xfrm>
          <a:prstGeom prst="rect">
            <a:avLst/>
          </a:prstGeom>
          <a:noFill/>
        </p:spPr>
      </p:pic>
      <p:pic>
        <p:nvPicPr>
          <p:cNvPr id="28711" name="Picture 39" descr="BD103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553200"/>
            <a:ext cx="114300" cy="114300"/>
          </a:xfrm>
          <a:prstGeom prst="rect">
            <a:avLst/>
          </a:prstGeom>
          <a:noFill/>
        </p:spPr>
      </p:pic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6781800" y="5813425"/>
            <a:ext cx="216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 b="1"/>
              <a:t>Тестовые задания охватывают</a:t>
            </a:r>
          </a:p>
          <a:p>
            <a:r>
              <a:rPr lang="ru-RU" sz="1000" b="1"/>
              <a:t> весь диапазон способности,</a:t>
            </a:r>
          </a:p>
          <a:p>
            <a:r>
              <a:rPr lang="ru-RU" sz="1000" b="1"/>
              <a:t> но они кластеризованы</a:t>
            </a:r>
            <a:r>
              <a:rPr lang="en-US" b="1"/>
              <a:t> </a:t>
            </a:r>
          </a:p>
          <a:p>
            <a:r>
              <a:rPr lang="en-US" b="1"/>
              <a:t> 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1219200" y="1676400"/>
            <a:ext cx="6172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Распределение успеваемости по Математике в 8 классе</a:t>
            </a:r>
            <a:r>
              <a:rPr lang="en-US" sz="1400" dirty="0"/>
              <a:t> </a:t>
            </a:r>
            <a:r>
              <a:rPr lang="ru-RU" sz="1400" dirty="0"/>
              <a:t>в избранных странах, </a:t>
            </a:r>
            <a:r>
              <a:rPr lang="en-US" sz="1400" dirty="0"/>
              <a:t>TIMSS 2007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758</Words>
  <Application>Microsoft Office PowerPoint</Application>
  <PresentationFormat>Экран (4:3)</PresentationFormat>
  <Paragraphs>147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Default Design</vt:lpstr>
      <vt:lpstr>Слайд 1</vt:lpstr>
      <vt:lpstr>Основополагающие цели оценки:</vt:lpstr>
      <vt:lpstr>Магический рецепт:</vt:lpstr>
      <vt:lpstr>Слайд 4</vt:lpstr>
      <vt:lpstr>Слайд 5</vt:lpstr>
      <vt:lpstr>Простая модель представления о системах образования:</vt:lpstr>
      <vt:lpstr>Реальность намного сложнее:</vt:lpstr>
      <vt:lpstr>Различия в распределении:</vt:lpstr>
      <vt:lpstr>Измерение результатов в экзаменационных системах  включает отбор областей содержания вокруг точки отсечки:</vt:lpstr>
      <vt:lpstr>Измерение результатов в рамках системе оценивания включает полный отбор областей содержания:</vt:lpstr>
      <vt:lpstr>Важно знать, какие факторы имеют значение:</vt:lpstr>
      <vt:lpstr>Варианты политики для усовершенствования: универсальные вмешательства</vt:lpstr>
      <vt:lpstr>Варианты политики для усовершенствования: СЭС целевые вмешательства </vt:lpstr>
      <vt:lpstr>Варианты политики для усовершенствования: компенсаторные вмешательства</vt:lpstr>
      <vt:lpstr>Варианты политики для усовершенствования : вмешательства, ориентированные на достижения</vt:lpstr>
      <vt:lpstr>Варианты политики для усовершенствования : инклюзивные воздействия</vt:lpstr>
      <vt:lpstr>Значение неравенства :</vt:lpstr>
      <vt:lpstr>Слайд 18</vt:lpstr>
      <vt:lpstr>Важность иерархии обучения:</vt:lpstr>
      <vt:lpstr>Навыки накапливаются с возрастом, но различия в навыках растут драматически:</vt:lpstr>
      <vt:lpstr>Модель на основе структурных уравнений, описывающая взаимосвязь между компетенциями в возрасте 14 лет</vt:lpstr>
      <vt:lpstr>Если ребенок отстает в обучении чтению, вероятность выхода минимальна :</vt:lpstr>
      <vt:lpstr>Слайд 23</vt:lpstr>
      <vt:lpstr> Теория тестовых заданий (IRT) как многофункциональный инструмент:</vt:lpstr>
      <vt:lpstr>… средство для определения стабильности оценки в разных группах </vt:lpstr>
      <vt:lpstr>Семейство IRT-кривых определяют результативность оценивания: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doyle</dc:creator>
  <cp:lastModifiedBy>Вальдман</cp:lastModifiedBy>
  <cp:revision>56</cp:revision>
  <dcterms:created xsi:type="dcterms:W3CDTF">2010-01-08T22:23:39Z</dcterms:created>
  <dcterms:modified xsi:type="dcterms:W3CDTF">2011-09-20T16:03:19Z</dcterms:modified>
</cp:coreProperties>
</file>