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01" r:id="rId3"/>
    <p:sldId id="310" r:id="rId4"/>
    <p:sldId id="305" r:id="rId5"/>
    <p:sldId id="321" r:id="rId6"/>
    <p:sldId id="320" r:id="rId7"/>
    <p:sldId id="306" r:id="rId8"/>
    <p:sldId id="319" r:id="rId9"/>
    <p:sldId id="307" r:id="rId10"/>
    <p:sldId id="318" r:id="rId11"/>
    <p:sldId id="309" r:id="rId12"/>
    <p:sldId id="317" r:id="rId13"/>
    <p:sldId id="308" r:id="rId14"/>
    <p:sldId id="316" r:id="rId15"/>
    <p:sldId id="322" r:id="rId16"/>
    <p:sldId id="323" r:id="rId17"/>
    <p:sldId id="315" r:id="rId18"/>
    <p:sldId id="314" r:id="rId19"/>
    <p:sldId id="324" r:id="rId20"/>
    <p:sldId id="325" r:id="rId21"/>
    <p:sldId id="299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63A5"/>
    <a:srgbClr val="90B0CA"/>
    <a:srgbClr val="D0DDE8"/>
    <a:srgbClr val="B3C9DB"/>
    <a:srgbClr val="C0C0C0"/>
    <a:srgbClr val="D2DAE0"/>
    <a:srgbClr val="EAEAEA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8" autoAdjust="0"/>
    <p:restoredTop sz="91543" autoAdjust="0"/>
  </p:normalViewPr>
  <p:slideViewPr>
    <p:cSldViewPr>
      <p:cViewPr varScale="1">
        <p:scale>
          <a:sx n="65" d="100"/>
          <a:sy n="65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0B4AF9-348A-48E6-AEAB-74192C1D74F6}" type="datetimeFigureOut">
              <a:rPr lang="ru-RU"/>
              <a:pPr>
                <a:defRPr/>
              </a:pPr>
              <a:t>22.06.2011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8F2D99C-519C-4926-B443-2B929E85D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F1C63F-4987-4F6F-B812-F12D9AB42DC4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щ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7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pic>
        <p:nvPicPr>
          <p:cNvPr id="4" name="Picture 3" descr="D:\работа\презы\новая\шапка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 userDrawn="1"/>
        </p:nvSpPr>
        <p:spPr>
          <a:xfrm>
            <a:off x="214313" y="214313"/>
            <a:ext cx="8715375" cy="714375"/>
          </a:xfrm>
          <a:prstGeom prst="roundRect">
            <a:avLst>
              <a:gd name="adj" fmla="val 11855"/>
            </a:avLst>
          </a:prstGeom>
          <a:noFill/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5940425" y="900113"/>
            <a:ext cx="30654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100" b="1">
                <a:solidFill>
                  <a:schemeClr val="bg1"/>
                </a:solidFill>
              </a:rPr>
              <a:t>Институт управления образованием РАО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7772400" cy="714379"/>
          </a:xfrm>
        </p:spPr>
        <p:txBody>
          <a:bodyPr/>
          <a:lstStyle>
            <a:lvl1pPr algn="l">
              <a:defRPr sz="2000" b="1">
                <a:solidFill>
                  <a:srgbClr val="1663A5"/>
                </a:solidFill>
                <a:latin typeface="Verdan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724650" y="6245225"/>
            <a:ext cx="2133600" cy="476250"/>
          </a:xfrm>
        </p:spPr>
        <p:txBody>
          <a:bodyPr/>
          <a:lstStyle>
            <a:lvl1pPr>
              <a:defRPr b="1">
                <a:solidFill>
                  <a:srgbClr val="1663A5"/>
                </a:solidFill>
              </a:defRPr>
            </a:lvl1pPr>
          </a:lstStyle>
          <a:p>
            <a:pPr>
              <a:defRPr/>
            </a:pPr>
            <a:fld id="{A111F4CD-F566-42CC-8358-7A042696D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работа\фрэшборд\тема сиреневая\обл44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6E122-DEDC-43F3-86AF-713DD3EE4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93284-3F59-43E2-A7F0-86FC0E943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5C32C-0E55-49E8-AE92-3406C7143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63C8F-6FFD-433F-BAFB-9F5333B43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A929-7F87-4427-88C7-F84DF6BF95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1245E-3BCF-4615-BC2A-59C410BDD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7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69D392A-5A6D-4BC3-B156-9A03EEB9F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60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7950" y="2492375"/>
            <a:ext cx="8893175" cy="16843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b="1" i="1" smtClean="0"/>
              <a:t>СЕССИЯ 4</a:t>
            </a:r>
          </a:p>
          <a:p>
            <a:pPr algn="ctr" eaLnBrk="1" hangingPunct="1">
              <a:buFontTx/>
              <a:buNone/>
            </a:pPr>
            <a:r>
              <a:rPr lang="ru-RU" sz="2800" b="1" i="1" smtClean="0"/>
              <a:t>Российская система оценки качества образования: уроки и перспективные задачи</a:t>
            </a:r>
          </a:p>
        </p:txBody>
      </p:sp>
      <p:sp>
        <p:nvSpPr>
          <p:cNvPr id="12290" name="Прямоугольник 6"/>
          <p:cNvSpPr>
            <a:spLocks noChangeArrowheads="1"/>
          </p:cNvSpPr>
          <p:nvPr/>
        </p:nvSpPr>
        <p:spPr bwMode="auto">
          <a:xfrm>
            <a:off x="500063" y="5857875"/>
            <a:ext cx="1841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endParaRPr lang="ru-RU" sz="2400" b="1">
              <a:solidFill>
                <a:srgbClr val="7F7F7F"/>
              </a:solidFill>
              <a:latin typeface="Verdana" pitchFamily="34" charset="0"/>
            </a:endParaRP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323850" y="4294188"/>
            <a:ext cx="856932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/>
            <a:r>
              <a:rPr lang="ru-RU" b="1"/>
              <a:t>Болотов В.А. </a:t>
            </a:r>
          </a:p>
          <a:p>
            <a:pPr marL="457200" indent="-457200"/>
            <a:r>
              <a:rPr lang="ru-RU"/>
              <a:t>Вице-президент Российской академии образования, д.п.н.</a:t>
            </a:r>
          </a:p>
          <a:p>
            <a:pPr marL="457200" indent="-457200"/>
            <a:r>
              <a:rPr lang="ru-RU"/>
              <a:t>.</a:t>
            </a:r>
          </a:p>
        </p:txBody>
      </p:sp>
      <p:pic>
        <p:nvPicPr>
          <p:cNvPr id="12292" name="Picture 10" descr="img691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31788"/>
            <a:ext cx="735013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Прямоугольник 8"/>
          <p:cNvSpPr>
            <a:spLocks noChangeArrowheads="1"/>
          </p:cNvSpPr>
          <p:nvPr/>
        </p:nvSpPr>
        <p:spPr bwMode="auto">
          <a:xfrm>
            <a:off x="250825" y="6197600"/>
            <a:ext cx="1609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www.raop.ru</a:t>
            </a:r>
            <a:endParaRPr lang="ru-RU"/>
          </a:p>
        </p:txBody>
      </p:sp>
      <p:sp>
        <p:nvSpPr>
          <p:cNvPr id="12294" name="Прямоугольник 8"/>
          <p:cNvSpPr>
            <a:spLocks noChangeArrowheads="1"/>
          </p:cNvSpPr>
          <p:nvPr/>
        </p:nvSpPr>
        <p:spPr bwMode="auto">
          <a:xfrm>
            <a:off x="1476375" y="260350"/>
            <a:ext cx="63357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/>
              <a:t>Тренинговый центр</a:t>
            </a:r>
          </a:p>
          <a:p>
            <a:pPr algn="ctr"/>
            <a:r>
              <a:rPr lang="ru-RU" sz="1800"/>
              <a:t>Института управления образованием РАО</a:t>
            </a:r>
          </a:p>
          <a:p>
            <a:endParaRPr lang="ru-RU" sz="1800"/>
          </a:p>
        </p:txBody>
      </p:sp>
      <p:pic>
        <p:nvPicPr>
          <p:cNvPr id="12295" name="Рисунок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404813"/>
            <a:ext cx="7207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Прямоугольник 7"/>
          <p:cNvSpPr>
            <a:spLocks noChangeArrowheads="1"/>
          </p:cNvSpPr>
          <p:nvPr/>
        </p:nvSpPr>
        <p:spPr bwMode="auto">
          <a:xfrm>
            <a:off x="395288" y="1052513"/>
            <a:ext cx="8497887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800">
                <a:solidFill>
                  <a:srgbClr val="002060"/>
                </a:solidFill>
              </a:rPr>
              <a:t>Учебный курс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i="1">
                <a:solidFill>
                  <a:srgbClr val="002060"/>
                </a:solidFill>
              </a:rPr>
              <a:t>«</a:t>
            </a:r>
            <a:r>
              <a:rPr lang="ru-RU" sz="1600" i="1"/>
              <a:t>Проектирование национальных и территориальных систем оценки качества образования: организационные, технологические и содержательные аспекты</a:t>
            </a:r>
            <a:r>
              <a:rPr lang="ru-RU" sz="1600" i="1">
                <a:solidFill>
                  <a:srgbClr val="002060"/>
                </a:solidFill>
              </a:rPr>
              <a:t>»</a:t>
            </a:r>
            <a:endParaRPr lang="ru-RU" sz="1600" i="1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50" y="214313"/>
            <a:ext cx="8607425" cy="714375"/>
          </a:xfrm>
        </p:spPr>
        <p:txBody>
          <a:bodyPr/>
          <a:lstStyle/>
          <a:p>
            <a:pPr algn="l" eaLnBrk="1" hangingPunct="1"/>
            <a:r>
              <a:rPr lang="ru-RU" sz="3200" b="1" i="1" smtClean="0">
                <a:solidFill>
                  <a:srgbClr val="1663A5"/>
                </a:solidFill>
                <a:latin typeface="Verdana" pitchFamily="34" charset="0"/>
              </a:rPr>
              <a:t>Перспективные задачи 3.</a:t>
            </a:r>
          </a:p>
        </p:txBody>
      </p:sp>
      <p:sp>
        <p:nvSpPr>
          <p:cNvPr id="29698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E92DC5F-DF99-4E74-BBEC-47BF98D08EF1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10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925" y="1196975"/>
            <a:ext cx="8858250" cy="5616575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600" b="1" smtClean="0"/>
              <a:t>	</a:t>
            </a:r>
            <a:r>
              <a:rPr lang="ru-RU" sz="2600" smtClean="0"/>
              <a:t>1) Авторы нововведений должны планировать проведение общественной дискуссии в качестве одного из основных мероприятий планируемых изменений (реформы).</a:t>
            </a:r>
          </a:p>
          <a:p>
            <a:pPr algn="just">
              <a:buFontTx/>
              <a:buNone/>
            </a:pPr>
            <a:r>
              <a:rPr lang="ru-RU" sz="2600" smtClean="0"/>
              <a:t>	2) Организация взаимодействия представителей профессионального сообщества с целью поддержки изменений включает:</a:t>
            </a:r>
          </a:p>
          <a:p>
            <a:pPr algn="just">
              <a:buFontTx/>
              <a:buNone/>
            </a:pPr>
            <a:r>
              <a:rPr lang="ru-RU" sz="2600" smtClean="0"/>
              <a:t>	- активную профессиональную коммуникацию по основным проблемам,</a:t>
            </a:r>
          </a:p>
          <a:p>
            <a:pPr algn="just">
              <a:buFontTx/>
              <a:buNone/>
            </a:pPr>
            <a:r>
              <a:rPr lang="ru-RU" sz="2600" smtClean="0"/>
              <a:t>	 - создание открытых площадок для обмена профессиональным опытом педагогов, исследователей, экспертных групп.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50" y="214313"/>
            <a:ext cx="8607425" cy="714375"/>
          </a:xfrm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1663A5"/>
                </a:solidFill>
                <a:latin typeface="Verdana" pitchFamily="34" charset="0"/>
              </a:rPr>
              <a:t>Урок 4. Общественный контроль</a:t>
            </a:r>
          </a:p>
        </p:txBody>
      </p:sp>
      <p:sp>
        <p:nvSpPr>
          <p:cNvPr id="31746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952816B-63F3-40F3-B3EF-DD5170FBDA88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11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412875"/>
            <a:ext cx="8604250" cy="5256213"/>
          </a:xfrm>
        </p:spPr>
        <p:txBody>
          <a:bodyPr/>
          <a:lstStyle/>
          <a:p>
            <a:pPr algn="just"/>
            <a:r>
              <a:rPr lang="ru-RU" sz="2400" b="1" smtClean="0"/>
              <a:t>	</a:t>
            </a:r>
            <a:r>
              <a:rPr lang="ru-RU" sz="2800" smtClean="0"/>
              <a:t> Единый государственный экзамен является </a:t>
            </a:r>
            <a:r>
              <a:rPr lang="ru-RU" sz="2800" b="1" smtClean="0"/>
              <a:t>процедурой оценки с высокими ставками</a:t>
            </a:r>
            <a:r>
              <a:rPr lang="ru-RU" sz="2800" smtClean="0"/>
              <a:t>, как для учеников, так и для учителей и школ, работу которых оценивают по его результатам.</a:t>
            </a:r>
          </a:p>
          <a:p>
            <a:pPr algn="just"/>
            <a:r>
              <a:rPr lang="ru-RU" sz="2800" b="1" i="1" smtClean="0"/>
              <a:t>	Система общественного контроля </a:t>
            </a:r>
            <a:r>
              <a:rPr lang="ru-RU" sz="2800" smtClean="0"/>
              <a:t>– эффективное средство против преднамеренных нарушений процедуры проведения ЕГЭ и фальсификации результатов.</a:t>
            </a:r>
          </a:p>
          <a:p>
            <a:pPr algn="just">
              <a:buFontTx/>
              <a:buNone/>
            </a:pPr>
            <a:endParaRPr lang="ru-RU" sz="1000" smtClean="0"/>
          </a:p>
          <a:p>
            <a:pPr algn="just">
              <a:buFontTx/>
              <a:buNone/>
            </a:pPr>
            <a:endParaRPr lang="ru-RU" sz="2800" b="1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50" y="214313"/>
            <a:ext cx="8607425" cy="714375"/>
          </a:xfrm>
        </p:spPr>
        <p:txBody>
          <a:bodyPr/>
          <a:lstStyle/>
          <a:p>
            <a:pPr algn="l" eaLnBrk="1" hangingPunct="1"/>
            <a:r>
              <a:rPr lang="ru-RU" sz="3200" b="1" i="1" smtClean="0">
                <a:solidFill>
                  <a:srgbClr val="1663A5"/>
                </a:solidFill>
                <a:latin typeface="Verdana" pitchFamily="34" charset="0"/>
              </a:rPr>
              <a:t>Перспективные задачи 4.</a:t>
            </a:r>
          </a:p>
        </p:txBody>
      </p:sp>
      <p:sp>
        <p:nvSpPr>
          <p:cNvPr id="33794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D7344B0-DFA5-4479-8334-D057EB1CB5D1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12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36513" y="1052513"/>
            <a:ext cx="8964613" cy="5616575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400" b="1" smtClean="0"/>
              <a:t>	</a:t>
            </a:r>
            <a:endParaRPr lang="ru-RU" sz="2800" smtClean="0"/>
          </a:p>
          <a:p>
            <a:pPr algn="just">
              <a:buFontTx/>
              <a:buNone/>
            </a:pPr>
            <a:endParaRPr lang="ru-RU" sz="1000" smtClean="0"/>
          </a:p>
          <a:p>
            <a:pPr algn="just">
              <a:buFontTx/>
              <a:buNone/>
            </a:pPr>
            <a:r>
              <a:rPr lang="ru-RU" sz="2800" smtClean="0"/>
              <a:t>	Открытость,</a:t>
            </a:r>
            <a:r>
              <a:rPr lang="en-US" sz="2800" smtClean="0"/>
              <a:t> </a:t>
            </a:r>
            <a:r>
              <a:rPr lang="ru-RU" sz="2800" smtClean="0"/>
              <a:t>прозрачность и доверие к процедурам ЕГЭ может обеспечиваться за счёт:</a:t>
            </a:r>
          </a:p>
          <a:p>
            <a:pPr algn="just">
              <a:buFontTx/>
              <a:buNone/>
            </a:pPr>
            <a:r>
              <a:rPr lang="ru-RU" sz="2800" smtClean="0"/>
              <a:t>	1) привлечения независимых общественных наблюдателей при проведении экзамена,</a:t>
            </a:r>
          </a:p>
          <a:p>
            <a:pPr algn="just">
              <a:buFontTx/>
              <a:buNone/>
            </a:pPr>
            <a:r>
              <a:rPr lang="ru-RU" sz="2800" smtClean="0"/>
              <a:t>	2)  публикации результатов в СМИ (включая случая нарушений и фальсификации),</a:t>
            </a:r>
          </a:p>
          <a:p>
            <a:pPr algn="just">
              <a:buFontTx/>
              <a:buNone/>
            </a:pPr>
            <a:r>
              <a:rPr lang="ru-RU" sz="2800" smtClean="0"/>
              <a:t>	3) обсуждения результатов с привлечением авторитетных общественных организаций,</a:t>
            </a:r>
          </a:p>
          <a:p>
            <a:pPr algn="just">
              <a:buFontTx/>
              <a:buNone/>
            </a:pPr>
            <a:r>
              <a:rPr lang="ru-RU" sz="2800" smtClean="0"/>
              <a:t>    4)  создание эффективных механизмов защиты от фальсификации результатов ЕГЭ.</a:t>
            </a:r>
            <a:endParaRPr lang="ru-RU" sz="2800" b="1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50" y="214313"/>
            <a:ext cx="8607425" cy="714375"/>
          </a:xfrm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1663A5"/>
                </a:solidFill>
                <a:latin typeface="Verdana" pitchFamily="34" charset="0"/>
              </a:rPr>
              <a:t>Урок 5. Интерпретация результатов</a:t>
            </a:r>
          </a:p>
        </p:txBody>
      </p:sp>
      <p:sp>
        <p:nvSpPr>
          <p:cNvPr id="35842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A6BEFE1-8AA7-490D-B4FC-82096026E984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13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241425"/>
            <a:ext cx="8532812" cy="5616575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sz="2400" b="1" smtClean="0"/>
              <a:t>	</a:t>
            </a:r>
          </a:p>
          <a:p>
            <a:pPr algn="just">
              <a:lnSpc>
                <a:spcPct val="90000"/>
              </a:lnSpc>
            </a:pPr>
            <a:r>
              <a:rPr lang="ru-RU" sz="2800" b="1" smtClean="0"/>
              <a:t>Некорректная интерпретация результатов</a:t>
            </a:r>
            <a:r>
              <a:rPr lang="ru-RU" sz="2800" smtClean="0"/>
              <a:t> измерений при проведении оценки учебных достижений была и остается  важнейшей проблемой.</a:t>
            </a:r>
          </a:p>
          <a:p>
            <a:pPr algn="just">
              <a:lnSpc>
                <a:spcPct val="90000"/>
              </a:lnSpc>
            </a:pPr>
            <a:r>
              <a:rPr lang="ru-RU" sz="2800" b="1" smtClean="0"/>
              <a:t>Опыт ЕГЭ показал</a:t>
            </a:r>
            <a:r>
              <a:rPr lang="ru-RU" sz="2800" smtClean="0"/>
              <a:t>, что зачастую данные экзамена используются для неправомерного сравнения и рейтингования школ и муниципалитетов, без учёта условий, влияющих на деятельность образовательных учреждений.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ru-RU" sz="2800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2800" smtClean="0"/>
              <a:t>	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50" y="214313"/>
            <a:ext cx="8607425" cy="714375"/>
          </a:xfrm>
        </p:spPr>
        <p:txBody>
          <a:bodyPr/>
          <a:lstStyle/>
          <a:p>
            <a:pPr algn="l" eaLnBrk="1" hangingPunct="1"/>
            <a:r>
              <a:rPr lang="ru-RU" sz="3200" b="1" i="1" smtClean="0">
                <a:solidFill>
                  <a:srgbClr val="1663A5"/>
                </a:solidFill>
                <a:latin typeface="Verdana" pitchFamily="34" charset="0"/>
              </a:rPr>
              <a:t>Перспективные задачи 5.</a:t>
            </a:r>
          </a:p>
        </p:txBody>
      </p:sp>
      <p:sp>
        <p:nvSpPr>
          <p:cNvPr id="37890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5404D88-B484-4513-9929-BD9D55ACE3BB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14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268413"/>
            <a:ext cx="8713787" cy="5329237"/>
          </a:xfrm>
        </p:spPr>
        <p:txBody>
          <a:bodyPr/>
          <a:lstStyle/>
          <a:p>
            <a:pPr algn="just">
              <a:buFontTx/>
              <a:buNone/>
            </a:pPr>
            <a:endParaRPr lang="ru-RU" sz="800" smtClean="0"/>
          </a:p>
          <a:p>
            <a:pPr algn="just">
              <a:buFontTx/>
              <a:buAutoNum type="arabicParenR"/>
            </a:pPr>
            <a:r>
              <a:rPr lang="ru-RU" sz="2800" smtClean="0"/>
              <a:t> Требуется подготовка подробных методических руководств о том:</a:t>
            </a:r>
          </a:p>
          <a:p>
            <a:pPr lvl="1" algn="just">
              <a:buFontTx/>
              <a:buNone/>
            </a:pPr>
            <a:r>
              <a:rPr lang="ru-RU" sz="2400" smtClean="0"/>
              <a:t> - каким образом должны анализироваться результаты экзамена (или другой программы оценки);</a:t>
            </a:r>
          </a:p>
          <a:p>
            <a:pPr lvl="1" algn="just">
              <a:buFontTx/>
              <a:buNone/>
            </a:pPr>
            <a:r>
              <a:rPr lang="ru-RU" sz="2400" smtClean="0"/>
              <a:t> - какие решения могут приниматься на основе имеющихся данных;</a:t>
            </a:r>
          </a:p>
          <a:p>
            <a:pPr algn="just">
              <a:buFontTx/>
              <a:buAutoNum type="arabicParenR"/>
            </a:pPr>
            <a:r>
              <a:rPr lang="ru-RU" sz="2800" smtClean="0"/>
              <a:t> При реализации политических решений следует избегать «простых» сопоставлений ОУ и образовательных систем без учёта контекстных факторов и результатов других измерений и оценок.</a:t>
            </a:r>
            <a:endParaRPr lang="ru-RU" sz="2800" b="1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4313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1663A5"/>
                </a:solidFill>
                <a:latin typeface="Verdana" pitchFamily="34" charset="0"/>
              </a:rPr>
              <a:t>Урок 6. Использовать накопленный опыт</a:t>
            </a:r>
          </a:p>
        </p:txBody>
      </p:sp>
      <p:sp>
        <p:nvSpPr>
          <p:cNvPr id="39938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FF1CA2F-C1E5-417C-9764-1807CA3F91A6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15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628775"/>
            <a:ext cx="8964612" cy="5040313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400" b="1" smtClean="0"/>
              <a:t>	</a:t>
            </a:r>
            <a:r>
              <a:rPr lang="ru-RU" sz="2800" smtClean="0"/>
              <a:t>Важно использовать накопленный потенциал для решения сопряжённых задач:</a:t>
            </a:r>
          </a:p>
          <a:p>
            <a:pPr algn="just"/>
            <a:r>
              <a:rPr lang="ru-RU" sz="2800" smtClean="0"/>
              <a:t>проведения итоговой аттестации по завершению основной школы (ГИА-9);</a:t>
            </a:r>
          </a:p>
          <a:p>
            <a:pPr algn="just"/>
            <a:r>
              <a:rPr lang="ru-RU" sz="2800" smtClean="0"/>
              <a:t>организации различных мониторинговых исследований в области ОКО;</a:t>
            </a:r>
          </a:p>
          <a:p>
            <a:pPr algn="just"/>
            <a:r>
              <a:rPr lang="ru-RU" sz="2800" smtClean="0"/>
              <a:t>поддержки деятельности региональных Центров оценки качества образования.</a:t>
            </a:r>
          </a:p>
          <a:p>
            <a:pPr algn="just">
              <a:buFontTx/>
              <a:buNone/>
            </a:pPr>
            <a:endParaRPr lang="ru-RU" sz="2800" smtClean="0"/>
          </a:p>
          <a:p>
            <a:pPr algn="just">
              <a:buFontTx/>
              <a:buNone/>
            </a:pPr>
            <a:r>
              <a:rPr lang="ru-RU" sz="2800" smtClean="0"/>
              <a:t>		</a:t>
            </a:r>
            <a:endParaRPr lang="ru-RU" sz="2800" b="1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50" y="214313"/>
            <a:ext cx="8607425" cy="714375"/>
          </a:xfrm>
        </p:spPr>
        <p:txBody>
          <a:bodyPr/>
          <a:lstStyle/>
          <a:p>
            <a:pPr algn="l" eaLnBrk="1" hangingPunct="1"/>
            <a:r>
              <a:rPr lang="ru-RU" sz="3200" b="1" i="1" smtClean="0">
                <a:solidFill>
                  <a:srgbClr val="1663A5"/>
                </a:solidFill>
                <a:latin typeface="Verdana" pitchFamily="34" charset="0"/>
              </a:rPr>
              <a:t>Перспективные задачи 6.</a:t>
            </a:r>
          </a:p>
        </p:txBody>
      </p:sp>
      <p:sp>
        <p:nvSpPr>
          <p:cNvPr id="41986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53D28FE-D0B0-4A61-8572-0ADEBE37F1DD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16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388" y="1268413"/>
            <a:ext cx="8713787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</a:pPr>
            <a:endParaRPr lang="ru-RU" sz="800"/>
          </a:p>
          <a:p>
            <a:pPr marL="342900" indent="-342900" algn="just" eaLnBrk="0" hangingPunct="0">
              <a:spcBef>
                <a:spcPct val="20000"/>
              </a:spcBef>
              <a:buFontTx/>
              <a:buAutoNum type="arabicParenR"/>
            </a:pPr>
            <a:r>
              <a:rPr lang="ru-RU" sz="2800"/>
              <a:t>Сопоставление результатов ЕГЭ и ГИА9 для управления качеством образования.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AutoNum type="arabicParenR"/>
            </a:pPr>
            <a:r>
              <a:rPr lang="ru-RU" sz="2800"/>
              <a:t>Следует проводить исследования, ориентированные на различные образовательные результаты – не только уровень обученности, но и социализация, здоровье и т.п.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AutoNum type="arabicParenR"/>
            </a:pPr>
            <a:r>
              <a:rPr lang="ru-RU" sz="2800"/>
              <a:t>Выделять сопоставимые регионы и по ним сравнивать результаты ЕГЭ и ГИА-9. </a:t>
            </a:r>
            <a:r>
              <a:rPr lang="ru-RU" sz="2800" b="1"/>
              <a:t>Нужна унификация процедур проведения различных мониторингов.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188913"/>
            <a:ext cx="8893175" cy="714375"/>
          </a:xfrm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1663A5"/>
                </a:solidFill>
                <a:latin typeface="Verdana" pitchFamily="34" charset="0"/>
              </a:rPr>
              <a:t>Урок 7. Россия в зеркале международных исследований</a:t>
            </a:r>
          </a:p>
        </p:txBody>
      </p:sp>
      <p:sp>
        <p:nvSpPr>
          <p:cNvPr id="44034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A2AE90E-FEF7-4F0A-B63B-9DAE9AEBE7A4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17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241425"/>
            <a:ext cx="8026400" cy="4924425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b="1" smtClean="0"/>
              <a:t>	</a:t>
            </a:r>
          </a:p>
          <a:p>
            <a:pPr algn="just">
              <a:buFontTx/>
              <a:buNone/>
            </a:pPr>
            <a:r>
              <a:rPr lang="ru-RU" b="1" smtClean="0"/>
              <a:t>		</a:t>
            </a:r>
            <a:r>
              <a:rPr lang="ru-RU" sz="2800" smtClean="0"/>
              <a:t>Результаты  исследований способствуют развитию систем образования, только если:</a:t>
            </a:r>
          </a:p>
          <a:p>
            <a:pPr algn="just"/>
            <a:r>
              <a:rPr lang="ru-RU" sz="2800" smtClean="0"/>
              <a:t>они становятся достоянием всего общества,</a:t>
            </a:r>
          </a:p>
          <a:p>
            <a:pPr algn="just"/>
            <a:r>
              <a:rPr lang="ru-RU" sz="2800" smtClean="0"/>
              <a:t>по ним проводятся профессиональные дискуссии,</a:t>
            </a:r>
          </a:p>
          <a:p>
            <a:pPr algn="just"/>
            <a:r>
              <a:rPr lang="ru-RU" sz="2800" smtClean="0"/>
              <a:t>принимаются управленческие решения об изменениях в системе образования.</a:t>
            </a:r>
          </a:p>
          <a:p>
            <a:pPr algn="just">
              <a:buFontTx/>
              <a:buNone/>
            </a:pPr>
            <a:r>
              <a:rPr lang="ru-RU" sz="2800" smtClean="0"/>
              <a:t>		</a:t>
            </a:r>
            <a:endParaRPr lang="ru-RU" sz="2800" b="1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50" y="214313"/>
            <a:ext cx="8607425" cy="714375"/>
          </a:xfrm>
        </p:spPr>
        <p:txBody>
          <a:bodyPr/>
          <a:lstStyle/>
          <a:p>
            <a:pPr algn="l" eaLnBrk="1" hangingPunct="1"/>
            <a:r>
              <a:rPr lang="ru-RU" sz="3200" b="1" i="1" smtClean="0">
                <a:solidFill>
                  <a:srgbClr val="1663A5"/>
                </a:solidFill>
                <a:latin typeface="Verdana" pitchFamily="34" charset="0"/>
              </a:rPr>
              <a:t>Перспективные задачи 7.</a:t>
            </a:r>
          </a:p>
        </p:txBody>
      </p:sp>
      <p:sp>
        <p:nvSpPr>
          <p:cNvPr id="46082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13BA8E1-AE12-48A2-92BB-D689528F43F8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18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692150"/>
            <a:ext cx="8640763" cy="6021388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800" b="1" smtClean="0"/>
              <a:t>	</a:t>
            </a:r>
            <a:endParaRPr lang="ru-RU" sz="800" smtClean="0"/>
          </a:p>
          <a:p>
            <a:pPr>
              <a:lnSpc>
                <a:spcPct val="90000"/>
              </a:lnSpc>
              <a:buFontTx/>
              <a:buAutoNum type="arabicParenR"/>
            </a:pPr>
            <a:r>
              <a:rPr lang="ru-RU" sz="2800" smtClean="0"/>
              <a:t> Анализ полученных данных (включая проведение углублённых исследований) с целью совершенствования педагогической практики работы школ и учителей;</a:t>
            </a:r>
          </a:p>
          <a:p>
            <a:pPr>
              <a:lnSpc>
                <a:spcPct val="90000"/>
              </a:lnSpc>
              <a:buFontTx/>
              <a:buAutoNum type="arabicParenR"/>
            </a:pPr>
            <a:r>
              <a:rPr lang="ru-RU" sz="2800" smtClean="0"/>
              <a:t> Распространение и широкое обсуждение результатов исследований среди представителей профессионального сообщества;</a:t>
            </a:r>
          </a:p>
          <a:p>
            <a:pPr>
              <a:lnSpc>
                <a:spcPct val="90000"/>
              </a:lnSpc>
              <a:buFontTx/>
              <a:buAutoNum type="arabicParenR"/>
            </a:pPr>
            <a:r>
              <a:rPr lang="ru-RU" sz="2800" smtClean="0"/>
              <a:t> Выработка и реализация политики с опорой на результаты исследований качества образования.</a:t>
            </a:r>
          </a:p>
          <a:p>
            <a:pPr>
              <a:lnSpc>
                <a:spcPct val="90000"/>
              </a:lnSpc>
              <a:buFontTx/>
              <a:buAutoNum type="arabicParenR"/>
            </a:pPr>
            <a:r>
              <a:rPr lang="ru-RU" sz="2800" smtClean="0"/>
              <a:t> Использование результатов исследований при работе со стандартами нового поколения.</a:t>
            </a:r>
            <a:endParaRPr lang="ru-RU" sz="2800" b="1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50" y="214313"/>
            <a:ext cx="8607425" cy="714375"/>
          </a:xfrm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1663A5"/>
                </a:solidFill>
                <a:latin typeface="Verdana" pitchFamily="34" charset="0"/>
              </a:rPr>
              <a:t>Урок 8. Уроки других стран</a:t>
            </a:r>
          </a:p>
        </p:txBody>
      </p:sp>
      <p:sp>
        <p:nvSpPr>
          <p:cNvPr id="48130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CF5D35C-66DC-4D13-8FA5-835224F4E47C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19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052513"/>
            <a:ext cx="8459788" cy="5616575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b="1" smtClean="0"/>
              <a:t>	</a:t>
            </a:r>
          </a:p>
          <a:p>
            <a:r>
              <a:rPr lang="ru-RU" b="1" smtClean="0"/>
              <a:t>	</a:t>
            </a:r>
            <a:r>
              <a:rPr lang="ru-RU" sz="2800" smtClean="0"/>
              <a:t>Изучение международного опыта по решению аналогичных проблем, возникающих в России при построении ОСОКО.</a:t>
            </a:r>
          </a:p>
          <a:p>
            <a:r>
              <a:rPr lang="ru-RU" sz="2800" smtClean="0"/>
              <a:t>	Особое внимание следует уделять опыту стран из «российского кластера» (страны с переходной экономикой, переживающие трансформацию социальных институтов).</a:t>
            </a:r>
          </a:p>
          <a:p>
            <a:pPr algn="just">
              <a:buFontTx/>
              <a:buNone/>
            </a:pPr>
            <a:r>
              <a:rPr lang="ru-RU" smtClean="0"/>
              <a:t>		</a:t>
            </a:r>
            <a:endParaRPr lang="ru-RU" b="1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50" y="214313"/>
            <a:ext cx="8607425" cy="714375"/>
          </a:xfrm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1663A5"/>
                </a:solidFill>
                <a:latin typeface="Verdana" pitchFamily="34" charset="0"/>
              </a:rPr>
              <a:t>Цель аналитической работы</a:t>
            </a:r>
          </a:p>
        </p:txBody>
      </p:sp>
      <p:sp>
        <p:nvSpPr>
          <p:cNvPr id="13314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C73B9E0-FCFD-4B37-835A-090B367104DD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2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96975"/>
            <a:ext cx="8675688" cy="5184775"/>
          </a:xfrm>
        </p:spPr>
        <p:txBody>
          <a:bodyPr/>
          <a:lstStyle/>
          <a:p>
            <a:pPr marL="609600" indent="-609600" algn="just">
              <a:lnSpc>
                <a:spcPct val="130000"/>
              </a:lnSpc>
              <a:buFontTx/>
              <a:buNone/>
            </a:pPr>
            <a:r>
              <a:rPr lang="ru-RU" smtClean="0"/>
              <a:t>	</a:t>
            </a:r>
          </a:p>
          <a:p>
            <a:pPr marL="609600" indent="-609600" algn="just">
              <a:lnSpc>
                <a:spcPct val="130000"/>
              </a:lnSpc>
              <a:buFontTx/>
              <a:buNone/>
            </a:pPr>
            <a:r>
              <a:rPr lang="ru-RU" smtClean="0"/>
              <a:t>		</a:t>
            </a:r>
            <a:r>
              <a:rPr lang="ru-RU" sz="2800" smtClean="0"/>
              <a:t>Выделить наиболее значимые уроки, извлечённые из опыта построения и реформирования национальной системы оценки качества образования, которые могут быть использованы при проектировании новых направлений реформирования образования как на региональном, так и  страновом уровне.</a:t>
            </a:r>
          </a:p>
          <a:p>
            <a:pPr marL="609600" indent="-609600" algn="just"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50" y="214313"/>
            <a:ext cx="8607425" cy="714375"/>
          </a:xfrm>
        </p:spPr>
        <p:txBody>
          <a:bodyPr/>
          <a:lstStyle/>
          <a:p>
            <a:pPr algn="l" eaLnBrk="1" hangingPunct="1"/>
            <a:r>
              <a:rPr lang="ru-RU" sz="3200" b="1" i="1" smtClean="0">
                <a:solidFill>
                  <a:srgbClr val="1663A5"/>
                </a:solidFill>
                <a:latin typeface="Verdana" pitchFamily="34" charset="0"/>
              </a:rPr>
              <a:t>Перспективные задачи 8.</a:t>
            </a:r>
          </a:p>
        </p:txBody>
      </p:sp>
      <p:sp>
        <p:nvSpPr>
          <p:cNvPr id="50178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F28BF27-627C-4869-A747-52C1208322F4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20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57338"/>
            <a:ext cx="8496300" cy="5156200"/>
          </a:xfrm>
        </p:spPr>
        <p:txBody>
          <a:bodyPr/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ru-RU" sz="2800" b="1" smtClean="0"/>
              <a:t>	</a:t>
            </a:r>
            <a:endParaRPr lang="ru-RU" sz="800" smtClean="0"/>
          </a:p>
          <a:p>
            <a:pPr algn="just">
              <a:buFontTx/>
              <a:buAutoNum type="arabicParenR"/>
            </a:pPr>
            <a:r>
              <a:rPr lang="ru-RU" sz="2800" smtClean="0"/>
              <a:t> Изучение опыта других стран по введению различных форм и процедур оценки качества образования (не только стандартизированных тестов).</a:t>
            </a:r>
          </a:p>
          <a:p>
            <a:pPr algn="just">
              <a:buFontTx/>
              <a:buAutoNum type="arabicParenR"/>
            </a:pPr>
            <a:r>
              <a:rPr lang="ru-RU" sz="2800" smtClean="0"/>
              <a:t> Проведение дополнительных углублённых исследований по сравнению результатов России с результатами стран из «российского кластера».</a:t>
            </a:r>
            <a:endParaRPr lang="ru-RU" sz="2800" b="1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23850" y="2133600"/>
            <a:ext cx="8569325" cy="11525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000" b="1" smtClean="0"/>
              <a:t>Спасибо за внимание!</a:t>
            </a:r>
          </a:p>
        </p:txBody>
      </p:sp>
      <p:sp>
        <p:nvSpPr>
          <p:cNvPr id="52226" name="Прямоугольник 6"/>
          <p:cNvSpPr>
            <a:spLocks noChangeArrowheads="1"/>
          </p:cNvSpPr>
          <p:nvPr/>
        </p:nvSpPr>
        <p:spPr bwMode="auto">
          <a:xfrm>
            <a:off x="500063" y="5857875"/>
            <a:ext cx="1841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endParaRPr lang="ru-RU" sz="2400" b="1">
              <a:solidFill>
                <a:srgbClr val="7F7F7F"/>
              </a:solidFill>
              <a:latin typeface="Verdana" pitchFamily="34" charset="0"/>
            </a:endParaRPr>
          </a:p>
        </p:txBody>
      </p:sp>
      <p:sp>
        <p:nvSpPr>
          <p:cNvPr id="52227" name="Прямоугольник 8"/>
          <p:cNvSpPr>
            <a:spLocks noChangeArrowheads="1"/>
          </p:cNvSpPr>
          <p:nvPr/>
        </p:nvSpPr>
        <p:spPr bwMode="auto">
          <a:xfrm>
            <a:off x="3132138" y="4581525"/>
            <a:ext cx="2265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www.raop.ru</a:t>
            </a:r>
            <a:endParaRPr lang="ru-RU" sz="280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50" y="214313"/>
            <a:ext cx="8607425" cy="714375"/>
          </a:xfrm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1663A5"/>
                </a:solidFill>
                <a:latin typeface="Verdana" pitchFamily="34" charset="0"/>
              </a:rPr>
              <a:t>Рамка для анализа</a:t>
            </a:r>
          </a:p>
        </p:txBody>
      </p:sp>
      <p:sp>
        <p:nvSpPr>
          <p:cNvPr id="15362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6E84AF1-58C5-4871-A886-BFDCFFF88D09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3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125538"/>
            <a:ext cx="8567737" cy="5327650"/>
          </a:xfrm>
        </p:spPr>
        <p:txBody>
          <a:bodyPr/>
          <a:lstStyle/>
          <a:p>
            <a:pPr>
              <a:buFontTx/>
              <a:buNone/>
            </a:pPr>
            <a:endParaRPr lang="ru-RU" sz="2800" smtClean="0"/>
          </a:p>
          <a:p>
            <a:pPr>
              <a:buFontTx/>
              <a:buNone/>
            </a:pPr>
            <a:r>
              <a:rPr lang="ru-RU" sz="2800" b="1" smtClean="0"/>
              <a:t>	Элементы, необходимые для развития ОСОКО</a:t>
            </a:r>
            <a:endParaRPr lang="ru-RU" sz="2800" smtClean="0"/>
          </a:p>
          <a:p>
            <a:r>
              <a:rPr lang="ru-RU" sz="2800" smtClean="0"/>
              <a:t>Политические приоритеты, эксперимент и по его итогам законодательное закрепление</a:t>
            </a:r>
          </a:p>
          <a:p>
            <a:r>
              <a:rPr lang="ru-RU" sz="2800" smtClean="0"/>
              <a:t>Создание или определение инфраструктуры, в т.ч. учреждений и организаций, координирующие разработку и реализацию программ оценки, использование их результатов</a:t>
            </a:r>
          </a:p>
          <a:p>
            <a:r>
              <a:rPr lang="ru-RU" sz="2800" smtClean="0"/>
              <a:t>Создание кадрового потенциала и обеспечение финансовыми ресурсами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50" y="214313"/>
            <a:ext cx="8607425" cy="714375"/>
          </a:xfrm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1663A5"/>
                </a:solidFill>
                <a:latin typeface="Verdana" pitchFamily="34" charset="0"/>
              </a:rPr>
              <a:t>Урок 1. Политическая поддержка</a:t>
            </a:r>
          </a:p>
        </p:txBody>
      </p:sp>
      <p:sp>
        <p:nvSpPr>
          <p:cNvPr id="17410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9896C08-A006-4E2F-92D3-B5B30887A28C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4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12875"/>
            <a:ext cx="8713788" cy="530225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400" b="1" smtClean="0"/>
              <a:t>	</a:t>
            </a:r>
            <a:r>
              <a:rPr lang="ru-RU" sz="2800" b="1" i="1" smtClean="0"/>
              <a:t>Политическая поддержка </a:t>
            </a:r>
            <a:r>
              <a:rPr lang="ru-RU" sz="2800" smtClean="0"/>
              <a:t>не только в </a:t>
            </a:r>
            <a:r>
              <a:rPr lang="ru-RU" sz="2800" u="sng" smtClean="0"/>
              <a:t>принятии решения о проведении реформы</a:t>
            </a:r>
            <a:r>
              <a:rPr lang="ru-RU" sz="2800" smtClean="0"/>
              <a:t>, но и в </a:t>
            </a:r>
            <a:r>
              <a:rPr lang="ru-RU" sz="2800" u="sng" smtClean="0"/>
              <a:t>последовательном отстаивании этого решения</a:t>
            </a:r>
            <a:r>
              <a:rPr lang="ru-RU" sz="2800" smtClean="0"/>
              <a:t> на этапе реализации (</a:t>
            </a:r>
            <a:r>
              <a:rPr lang="ru-RU" sz="2800" i="1" smtClean="0"/>
              <a:t>когда многие профессиональные и общественные группы сопротивляются изменениям, и поддержку не так просто завоевать).</a:t>
            </a:r>
          </a:p>
          <a:p>
            <a:pPr algn="just"/>
            <a:r>
              <a:rPr lang="ru-RU" sz="2000" i="1" smtClean="0">
                <a:solidFill>
                  <a:srgbClr val="1663A5"/>
                </a:solidFill>
              </a:rPr>
              <a:t>Указ Президента РФ "Об оценке эффективности деятельности органов исполнительной власти субъектов РФ" </a:t>
            </a:r>
          </a:p>
          <a:p>
            <a:pPr algn="just"/>
            <a:r>
              <a:rPr lang="ru-RU" sz="2000" i="1" smtClean="0">
                <a:solidFill>
                  <a:srgbClr val="1663A5"/>
                </a:solidFill>
              </a:rPr>
              <a:t>Указ Президента РФ "Об оценке эффективности деятельности органов местного самоуправления (МСУ) городских округов и муниципальных районов"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50" y="214313"/>
            <a:ext cx="8607425" cy="714375"/>
          </a:xfrm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1663A5"/>
                </a:solidFill>
                <a:latin typeface="Verdana" pitchFamily="34" charset="0"/>
              </a:rPr>
              <a:t>Урок 1. Политическая поддержка </a:t>
            </a:r>
            <a:r>
              <a:rPr lang="ru-RU" sz="3200" smtClean="0">
                <a:solidFill>
                  <a:srgbClr val="1663A5"/>
                </a:solidFill>
                <a:latin typeface="Verdana" pitchFamily="34" charset="0"/>
              </a:rPr>
              <a:t>(</a:t>
            </a:r>
            <a:r>
              <a:rPr lang="ru-RU" sz="2800" i="1" smtClean="0">
                <a:solidFill>
                  <a:srgbClr val="1663A5"/>
                </a:solidFill>
                <a:latin typeface="Verdana" pitchFamily="34" charset="0"/>
              </a:rPr>
              <a:t>продолжение</a:t>
            </a:r>
            <a:r>
              <a:rPr lang="ru-RU" sz="3200" smtClean="0">
                <a:solidFill>
                  <a:srgbClr val="1663A5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19458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12245A3-8F6F-4426-92BD-B840178B6D87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5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773238"/>
            <a:ext cx="8102600" cy="465455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400" b="1" smtClean="0"/>
              <a:t>	</a:t>
            </a:r>
            <a:r>
              <a:rPr lang="ru-RU" sz="2800" smtClean="0"/>
              <a:t>При проведении реформы сверху важно:</a:t>
            </a:r>
          </a:p>
          <a:p>
            <a:pPr algn="just"/>
            <a:r>
              <a:rPr lang="ru-RU" sz="2800" smtClean="0"/>
              <a:t>вести целевую работу с людьми, принимающими решения на всех уровнях – школы и муниципалитета до минфина.</a:t>
            </a:r>
          </a:p>
          <a:p>
            <a:pPr algn="just"/>
            <a:r>
              <a:rPr lang="ru-RU" sz="2800" smtClean="0"/>
              <a:t>при проведении страновых реформ уделять особое внимание работе с региональной «элитой» (губернаторами, министрами образования).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50" y="214313"/>
            <a:ext cx="8607425" cy="714375"/>
          </a:xfrm>
        </p:spPr>
        <p:txBody>
          <a:bodyPr/>
          <a:lstStyle/>
          <a:p>
            <a:pPr algn="l" eaLnBrk="1" hangingPunct="1"/>
            <a:r>
              <a:rPr lang="ru-RU" sz="3200" b="1" i="1" smtClean="0">
                <a:solidFill>
                  <a:srgbClr val="1663A5"/>
                </a:solidFill>
                <a:latin typeface="Verdana" pitchFamily="34" charset="0"/>
              </a:rPr>
              <a:t>Перспективные задачи 1.</a:t>
            </a:r>
          </a:p>
        </p:txBody>
      </p:sp>
      <p:sp>
        <p:nvSpPr>
          <p:cNvPr id="21506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54D284F-6B5E-4299-BFCF-79ACB9CC49AA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6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700213"/>
            <a:ext cx="8713788" cy="4176712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400" b="1" smtClean="0"/>
              <a:t>	1) </a:t>
            </a:r>
            <a:r>
              <a:rPr lang="ru-RU" sz="2800" smtClean="0"/>
              <a:t>Оптимизация политических решений (по содержанию и способам реализации).</a:t>
            </a:r>
          </a:p>
          <a:p>
            <a:pPr algn="just">
              <a:buFontTx/>
              <a:buNone/>
            </a:pPr>
            <a:endParaRPr lang="ru-RU" sz="2800" smtClean="0"/>
          </a:p>
          <a:p>
            <a:pPr algn="just">
              <a:buFontTx/>
              <a:buNone/>
            </a:pPr>
            <a:r>
              <a:rPr lang="ru-RU" sz="2800" b="1" smtClean="0"/>
              <a:t>	2) </a:t>
            </a:r>
            <a:r>
              <a:rPr lang="ru-RU" sz="2800" smtClean="0"/>
              <a:t>Корректировка политических решений на основе обратной связи.</a:t>
            </a:r>
          </a:p>
          <a:p>
            <a:pPr algn="just">
              <a:buFontTx/>
              <a:buNone/>
            </a:pPr>
            <a:r>
              <a:rPr lang="ru-RU" sz="2800" smtClean="0"/>
              <a:t>	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50" y="214313"/>
            <a:ext cx="8607425" cy="714375"/>
          </a:xfrm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1663A5"/>
                </a:solidFill>
                <a:latin typeface="Verdana" pitchFamily="34" charset="0"/>
              </a:rPr>
              <a:t>Урок 2. Шаг за шагом</a:t>
            </a:r>
          </a:p>
        </p:txBody>
      </p:sp>
      <p:sp>
        <p:nvSpPr>
          <p:cNvPr id="23554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256FA2B-8020-4A00-9570-2F81B836160D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7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96975"/>
            <a:ext cx="8713788" cy="540067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400" b="1" smtClean="0"/>
              <a:t>	Поэтапное внедрение</a:t>
            </a:r>
            <a:r>
              <a:rPr lang="ru-RU" sz="2400" b="1" i="1" smtClean="0"/>
              <a:t> </a:t>
            </a:r>
            <a:r>
              <a:rPr lang="ru-RU" sz="2400" smtClean="0"/>
              <a:t>в режиме эксперимента по созданию устойчивой технологии внешней оценки - один из факторов успеха при введении ЕГЭ.</a:t>
            </a:r>
          </a:p>
          <a:p>
            <a:pPr algn="just">
              <a:lnSpc>
                <a:spcPct val="90000"/>
              </a:lnSpc>
            </a:pPr>
            <a:r>
              <a:rPr lang="ru-RU" sz="2400" smtClean="0"/>
              <a:t>	Нужно было время: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2400" smtClean="0"/>
              <a:t>		- чтобы отработать технологии проведения, понять наиболее серьёзные проблемы и затруднения и с учётом полученного опыта скорректировать структуру и содержание экзамена.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2400" b="1" smtClean="0"/>
              <a:t>		</a:t>
            </a:r>
            <a:r>
              <a:rPr lang="ru-RU" sz="2400" smtClean="0"/>
              <a:t>- для выращивания региональных команд по проведению ЕГЭ.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2400" smtClean="0"/>
              <a:t>         - появления сторонников ЕГЭ из числа родителей, выпускников, учителей и преподавателей вузов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2400" smtClean="0"/>
              <a:t> 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50" y="214313"/>
            <a:ext cx="8607425" cy="714375"/>
          </a:xfrm>
        </p:spPr>
        <p:txBody>
          <a:bodyPr/>
          <a:lstStyle/>
          <a:p>
            <a:pPr algn="l" eaLnBrk="1" hangingPunct="1"/>
            <a:r>
              <a:rPr lang="ru-RU" sz="3200" b="1" i="1" smtClean="0">
                <a:solidFill>
                  <a:srgbClr val="1663A5"/>
                </a:solidFill>
                <a:latin typeface="Verdana" pitchFamily="34" charset="0"/>
              </a:rPr>
              <a:t>Перспективные задачи 2.</a:t>
            </a:r>
          </a:p>
        </p:txBody>
      </p:sp>
      <p:sp>
        <p:nvSpPr>
          <p:cNvPr id="25602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F10F161-E1D2-460A-A57C-912516D01AE1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8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12875"/>
            <a:ext cx="8713788" cy="446405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800" b="1" smtClean="0"/>
              <a:t>	</a:t>
            </a:r>
            <a:r>
              <a:rPr lang="ru-RU" sz="2800" smtClean="0"/>
              <a:t>1) Введя один мощный инструмент ЕГЭ, необходимо создавать систему оценки качества образования, включающую и другие инструменты оценки учебных достижений учащихся, эффективности деятельности образовательных учреждений и систем.</a:t>
            </a:r>
          </a:p>
          <a:p>
            <a:pPr algn="just">
              <a:buFontTx/>
              <a:buNone/>
            </a:pPr>
            <a:r>
              <a:rPr lang="ru-RU" sz="2800" smtClean="0"/>
              <a:t>	2) Сроки эксперимента должны быть разумными. Не следует жить в состоянии перманентного эксперимента, оттягивая введение изменений.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50" y="214313"/>
            <a:ext cx="8607425" cy="714375"/>
          </a:xfrm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1663A5"/>
                </a:solidFill>
                <a:latin typeface="Verdana" pitchFamily="34" charset="0"/>
              </a:rPr>
              <a:t>Урок 3. Общественная дискуссия</a:t>
            </a:r>
          </a:p>
        </p:txBody>
      </p:sp>
      <p:sp>
        <p:nvSpPr>
          <p:cNvPr id="27650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5133640-72A7-4134-A34E-A0E7194185D8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9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8713788" cy="5616575"/>
          </a:xfrm>
        </p:spPr>
        <p:txBody>
          <a:bodyPr/>
          <a:lstStyle/>
          <a:p>
            <a:pPr algn="just"/>
            <a:r>
              <a:rPr lang="ru-RU" sz="2400" b="1" smtClean="0"/>
              <a:t>	</a:t>
            </a:r>
            <a:r>
              <a:rPr lang="ru-RU" sz="2800" b="1" smtClean="0"/>
              <a:t>Введение масштабных изменений</a:t>
            </a:r>
            <a:r>
              <a:rPr lang="ru-RU" sz="2800" smtClean="0"/>
              <a:t>, затрагивающих интересы большого числа общественных и профессиональных групп, невозможно обеспечить без общественной поддержки.</a:t>
            </a:r>
          </a:p>
          <a:p>
            <a:pPr algn="just"/>
            <a:r>
              <a:rPr lang="ru-RU" sz="2800" smtClean="0"/>
              <a:t>	Ключевым фактором становится умело организованная, </a:t>
            </a:r>
            <a:r>
              <a:rPr lang="ru-RU" sz="2800" b="1" smtClean="0"/>
              <a:t>широкая и открытая</a:t>
            </a:r>
            <a:r>
              <a:rPr lang="ru-RU" sz="2800" smtClean="0"/>
              <a:t> </a:t>
            </a:r>
            <a:r>
              <a:rPr lang="ru-RU" sz="2800" b="1" smtClean="0"/>
              <a:t>общественная дискуссия.</a:t>
            </a:r>
          </a:p>
          <a:p>
            <a:pPr algn="just"/>
            <a:r>
              <a:rPr lang="ru-RU" sz="2800" smtClean="0"/>
              <a:t>	Общественная дискуссия должна быть </a:t>
            </a:r>
            <a:r>
              <a:rPr lang="ru-RU" sz="2800" b="1" smtClean="0"/>
              <a:t>результативной</a:t>
            </a:r>
            <a:r>
              <a:rPr lang="ru-RU" sz="2800" smtClean="0"/>
              <a:t> – выявлять реальные проблемы и предлагать варианты их решений.</a:t>
            </a:r>
          </a:p>
          <a:p>
            <a:pPr algn="just">
              <a:buFontTx/>
              <a:buNone/>
            </a:pPr>
            <a:r>
              <a:rPr lang="ru-RU" sz="2800" smtClean="0"/>
              <a:t>	</a:t>
            </a:r>
            <a:endParaRPr lang="ru-RU" sz="2800" b="1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2941</TotalTime>
  <Words>278</Words>
  <Application>Microsoft Office PowerPoint</Application>
  <PresentationFormat>Экран (4:3)</PresentationFormat>
  <Paragraphs>131</Paragraphs>
  <Slides>21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Verdana</vt:lpstr>
      <vt:lpstr>Оформление по умолчанию</vt:lpstr>
      <vt:lpstr>Слайд 1</vt:lpstr>
      <vt:lpstr>Цель аналитической работы</vt:lpstr>
      <vt:lpstr>Рамка для анализа</vt:lpstr>
      <vt:lpstr>Урок 1. Политическая поддержка</vt:lpstr>
      <vt:lpstr>Урок 1. Политическая поддержка (продолжение)</vt:lpstr>
      <vt:lpstr>Перспективные задачи 1.</vt:lpstr>
      <vt:lpstr>Урок 2. Шаг за шагом</vt:lpstr>
      <vt:lpstr>Перспективные задачи 2.</vt:lpstr>
      <vt:lpstr>Урок 3. Общественная дискуссия</vt:lpstr>
      <vt:lpstr>Перспективные задачи 3.</vt:lpstr>
      <vt:lpstr>Урок 4. Общественный контроль</vt:lpstr>
      <vt:lpstr>Перспективные задачи 4.</vt:lpstr>
      <vt:lpstr>Урок 5. Интерпретация результатов</vt:lpstr>
      <vt:lpstr>Перспективные задачи 5.</vt:lpstr>
      <vt:lpstr>Урок 6. Использовать накопленный опыт</vt:lpstr>
      <vt:lpstr>Перспективные задачи 6.</vt:lpstr>
      <vt:lpstr>Урок 7. Россия в зеркале международных исследований</vt:lpstr>
      <vt:lpstr>Перспективные задачи 7.</vt:lpstr>
      <vt:lpstr>Урок 8. Уроки других стран</vt:lpstr>
      <vt:lpstr>Перспективные задачи 8.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по реализации мероприятий в сфере информационных технологий в рамках программы развития федерального университета</dc:title>
  <dc:creator>Соник</dc:creator>
  <cp:lastModifiedBy>Вальдман</cp:lastModifiedBy>
  <cp:revision>254</cp:revision>
  <dcterms:created xsi:type="dcterms:W3CDTF">2010-02-24T22:36:21Z</dcterms:created>
  <dcterms:modified xsi:type="dcterms:W3CDTF">2011-06-22T19:37:50Z</dcterms:modified>
</cp:coreProperties>
</file>