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0051" y="242048"/>
            <a:ext cx="10058400" cy="353657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Автономная некоммерческая организация Межрегиональный общеобразовательный центр «Открытая школа»</a:t>
            </a:r>
            <a:r>
              <a:rPr lang="ru-RU" sz="5400" b="1" dirty="0" smtClean="0">
                <a:solidFill>
                  <a:srgbClr val="C00000"/>
                </a:solidFill>
              </a:rPr>
              <a:t/>
            </a:r>
            <a:br>
              <a:rPr lang="ru-RU" sz="5400" b="1" dirty="0" smtClean="0">
                <a:solidFill>
                  <a:srgbClr val="C00000"/>
                </a:solidFill>
              </a:rPr>
            </a:br>
            <a:r>
              <a:rPr lang="ru-RU" sz="5400" b="1" dirty="0" smtClean="0">
                <a:solidFill>
                  <a:srgbClr val="0070C0"/>
                </a:solidFill>
              </a:rPr>
              <a:t>Независимая оценка качества образования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598894"/>
            <a:ext cx="10058400" cy="1492624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К.ф.-м.н., доцент, старший эксперт по проверке </a:t>
            </a:r>
            <a:r>
              <a:rPr lang="ru-RU" b="1" dirty="0" err="1" smtClean="0">
                <a:solidFill>
                  <a:schemeClr val="tx1"/>
                </a:solidFill>
              </a:rPr>
              <a:t>егэ</a:t>
            </a:r>
            <a:r>
              <a:rPr lang="ru-RU" b="1" dirty="0" smtClean="0">
                <a:solidFill>
                  <a:schemeClr val="tx1"/>
                </a:solidFill>
              </a:rPr>
              <a:t> (математика), эксперт по аккредитации образовательных организаций в </a:t>
            </a:r>
            <a:r>
              <a:rPr lang="ru-RU" b="1" dirty="0" err="1" smtClean="0">
                <a:solidFill>
                  <a:schemeClr val="tx1"/>
                </a:solidFill>
              </a:rPr>
              <a:t>рб</a:t>
            </a:r>
            <a:r>
              <a:rPr lang="ru-RU" b="1" dirty="0" smtClean="0">
                <a:solidFill>
                  <a:schemeClr val="tx1"/>
                </a:solidFill>
              </a:rPr>
              <a:t>, член </a:t>
            </a:r>
            <a:r>
              <a:rPr lang="ru-RU" b="1" dirty="0" err="1" smtClean="0">
                <a:solidFill>
                  <a:schemeClr val="tx1"/>
                </a:solidFill>
              </a:rPr>
              <a:t>еаоко</a:t>
            </a:r>
            <a:r>
              <a:rPr lang="ru-RU" b="1" dirty="0" smtClean="0">
                <a:solidFill>
                  <a:schemeClr val="tx1"/>
                </a:solidFill>
              </a:rPr>
              <a:t>, руководитель </a:t>
            </a:r>
            <a:r>
              <a:rPr lang="ru-RU" b="1" dirty="0" err="1" smtClean="0">
                <a:solidFill>
                  <a:schemeClr val="tx1"/>
                </a:solidFill>
              </a:rPr>
              <a:t>ано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моц</a:t>
            </a:r>
            <a:r>
              <a:rPr lang="ru-RU" b="1" dirty="0" smtClean="0">
                <a:solidFill>
                  <a:schemeClr val="tx1"/>
                </a:solidFill>
              </a:rPr>
              <a:t> «открытая школа», ведущий научный сотрудник </a:t>
            </a:r>
            <a:r>
              <a:rPr lang="ru-RU" b="1" dirty="0" err="1" smtClean="0">
                <a:solidFill>
                  <a:schemeClr val="tx1"/>
                </a:solidFill>
              </a:rPr>
              <a:t>нимц</a:t>
            </a:r>
            <a:r>
              <a:rPr lang="ru-RU" b="1" dirty="0" smtClean="0">
                <a:solidFill>
                  <a:schemeClr val="tx1"/>
                </a:solidFill>
              </a:rPr>
              <a:t> управления образования </a:t>
            </a:r>
            <a:r>
              <a:rPr lang="ru-RU" b="1" dirty="0" err="1" smtClean="0">
                <a:solidFill>
                  <a:schemeClr val="tx1"/>
                </a:solidFill>
              </a:rPr>
              <a:t>го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г.уфа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sz="5800" b="1" dirty="0" err="1" smtClean="0">
                <a:solidFill>
                  <a:srgbClr val="002060"/>
                </a:solidFill>
                <a:latin typeface="+mn-lt"/>
              </a:rPr>
              <a:t>Абзалимов</a:t>
            </a:r>
            <a:r>
              <a:rPr lang="ru-RU" sz="5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5800" b="1" dirty="0" err="1" smtClean="0">
                <a:solidFill>
                  <a:srgbClr val="002060"/>
                </a:solidFill>
                <a:latin typeface="+mn-lt"/>
              </a:rPr>
              <a:t>рамиль</a:t>
            </a:r>
            <a:r>
              <a:rPr lang="ru-RU" sz="58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ru-RU" sz="5800" b="1" dirty="0" err="1" smtClean="0">
                <a:solidFill>
                  <a:srgbClr val="002060"/>
                </a:solidFill>
                <a:latin typeface="+mn-lt"/>
              </a:rPr>
              <a:t>рафикович</a:t>
            </a:r>
            <a:endParaRPr lang="ru-RU" sz="5800" b="1" dirty="0" smtClean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г.уфа</a:t>
            </a:r>
            <a:r>
              <a:rPr lang="ru-RU" b="1" dirty="0" smtClean="0">
                <a:solidFill>
                  <a:srgbClr val="002060"/>
                </a:solidFill>
              </a:rPr>
              <a:t>, республика </a:t>
            </a:r>
            <a:r>
              <a:rPr lang="ru-RU" b="1" dirty="0" err="1" smtClean="0">
                <a:solidFill>
                  <a:srgbClr val="002060"/>
                </a:solidFill>
              </a:rPr>
              <a:t>башкортостан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1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деятельности: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- независимая оценка качества </a:t>
            </a:r>
            <a:r>
              <a:rPr lang="ru-RU" sz="3200" dirty="0" smtClean="0"/>
              <a:t>образования, через </a:t>
            </a:r>
            <a:r>
              <a:rPr lang="ru-RU" sz="3200" dirty="0"/>
              <a:t>предметное </a:t>
            </a:r>
            <a:r>
              <a:rPr lang="ru-RU" sz="3200" dirty="0" smtClean="0"/>
              <a:t>тестирование</a:t>
            </a:r>
            <a:r>
              <a:rPr lang="ru-RU" sz="3200" dirty="0" smtClean="0"/>
              <a:t> (1-4 классы, 8-11 классы) </a:t>
            </a:r>
            <a:endParaRPr lang="ru-RU" sz="3200" dirty="0"/>
          </a:p>
          <a:p>
            <a:r>
              <a:rPr lang="ru-RU" sz="3200" dirty="0" smtClean="0"/>
              <a:t>- дополнительное образование детей и взрослых (семинары и мастер-классы для учителей и учеников; развитие детей дошкольного возраста и т.п.)</a:t>
            </a:r>
          </a:p>
          <a:p>
            <a:r>
              <a:rPr lang="ru-RU" sz="3200" dirty="0"/>
              <a:t>- дошкольное образование (два частных детских сада на 150 мест</a:t>
            </a:r>
            <a:r>
              <a:rPr lang="ru-RU" sz="3200" dirty="0" smtClean="0"/>
              <a:t>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68746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Независимое тестирование: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Заказчики:</a:t>
            </a:r>
            <a:endParaRPr lang="ru-RU" b="1" dirty="0" smtClean="0"/>
          </a:p>
          <a:p>
            <a:r>
              <a:rPr lang="ru-RU" sz="3200" b="1" dirty="0" smtClean="0"/>
              <a:t>- школы</a:t>
            </a:r>
          </a:p>
          <a:p>
            <a:r>
              <a:rPr lang="ru-RU" sz="3200" b="1" dirty="0" smtClean="0"/>
              <a:t>- родители</a:t>
            </a:r>
          </a:p>
          <a:p>
            <a:r>
              <a:rPr lang="ru-RU" sz="3200" b="1" dirty="0" smtClean="0"/>
              <a:t>- учителя</a:t>
            </a:r>
          </a:p>
          <a:p>
            <a:r>
              <a:rPr lang="ru-RU" sz="3200" b="1" dirty="0" smtClean="0"/>
              <a:t>- отделы образования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0322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Составление тестов: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1. Разработка тестов производится ведущими экспертами участвующими в проверках ЕГЭ и ОГЭ, имеющие большой опыт работы с учениками, в том числе 70% имеют ученые степени и </a:t>
            </a:r>
            <a:r>
              <a:rPr lang="ru-RU" sz="2800" dirty="0" smtClean="0"/>
              <a:t>звания.</a:t>
            </a:r>
            <a:endParaRPr lang="ru-RU" sz="2800" dirty="0" smtClean="0"/>
          </a:p>
          <a:p>
            <a:r>
              <a:rPr lang="ru-RU" sz="2800" dirty="0" smtClean="0"/>
              <a:t>2. Тесты апробируются на учащихся одной их школ города.  Выявляются недочеты, опечатки и т.д., а также слишком сложные и слишком простые задания, после чего тесты корректируются.</a:t>
            </a:r>
          </a:p>
          <a:p>
            <a:r>
              <a:rPr lang="ru-RU" sz="2800" dirty="0" smtClean="0"/>
              <a:t>3. После проведения тестирования более 200 учащихся, тесты исследуются на надежность и </a:t>
            </a:r>
            <a:r>
              <a:rPr lang="ru-RU" sz="2800" dirty="0" err="1" smtClean="0"/>
              <a:t>валидность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07364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1. Компьютерное (</a:t>
            </a:r>
            <a:r>
              <a:rPr lang="ru-RU" sz="3200" b="1" dirty="0" err="1" smtClean="0"/>
              <a:t>егэ-огэ.рф</a:t>
            </a:r>
            <a:r>
              <a:rPr lang="ru-RU" sz="3200" b="1" dirty="0" smtClean="0"/>
              <a:t>) – бесплатное. Тестовый тренажер (оформляется на электронных бланках ЕГЭ и ОГЭ)</a:t>
            </a:r>
          </a:p>
          <a:p>
            <a:r>
              <a:rPr lang="ru-RU" sz="3200" b="1" dirty="0" smtClean="0"/>
              <a:t>2. Бланковое тестирование – платная услуга с подробным отчетом (работы проверяются, сканируются и выставляются в личных кабинетах учащихся).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906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Последующие мероприятия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1. Обсуждение и анализ с учителями выполненных учениками тестов</a:t>
            </a:r>
          </a:p>
          <a:p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- выявление тем недостаточно усвоенных;</a:t>
            </a:r>
          </a:p>
          <a:p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- разработка рекомендаций по работе с учениками;</a:t>
            </a:r>
          </a:p>
          <a:p>
            <a:r>
              <a:rPr lang="ru-RU" sz="2400" b="1" dirty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- и т.д.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2. Организация семинаров для учителей (привлекаются ведущие специалисты республики</a:t>
            </a:r>
            <a:r>
              <a:rPr lang="ru-RU" sz="2400" b="1" dirty="0" smtClean="0">
                <a:solidFill>
                  <a:srgbClr val="0070C0"/>
                </a:solidFill>
              </a:rPr>
              <a:t>).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3. Тематические мастер-классы для учеников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3. Анализ результатов на совещаниях с директорами школ (если заказчиком выступает отдел образования), для принятия </a:t>
            </a:r>
            <a:r>
              <a:rPr lang="ru-RU" sz="2400" b="1" dirty="0" smtClean="0">
                <a:solidFill>
                  <a:srgbClr val="FF0000"/>
                </a:solidFill>
              </a:rPr>
              <a:t>адекватных</a:t>
            </a:r>
            <a:r>
              <a:rPr lang="ru-RU" sz="2400" b="1" dirty="0" smtClean="0">
                <a:solidFill>
                  <a:srgbClr val="0070C0"/>
                </a:solidFill>
              </a:rPr>
              <a:t> управленческих решений.</a:t>
            </a:r>
          </a:p>
        </p:txBody>
      </p:sp>
    </p:spTree>
    <p:extLst>
      <p:ext uri="{BB962C8B-B14F-4D97-AF65-F5344CB8AC3E}">
        <p14:creationId xmlns:p14="http://schemas.microsoft.com/office/powerpoint/2010/main" val="274393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частной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1. Независимая оценка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2. Выполняется прямой заказ потребителя (родителя)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3. Частная организация вынуждена предоставлять только качественную услугу, и предоставлять объективные результаты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4. Частные организации более мобильные, а также </a:t>
            </a:r>
            <a:r>
              <a:rPr lang="ru-RU" sz="2800" b="1" dirty="0" smtClean="0">
                <a:solidFill>
                  <a:srgbClr val="0070C0"/>
                </a:solidFill>
              </a:rPr>
              <a:t>есть возможность индивидуально </a:t>
            </a:r>
            <a:r>
              <a:rPr lang="ru-RU" sz="2800" b="1" dirty="0" smtClean="0">
                <a:solidFill>
                  <a:srgbClr val="0070C0"/>
                </a:solidFill>
              </a:rPr>
              <a:t>подходить к требованиям заказчика</a:t>
            </a:r>
            <a:r>
              <a:rPr lang="ru-RU" sz="28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5. Дешевле для родителей.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016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частной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1. Подбор высококвалифицированных кадров из числа экспертов.</a:t>
            </a:r>
          </a:p>
          <a:p>
            <a:r>
              <a:rPr lang="ru-RU" sz="3600" b="1" dirty="0" smtClean="0"/>
              <a:t>2. Незащищенность</a:t>
            </a:r>
          </a:p>
          <a:p>
            <a:r>
              <a:rPr lang="ru-RU" sz="3600" b="1" dirty="0" smtClean="0"/>
              <a:t>3. Финансирование (полностью за счет родителей)</a:t>
            </a:r>
          </a:p>
          <a:p>
            <a:r>
              <a:rPr lang="ru-RU" sz="3600" b="1" dirty="0" smtClean="0"/>
              <a:t>4. и др.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6093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64895197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170</TotalTime>
  <Words>409</Words>
  <Application>Microsoft Office PowerPoint</Application>
  <PresentationFormat>Широкоэкранный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Ретро</vt:lpstr>
      <vt:lpstr>Автономная некоммерческая организация Межрегиональный общеобразовательный центр «Открытая школа» Независимая оценка качества образования</vt:lpstr>
      <vt:lpstr>Направления деятельности:</vt:lpstr>
      <vt:lpstr>Независимое тестирование:</vt:lpstr>
      <vt:lpstr>Составление тестов:</vt:lpstr>
      <vt:lpstr>Тестирование</vt:lpstr>
      <vt:lpstr>Последующие мероприятия</vt:lpstr>
      <vt:lpstr>Преимущества частной организации</vt:lpstr>
      <vt:lpstr>Проблемы частной организации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Автономная некоммерческая организация Межрегиональный общеобразовательный центр «Открытая школа» Независимая оценка качества образования (ЕГЭ и ОГЭ)</dc:title>
  <dc:creator>Рамиль Абзалимов</dc:creator>
  <cp:lastModifiedBy>Рамиль Абзалимов</cp:lastModifiedBy>
  <cp:revision>12</cp:revision>
  <dcterms:created xsi:type="dcterms:W3CDTF">2015-10-29T18:01:22Z</dcterms:created>
  <dcterms:modified xsi:type="dcterms:W3CDTF">2015-10-30T05:35:58Z</dcterms:modified>
</cp:coreProperties>
</file>