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4"/>
  </p:notesMasterIdLst>
  <p:sldIdLst>
    <p:sldId id="330" r:id="rId2"/>
    <p:sldId id="375" r:id="rId3"/>
    <p:sldId id="386" r:id="rId4"/>
    <p:sldId id="378" r:id="rId5"/>
    <p:sldId id="379" r:id="rId6"/>
    <p:sldId id="367" r:id="rId7"/>
    <p:sldId id="371" r:id="rId8"/>
    <p:sldId id="372" r:id="rId9"/>
    <p:sldId id="373" r:id="rId10"/>
    <p:sldId id="374" r:id="rId11"/>
    <p:sldId id="387" r:id="rId12"/>
    <p:sldId id="388" r:id="rId13"/>
  </p:sldIdLst>
  <p:sldSz cx="12192000" cy="6858000"/>
  <p:notesSz cx="7099300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AEFF7"/>
    <a:srgbClr val="D2DEEF"/>
    <a:srgbClr val="990033"/>
    <a:srgbClr val="000066"/>
    <a:srgbClr val="61AF25"/>
    <a:srgbClr val="008FD5"/>
    <a:srgbClr val="006600"/>
    <a:srgbClr val="9BC2E5"/>
    <a:srgbClr val="FC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57" cy="513026"/>
          </a:xfrm>
          <a:prstGeom prst="rect">
            <a:avLst/>
          </a:prstGeom>
        </p:spPr>
        <p:txBody>
          <a:bodyPr vert="horz" lIns="93508" tIns="46754" rIns="93508" bIns="46754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014" y="0"/>
            <a:ext cx="3075656" cy="513026"/>
          </a:xfrm>
          <a:prstGeom prst="rect">
            <a:avLst/>
          </a:prstGeom>
        </p:spPr>
        <p:txBody>
          <a:bodyPr vert="horz" lIns="93508" tIns="46754" rIns="93508" bIns="46754" rtlCol="0"/>
          <a:lstStyle>
            <a:lvl1pPr algn="r">
              <a:defRPr sz="1200"/>
            </a:lvl1pPr>
          </a:lstStyle>
          <a:p>
            <a:pPr>
              <a:defRPr/>
            </a:pPr>
            <a:fld id="{FC279F43-18ED-4FCE-8C6A-119A52F63707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08" tIns="46754" rIns="93508" bIns="46754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769" y="4924721"/>
            <a:ext cx="5679765" cy="4031375"/>
          </a:xfrm>
          <a:prstGeom prst="rect">
            <a:avLst/>
          </a:prstGeom>
        </p:spPr>
        <p:txBody>
          <a:bodyPr vert="horz" lIns="93508" tIns="46754" rIns="93508" bIns="4675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590"/>
            <a:ext cx="3075657" cy="513025"/>
          </a:xfrm>
          <a:prstGeom prst="rect">
            <a:avLst/>
          </a:prstGeom>
        </p:spPr>
        <p:txBody>
          <a:bodyPr vert="horz" lIns="93508" tIns="46754" rIns="93508" bIns="467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014" y="9721590"/>
            <a:ext cx="3075656" cy="513025"/>
          </a:xfrm>
          <a:prstGeom prst="rect">
            <a:avLst/>
          </a:prstGeom>
        </p:spPr>
        <p:txBody>
          <a:bodyPr vert="horz" lIns="93508" tIns="46754" rIns="93508" bIns="46754" rtlCol="0" anchor="b"/>
          <a:lstStyle>
            <a:lvl1pPr algn="r">
              <a:defRPr sz="1200"/>
            </a:lvl1pPr>
          </a:lstStyle>
          <a:p>
            <a:pPr>
              <a:defRPr/>
            </a:pPr>
            <a:fld id="{CAFCA83D-3291-45D3-B8FB-4195A56C4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DFAF7-0DF2-4DD6-96DC-EE669C81F2ED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CDD0-4512-4090-9B0B-B389F18D3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6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D3BD-C6C2-4490-ABD3-60677F77097F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0619-2665-4F0E-BB3D-5D3259CC5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AF8E-7CCA-4F3F-83C7-2D283EE9B83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62E5-6B4D-44C5-8548-EB1C023F9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9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46BA-4F12-4C79-894A-73FED9347C29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D896-D6CB-4B7D-B8BF-18F3E21CE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3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0D74-1C60-47AA-804A-E0A2043CA5BB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4AF92-84D4-44E7-91F7-3B4D90E0C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81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9497A-9EAB-419E-B6D1-4D7C4FCB235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D498-3BC6-4E98-B576-4191F8485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4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DF2D8-EE91-4F02-8A46-7224FEF7F53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D056-83FF-48AC-B651-83DFCDB72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1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EAAA7-5993-41A0-8B84-E6E446E83A7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4923A-4D22-47B1-9AE4-76C655998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0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8996-2ABB-4F8D-8870-9AE391ED8336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C1B2-98E3-418C-853E-33E7AFBFD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6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51480-0BAA-4834-966A-26B32F95732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3883-A7FC-42CD-95BB-7497F01FF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9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2364-CF35-49CB-A6CB-556815E63EA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3DB72-0E57-4F8E-B7EB-1E590C0FA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93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6BE3A2-AF7C-4544-B584-F82ADC4E5C9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A7971E-34B4-438A-A7CC-C4BC1F0BE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13819" y="889000"/>
            <a:ext cx="10499725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ja-JP" sz="6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Региональная система </a:t>
            </a:r>
          </a:p>
          <a:p>
            <a:pPr algn="ctr" eaLnBrk="1" hangingPunct="1">
              <a:defRPr/>
            </a:pPr>
            <a:r>
              <a:rPr lang="ru-RU" altLang="ja-JP" sz="6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оценки </a:t>
            </a:r>
            <a:r>
              <a:rPr lang="ru-RU" altLang="ja-JP" sz="6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качества образования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14071" y="5302879"/>
            <a:ext cx="510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2015 – 2016 учебный год</a:t>
            </a:r>
            <a:endParaRPr lang="ru-RU" sz="3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3079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47638"/>
            <a:ext cx="1166813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61590" y="4394091"/>
            <a:ext cx="640098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altLang="ja-JP" sz="4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Республика </a:t>
            </a:r>
            <a:r>
              <a:rPr lang="ru-RU" altLang="ja-JP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Татарстан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183" y="4659316"/>
            <a:ext cx="1649234" cy="1445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337" y="3016542"/>
            <a:ext cx="1521881" cy="1142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8038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7733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4185" y="188833"/>
            <a:ext cx="793750" cy="101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28235" y="275515"/>
            <a:ext cx="1006824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33"/>
                </a:solidFill>
                <a:latin typeface="Cambria" pitchFamily="18" charset="0"/>
              </a:rPr>
              <a:t>Региональный уровень</a:t>
            </a:r>
            <a:endParaRPr lang="ru-RU" sz="36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1463356" y="2313050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04456" y="936619"/>
            <a:ext cx="291579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i="1" dirty="0" smtClean="0">
                <a:ln w="0"/>
                <a:solidFill>
                  <a:srgbClr val="006600"/>
                </a:soli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</a:rPr>
              <a:t>Старшая школа</a:t>
            </a:r>
            <a:endParaRPr lang="ru-RU" sz="2700" b="1" dirty="0">
              <a:ln w="0"/>
              <a:solidFill>
                <a:srgbClr val="0066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8385" y="2804392"/>
            <a:ext cx="4164482" cy="351014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Мониторинговые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Cambria" panose="02040503050406030204" pitchFamily="18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сследования</a:t>
            </a:r>
          </a:p>
          <a:p>
            <a:pPr algn="ctr">
              <a:defRPr/>
            </a:pPr>
            <a:r>
              <a:rPr lang="ru-RU" sz="160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ABBYY</a:t>
            </a:r>
            <a:endParaRPr lang="ru-RU" sz="1600" dirty="0" smtClean="0">
              <a:ln w="9525">
                <a:solidFill>
                  <a:srgbClr val="C00000"/>
                </a:solidFill>
                <a:prstDash val="solid"/>
              </a:ln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Литература /</a:t>
            </a:r>
            <a:r>
              <a:rPr lang="ru-RU" sz="1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Информатика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Математика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Март 2016г.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12764" y="2755466"/>
            <a:ext cx="4395352" cy="359378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Тренировочные тестирования</a:t>
            </a:r>
          </a:p>
          <a:p>
            <a:pPr algn="ctr">
              <a:defRPr/>
            </a:pPr>
            <a:endParaRPr lang="ru-RU" sz="5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Пробный «ЕРЭ» </a:t>
            </a:r>
          </a:p>
          <a:p>
            <a:pPr algn="ctr">
              <a:defRPr/>
            </a:pP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оябрь 2015г.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Пробный «ЕГЭ русский язык»</a:t>
            </a:r>
          </a:p>
          <a:p>
            <a:pPr algn="ctr">
              <a:defRPr/>
            </a:pP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екабрь 2015г.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Пробный «ЕГЭ математика»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Январь 2016г.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Проект «ЕГЭ без двоек»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Сентябрь – Декабрь 2015г.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Проект «ЕГЭ на пять</a:t>
            </a:r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+</a:t>
            </a:r>
            <a:r>
              <a:rPr lang="ru-RU" sz="20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Январь – Май 2016г.</a:t>
            </a:r>
          </a:p>
          <a:p>
            <a:pPr algn="ctr">
              <a:defRPr/>
            </a:pPr>
            <a:endParaRPr lang="ru-RU" sz="5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8047240" y="2313050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94" y="188833"/>
            <a:ext cx="2632623" cy="1483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Прямоугольник 16"/>
          <p:cNvSpPr/>
          <p:nvPr/>
        </p:nvSpPr>
        <p:spPr>
          <a:xfrm>
            <a:off x="1788862" y="1597469"/>
            <a:ext cx="1875385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10 </a:t>
            </a:r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классы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372747" y="1564048"/>
            <a:ext cx="1875385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11 </a:t>
            </a:r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классы</a:t>
            </a:r>
          </a:p>
        </p:txBody>
      </p:sp>
    </p:spTree>
    <p:extLst>
      <p:ext uri="{BB962C8B-B14F-4D97-AF65-F5344CB8AC3E}">
        <p14:creationId xmlns:p14="http://schemas.microsoft.com/office/powerpoint/2010/main" val="313918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3125" y="258763"/>
            <a:ext cx="7937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9465" y="200897"/>
            <a:ext cx="11184467" cy="561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900" b="1" dirty="0" smtClean="0">
                <a:solidFill>
                  <a:srgbClr val="990033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развития РСОКО в Республике Татарстан</a:t>
            </a:r>
            <a:endParaRPr lang="ru-RU" sz="2900" b="1" dirty="0">
              <a:solidFill>
                <a:srgbClr val="990033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832801" y="879903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8761" y="1382953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Реализация Концепции региональной системы оценки качества образования и </a:t>
            </a:r>
            <a:endParaRPr lang="ru-RU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внедрение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соответствующей ей модели в Республике Татарстан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8761" y="2465825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Создание динамичной, эффективной и ориентированной </a:t>
            </a:r>
            <a:endParaRPr lang="ru-RU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управление качеством системы сбора и обработки данных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28761" y="3548697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Переход основной части обследований со сплошных на выборочные </a:t>
            </a:r>
            <a:endParaRPr lang="ru-RU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обеспечении репрезентативности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28761" y="4631569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Расширение методической поддержки </a:t>
            </a:r>
            <a:r>
              <a:rPr lang="ru-RU" dirty="0" err="1">
                <a:solidFill>
                  <a:srgbClr val="002060"/>
                </a:solidFill>
                <a:latin typeface="Cambria" panose="02040503050406030204" pitchFamily="18" charset="0"/>
              </a:rPr>
              <a:t>самообследования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 на уровне образовательных организаций </a:t>
            </a:r>
            <a:endParaRPr lang="ru-RU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передачей на этот уровень мониторинга текущих учебных достижений</a:t>
            </a:r>
            <a:endParaRPr lang="ru-RU" dirty="0">
              <a:solidFill>
                <a:srgbClr val="00206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8761" y="5714441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Использование передового российского и мирового опыта </a:t>
            </a:r>
            <a:endParaRPr lang="ru-RU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</a:rPr>
              <a:t>области инструментария обследований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21856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3125" y="258763"/>
            <a:ext cx="7937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73810" y="3058960"/>
            <a:ext cx="6146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990033"/>
                </a:solidFill>
                <a:latin typeface="Cambria" pitchFamily="18" charset="0"/>
              </a:rPr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6255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3125" y="258763"/>
            <a:ext cx="7937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3562" y="67388"/>
            <a:ext cx="9913838" cy="7294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990033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РСОКО </a:t>
            </a:r>
            <a:r>
              <a:rPr lang="ru-RU" sz="3600" b="1" dirty="0">
                <a:solidFill>
                  <a:srgbClr val="990033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</a:t>
            </a:r>
            <a:r>
              <a:rPr lang="ru-RU" sz="3600" b="1" dirty="0" smtClean="0">
                <a:solidFill>
                  <a:srgbClr val="990033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</a:t>
            </a:r>
            <a:endParaRPr lang="ru-RU" sz="3600" b="1" dirty="0">
              <a:solidFill>
                <a:srgbClr val="990033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832801" y="980598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8761" y="1382953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Переход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от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контроля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качества образования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к управлению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качеством образования</a:t>
            </a:r>
            <a:endParaRPr lang="ru-RU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8761" y="2465825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Формирование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и актуализацию системы взаимосвязанных оценочных процедур, создающих информационную базу развития образования в соответствии с приоритетами образовательной политики </a:t>
            </a: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Республики Татарстан</a:t>
            </a:r>
            <a:endParaRPr lang="ru-RU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8761" y="3548697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Разработку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и развитие стандартов оценочных процедур, </a:t>
            </a:r>
            <a:endParaRPr lang="ru-RU" sz="1600" dirty="0" smtClean="0">
              <a:solidFill>
                <a:srgbClr val="002060"/>
              </a:solid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включая </a:t>
            </a:r>
            <a:r>
              <a:rPr lang="ru-RU" sz="1600" dirty="0" err="1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взаимодополняемость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и сопоставимость результатов</a:t>
            </a:r>
            <a:endParaRPr lang="ru-RU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8761" y="4631569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Разработку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и развитие системы анализа и интерпретации результатов оценочных процедур </a:t>
            </a:r>
            <a:endParaRPr lang="ru-RU" sz="1600" dirty="0" smtClean="0">
              <a:solidFill>
                <a:srgbClr val="002060"/>
              </a:solid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целей принятия решений и информирования общества</a:t>
            </a:r>
            <a:endParaRPr lang="ru-RU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8761" y="5714441"/>
            <a:ext cx="10845171" cy="94035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Повышение </a:t>
            </a: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эффективности системы сбора, передачи, хранения и обработки информации, доступности данных для всех заинтересованных участников системы образования и потребителей и их информирования</a:t>
            </a:r>
            <a:endParaRPr lang="ru-RU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7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3125" y="258763"/>
            <a:ext cx="7937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0495" y="258763"/>
            <a:ext cx="9913838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990033"/>
                </a:solidFill>
                <a:latin typeface="Cambria" panose="02040503050406030204" pitchFamily="18" charset="0"/>
              </a:rPr>
              <a:t>Институциональный потенциал</a:t>
            </a:r>
            <a:endParaRPr lang="ru-RU" sz="3600" b="1" dirty="0">
              <a:solidFill>
                <a:srgbClr val="990033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5067" y="1499793"/>
            <a:ext cx="5765800" cy="852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 </a:t>
            </a:r>
            <a:endParaRPr lang="ru-RU" sz="1400" dirty="0" smtClean="0">
              <a:ln>
                <a:noFill/>
              </a:ln>
              <a:solidFill>
                <a:srgbClr val="00206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Татарстан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234111" y="2362653"/>
            <a:ext cx="0" cy="5456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097867" y="2916909"/>
            <a:ext cx="4284133" cy="599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надзора и контроля </a:t>
            </a:r>
            <a:endParaRPr lang="ru-RU" sz="1400" dirty="0" smtClean="0">
              <a:ln>
                <a:noFill/>
              </a:ln>
              <a:solidFill>
                <a:srgbClr val="00206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сфере образования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0494" y="4471881"/>
            <a:ext cx="2708705" cy="18865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83463" y="4471881"/>
            <a:ext cx="2728069" cy="1886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учреждение «Республиканский центр мониторинга качества 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785225" y="4471880"/>
            <a:ext cx="2610908" cy="1886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Организации, которые в соответствии с региональными нормативно-правовыми актами являются неотъемлемой частью системы ОКО</a:t>
            </a:r>
          </a:p>
        </p:txBody>
      </p:sp>
      <p:cxnSp>
        <p:nvCxnSpPr>
          <p:cNvPr id="19" name="Прямая со стрелкой 18"/>
          <p:cNvCxnSpPr>
            <a:stCxn id="13" idx="2"/>
          </p:cNvCxnSpPr>
          <p:nvPr/>
        </p:nvCxnSpPr>
        <p:spPr>
          <a:xfrm flipH="1">
            <a:off x="6234112" y="3516349"/>
            <a:ext cx="5822" cy="92484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381779" y="3945467"/>
            <a:ext cx="782055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381779" y="3945466"/>
            <a:ext cx="0" cy="4957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0204978" y="3947794"/>
            <a:ext cx="0" cy="4957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4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3125" y="258763"/>
            <a:ext cx="7937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62300" y="225618"/>
            <a:ext cx="5867400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990033"/>
                </a:solidFill>
                <a:latin typeface="Cambria" pitchFamily="18" charset="0"/>
              </a:rPr>
              <a:t>Элементы РСОКО</a:t>
            </a:r>
            <a:endParaRPr lang="ru-RU" sz="44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832801" y="1094305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9629" y="1781052"/>
            <a:ext cx="350509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Международные исследования </a:t>
            </a:r>
            <a:endParaRPr lang="ru-RU" sz="1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(</a:t>
            </a:r>
            <a:r>
              <a:rPr lang="en-US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TIMSS, </a:t>
            </a:r>
            <a:r>
              <a:rPr lang="en-US" sz="1400" dirty="0">
                <a:solidFill>
                  <a:srgbClr val="002060"/>
                </a:solidFill>
                <a:latin typeface="Cambria" panose="02040503050406030204" pitchFamily="18" charset="0"/>
              </a:rPr>
              <a:t>PIRLS, PISA, IPIPS)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9629" y="2686146"/>
            <a:ext cx="350509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Национальные исследования (НИКО</a:t>
            </a:r>
            <a:r>
              <a:rPr lang="en-US" sz="1400" dirty="0">
                <a:solidFill>
                  <a:srgbClr val="002060"/>
                </a:solidFill>
                <a:latin typeface="Cambria" panose="02040503050406030204" pitchFamily="18" charset="0"/>
              </a:rPr>
              <a:t>)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9629" y="3584743"/>
            <a:ext cx="350509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Государственная итоговая аттестация (ЕГЭ, ОГЭ, ГВЭ</a:t>
            </a:r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ЕРЭ</a:t>
            </a:r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89629" y="4483414"/>
            <a:ext cx="350509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Единое республиканское тестирование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89629" y="5382085"/>
            <a:ext cx="350509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Тестирование по профессиональной ориентации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46440" y="1781052"/>
            <a:ext cx="3236452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Диагностические </a:t>
            </a:r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тестирования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46440" y="2680313"/>
            <a:ext cx="3236452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Проекты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«ЕГЭ без двоек»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«ЕГЭ на отлично»</a:t>
            </a:r>
            <a:endParaRPr lang="ru-RU" sz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32800" y="3584743"/>
            <a:ext cx="3250091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Рейтинговые процедуры, </a:t>
            </a:r>
            <a:endParaRPr lang="ru-RU" sz="1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конкурсы </a:t>
            </a:r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и олимпиады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832799" y="4488902"/>
            <a:ext cx="3250091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Социологические исследования (опросы)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846440" y="5398230"/>
            <a:ext cx="3236450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Тестирование с применением </a:t>
            </a:r>
            <a:endParaRPr lang="ru-RU" sz="1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он-</a:t>
            </a:r>
            <a:r>
              <a:rPr lang="ru-RU" sz="1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лайн</a:t>
            </a:r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технологий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534605" y="1781052"/>
            <a:ext cx="307575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Тренировочные тестирования</a:t>
            </a: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обучающихся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34605" y="2680313"/>
            <a:ext cx="307575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Обучающие курсы </a:t>
            </a:r>
            <a:r>
              <a:rPr lang="ru-RU" sz="14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тьюторов</a:t>
            </a:r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экспертов  предметных комиссий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34605" y="3584743"/>
            <a:ext cx="307575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Апробационные</a:t>
            </a:r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мероприятия</a:t>
            </a:r>
            <a:endParaRPr lang="ru-RU" sz="1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534605" y="4483413"/>
            <a:ext cx="307575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Совместные проекты оценочных процедур </a:t>
            </a:r>
            <a:r>
              <a:rPr lang="ru-RU" sz="1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(ВШЭ, </a:t>
            </a:r>
            <a:r>
              <a:rPr lang="en-US" sz="1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ABBYY</a:t>
            </a:r>
            <a:r>
              <a:rPr lang="ru-RU" sz="1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ФЦТ, ФИПИ)</a:t>
            </a:r>
            <a:endParaRPr lang="ru-RU" sz="1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34603" y="5382083"/>
            <a:ext cx="3075758" cy="7152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Мониторинговые исследования</a:t>
            </a:r>
          </a:p>
          <a:p>
            <a:pPr lvl="0" algn="ctr"/>
            <a:r>
              <a:rPr lang="ru-RU" sz="1400" dirty="0">
                <a:solidFill>
                  <a:srgbClr val="002060"/>
                </a:solidFill>
                <a:latin typeface="Cambria" panose="02040503050406030204" pitchFamily="18" charset="0"/>
              </a:rPr>
              <a:t>у</a:t>
            </a:r>
            <a:r>
              <a:rPr 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чителей и обучающихся</a:t>
            </a:r>
            <a:endParaRPr lang="ru-RU" sz="1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8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4185" y="188833"/>
            <a:ext cx="793750" cy="101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1880" y="90976"/>
            <a:ext cx="1006824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Диагностические тестирования</a:t>
            </a:r>
            <a:endParaRPr lang="ru-RU" sz="28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15529"/>
              </p:ext>
            </p:extLst>
          </p:nvPr>
        </p:nvGraphicFramePr>
        <p:xfrm>
          <a:off x="782479" y="1202400"/>
          <a:ext cx="10068241" cy="5328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484"/>
                <a:gridCol w="2735811"/>
                <a:gridCol w="2735811"/>
                <a:gridCol w="2434135"/>
              </a:tblGrid>
              <a:tr h="4170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УРОВЕНЬ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Внутришкольный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Муниципальный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Региональный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</a:tr>
              <a:tr h="570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Объект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Класс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Образовательная организация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Муниципалитет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</a:tr>
              <a:tr h="546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Субъект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Учащиеся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класса</a:t>
                      </a: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Учащиеся ОО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Учащиеся муниципалитета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</a:tr>
              <a:tr h="834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Общеобразовательные предметы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Общеобразовательные предметы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Общеобразовательные предметы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</a:tr>
              <a:tr h="593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Сроки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Октябрь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Март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Декабрь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Май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Сентябрь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 – Апрель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</a:tr>
              <a:tr h="1251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Инструментарий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Анкетирование, срез знаний, контрольные работы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Анкетирование, срез знаний, контрольные работы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Мониторинговые исследования регионального и международного уровней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</a:tr>
              <a:tr h="562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Контроль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>
                    <a:solidFill>
                      <a:srgbClr val="9B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Тематический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Фронтальный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</a:rPr>
                        <a:t>Тематический и фронтальный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27" marR="65127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1880" y="497376"/>
            <a:ext cx="1006824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2015 – 2016 учебный год</a:t>
            </a:r>
            <a:endParaRPr lang="ru-RU" sz="28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4185" y="188833"/>
            <a:ext cx="793750" cy="101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83614" y="303832"/>
            <a:ext cx="1006824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90033"/>
                </a:solidFill>
                <a:latin typeface="Cambria" pitchFamily="18" charset="0"/>
              </a:rPr>
              <a:t>Внутришкольный</a:t>
            </a:r>
            <a:r>
              <a:rPr lang="ru-RU" sz="3600" b="1" dirty="0" smtClean="0">
                <a:solidFill>
                  <a:srgbClr val="990033"/>
                </a:solidFill>
                <a:latin typeface="Cambria" pitchFamily="18" charset="0"/>
              </a:rPr>
              <a:t> уровень</a:t>
            </a:r>
            <a:endParaRPr lang="ru-RU" sz="36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832801" y="1116202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1245" y="1896486"/>
            <a:ext cx="9312220" cy="93271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Четвертные контрольные срезы</a:t>
            </a:r>
          </a:p>
          <a:p>
            <a:pPr algn="r">
              <a:lnSpc>
                <a:spcPct val="150000"/>
              </a:lnSpc>
            </a:pPr>
            <a:r>
              <a:rPr lang="ru-RU" sz="16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Октябрь, Март</a:t>
            </a:r>
            <a:endParaRPr lang="ru-RU" sz="1600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91245" y="3042644"/>
            <a:ext cx="9312220" cy="84812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Все образовательные предметы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23267" y="4104211"/>
            <a:ext cx="6680198" cy="91530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Директора образовательных организаций</a:t>
            </a:r>
            <a:endParaRPr lang="ru-RU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23267" y="5300262"/>
            <a:ext cx="6680199" cy="95437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Муниципальный орган управления образованием</a:t>
            </a:r>
            <a:endParaRPr lang="ru-RU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8156" y="4238695"/>
            <a:ext cx="3126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Ответственные за организацию и проведение</a:t>
            </a:r>
            <a:endParaRPr lang="ru-RU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8155" y="5300262"/>
            <a:ext cx="3126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Ответственные за объективность проведения</a:t>
            </a:r>
            <a:endParaRPr lang="ru-RU" b="1" dirty="0">
              <a:solidFill>
                <a:srgbClr val="006600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5" y="256370"/>
            <a:ext cx="2502586" cy="14417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633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6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4185" y="188833"/>
            <a:ext cx="793750" cy="101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67147" y="303832"/>
            <a:ext cx="1006824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33"/>
                </a:solidFill>
                <a:latin typeface="Cambria" pitchFamily="18" charset="0"/>
              </a:rPr>
              <a:t>Муниципальный уровень</a:t>
            </a:r>
            <a:endParaRPr lang="ru-RU" sz="36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638068" y="1116203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1245" y="1896486"/>
            <a:ext cx="9312220" cy="93271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Полугодовые контрольные работы</a:t>
            </a:r>
          </a:p>
          <a:p>
            <a:pPr algn="r">
              <a:lnSpc>
                <a:spcPct val="150000"/>
              </a:lnSpc>
            </a:pPr>
            <a:r>
              <a:rPr lang="ru-RU" sz="16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Декабрь, Май</a:t>
            </a:r>
            <a:endParaRPr lang="ru-RU" sz="1600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91245" y="3042644"/>
            <a:ext cx="9312220" cy="84812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Все образовательные предметы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23267" y="4104211"/>
            <a:ext cx="6680198" cy="91530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Руководители муниципальных органов </a:t>
            </a:r>
          </a:p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управления образованием</a:t>
            </a:r>
            <a:endParaRPr lang="ru-RU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23267" y="5232951"/>
            <a:ext cx="6680199" cy="95437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Министерство образования и науки </a:t>
            </a:r>
          </a:p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Республики Татарстан</a:t>
            </a:r>
            <a:endParaRPr lang="ru-RU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8156" y="4238695"/>
            <a:ext cx="3126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Ответственные за организацию и проведение</a:t>
            </a:r>
            <a:endParaRPr lang="ru-RU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8155" y="5300262"/>
            <a:ext cx="3126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Ответственные за объективность проведения</a:t>
            </a:r>
            <a:endParaRPr lang="ru-RU" b="1" dirty="0">
              <a:solidFill>
                <a:srgbClr val="0066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5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37" y="-113172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4185" y="188833"/>
            <a:ext cx="793750" cy="101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0947" y="157572"/>
            <a:ext cx="1006824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33"/>
                </a:solidFill>
                <a:latin typeface="Cambria" pitchFamily="18" charset="0"/>
              </a:rPr>
              <a:t>Региональный уровень</a:t>
            </a:r>
            <a:endParaRPr lang="ru-RU" sz="36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55836" y="2105105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3935" y="1341549"/>
            <a:ext cx="1670201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1 классы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3567" y="2628280"/>
            <a:ext cx="1939301" cy="207197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Анкетирование учителей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30 сентября – 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 октября 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2015г</a:t>
            </a: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ru-RU" sz="1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Стартовая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Cambria" panose="02040503050406030204" pitchFamily="18" charset="0"/>
              </a:rPr>
              <a:t>д</a:t>
            </a: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иагностика</a:t>
            </a:r>
          </a:p>
          <a:p>
            <a:pPr algn="ctr"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iPIPS</a:t>
            </a:r>
            <a:endParaRPr lang="ru-RU" sz="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 – 19 октября 2015г.</a:t>
            </a:r>
            <a:endParaRPr lang="ru-RU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73084" y="2626945"/>
            <a:ext cx="1919515" cy="207330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Прогресс</a:t>
            </a:r>
          </a:p>
          <a:p>
            <a:pPr algn="ctr">
              <a:defRPr/>
            </a:pPr>
            <a:endParaRPr lang="ru-RU" sz="5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Май 2016 г.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r">
              <a:defRPr/>
            </a:pP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684822" y="2099144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63737" y="2626945"/>
            <a:ext cx="2256930" cy="207330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Диагностические тестирования</a:t>
            </a:r>
          </a:p>
          <a:p>
            <a:pPr algn="ctr">
              <a:defRPr/>
            </a:pPr>
            <a:endParaRPr lang="ru-RU" sz="5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Татарский язык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Октябрь 2015г.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Иностранные языки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Ноябрь 2015г.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162225" y="2626944"/>
            <a:ext cx="2335508" cy="207330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Мониторинговые исследования</a:t>
            </a:r>
          </a:p>
          <a:p>
            <a:pPr algn="ctr">
              <a:defRPr/>
            </a:pPr>
            <a:endParaRPr lang="ru-RU" sz="5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Русский язык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30 сентября 2015г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</a:t>
            </a:r>
            <a:endParaRPr lang="ru-RU" sz="16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Математика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 октября 2015г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</a:t>
            </a: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33525" y="868847"/>
            <a:ext cx="293548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i="1" dirty="0" smtClean="0">
                <a:ln w="0"/>
                <a:solidFill>
                  <a:srgbClr val="006600"/>
                </a:soli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</a:rPr>
              <a:t>Начальная школа</a:t>
            </a:r>
            <a:endParaRPr lang="ru-RU" sz="2500" b="1" dirty="0">
              <a:ln w="0"/>
              <a:solidFill>
                <a:srgbClr val="0066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76977" y="5075599"/>
            <a:ext cx="9312221" cy="152382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остроение </a:t>
            </a:r>
            <a:r>
              <a:rPr lang="ru-RU" sz="1400" dirty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индивидуальной образовательной траектории ребенка, измерение индивидуального </a:t>
            </a:r>
            <a:r>
              <a:rPr lang="ru-RU" sz="1400" dirty="0" smtClean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прогресса</a:t>
            </a:r>
          </a:p>
          <a:p>
            <a:pPr algn="just">
              <a:spcAft>
                <a:spcPts val="0"/>
              </a:spcAft>
            </a:pPr>
            <a:endParaRPr lang="ru-RU" sz="500" dirty="0" smtClean="0">
              <a:solidFill>
                <a:srgbClr val="000066"/>
              </a:solidFill>
              <a:latin typeface="Cambria" panose="02040503050406030204" pitchFamily="18" charset="0"/>
              <a:ea typeface="MS Mincho" panose="02020609040205080304" pitchFamily="49" charset="-128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В</a:t>
            </a:r>
            <a:r>
              <a:rPr lang="ru-RU" sz="1400" dirty="0" smtClean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ыявление факторов, </a:t>
            </a:r>
            <a:r>
              <a:rPr lang="ru-RU" sz="1400" dirty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влияющих на прогресс </a:t>
            </a:r>
            <a:r>
              <a:rPr lang="ru-RU" sz="1400" dirty="0" smtClean="0">
                <a:solidFill>
                  <a:srgbClr val="000066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детей</a:t>
            </a:r>
          </a:p>
          <a:p>
            <a:pPr algn="just">
              <a:spcAft>
                <a:spcPts val="0"/>
              </a:spcAft>
            </a:pPr>
            <a:endParaRPr lang="ru-RU" sz="500" dirty="0" smtClean="0">
              <a:solidFill>
                <a:srgbClr val="000066"/>
              </a:solidFill>
              <a:latin typeface="Cambria" panose="020405030504060302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Получение </a:t>
            </a:r>
            <a:r>
              <a:rPr lang="ru-RU" sz="1400" dirty="0">
                <a:solidFill>
                  <a:srgbClr val="000066"/>
                </a:solidFill>
                <a:latin typeface="Cambria" panose="02040503050406030204" pitchFamily="18" charset="0"/>
              </a:rPr>
              <a:t>достоверной информации о качестве и состоянии образования</a:t>
            </a:r>
          </a:p>
          <a:p>
            <a:endParaRPr lang="ru-RU" sz="500" dirty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66"/>
                </a:solidFill>
                <a:latin typeface="Cambria" panose="02040503050406030204" pitchFamily="18" charset="0"/>
              </a:rPr>
              <a:t>Корректировка введения ФГОС в </a:t>
            </a:r>
            <a:r>
              <a:rPr lang="ru-RU" sz="140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регионе</a:t>
            </a:r>
            <a:endParaRPr lang="ru-RU" sz="1400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7445" y="5300928"/>
            <a:ext cx="20020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b="1" i="1" dirty="0">
                <a:solidFill>
                  <a:srgbClr val="006600"/>
                </a:solidFill>
                <a:latin typeface="Cambria" panose="02040503050406030204" pitchFamily="18" charset="0"/>
                <a:ea typeface="MS Mincho" panose="02020609040205080304" pitchFamily="49" charset="-128"/>
              </a:rPr>
              <a:t>Ожидаемые </a:t>
            </a:r>
            <a:endParaRPr lang="ru-RU" sz="2200" b="1" i="1" dirty="0" smtClean="0">
              <a:solidFill>
                <a:srgbClr val="006600"/>
              </a:solidFill>
              <a:latin typeface="Cambria" panose="02040503050406030204" pitchFamily="18" charset="0"/>
              <a:ea typeface="MS Mincho" panose="020206090402050803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ru-RU" sz="2200" b="1" i="1" dirty="0" smtClean="0">
                <a:solidFill>
                  <a:srgbClr val="006600"/>
                </a:solidFill>
                <a:latin typeface="Cambria" panose="02040503050406030204" pitchFamily="18" charset="0"/>
                <a:ea typeface="MS Mincho" panose="02020609040205080304" pitchFamily="49" charset="-128"/>
              </a:rPr>
              <a:t>результаты</a:t>
            </a:r>
            <a:r>
              <a:rPr lang="ru-RU" sz="2200" b="1" dirty="0" smtClean="0">
                <a:solidFill>
                  <a:srgbClr val="006600"/>
                </a:solidFill>
                <a:latin typeface="Cambria" panose="02040503050406030204" pitchFamily="18" charset="0"/>
                <a:ea typeface="MS Mincho" panose="02020609040205080304" pitchFamily="49" charset="-128"/>
              </a:rPr>
              <a:t> </a:t>
            </a:r>
            <a:endParaRPr lang="ru-RU" sz="2200" b="1" dirty="0">
              <a:solidFill>
                <a:srgbClr val="006600"/>
              </a:solidFill>
              <a:latin typeface="Cambria" panose="02040503050406030204" pitchFamily="18" charset="0"/>
              <a:ea typeface="MS Mincho" panose="02020609040205080304" pitchFamily="49" charset="-128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941" y="3603374"/>
            <a:ext cx="2145582" cy="1459434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7874875" y="1284782"/>
            <a:ext cx="2146293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4 - 5 </a:t>
            </a:r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классы</a:t>
            </a:r>
          </a:p>
        </p:txBody>
      </p:sp>
    </p:spTree>
    <p:extLst>
      <p:ext uri="{BB962C8B-B14F-4D97-AF65-F5344CB8AC3E}">
        <p14:creationId xmlns:p14="http://schemas.microsoft.com/office/powerpoint/2010/main" val="303153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7733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7" descr="mko_logo_02 Копирова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64185" y="188833"/>
            <a:ext cx="793750" cy="101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Стрелка вниз 22"/>
          <p:cNvSpPr/>
          <p:nvPr/>
        </p:nvSpPr>
        <p:spPr>
          <a:xfrm>
            <a:off x="867147" y="2290953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2714" y="2816928"/>
            <a:ext cx="4042885" cy="259327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Диагностические тестирования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Татарский язык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Октябрь 2015г.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Иностранные языки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Ноябрь 2015г.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77260" y="869555"/>
            <a:ext cx="291759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i="1" dirty="0" smtClean="0">
                <a:ln w="0"/>
                <a:solidFill>
                  <a:srgbClr val="006600"/>
                </a:soli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</a:rPr>
              <a:t>Основная школа</a:t>
            </a:r>
            <a:endParaRPr lang="ru-RU" sz="2700" b="1" dirty="0">
              <a:ln w="0"/>
              <a:solidFill>
                <a:srgbClr val="0066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67992" y="2816929"/>
            <a:ext cx="3151541" cy="259327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Мониторинговые исследования</a:t>
            </a:r>
          </a:p>
          <a:p>
            <a:pPr algn="ctr">
              <a:defRPr/>
            </a:pPr>
            <a:endParaRPr lang="ru-RU" sz="5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Русский язык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Математика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История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Обществознание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Физика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Информатика и ИКТ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Октябрь 2015г.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– Январь 2016г.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519722" y="2816928"/>
            <a:ext cx="3074941" cy="259327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Профдиагностическое</a:t>
            </a: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тестирование</a:t>
            </a:r>
          </a:p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ru-RU" sz="16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Октябрь – Ноябрь 2015г.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7104802" y="2167552"/>
            <a:ext cx="2526398" cy="27940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57407" y="5821721"/>
            <a:ext cx="70944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6600"/>
                </a:solidFill>
                <a:latin typeface="Cambria" panose="02040503050406030204" pitchFamily="18" charset="0"/>
              </a:rPr>
              <a:t>Тренировочные тестирования в рамках подготовки к ОГЭ, ЕРТ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6600"/>
                </a:solidFill>
                <a:latin typeface="Cambria" panose="02040503050406030204" pitchFamily="18" charset="0"/>
              </a:rPr>
              <a:t> Проект «ОГЭ без двоек»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6600"/>
                </a:solidFill>
                <a:latin typeface="Cambria" panose="02040503050406030204" pitchFamily="18" charset="0"/>
              </a:rPr>
              <a:t> Проект «ЕРТ без двоек»</a:t>
            </a:r>
            <a:endParaRPr lang="ru-RU" dirty="0">
              <a:solidFill>
                <a:srgbClr val="00660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719" y="4622800"/>
            <a:ext cx="1749678" cy="2122251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127916" y="1443038"/>
            <a:ext cx="2032480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6, 8 классы</a:t>
            </a:r>
            <a:endParaRPr lang="ru-RU" sz="27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94854" y="1443038"/>
            <a:ext cx="2146293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7 - 8 </a:t>
            </a:r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классы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60714" y="5821721"/>
            <a:ext cx="1670201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</a:rPr>
              <a:t>9 классы</a:t>
            </a:r>
            <a:endParaRPr lang="ru-RU" sz="27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0947" y="157572"/>
            <a:ext cx="1006824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33"/>
                </a:solidFill>
                <a:latin typeface="Cambria" pitchFamily="18" charset="0"/>
              </a:rPr>
              <a:t>Региональный уровень</a:t>
            </a:r>
            <a:endParaRPr lang="ru-RU" sz="3600" b="1" i="1" dirty="0">
              <a:ln w="0"/>
              <a:solidFill>
                <a:srgbClr val="000099"/>
              </a:solidFill>
              <a:effectLst>
                <a:reflection blurRad="6350" stA="53000" endA="300" endPos="35500" dir="5400000" sy="-90000" algn="bl" rotWithShape="0"/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</TotalTime>
  <Words>673</Words>
  <Application>Microsoft Office PowerPoint</Application>
  <PresentationFormat>Произвольный</PresentationFormat>
  <Paragraphs>198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А. Кудрова</dc:creator>
  <cp:lastModifiedBy>User</cp:lastModifiedBy>
  <cp:revision>403</cp:revision>
  <cp:lastPrinted>2015-09-28T13:50:28Z</cp:lastPrinted>
  <dcterms:created xsi:type="dcterms:W3CDTF">2014-09-11T07:19:40Z</dcterms:created>
  <dcterms:modified xsi:type="dcterms:W3CDTF">2015-10-28T17:46:35Z</dcterms:modified>
</cp:coreProperties>
</file>