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10" r:id="rId2"/>
    <p:sldId id="258" r:id="rId3"/>
    <p:sldId id="511" r:id="rId4"/>
    <p:sldId id="512" r:id="rId5"/>
    <p:sldId id="513" r:id="rId6"/>
    <p:sldId id="507" r:id="rId7"/>
    <p:sldId id="501" r:id="rId8"/>
    <p:sldId id="486" r:id="rId9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9C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95179" autoAdjust="0"/>
  </p:normalViewPr>
  <p:slideViewPr>
    <p:cSldViewPr snapToGrid="0">
      <p:cViewPr varScale="1">
        <p:scale>
          <a:sx n="96" d="100"/>
          <a:sy n="96" d="100"/>
        </p:scale>
        <p:origin x="81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19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67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736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C90FE9-F32F-4D8A-9A03-E1178843EE3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710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C90FE9-F32F-4D8A-9A03-E1178843EE3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929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C90FE9-F32F-4D8A-9A03-E1178843EE3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374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642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911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96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Изображение 6" descr="Снимок экрана 2014-03-23 в 1.10.0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014959" y="235795"/>
            <a:ext cx="3141244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600" dirty="0">
                <a:solidFill>
                  <a:schemeClr val="bg1"/>
                </a:solidFill>
                <a:latin typeface="+mn-lt"/>
                <a:cs typeface="Arial" pitchFamily="34" charset="0"/>
              </a:rPr>
              <a:t> Российский тренинговый центр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600" dirty="0">
                <a:solidFill>
                  <a:schemeClr val="bg1"/>
                </a:solidFill>
                <a:latin typeface="+mn-lt"/>
                <a:cs typeface="Arial" pitchFamily="34" charset="0"/>
              </a:rPr>
              <a:t>Института образования НИУ ВШЭ</a:t>
            </a:r>
          </a:p>
        </p:txBody>
      </p:sp>
      <p:sp>
        <p:nvSpPr>
          <p:cNvPr id="21" name="Прямоугольник 8"/>
          <p:cNvSpPr>
            <a:spLocks noChangeArrowheads="1"/>
          </p:cNvSpPr>
          <p:nvPr/>
        </p:nvSpPr>
        <p:spPr bwMode="auto">
          <a:xfrm>
            <a:off x="243428" y="1687470"/>
            <a:ext cx="8585261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90000"/>
              </a:lnSpc>
            </a:pPr>
            <a:r>
              <a:rPr lang="ru-RU" sz="2400" dirty="0" smtClean="0">
                <a:solidFill>
                  <a:srgbClr val="FFFF00"/>
                </a:solidFill>
              </a:rPr>
              <a:t>Уважаемые коллеги, до 1</a:t>
            </a:r>
            <a:r>
              <a:rPr lang="en-US" sz="2400" dirty="0" smtClean="0">
                <a:solidFill>
                  <a:srgbClr val="FFFF00"/>
                </a:solidFill>
              </a:rPr>
              <a:t>0</a:t>
            </a:r>
            <a:r>
              <a:rPr lang="ru-RU" sz="2400" dirty="0" smtClean="0">
                <a:solidFill>
                  <a:srgbClr val="FFFF00"/>
                </a:solidFill>
              </a:rPr>
              <a:t>:</a:t>
            </a:r>
            <a:r>
              <a:rPr lang="en-US" sz="2400" dirty="0" smtClean="0">
                <a:solidFill>
                  <a:srgbClr val="FFFF00"/>
                </a:solidFill>
              </a:rPr>
              <a:t>25</a:t>
            </a:r>
            <a:r>
              <a:rPr lang="ru-RU" sz="2400" dirty="0" smtClean="0">
                <a:solidFill>
                  <a:srgbClr val="FFFF00"/>
                </a:solidFill>
              </a:rPr>
              <a:t> проходит тестовый период </a:t>
            </a:r>
          </a:p>
          <a:p>
            <a:pPr marL="457200" indent="-457200" algn="ctr">
              <a:lnSpc>
                <a:spcPct val="90000"/>
              </a:lnSpc>
            </a:pPr>
            <a:r>
              <a:rPr lang="ru-RU" sz="2400" dirty="0" smtClean="0">
                <a:solidFill>
                  <a:srgbClr val="FFFF00"/>
                </a:solidFill>
              </a:rPr>
              <a:t>для проверки качества аудио и видео связи.</a:t>
            </a:r>
          </a:p>
          <a:p>
            <a:pPr marL="457200" indent="-457200" algn="ctr">
              <a:lnSpc>
                <a:spcPct val="90000"/>
              </a:lnSpc>
            </a:pPr>
            <a:endParaRPr lang="ru-RU" sz="2400" dirty="0">
              <a:solidFill>
                <a:srgbClr val="FFFF00"/>
              </a:solidFill>
            </a:endParaRPr>
          </a:p>
          <a:p>
            <a:pPr marL="457200" indent="-457200" algn="ctr">
              <a:lnSpc>
                <a:spcPct val="90000"/>
              </a:lnSpc>
            </a:pPr>
            <a:r>
              <a:rPr lang="ru-RU" sz="2400" dirty="0" smtClean="0">
                <a:solidFill>
                  <a:srgbClr val="FFFF00"/>
                </a:solidFill>
              </a:rPr>
              <a:t>Вебинар начнется в 1</a:t>
            </a:r>
            <a:r>
              <a:rPr lang="en-US" sz="2400" dirty="0" smtClean="0">
                <a:solidFill>
                  <a:srgbClr val="FFFF00"/>
                </a:solidFill>
              </a:rPr>
              <a:t>0</a:t>
            </a:r>
            <a:r>
              <a:rPr lang="ru-RU" sz="2400" dirty="0" smtClean="0">
                <a:solidFill>
                  <a:srgbClr val="FFFF00"/>
                </a:solidFill>
              </a:rPr>
              <a:t>:30 по московскому времени</a:t>
            </a:r>
          </a:p>
        </p:txBody>
      </p:sp>
      <p:pic>
        <p:nvPicPr>
          <p:cNvPr id="1026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9" y="207049"/>
            <a:ext cx="769881" cy="63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742" y="4640263"/>
            <a:ext cx="9164638" cy="5032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pic>
        <p:nvPicPr>
          <p:cNvPr id="12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93" y="4641850"/>
            <a:ext cx="508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44" y="4639348"/>
            <a:ext cx="725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06" y="4699179"/>
            <a:ext cx="2067636" cy="4339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4" b="21061"/>
          <a:stretch/>
        </p:blipFill>
        <p:spPr>
          <a:xfrm>
            <a:off x="6536472" y="4677423"/>
            <a:ext cx="1123793" cy="4486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02" y="4771828"/>
            <a:ext cx="1646777" cy="2598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91" y="4609020"/>
            <a:ext cx="407055" cy="54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21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04685" y="103600"/>
            <a:ext cx="6730096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600" dirty="0">
                <a:solidFill>
                  <a:schemeClr val="bg1"/>
                </a:solidFill>
                <a:latin typeface="+mn-lt"/>
                <a:cs typeface="Arial" pitchFamily="34" charset="0"/>
              </a:rPr>
              <a:t>ВЕБИНАР РОССИЙСКОГО ТРЕНИНГОВОГО ЦЕНТРА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600" dirty="0">
                <a:solidFill>
                  <a:schemeClr val="bg1"/>
                </a:solidFill>
                <a:latin typeface="+mn-lt"/>
                <a:cs typeface="Arial" pitchFamily="34" charset="0"/>
              </a:rPr>
              <a:t>Института образования НИУ ВШЭ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1600" dirty="0" smtClean="0">
                <a:solidFill>
                  <a:srgbClr val="FFFF00"/>
                </a:solidFill>
                <a:latin typeface="+mn-lt"/>
              </a:rPr>
              <a:t>25 мая 2016 </a:t>
            </a:r>
            <a:r>
              <a:rPr lang="ru-RU" sz="1600" dirty="0">
                <a:solidFill>
                  <a:srgbClr val="FFFF00"/>
                </a:solidFill>
                <a:latin typeface="+mn-lt"/>
              </a:rPr>
              <a:t>года</a:t>
            </a:r>
            <a:endParaRPr lang="ru-RU" sz="16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Прямоугольник 8"/>
          <p:cNvSpPr>
            <a:spLocks noChangeArrowheads="1"/>
          </p:cNvSpPr>
          <p:nvPr/>
        </p:nvSpPr>
        <p:spPr bwMode="auto">
          <a:xfrm>
            <a:off x="1617256" y="1646507"/>
            <a:ext cx="593665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90000"/>
              </a:lnSpc>
            </a:pPr>
            <a:r>
              <a:rPr lang="ru-RU" sz="2400" dirty="0">
                <a:solidFill>
                  <a:srgbClr val="FFFF00"/>
                </a:solidFill>
              </a:rPr>
              <a:t>Добро пожаловать на вебинар</a:t>
            </a:r>
          </a:p>
        </p:txBody>
      </p:sp>
      <p:pic>
        <p:nvPicPr>
          <p:cNvPr id="1026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9" y="207049"/>
            <a:ext cx="769881" cy="63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443606" y="2084140"/>
            <a:ext cx="8279375" cy="132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ru-RU" sz="2400" cap="all" dirty="0">
                <a:solidFill>
                  <a:srgbClr val="FFFFFF"/>
                </a:solidFill>
              </a:rPr>
              <a:t>Опыт апробации независимой оценки профессиональных компетенций будущих педагогов</a:t>
            </a:r>
            <a:endParaRPr kumimoji="0" lang="ru-RU" sz="24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6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742" y="4640263"/>
            <a:ext cx="9164638" cy="5032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pic>
        <p:nvPicPr>
          <p:cNvPr id="14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93" y="4641850"/>
            <a:ext cx="508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44" y="4639348"/>
            <a:ext cx="725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06" y="4699179"/>
            <a:ext cx="2067636" cy="43392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4" b="21061"/>
          <a:stretch/>
        </p:blipFill>
        <p:spPr>
          <a:xfrm>
            <a:off x="6536472" y="4677423"/>
            <a:ext cx="1123793" cy="44861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02" y="4771828"/>
            <a:ext cx="1646777" cy="25980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91" y="4609020"/>
            <a:ext cx="407055" cy="54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СЕГОДНЯ С ВАМИ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207007"/>
            <a:ext cx="9144000" cy="378409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Выступающие: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lvl="0">
              <a:defRPr/>
            </a:pPr>
            <a:r>
              <a:rPr lang="ru-RU" sz="2000" b="1" dirty="0">
                <a:solidFill>
                  <a:srgbClr val="0070C0"/>
                </a:solidFill>
              </a:rPr>
              <a:t>Марголис Аркадий </a:t>
            </a:r>
            <a:r>
              <a:rPr lang="ru-RU" sz="2000" b="1" dirty="0" smtClean="0">
                <a:solidFill>
                  <a:srgbClr val="0070C0"/>
                </a:solidFill>
              </a:rPr>
              <a:t>Аронович</a:t>
            </a:r>
            <a:r>
              <a:rPr lang="ru-RU" sz="2000" dirty="0" smtClean="0">
                <a:solidFill>
                  <a:prstClr val="black"/>
                </a:solidFill>
              </a:rPr>
              <a:t>, </a:t>
            </a:r>
            <a:r>
              <a:rPr lang="ru-RU" sz="2000" dirty="0"/>
              <a:t>первый проректор МГППУ</a:t>
            </a:r>
            <a:r>
              <a:rPr lang="ru-RU" sz="2000" dirty="0" smtClean="0"/>
              <a:t>, профессор, </a:t>
            </a:r>
            <a:r>
              <a:rPr lang="ru-RU" sz="2000" dirty="0" err="1" smtClean="0"/>
              <a:t>к.</a:t>
            </a:r>
            <a:r>
              <a:rPr lang="ru-RU" sz="2000" dirty="0" err="1" smtClean="0">
                <a:solidFill>
                  <a:prstClr val="black"/>
                </a:solidFill>
              </a:rPr>
              <a:t>психол</a:t>
            </a:r>
            <a:r>
              <a:rPr lang="ru-RU" sz="2000" dirty="0" err="1" smtClean="0"/>
              <a:t>.н</a:t>
            </a:r>
            <a:r>
              <a:rPr lang="ru-RU" sz="2000" dirty="0" smtClean="0"/>
              <a:t>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;</a:t>
            </a:r>
          </a:p>
          <a:p>
            <a:pPr lvl="0"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Панфилова Анастасия Сергеевна</a:t>
            </a:r>
            <a:r>
              <a:rPr lang="ru-RU" sz="2000" dirty="0">
                <a:solidFill>
                  <a:prstClr val="black"/>
                </a:solidFill>
              </a:rPr>
              <a:t>, заведующая лабораторией количественной психологии центра информационных технологий для психологических исследований факультета информационных </a:t>
            </a:r>
            <a:r>
              <a:rPr lang="ru-RU" sz="2000" dirty="0" smtClean="0">
                <a:solidFill>
                  <a:prstClr val="black"/>
                </a:solidFill>
              </a:rPr>
              <a:t>технологий </a:t>
            </a:r>
            <a:r>
              <a:rPr lang="ru-RU" sz="2000" dirty="0">
                <a:solidFill>
                  <a:prstClr val="black"/>
                </a:solidFill>
              </a:rPr>
              <a:t>МГППУ</a:t>
            </a:r>
            <a:r>
              <a:rPr lang="ru-RU" sz="2000" dirty="0" smtClean="0">
                <a:solidFill>
                  <a:prstClr val="black"/>
                </a:solidFill>
              </a:rPr>
              <a:t>, доцент, к.т.н.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;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lvl="0"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Сафронова Мария Александровна</a:t>
            </a:r>
            <a:r>
              <a:rPr lang="ru-RU" sz="2000" dirty="0">
                <a:solidFill>
                  <a:prstClr val="black"/>
                </a:solidFill>
              </a:rPr>
              <a:t>, руководитель Центра развития приоритетных исследований МГППУ, </a:t>
            </a:r>
            <a:r>
              <a:rPr lang="ru-RU" sz="2000" dirty="0" err="1" smtClean="0">
                <a:solidFill>
                  <a:prstClr val="black"/>
                </a:solidFill>
              </a:rPr>
              <a:t>к.психол.н</a:t>
            </a:r>
            <a:r>
              <a:rPr lang="ru-RU" sz="2000" i="1" dirty="0" smtClean="0">
                <a:solidFill>
                  <a:prstClr val="black"/>
                </a:solidFill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Ведущий: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Болотов Виктор Александрович</a:t>
            </a:r>
            <a:r>
              <a:rPr lang="ru-RU" sz="2000" dirty="0"/>
              <a:t>, научный руководитель Центра мониторинга качества образования Института образования НИУ ВШЭ, профессор, академик РАО, д.п.н.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57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41442" y="123825"/>
            <a:ext cx="4024604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Запись и презентации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950" y="1275606"/>
            <a:ext cx="8891588" cy="3385294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Все материалы вебинара, включая его видеозапись,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будут доступны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на сайте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Российского тренингового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центра, нашем канале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на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YouTube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;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Ссылка на них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придет в течение следующих двух суток на адрес почты,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которую 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вы указали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при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регистрации.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ИНФОРМАЦИОННЫЕ ПАРТНЁРЫ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6" b="20679"/>
          <a:stretch/>
        </p:blipFill>
        <p:spPr>
          <a:xfrm>
            <a:off x="2963949" y="2957731"/>
            <a:ext cx="2453008" cy="9753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71992"/>
            <a:ext cx="3866924" cy="811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28" y="1871991"/>
            <a:ext cx="4203402" cy="81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5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3825"/>
            <a:ext cx="8496300" cy="828675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bg1"/>
                </a:solidFill>
              </a:rPr>
              <a:t>СТАТИСТИКА УЧАСТНИКОВ ВЕБИНАРА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1" y="1131590"/>
            <a:ext cx="9144001" cy="401191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200" dirty="0"/>
              <a:t>По состоянию на </a:t>
            </a:r>
            <a:r>
              <a:rPr lang="ru-RU" sz="2200" b="1" dirty="0" smtClean="0"/>
              <a:t>24.05.2016 </a:t>
            </a:r>
            <a:r>
              <a:rPr lang="ru-RU" sz="2200" dirty="0"/>
              <a:t>на вебинар зарегистрировались </a:t>
            </a:r>
            <a:r>
              <a:rPr lang="ru-RU" sz="2200" b="1" dirty="0" smtClean="0"/>
              <a:t>211</a:t>
            </a:r>
            <a:r>
              <a:rPr lang="ru-RU" sz="2200" dirty="0"/>
              <a:t> </a:t>
            </a:r>
            <a:r>
              <a:rPr lang="ru-RU" sz="2200" b="1" dirty="0"/>
              <a:t> </a:t>
            </a:r>
          </a:p>
          <a:p>
            <a:pPr>
              <a:lnSpc>
                <a:spcPct val="90000"/>
              </a:lnSpc>
            </a:pPr>
            <a:r>
              <a:rPr lang="ru-RU" sz="2200" dirty="0" smtClean="0"/>
              <a:t>Участников </a:t>
            </a:r>
            <a:r>
              <a:rPr lang="ru-RU" sz="2400" dirty="0"/>
              <a:t>из </a:t>
            </a:r>
            <a:r>
              <a:rPr lang="ru-RU" sz="2400" dirty="0" smtClean="0"/>
              <a:t>42 </a:t>
            </a:r>
            <a:r>
              <a:rPr lang="ru-RU" sz="2400" dirty="0"/>
              <a:t>регионов Российской Федерации и </a:t>
            </a:r>
            <a:r>
              <a:rPr lang="ru-RU" sz="2400" dirty="0" smtClean="0"/>
              <a:t>5</a:t>
            </a:r>
            <a:r>
              <a:rPr lang="ru-RU" sz="2400" dirty="0"/>
              <a:t> зарубежных стран: </a:t>
            </a:r>
            <a:r>
              <a:rPr lang="ru-RU" sz="2400" dirty="0" smtClean="0"/>
              <a:t>Приднестровская </a:t>
            </a:r>
            <a:r>
              <a:rPr lang="ru-RU" sz="2400" dirty="0"/>
              <a:t>Молдавская </a:t>
            </a:r>
            <a:r>
              <a:rPr lang="ru-RU" sz="2400" dirty="0" smtClean="0"/>
              <a:t>Республика, Республика Армения, Республика Казахстан, Республика Кыргызстан </a:t>
            </a:r>
            <a:r>
              <a:rPr lang="ru-RU" sz="2400" dirty="0"/>
              <a:t>и Луганская Народная Республика.</a:t>
            </a:r>
            <a:endParaRPr lang="ru-RU" sz="2200" dirty="0"/>
          </a:p>
          <a:p>
            <a:endParaRPr lang="ru-RU" sz="1200" dirty="0"/>
          </a:p>
          <a:p>
            <a:r>
              <a:rPr lang="ru-RU" sz="2200" b="1" dirty="0"/>
              <a:t>Организации </a:t>
            </a:r>
            <a:r>
              <a:rPr lang="ru-RU" sz="2200" b="1" dirty="0" smtClean="0"/>
              <a:t>(178):</a:t>
            </a:r>
            <a:endParaRPr lang="ru-RU" sz="2200" b="1" dirty="0"/>
          </a:p>
          <a:p>
            <a:r>
              <a:rPr lang="ru-RU" sz="2000" dirty="0"/>
              <a:t>Образовательные организации высшего образования –</a:t>
            </a:r>
            <a:r>
              <a:rPr lang="ru-RU" sz="2000" b="1" dirty="0"/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53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dirty="0" smtClean="0"/>
              <a:t>Органы </a:t>
            </a:r>
            <a:r>
              <a:rPr lang="ru-RU" sz="2000" dirty="0"/>
              <a:t>управления образованием различных уровней   –  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13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dirty="0"/>
              <a:t>Институты развития образования/повышения квалификации – </a:t>
            </a:r>
            <a:r>
              <a:rPr lang="ru-RU" sz="2000" b="1" dirty="0">
                <a:solidFill>
                  <a:srgbClr val="FF0000"/>
                </a:solidFill>
              </a:rPr>
              <a:t>  </a:t>
            </a:r>
            <a:r>
              <a:rPr lang="ru-RU" sz="2000" b="1" dirty="0" smtClean="0">
                <a:solidFill>
                  <a:srgbClr val="0070C0"/>
                </a:solidFill>
              </a:rPr>
              <a:t>36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dirty="0"/>
              <a:t>Национальные и региональные центры оценки качества образования </a:t>
            </a:r>
            <a:r>
              <a:rPr lang="ru-RU" sz="2000" dirty="0" smtClean="0"/>
              <a:t>– </a:t>
            </a:r>
            <a:r>
              <a:rPr lang="ru-RU" sz="2000" b="1" dirty="0" smtClean="0">
                <a:solidFill>
                  <a:srgbClr val="0070C0"/>
                </a:solidFill>
              </a:rPr>
              <a:t>11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dirty="0" smtClean="0"/>
              <a:t>Профессиональные образовательные организации - </a:t>
            </a:r>
            <a:r>
              <a:rPr lang="ru-RU" sz="2000" b="1" dirty="0" smtClean="0">
                <a:solidFill>
                  <a:srgbClr val="0070C0"/>
                </a:solidFill>
              </a:rPr>
              <a:t>27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dirty="0" smtClean="0"/>
              <a:t>ДОО, ОО, ДОД, СМИ, коммерческие </a:t>
            </a:r>
            <a:r>
              <a:rPr lang="ru-RU" sz="2000" dirty="0"/>
              <a:t>и другие организации – </a:t>
            </a:r>
            <a:r>
              <a:rPr lang="ru-RU" sz="2000" b="1" dirty="0" smtClean="0">
                <a:solidFill>
                  <a:srgbClr val="0070C0"/>
                </a:solidFill>
              </a:rPr>
              <a:t>38</a:t>
            </a:r>
            <a:endParaRPr lang="ru-RU" sz="2000" b="1" dirty="0">
              <a:solidFill>
                <a:srgbClr val="0070C0"/>
              </a:solidFill>
            </a:endParaRPr>
          </a:p>
          <a:p>
            <a:endParaRPr lang="ru-RU" sz="2400" kern="0" dirty="0"/>
          </a:p>
          <a:p>
            <a:endParaRPr lang="ru-RU" sz="24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4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36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8186" y="1406121"/>
            <a:ext cx="86330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ru-RU" sz="2600" dirty="0">
                <a:latin typeface="+mn-lt"/>
              </a:rPr>
              <a:t>Вопросы докладчикам можно задавать по ходу </a:t>
            </a:r>
            <a:r>
              <a:rPr lang="ru-RU" sz="2600" dirty="0" err="1">
                <a:latin typeface="+mn-lt"/>
              </a:rPr>
              <a:t>вебинара</a:t>
            </a:r>
            <a:r>
              <a:rPr lang="en-US" sz="2600" dirty="0">
                <a:latin typeface="+mn-lt"/>
              </a:rPr>
              <a:t> </a:t>
            </a:r>
            <a:r>
              <a:rPr lang="ru-RU" sz="2600" dirty="0">
                <a:latin typeface="+mn-lt"/>
              </a:rPr>
              <a:t>во вкладке </a:t>
            </a:r>
            <a:r>
              <a:rPr lang="ru-RU" sz="2600" dirty="0">
                <a:solidFill>
                  <a:srgbClr val="0070C0"/>
                </a:solidFill>
                <a:latin typeface="+mn-lt"/>
              </a:rPr>
              <a:t>ВОПРОСЫ</a:t>
            </a:r>
          </a:p>
          <a:p>
            <a:pPr marL="457200" indent="-45720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ru-RU" sz="2600" dirty="0">
                <a:latin typeface="+mn-lt"/>
              </a:rPr>
              <a:t>Вопросы технического характера и другие вопросы просьба задавать во вкладке </a:t>
            </a:r>
            <a:r>
              <a:rPr lang="ru-RU" sz="2600" dirty="0">
                <a:solidFill>
                  <a:srgbClr val="0070C0"/>
                </a:solidFill>
                <a:latin typeface="+mn-lt"/>
              </a:rPr>
              <a:t>ОБЩИЙ ЧАТ</a:t>
            </a:r>
          </a:p>
          <a:p>
            <a:pPr marL="457200" indent="-457200">
              <a:spcAft>
                <a:spcPts val="600"/>
              </a:spcAft>
              <a:buFont typeface="Calibri" panose="020F0502020204030204" pitchFamily="34" charset="0"/>
              <a:buChar char="‒"/>
            </a:pPr>
            <a:r>
              <a:rPr lang="ru-RU" sz="2600" dirty="0">
                <a:latin typeface="+mn-lt"/>
              </a:rPr>
              <a:t>Просьба ко всем, кто участвует в вебинаре коллективно (несколько человек в одной аудитории), указать число участников в закладке </a:t>
            </a:r>
            <a:r>
              <a:rPr lang="ru-RU" sz="2600" dirty="0">
                <a:solidFill>
                  <a:srgbClr val="0070C0"/>
                </a:solidFill>
              </a:rPr>
              <a:t>ОБЩИЙ ЧАТ </a:t>
            </a:r>
            <a:endParaRPr lang="ru-RU" sz="2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123825"/>
            <a:ext cx="915828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>
                <a:solidFill>
                  <a:schemeClr val="bg1"/>
                </a:solidFill>
              </a:rPr>
              <a:t>НЕКОТОРЫЕ ОРГАНИЗАЦИОННЫЕ ВОПРОСЫ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58750"/>
            <a:ext cx="8207375" cy="828675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 rotWithShape="1">
          <a:blip r:embed="rId3" cstate="print"/>
          <a:srcRect t="24239"/>
          <a:stretch/>
        </p:blipFill>
        <p:spPr bwMode="auto">
          <a:xfrm>
            <a:off x="14743" y="4626240"/>
            <a:ext cx="8661715" cy="64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591020" y="4663894"/>
            <a:ext cx="221219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www.rtc-edu.ru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663894"/>
            <a:ext cx="1523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79C2"/>
                </a:solidFill>
              </a:rPr>
              <a:t>info@rtc-edu.ru</a:t>
            </a:r>
            <a:endParaRPr lang="ru-RU" sz="1600" dirty="0">
              <a:solidFill>
                <a:srgbClr val="0079C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81302" y="1999853"/>
            <a:ext cx="3489960" cy="1379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9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9483</TotalTime>
  <Words>255</Words>
  <Application>Microsoft Office PowerPoint</Application>
  <PresentationFormat>Экран (16:9)</PresentationFormat>
  <Paragraphs>50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СЕГОДНЯ С ВАМИ</vt:lpstr>
      <vt:lpstr>Запись и презентации</vt:lpstr>
      <vt:lpstr>ИНФОРМАЦИОННЫЕ ПАРТНЁРЫ</vt:lpstr>
      <vt:lpstr>СТАТИСТИКА УЧАСТНИКОВ ВЕБИНАРА</vt:lpstr>
      <vt:lpstr>Презентация PowerPoint</vt:lpstr>
      <vt:lpstr>СПАСИБО ЗА ВНИМАНИЕ!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Ростислав Горбовский</cp:lastModifiedBy>
  <cp:revision>537</cp:revision>
  <dcterms:created xsi:type="dcterms:W3CDTF">2011-08-25T06:09:31Z</dcterms:created>
  <dcterms:modified xsi:type="dcterms:W3CDTF">2016-05-25T03:17:12Z</dcterms:modified>
</cp:coreProperties>
</file>