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642" r:id="rId2"/>
    <p:sldId id="666" r:id="rId3"/>
    <p:sldId id="776" r:id="rId4"/>
    <p:sldId id="754" r:id="rId5"/>
    <p:sldId id="777" r:id="rId6"/>
    <p:sldId id="787" r:id="rId7"/>
    <p:sldId id="788" r:id="rId8"/>
    <p:sldId id="778" r:id="rId9"/>
    <p:sldId id="651" r:id="rId10"/>
    <p:sldId id="716" r:id="rId11"/>
    <p:sldId id="670" r:id="rId12"/>
    <p:sldId id="653" r:id="rId13"/>
    <p:sldId id="732" r:id="rId14"/>
    <p:sldId id="785" r:id="rId15"/>
    <p:sldId id="779" r:id="rId16"/>
    <p:sldId id="784" r:id="rId17"/>
    <p:sldId id="786" r:id="rId18"/>
    <p:sldId id="773" r:id="rId19"/>
    <p:sldId id="774" r:id="rId20"/>
    <p:sldId id="775" r:id="rId21"/>
    <p:sldId id="735" r:id="rId22"/>
    <p:sldId id="742" r:id="rId23"/>
    <p:sldId id="743" r:id="rId24"/>
    <p:sldId id="751" r:id="rId25"/>
    <p:sldId id="752" r:id="rId26"/>
    <p:sldId id="760" r:id="rId27"/>
    <p:sldId id="761" r:id="rId28"/>
    <p:sldId id="762" r:id="rId29"/>
    <p:sldId id="763" r:id="rId30"/>
    <p:sldId id="764" r:id="rId31"/>
    <p:sldId id="765" r:id="rId32"/>
    <p:sldId id="766" r:id="rId33"/>
    <p:sldId id="767" r:id="rId34"/>
    <p:sldId id="768" r:id="rId35"/>
    <p:sldId id="769" r:id="rId36"/>
    <p:sldId id="770" r:id="rId37"/>
    <p:sldId id="771" r:id="rId38"/>
    <p:sldId id="772" r:id="rId39"/>
    <p:sldId id="741" r:id="rId40"/>
    <p:sldId id="736" r:id="rId41"/>
    <p:sldId id="737" r:id="rId42"/>
    <p:sldId id="662" r:id="rId43"/>
    <p:sldId id="738" r:id="rId44"/>
    <p:sldId id="739" r:id="rId45"/>
    <p:sldId id="740" r:id="rId46"/>
    <p:sldId id="714" r:id="rId47"/>
  </p:sldIdLst>
  <p:sldSz cx="9144000" cy="5143500" type="screen16x9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05C"/>
    <a:srgbClr val="232C37"/>
    <a:srgbClr val="2D3E50"/>
    <a:srgbClr val="081C2A"/>
    <a:srgbClr val="161F28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60" autoAdjust="0"/>
  </p:normalViewPr>
  <p:slideViewPr>
    <p:cSldViewPr>
      <p:cViewPr varScale="1">
        <p:scale>
          <a:sx n="93" d="100"/>
          <a:sy n="93" d="100"/>
        </p:scale>
        <p:origin x="90" y="10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586-4B1D-987F-A5EF2343F12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586-4B1D-987F-A5EF2343F12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586-4B1D-987F-A5EF2343F12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586-4B1D-987F-A5EF2343F127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586-4B1D-987F-A5EF2343F127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586-4B1D-987F-A5EF2343F127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586-4B1D-987F-A5EF2343F127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86-4B1D-987F-A5EF2343F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530-415D-A6B6-B32A9EC0F39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530-415D-A6B6-B32A9EC0F39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30-415D-A6B6-B32A9EC0F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7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Воспитатель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10-4106-B136-680423CBC69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10-4106-B136-680423CBC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Бакалавриат</c:v>
                </c:pt>
                <c:pt idx="1">
                  <c:v>Магистратура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10-4106-B136-680423CBC6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Учитель начальных классов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262626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Бакалавриат</c:v>
                </c:pt>
                <c:pt idx="1">
                  <c:v>Магистратура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10-4106-B136-680423CBC6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262626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Бакалавриат</c:v>
                </c:pt>
                <c:pt idx="1">
                  <c:v>Магистратура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76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10-4106-B136-680423CBC69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262626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Бакалавриат</c:v>
                </c:pt>
                <c:pt idx="1">
                  <c:v>Магистратура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10-4106-B136-680423CBC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315428928"/>
        <c:axId val="316197984"/>
      </c:barChart>
      <c:catAx>
        <c:axId val="31542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crossAx val="316197984"/>
        <c:crosses val="autoZero"/>
        <c:auto val="1"/>
        <c:lblAlgn val="ctr"/>
        <c:lblOffset val="100"/>
        <c:noMultiLvlLbl val="0"/>
      </c:catAx>
      <c:valAx>
        <c:axId val="316197984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crossAx val="31542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734-4B55-B00B-1336450CACC3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734-4B55-B00B-1336450CACC3}"/>
              </c:ext>
            </c:extLst>
          </c:dPt>
          <c:dPt>
            <c:idx val="2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734-4B55-B00B-1336450CACC3}"/>
              </c:ext>
            </c:extLst>
          </c:dPt>
          <c:dPt>
            <c:idx val="3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734-4B55-B00B-1336450CACC3}"/>
              </c:ext>
            </c:extLst>
          </c:dPt>
          <c:dPt>
            <c:idx val="4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734-4B55-B00B-1336450CACC3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734-4B55-B00B-1336450CACC3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734-4B55-B00B-1336450CACC3}"/>
              </c:ext>
            </c:extLst>
          </c:dPt>
          <c:dPt>
            <c:idx val="9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734-4B55-B00B-1336450CACC3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34-4B55-B00B-1336450CA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431-454F-B454-83BC608656E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431-454F-B454-83BC608656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431-454F-B454-83BC608656E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431-454F-B454-83BC608656EA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431-454F-B454-83BC608656EA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431-454F-B454-83BC608656EA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431-454F-B454-83BC608656EA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431-454F-B454-83BC60865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9E7-431C-9050-05BFC36221C2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9E7-431C-9050-05BFC36221C2}"/>
              </c:ext>
            </c:extLst>
          </c:dPt>
          <c:dPt>
            <c:idx val="2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9E7-431C-9050-05BFC36221C2}"/>
              </c:ext>
            </c:extLst>
          </c:dPt>
          <c:dPt>
            <c:idx val="3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9E7-431C-9050-05BFC36221C2}"/>
              </c:ext>
            </c:extLst>
          </c:dPt>
          <c:dPt>
            <c:idx val="4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9E7-431C-9050-05BFC36221C2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9E7-431C-9050-05BFC36221C2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9E7-431C-9050-05BFC36221C2}"/>
              </c:ext>
            </c:extLst>
          </c:dPt>
          <c:dPt>
            <c:idx val="9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9E7-431C-9050-05BFC36221C2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9E7-431C-9050-05BFC3622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1B0-4F04-AFD7-AB2F83D6D6A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1B0-4F04-AFD7-AB2F83D6D6A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1B0-4F04-AFD7-AB2F83D6D6AC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1B0-4F04-AFD7-AB2F83D6D6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1B0-4F04-AFD7-AB2F83D6D6AC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1B0-4F04-AFD7-AB2F83D6D6AC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1B0-4F04-AFD7-AB2F83D6D6AC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1B0-4F04-AFD7-AB2F83D6D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43A-4118-9433-A748CFA5B859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43A-4118-9433-A748CFA5B859}"/>
              </c:ext>
            </c:extLst>
          </c:dPt>
          <c:dPt>
            <c:idx val="2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43A-4118-9433-A748CFA5B859}"/>
              </c:ext>
            </c:extLst>
          </c:dPt>
          <c:dPt>
            <c:idx val="3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43A-4118-9433-A748CFA5B859}"/>
              </c:ext>
            </c:extLst>
          </c:dPt>
          <c:dPt>
            <c:idx val="4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43A-4118-9433-A748CFA5B859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43A-4118-9433-A748CFA5B859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43A-4118-9433-A748CFA5B859}"/>
              </c:ext>
            </c:extLst>
          </c:dPt>
          <c:dPt>
            <c:idx val="9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E43A-4118-9433-A748CFA5B859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43A-4118-9433-A748CFA5B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8-49EA-8725-216AC8474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A-447B-9FD6-FE0CA85B7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73A-4918-9195-9885E141BBE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73A-4918-9195-9885E141BBE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3A-4918-9195-9885E141B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3"/>
        <c:holeSize val="70"/>
      </c:doughnutChart>
    </c:plotArea>
    <c:plotVisOnly val="1"/>
    <c:dispBlanksAs val="zero"/>
    <c:showDLblsOverMax val="0"/>
  </c:chart>
  <c:txPr>
    <a:bodyPr/>
    <a:lstStyle/>
    <a:p>
      <a:pPr rtl="0"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16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61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6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16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5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3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04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85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90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8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4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8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9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78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36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73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9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6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0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9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7443" y="511945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7443" y="511945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9317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97444" y="1123951"/>
            <a:ext cx="3944128" cy="340042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7443" y="511945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901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88842" y="1152525"/>
            <a:ext cx="3957715" cy="3362325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7443" y="511945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2968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0"/>
            <a:ext cx="9144000" cy="2362200"/>
          </a:xfrm>
          <a:custGeom>
            <a:avLst/>
            <a:gdLst>
              <a:gd name="connsiteX0" fmla="*/ 0 w 8345102"/>
              <a:gd name="connsiteY0" fmla="*/ 0 h 1752600"/>
              <a:gd name="connsiteX1" fmla="*/ 8345102 w 8345102"/>
              <a:gd name="connsiteY1" fmla="*/ 0 h 1752600"/>
              <a:gd name="connsiteX2" fmla="*/ 8345102 w 8345102"/>
              <a:gd name="connsiteY2" fmla="*/ 1752600 h 1752600"/>
              <a:gd name="connsiteX3" fmla="*/ 0 w 8345102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5102" h="1752600">
                <a:moveTo>
                  <a:pt x="0" y="0"/>
                </a:moveTo>
                <a:lnTo>
                  <a:pt x="8345102" y="0"/>
                </a:lnTo>
                <a:lnTo>
                  <a:pt x="8345102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7443" y="511945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889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864100" y="1312979"/>
            <a:ext cx="4279900" cy="21033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7443" y="511945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4902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41657"/>
            <a:ext cx="3099335" cy="19250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047875" y="1141657"/>
            <a:ext cx="3096125" cy="19250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7443" y="511945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607858"/>
            <a:ext cx="1421516" cy="1421092"/>
          </a:xfrm>
          <a:prstGeom prst="roundRect">
            <a:avLst>
              <a:gd name="adj" fmla="val 9160"/>
            </a:avLst>
          </a:prstGeom>
          <a:solidFill>
            <a:schemeClr val="bg2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607858"/>
            <a:ext cx="1421516" cy="1421092"/>
          </a:xfrm>
          <a:prstGeom prst="roundRect">
            <a:avLst>
              <a:gd name="adj" fmla="val 10232"/>
            </a:avLst>
          </a:prstGeom>
          <a:solidFill>
            <a:schemeClr val="bg2">
              <a:lumMod val="8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607858"/>
            <a:ext cx="1421516" cy="1421092"/>
          </a:xfrm>
          <a:prstGeom prst="roundRect">
            <a:avLst>
              <a:gd name="adj" fmla="val 11305"/>
            </a:avLst>
          </a:prstGeom>
          <a:solidFill>
            <a:schemeClr val="bg2">
              <a:lumMod val="8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607858"/>
            <a:ext cx="1421516" cy="1421092"/>
          </a:xfrm>
          <a:prstGeom prst="roundRect">
            <a:avLst>
              <a:gd name="adj" fmla="val 10769"/>
            </a:avLst>
          </a:prstGeom>
          <a:solidFill>
            <a:schemeClr val="bg2">
              <a:lumMod val="8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7443" y="511945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7" grpId="0" animBg="1"/>
      <p:bldP spid="4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70584"/>
            <a:ext cx="9144000" cy="272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gray">
          <a:xfrm>
            <a:off x="21437" y="4930098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400" rtl="0" eaLnBrk="1" latinLnBrk="0" hangingPunct="1"/>
            <a:fld id="{6C5AF65D-6854-49AF-ABC5-48B5BA0EA842}" type="slidenum">
              <a:rPr lang="en-US" sz="1000" b="0" i="0" kern="1200" smtClean="0">
                <a:solidFill>
                  <a:schemeClr val="bg1"/>
                </a:solidFill>
                <a:latin typeface="HP Simplified"/>
                <a:ea typeface="+mn-ea"/>
                <a:cs typeface="HP Simplified"/>
              </a:rPr>
              <a:pPr marL="0" algn="ctr" defTabSz="914400" rtl="0" eaLnBrk="1" latinLnBrk="0" hangingPunct="1"/>
              <a:t>‹#›</a:t>
            </a:fld>
            <a:endParaRPr lang="en-US" sz="1000" b="0" i="0" kern="1200" dirty="0" smtClean="0">
              <a:solidFill>
                <a:schemeClr val="bg1"/>
              </a:solidFill>
              <a:latin typeface="HP Simplified"/>
              <a:ea typeface="+mn-ea"/>
              <a:cs typeface="HP Simplified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005037"/>
            <a:chOff x="0" y="0"/>
            <a:chExt cx="9144000" cy="10050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8181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0800000">
              <a:off x="4326957" y="804512"/>
              <a:ext cx="457200" cy="20052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21" r:id="rId2"/>
    <p:sldLayoutId id="2147483723" r:id="rId3"/>
    <p:sldLayoutId id="2147483724" r:id="rId4"/>
    <p:sldLayoutId id="2147483704" r:id="rId5"/>
    <p:sldLayoutId id="2147483671" r:id="rId6"/>
    <p:sldLayoutId id="2147483733" r:id="rId7"/>
    <p:sldLayoutId id="2147483734" r:id="rId8"/>
    <p:sldLayoutId id="2147483735" r:id="rId9"/>
  </p:sldLayoutIdLst>
  <p:transition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syjournals.ru/psyedu/2015/n5/margolis_safronova.s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syjournals.ru/psyedu/2015/n5/index.s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>
            <a:spLocks noGrp="1"/>
          </p:cNvSpPr>
          <p:nvPr>
            <p:ph type="title"/>
          </p:nvPr>
        </p:nvSpPr>
        <p:spPr>
          <a:xfrm>
            <a:off x="1752600" y="193494"/>
            <a:ext cx="5638800" cy="35352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Вебинар РТЦ </a:t>
            </a:r>
            <a:r>
              <a:rPr lang="ru-RU" sz="1600" dirty="0" smtClean="0"/>
              <a:t>Института образования </a:t>
            </a:r>
            <a:r>
              <a:rPr lang="ru-RU" sz="1600" dirty="0"/>
              <a:t>НИУ ВШЭ</a:t>
            </a:r>
            <a:r>
              <a:rPr lang="ru-RU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, 25 мая 2016</a:t>
            </a:r>
            <a:endParaRPr lang="ru-RU" sz="16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1" name="Shape 89"/>
          <p:cNvSpPr/>
          <p:nvPr/>
        </p:nvSpPr>
        <p:spPr>
          <a:xfrm>
            <a:off x="1117385" y="1607770"/>
            <a:ext cx="6909231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2900" b="1">
                <a:solidFill>
                  <a:srgbClr val="061B9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2400" dirty="0">
                <a:solidFill>
                  <a:schemeClr val="accent1"/>
                </a:solidFill>
              </a:rPr>
              <a:t>Опыт апробации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независимой </a:t>
            </a:r>
            <a:r>
              <a:rPr lang="ru-RU" sz="2400" dirty="0">
                <a:solidFill>
                  <a:schemeClr val="accent1"/>
                </a:solidFill>
              </a:rPr>
              <a:t>оценки профессиональных компетенций будущих педагогов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53" name="Shape 86"/>
          <p:cNvSpPr/>
          <p:nvPr/>
        </p:nvSpPr>
        <p:spPr>
          <a:xfrm>
            <a:off x="419100" y="3376612"/>
            <a:ext cx="8305800" cy="92333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24765">
              <a:defRPr sz="1500" b="1">
                <a:solidFill>
                  <a:srgbClr val="9293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Марголис Аркадий Аронович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Панфилова Анастасия Сергеевна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Сафронова Мария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Александровна,</a:t>
            </a:r>
          </a:p>
          <a:p>
            <a:pPr algn="ctr"/>
            <a:r>
              <a:rPr lang="ru-RU" dirty="0" smtClean="0">
                <a:solidFill>
                  <a:schemeClr val="accent6"/>
                </a:solidFill>
              </a:rPr>
              <a:t>Московский государственный психолого-педагогический университет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550"/>
            <a:ext cx="685800" cy="92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42" y="4640263"/>
            <a:ext cx="9140258" cy="50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7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3" y="4641850"/>
            <a:ext cx="508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4" y="4639348"/>
            <a:ext cx="725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06" y="4699179"/>
            <a:ext cx="2067636" cy="4339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4" b="21061"/>
          <a:stretch/>
        </p:blipFill>
        <p:spPr>
          <a:xfrm>
            <a:off x="6536472" y="4677423"/>
            <a:ext cx="1123793" cy="4486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02" y="4771828"/>
            <a:ext cx="1646777" cy="259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91" y="4609020"/>
            <a:ext cx="407055" cy="5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 rot="10800000" flipH="1">
            <a:off x="533400" y="1885950"/>
            <a:ext cx="1295400" cy="1100133"/>
          </a:xfrm>
          <a:custGeom>
            <a:avLst/>
            <a:gdLst>
              <a:gd name="connsiteX0" fmla="*/ 0 w 1143000"/>
              <a:gd name="connsiteY0" fmla="*/ 1633533 h 1633533"/>
              <a:gd name="connsiteX1" fmla="*/ 285750 w 1143000"/>
              <a:gd name="connsiteY1" fmla="*/ 0 h 1633533"/>
              <a:gd name="connsiteX2" fmla="*/ 1143000 w 1143000"/>
              <a:gd name="connsiteY2" fmla="*/ 0 h 1633533"/>
              <a:gd name="connsiteX3" fmla="*/ 857250 w 1143000"/>
              <a:gd name="connsiteY3" fmla="*/ 1633533 h 1633533"/>
              <a:gd name="connsiteX4" fmla="*/ 0 w 11430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13144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7810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857250 w 1600200"/>
              <a:gd name="connsiteY3" fmla="*/ 1633533 h 1633533"/>
              <a:gd name="connsiteX4" fmla="*/ 0 w 16002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1009650 w 1524000"/>
              <a:gd name="connsiteY3" fmla="*/ 1157283 h 1633533"/>
              <a:gd name="connsiteX4" fmla="*/ 0 w 1524000"/>
              <a:gd name="connsiteY4" fmla="*/ 1633533 h 1633533"/>
              <a:gd name="connsiteX0" fmla="*/ 0 w 1295400"/>
              <a:gd name="connsiteY0" fmla="*/ 1081083 h 1157283"/>
              <a:gd name="connsiteX1" fmla="*/ 514350 w 1295400"/>
              <a:gd name="connsiteY1" fmla="*/ 0 h 1157283"/>
              <a:gd name="connsiteX2" fmla="*/ 1295400 w 1295400"/>
              <a:gd name="connsiteY2" fmla="*/ 0 h 1157283"/>
              <a:gd name="connsiteX3" fmla="*/ 781050 w 1295400"/>
              <a:gd name="connsiteY3" fmla="*/ 1157283 h 1157283"/>
              <a:gd name="connsiteX4" fmla="*/ 0 w 1295400"/>
              <a:gd name="connsiteY4" fmla="*/ 1081083 h 1157283"/>
              <a:gd name="connsiteX0" fmla="*/ 0 w 1295400"/>
              <a:gd name="connsiteY0" fmla="*/ 1081083 h 1081083"/>
              <a:gd name="connsiteX1" fmla="*/ 514350 w 1295400"/>
              <a:gd name="connsiteY1" fmla="*/ 0 h 1081083"/>
              <a:gd name="connsiteX2" fmla="*/ 1295400 w 1295400"/>
              <a:gd name="connsiteY2" fmla="*/ 0 h 1081083"/>
              <a:gd name="connsiteX3" fmla="*/ 857250 w 1295400"/>
              <a:gd name="connsiteY3" fmla="*/ 985833 h 1081083"/>
              <a:gd name="connsiteX4" fmla="*/ 0 w 1295400"/>
              <a:gd name="connsiteY4" fmla="*/ 1081083 h 1081083"/>
              <a:gd name="connsiteX0" fmla="*/ 0 w 1295400"/>
              <a:gd name="connsiteY0" fmla="*/ 1081083 h 1081083"/>
              <a:gd name="connsiteX1" fmla="*/ 514350 w 1295400"/>
              <a:gd name="connsiteY1" fmla="*/ 0 h 1081083"/>
              <a:gd name="connsiteX2" fmla="*/ 1295400 w 1295400"/>
              <a:gd name="connsiteY2" fmla="*/ 0 h 1081083"/>
              <a:gd name="connsiteX3" fmla="*/ 857250 w 1295400"/>
              <a:gd name="connsiteY3" fmla="*/ 1042983 h 1081083"/>
              <a:gd name="connsiteX4" fmla="*/ 0 w 1295400"/>
              <a:gd name="connsiteY4" fmla="*/ 1081083 h 1081083"/>
              <a:gd name="connsiteX0" fmla="*/ 0 w 1295400"/>
              <a:gd name="connsiteY0" fmla="*/ 1081083 h 1081083"/>
              <a:gd name="connsiteX1" fmla="*/ 514350 w 1295400"/>
              <a:gd name="connsiteY1" fmla="*/ 0 h 1081083"/>
              <a:gd name="connsiteX2" fmla="*/ 1295400 w 1295400"/>
              <a:gd name="connsiteY2" fmla="*/ 0 h 1081083"/>
              <a:gd name="connsiteX3" fmla="*/ 857250 w 1295400"/>
              <a:gd name="connsiteY3" fmla="*/ 1042983 h 1081083"/>
              <a:gd name="connsiteX4" fmla="*/ 0 w 1295400"/>
              <a:gd name="connsiteY4" fmla="*/ 1081083 h 1081083"/>
              <a:gd name="connsiteX0" fmla="*/ 0 w 1295400"/>
              <a:gd name="connsiteY0" fmla="*/ 1081083 h 1081083"/>
              <a:gd name="connsiteX1" fmla="*/ 514350 w 1295400"/>
              <a:gd name="connsiteY1" fmla="*/ 0 h 1081083"/>
              <a:gd name="connsiteX2" fmla="*/ 1295400 w 1295400"/>
              <a:gd name="connsiteY2" fmla="*/ 0 h 1081083"/>
              <a:gd name="connsiteX3" fmla="*/ 857250 w 1295400"/>
              <a:gd name="connsiteY3" fmla="*/ 1042983 h 1081083"/>
              <a:gd name="connsiteX4" fmla="*/ 0 w 1295400"/>
              <a:gd name="connsiteY4" fmla="*/ 1081083 h 1081083"/>
              <a:gd name="connsiteX0" fmla="*/ 0 w 1295400"/>
              <a:gd name="connsiteY0" fmla="*/ 1081083 h 1100133"/>
              <a:gd name="connsiteX1" fmla="*/ 514350 w 1295400"/>
              <a:gd name="connsiteY1" fmla="*/ 0 h 1100133"/>
              <a:gd name="connsiteX2" fmla="*/ 1295400 w 1295400"/>
              <a:gd name="connsiteY2" fmla="*/ 0 h 1100133"/>
              <a:gd name="connsiteX3" fmla="*/ 857250 w 1295400"/>
              <a:gd name="connsiteY3" fmla="*/ 1100133 h 1100133"/>
              <a:gd name="connsiteX4" fmla="*/ 0 w 1295400"/>
              <a:gd name="connsiteY4" fmla="*/ 1081083 h 110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100133">
                <a:moveTo>
                  <a:pt x="0" y="1081083"/>
                </a:moveTo>
                <a:lnTo>
                  <a:pt x="514350" y="0"/>
                </a:lnTo>
                <a:lnTo>
                  <a:pt x="1295400" y="0"/>
                </a:lnTo>
                <a:lnTo>
                  <a:pt x="857250" y="1100133"/>
                </a:lnTo>
                <a:lnTo>
                  <a:pt x="0" y="108108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 flipH="1">
            <a:off x="6400800" y="1352550"/>
            <a:ext cx="1295400" cy="1100133"/>
          </a:xfrm>
          <a:custGeom>
            <a:avLst/>
            <a:gdLst>
              <a:gd name="connsiteX0" fmla="*/ 0 w 1143000"/>
              <a:gd name="connsiteY0" fmla="*/ 1633533 h 1633533"/>
              <a:gd name="connsiteX1" fmla="*/ 285750 w 1143000"/>
              <a:gd name="connsiteY1" fmla="*/ 0 h 1633533"/>
              <a:gd name="connsiteX2" fmla="*/ 1143000 w 1143000"/>
              <a:gd name="connsiteY2" fmla="*/ 0 h 1633533"/>
              <a:gd name="connsiteX3" fmla="*/ 857250 w 1143000"/>
              <a:gd name="connsiteY3" fmla="*/ 1633533 h 1633533"/>
              <a:gd name="connsiteX4" fmla="*/ 0 w 11430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13144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7810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857250 w 1600200"/>
              <a:gd name="connsiteY3" fmla="*/ 1633533 h 1633533"/>
              <a:gd name="connsiteX4" fmla="*/ 0 w 16002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1009650 w 1524000"/>
              <a:gd name="connsiteY3" fmla="*/ 1157283 h 1633533"/>
              <a:gd name="connsiteX4" fmla="*/ 0 w 1524000"/>
              <a:gd name="connsiteY4" fmla="*/ 1633533 h 1633533"/>
              <a:gd name="connsiteX0" fmla="*/ 0 w 1295400"/>
              <a:gd name="connsiteY0" fmla="*/ 1081083 h 1157283"/>
              <a:gd name="connsiteX1" fmla="*/ 514350 w 1295400"/>
              <a:gd name="connsiteY1" fmla="*/ 0 h 1157283"/>
              <a:gd name="connsiteX2" fmla="*/ 1295400 w 1295400"/>
              <a:gd name="connsiteY2" fmla="*/ 0 h 1157283"/>
              <a:gd name="connsiteX3" fmla="*/ 781050 w 1295400"/>
              <a:gd name="connsiteY3" fmla="*/ 1157283 h 1157283"/>
              <a:gd name="connsiteX4" fmla="*/ 0 w 1295400"/>
              <a:gd name="connsiteY4" fmla="*/ 1081083 h 1157283"/>
              <a:gd name="connsiteX0" fmla="*/ 0 w 1295400"/>
              <a:gd name="connsiteY0" fmla="*/ 1081083 h 1081083"/>
              <a:gd name="connsiteX1" fmla="*/ 514350 w 1295400"/>
              <a:gd name="connsiteY1" fmla="*/ 0 h 1081083"/>
              <a:gd name="connsiteX2" fmla="*/ 1295400 w 1295400"/>
              <a:gd name="connsiteY2" fmla="*/ 0 h 1081083"/>
              <a:gd name="connsiteX3" fmla="*/ 857250 w 1295400"/>
              <a:gd name="connsiteY3" fmla="*/ 985833 h 1081083"/>
              <a:gd name="connsiteX4" fmla="*/ 0 w 1295400"/>
              <a:gd name="connsiteY4" fmla="*/ 1081083 h 1081083"/>
              <a:gd name="connsiteX0" fmla="*/ 0 w 1295400"/>
              <a:gd name="connsiteY0" fmla="*/ 1081083 h 1081083"/>
              <a:gd name="connsiteX1" fmla="*/ 514350 w 1295400"/>
              <a:gd name="connsiteY1" fmla="*/ 0 h 1081083"/>
              <a:gd name="connsiteX2" fmla="*/ 1295400 w 1295400"/>
              <a:gd name="connsiteY2" fmla="*/ 0 h 1081083"/>
              <a:gd name="connsiteX3" fmla="*/ 857250 w 1295400"/>
              <a:gd name="connsiteY3" fmla="*/ 1042983 h 1081083"/>
              <a:gd name="connsiteX4" fmla="*/ 0 w 1295400"/>
              <a:gd name="connsiteY4" fmla="*/ 1081083 h 1081083"/>
              <a:gd name="connsiteX0" fmla="*/ 0 w 1295400"/>
              <a:gd name="connsiteY0" fmla="*/ 1081083 h 1081083"/>
              <a:gd name="connsiteX1" fmla="*/ 514350 w 1295400"/>
              <a:gd name="connsiteY1" fmla="*/ 0 h 1081083"/>
              <a:gd name="connsiteX2" fmla="*/ 1295400 w 1295400"/>
              <a:gd name="connsiteY2" fmla="*/ 0 h 1081083"/>
              <a:gd name="connsiteX3" fmla="*/ 857250 w 1295400"/>
              <a:gd name="connsiteY3" fmla="*/ 1042983 h 1081083"/>
              <a:gd name="connsiteX4" fmla="*/ 0 w 1295400"/>
              <a:gd name="connsiteY4" fmla="*/ 1081083 h 1081083"/>
              <a:gd name="connsiteX0" fmla="*/ 0 w 1295400"/>
              <a:gd name="connsiteY0" fmla="*/ 1081083 h 1081083"/>
              <a:gd name="connsiteX1" fmla="*/ 514350 w 1295400"/>
              <a:gd name="connsiteY1" fmla="*/ 0 h 1081083"/>
              <a:gd name="connsiteX2" fmla="*/ 1295400 w 1295400"/>
              <a:gd name="connsiteY2" fmla="*/ 0 h 1081083"/>
              <a:gd name="connsiteX3" fmla="*/ 857250 w 1295400"/>
              <a:gd name="connsiteY3" fmla="*/ 1042983 h 1081083"/>
              <a:gd name="connsiteX4" fmla="*/ 0 w 1295400"/>
              <a:gd name="connsiteY4" fmla="*/ 1081083 h 1081083"/>
              <a:gd name="connsiteX0" fmla="*/ 0 w 1295400"/>
              <a:gd name="connsiteY0" fmla="*/ 1081083 h 1100133"/>
              <a:gd name="connsiteX1" fmla="*/ 514350 w 1295400"/>
              <a:gd name="connsiteY1" fmla="*/ 0 h 1100133"/>
              <a:gd name="connsiteX2" fmla="*/ 1295400 w 1295400"/>
              <a:gd name="connsiteY2" fmla="*/ 0 h 1100133"/>
              <a:gd name="connsiteX3" fmla="*/ 857250 w 1295400"/>
              <a:gd name="connsiteY3" fmla="*/ 1100133 h 1100133"/>
              <a:gd name="connsiteX4" fmla="*/ 0 w 1295400"/>
              <a:gd name="connsiteY4" fmla="*/ 1081083 h 110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100133">
                <a:moveTo>
                  <a:pt x="0" y="1081083"/>
                </a:moveTo>
                <a:lnTo>
                  <a:pt x="514350" y="0"/>
                </a:lnTo>
                <a:lnTo>
                  <a:pt x="1295400" y="0"/>
                </a:lnTo>
                <a:lnTo>
                  <a:pt x="857250" y="1100133"/>
                </a:lnTo>
                <a:lnTo>
                  <a:pt x="0" y="108108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 flipH="1">
            <a:off x="1828800" y="1352550"/>
            <a:ext cx="1524000" cy="1633533"/>
          </a:xfrm>
          <a:custGeom>
            <a:avLst/>
            <a:gdLst>
              <a:gd name="connsiteX0" fmla="*/ 0 w 1143000"/>
              <a:gd name="connsiteY0" fmla="*/ 1633533 h 1633533"/>
              <a:gd name="connsiteX1" fmla="*/ 285750 w 1143000"/>
              <a:gd name="connsiteY1" fmla="*/ 0 h 1633533"/>
              <a:gd name="connsiteX2" fmla="*/ 1143000 w 1143000"/>
              <a:gd name="connsiteY2" fmla="*/ 0 h 1633533"/>
              <a:gd name="connsiteX3" fmla="*/ 857250 w 1143000"/>
              <a:gd name="connsiteY3" fmla="*/ 1633533 h 1633533"/>
              <a:gd name="connsiteX4" fmla="*/ 0 w 11430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13144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7810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857250 w 1600200"/>
              <a:gd name="connsiteY3" fmla="*/ 1633533 h 1633533"/>
              <a:gd name="connsiteX4" fmla="*/ 0 w 16002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633533">
                <a:moveTo>
                  <a:pt x="0" y="1633533"/>
                </a:moveTo>
                <a:lnTo>
                  <a:pt x="742950" y="0"/>
                </a:lnTo>
                <a:lnTo>
                  <a:pt x="1524000" y="0"/>
                </a:lnTo>
                <a:lnTo>
                  <a:pt x="781050" y="1633533"/>
                </a:lnTo>
                <a:lnTo>
                  <a:pt x="0" y="16335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 flipH="1">
            <a:off x="3352800" y="1352550"/>
            <a:ext cx="1524000" cy="1633533"/>
          </a:xfrm>
          <a:custGeom>
            <a:avLst/>
            <a:gdLst>
              <a:gd name="connsiteX0" fmla="*/ 0 w 1143000"/>
              <a:gd name="connsiteY0" fmla="*/ 1633533 h 1633533"/>
              <a:gd name="connsiteX1" fmla="*/ 285750 w 1143000"/>
              <a:gd name="connsiteY1" fmla="*/ 0 h 1633533"/>
              <a:gd name="connsiteX2" fmla="*/ 1143000 w 1143000"/>
              <a:gd name="connsiteY2" fmla="*/ 0 h 1633533"/>
              <a:gd name="connsiteX3" fmla="*/ 857250 w 1143000"/>
              <a:gd name="connsiteY3" fmla="*/ 1633533 h 1633533"/>
              <a:gd name="connsiteX4" fmla="*/ 0 w 11430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13144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7810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857250 w 1600200"/>
              <a:gd name="connsiteY3" fmla="*/ 1633533 h 1633533"/>
              <a:gd name="connsiteX4" fmla="*/ 0 w 16002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633533">
                <a:moveTo>
                  <a:pt x="0" y="1633533"/>
                </a:moveTo>
                <a:lnTo>
                  <a:pt x="742950" y="0"/>
                </a:lnTo>
                <a:lnTo>
                  <a:pt x="1524000" y="0"/>
                </a:lnTo>
                <a:lnTo>
                  <a:pt x="781050" y="1633533"/>
                </a:lnTo>
                <a:lnTo>
                  <a:pt x="0" y="16335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 49"/>
          <p:cNvSpPr/>
          <p:nvPr/>
        </p:nvSpPr>
        <p:spPr>
          <a:xfrm flipH="1">
            <a:off x="4876800" y="1352550"/>
            <a:ext cx="1524000" cy="1633533"/>
          </a:xfrm>
          <a:custGeom>
            <a:avLst/>
            <a:gdLst>
              <a:gd name="connsiteX0" fmla="*/ 0 w 1143000"/>
              <a:gd name="connsiteY0" fmla="*/ 1633533 h 1633533"/>
              <a:gd name="connsiteX1" fmla="*/ 285750 w 1143000"/>
              <a:gd name="connsiteY1" fmla="*/ 0 h 1633533"/>
              <a:gd name="connsiteX2" fmla="*/ 1143000 w 1143000"/>
              <a:gd name="connsiteY2" fmla="*/ 0 h 1633533"/>
              <a:gd name="connsiteX3" fmla="*/ 857250 w 1143000"/>
              <a:gd name="connsiteY3" fmla="*/ 1633533 h 1633533"/>
              <a:gd name="connsiteX4" fmla="*/ 0 w 11430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13144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7810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857250 w 1600200"/>
              <a:gd name="connsiteY3" fmla="*/ 1633533 h 1633533"/>
              <a:gd name="connsiteX4" fmla="*/ 0 w 16002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633533">
                <a:moveTo>
                  <a:pt x="0" y="1633533"/>
                </a:moveTo>
                <a:lnTo>
                  <a:pt x="742950" y="0"/>
                </a:lnTo>
                <a:lnTo>
                  <a:pt x="1524000" y="0"/>
                </a:lnTo>
                <a:lnTo>
                  <a:pt x="781050" y="1633533"/>
                </a:lnTo>
                <a:lnTo>
                  <a:pt x="0" y="16335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ight Arrow 54"/>
          <p:cNvSpPr/>
          <p:nvPr/>
        </p:nvSpPr>
        <p:spPr>
          <a:xfrm>
            <a:off x="533399" y="1352550"/>
            <a:ext cx="8077200" cy="1600200"/>
          </a:xfrm>
          <a:prstGeom prst="rightArrow">
            <a:avLst>
              <a:gd name="adj1" fmla="val 63748"/>
              <a:gd name="adj2" fmla="val 4950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 РАЗРАБОТКИ И АПРОБАЦИИ ИНСТРУМЕНТАРИЯ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1066800" y="1352550"/>
            <a:ext cx="1524000" cy="1633533"/>
          </a:xfrm>
          <a:custGeom>
            <a:avLst/>
            <a:gdLst>
              <a:gd name="connsiteX0" fmla="*/ 0 w 1143000"/>
              <a:gd name="connsiteY0" fmla="*/ 1633533 h 1633533"/>
              <a:gd name="connsiteX1" fmla="*/ 285750 w 1143000"/>
              <a:gd name="connsiteY1" fmla="*/ 0 h 1633533"/>
              <a:gd name="connsiteX2" fmla="*/ 1143000 w 1143000"/>
              <a:gd name="connsiteY2" fmla="*/ 0 h 1633533"/>
              <a:gd name="connsiteX3" fmla="*/ 857250 w 1143000"/>
              <a:gd name="connsiteY3" fmla="*/ 1633533 h 1633533"/>
              <a:gd name="connsiteX4" fmla="*/ 0 w 11430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13144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7810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857250 w 1600200"/>
              <a:gd name="connsiteY3" fmla="*/ 1633533 h 1633533"/>
              <a:gd name="connsiteX4" fmla="*/ 0 w 16002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633533">
                <a:moveTo>
                  <a:pt x="0" y="1633533"/>
                </a:moveTo>
                <a:lnTo>
                  <a:pt x="742950" y="0"/>
                </a:lnTo>
                <a:lnTo>
                  <a:pt x="1524000" y="0"/>
                </a:lnTo>
                <a:lnTo>
                  <a:pt x="781050" y="1633533"/>
                </a:lnTo>
                <a:lnTo>
                  <a:pt x="0" y="16335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2590800" y="1352550"/>
            <a:ext cx="1524000" cy="1633533"/>
          </a:xfrm>
          <a:custGeom>
            <a:avLst/>
            <a:gdLst>
              <a:gd name="connsiteX0" fmla="*/ 0 w 1143000"/>
              <a:gd name="connsiteY0" fmla="*/ 1633533 h 1633533"/>
              <a:gd name="connsiteX1" fmla="*/ 285750 w 1143000"/>
              <a:gd name="connsiteY1" fmla="*/ 0 h 1633533"/>
              <a:gd name="connsiteX2" fmla="*/ 1143000 w 1143000"/>
              <a:gd name="connsiteY2" fmla="*/ 0 h 1633533"/>
              <a:gd name="connsiteX3" fmla="*/ 857250 w 1143000"/>
              <a:gd name="connsiteY3" fmla="*/ 1633533 h 1633533"/>
              <a:gd name="connsiteX4" fmla="*/ 0 w 11430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13144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7810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857250 w 1600200"/>
              <a:gd name="connsiteY3" fmla="*/ 1633533 h 1633533"/>
              <a:gd name="connsiteX4" fmla="*/ 0 w 16002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633533">
                <a:moveTo>
                  <a:pt x="0" y="1633533"/>
                </a:moveTo>
                <a:lnTo>
                  <a:pt x="742950" y="0"/>
                </a:lnTo>
                <a:lnTo>
                  <a:pt x="1524000" y="0"/>
                </a:lnTo>
                <a:lnTo>
                  <a:pt x="781050" y="1633533"/>
                </a:lnTo>
                <a:lnTo>
                  <a:pt x="0" y="16335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4114800" y="1352550"/>
            <a:ext cx="1524000" cy="1633533"/>
          </a:xfrm>
          <a:custGeom>
            <a:avLst/>
            <a:gdLst>
              <a:gd name="connsiteX0" fmla="*/ 0 w 1143000"/>
              <a:gd name="connsiteY0" fmla="*/ 1633533 h 1633533"/>
              <a:gd name="connsiteX1" fmla="*/ 285750 w 1143000"/>
              <a:gd name="connsiteY1" fmla="*/ 0 h 1633533"/>
              <a:gd name="connsiteX2" fmla="*/ 1143000 w 1143000"/>
              <a:gd name="connsiteY2" fmla="*/ 0 h 1633533"/>
              <a:gd name="connsiteX3" fmla="*/ 857250 w 1143000"/>
              <a:gd name="connsiteY3" fmla="*/ 1633533 h 1633533"/>
              <a:gd name="connsiteX4" fmla="*/ 0 w 11430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13144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7810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857250 w 1600200"/>
              <a:gd name="connsiteY3" fmla="*/ 1633533 h 1633533"/>
              <a:gd name="connsiteX4" fmla="*/ 0 w 16002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633533">
                <a:moveTo>
                  <a:pt x="0" y="1633533"/>
                </a:moveTo>
                <a:lnTo>
                  <a:pt x="742950" y="0"/>
                </a:lnTo>
                <a:lnTo>
                  <a:pt x="1524000" y="0"/>
                </a:lnTo>
                <a:lnTo>
                  <a:pt x="781050" y="1633533"/>
                </a:lnTo>
                <a:lnTo>
                  <a:pt x="0" y="16335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 51"/>
          <p:cNvSpPr/>
          <p:nvPr/>
        </p:nvSpPr>
        <p:spPr>
          <a:xfrm>
            <a:off x="5638800" y="1352550"/>
            <a:ext cx="1524000" cy="1633533"/>
          </a:xfrm>
          <a:custGeom>
            <a:avLst/>
            <a:gdLst>
              <a:gd name="connsiteX0" fmla="*/ 0 w 1143000"/>
              <a:gd name="connsiteY0" fmla="*/ 1633533 h 1633533"/>
              <a:gd name="connsiteX1" fmla="*/ 285750 w 1143000"/>
              <a:gd name="connsiteY1" fmla="*/ 0 h 1633533"/>
              <a:gd name="connsiteX2" fmla="*/ 1143000 w 1143000"/>
              <a:gd name="connsiteY2" fmla="*/ 0 h 1633533"/>
              <a:gd name="connsiteX3" fmla="*/ 857250 w 1143000"/>
              <a:gd name="connsiteY3" fmla="*/ 1633533 h 1633533"/>
              <a:gd name="connsiteX4" fmla="*/ 0 w 11430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13144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781050 w 1600200"/>
              <a:gd name="connsiteY3" fmla="*/ 1633533 h 1633533"/>
              <a:gd name="connsiteX4" fmla="*/ 0 w 1600200"/>
              <a:gd name="connsiteY4" fmla="*/ 1633533 h 1633533"/>
              <a:gd name="connsiteX0" fmla="*/ 0 w 1600200"/>
              <a:gd name="connsiteY0" fmla="*/ 1633533 h 1633533"/>
              <a:gd name="connsiteX1" fmla="*/ 742950 w 1600200"/>
              <a:gd name="connsiteY1" fmla="*/ 0 h 1633533"/>
              <a:gd name="connsiteX2" fmla="*/ 1600200 w 1600200"/>
              <a:gd name="connsiteY2" fmla="*/ 0 h 1633533"/>
              <a:gd name="connsiteX3" fmla="*/ 857250 w 1600200"/>
              <a:gd name="connsiteY3" fmla="*/ 1633533 h 1633533"/>
              <a:gd name="connsiteX4" fmla="*/ 0 w 16002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857250 w 1524000"/>
              <a:gd name="connsiteY3" fmla="*/ 1633533 h 1633533"/>
              <a:gd name="connsiteX4" fmla="*/ 0 w 15240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447800"/>
              <a:gd name="connsiteY0" fmla="*/ 1633533 h 1633533"/>
              <a:gd name="connsiteX1" fmla="*/ 742950 w 1447800"/>
              <a:gd name="connsiteY1" fmla="*/ 0 h 1633533"/>
              <a:gd name="connsiteX2" fmla="*/ 1447800 w 1447800"/>
              <a:gd name="connsiteY2" fmla="*/ 0 h 1633533"/>
              <a:gd name="connsiteX3" fmla="*/ 781050 w 1447800"/>
              <a:gd name="connsiteY3" fmla="*/ 1633533 h 1633533"/>
              <a:gd name="connsiteX4" fmla="*/ 0 w 1447800"/>
              <a:gd name="connsiteY4" fmla="*/ 1633533 h 1633533"/>
              <a:gd name="connsiteX0" fmla="*/ 0 w 1524000"/>
              <a:gd name="connsiteY0" fmla="*/ 1633533 h 1633533"/>
              <a:gd name="connsiteX1" fmla="*/ 742950 w 1524000"/>
              <a:gd name="connsiteY1" fmla="*/ 0 h 1633533"/>
              <a:gd name="connsiteX2" fmla="*/ 1524000 w 1524000"/>
              <a:gd name="connsiteY2" fmla="*/ 0 h 1633533"/>
              <a:gd name="connsiteX3" fmla="*/ 781050 w 1524000"/>
              <a:gd name="connsiteY3" fmla="*/ 1633533 h 1633533"/>
              <a:gd name="connsiteX4" fmla="*/ 0 w 1524000"/>
              <a:gd name="connsiteY4" fmla="*/ 1633533 h 163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633533">
                <a:moveTo>
                  <a:pt x="0" y="1633533"/>
                </a:moveTo>
                <a:lnTo>
                  <a:pt x="742950" y="0"/>
                </a:lnTo>
                <a:lnTo>
                  <a:pt x="1524000" y="0"/>
                </a:lnTo>
                <a:lnTo>
                  <a:pt x="781050" y="1633533"/>
                </a:lnTo>
                <a:lnTo>
                  <a:pt x="0" y="1633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 122"/>
          <p:cNvSpPr>
            <a:spLocks noEditPoints="1"/>
          </p:cNvSpPr>
          <p:nvPr/>
        </p:nvSpPr>
        <p:spPr bwMode="auto">
          <a:xfrm>
            <a:off x="1599438" y="1947920"/>
            <a:ext cx="439353" cy="344809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3206448" y="1947920"/>
            <a:ext cx="359334" cy="361976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Freeform 145"/>
          <p:cNvSpPr>
            <a:spLocks/>
          </p:cNvSpPr>
          <p:nvPr/>
        </p:nvSpPr>
        <p:spPr bwMode="auto">
          <a:xfrm>
            <a:off x="4680637" y="1983377"/>
            <a:ext cx="378651" cy="326519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Freeform 152"/>
          <p:cNvSpPr>
            <a:spLocks noEditPoints="1"/>
          </p:cNvSpPr>
          <p:nvPr/>
        </p:nvSpPr>
        <p:spPr bwMode="auto">
          <a:xfrm>
            <a:off x="7712372" y="1914343"/>
            <a:ext cx="441028" cy="407570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62"/>
          <p:cNvSpPr>
            <a:spLocks noEditPoints="1"/>
          </p:cNvSpPr>
          <p:nvPr/>
        </p:nvSpPr>
        <p:spPr bwMode="auto">
          <a:xfrm>
            <a:off x="6218898" y="1984538"/>
            <a:ext cx="363804" cy="366716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785239" y="1870855"/>
            <a:ext cx="563122" cy="56359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01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2318967" y="1870855"/>
            <a:ext cx="563122" cy="56359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02</a:t>
            </a:r>
            <a:endParaRPr lang="en-US" sz="1000" b="1" dirty="0">
              <a:latin typeface="+mj-lt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3842967" y="1870855"/>
            <a:ext cx="563122" cy="56359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03</a:t>
            </a:r>
            <a:endParaRPr lang="en-US" sz="1000" b="1" dirty="0">
              <a:latin typeface="+mj-l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5357239" y="1870855"/>
            <a:ext cx="563122" cy="56359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04</a:t>
            </a:r>
            <a:endParaRPr lang="en-US" sz="1000" b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331" y="3737316"/>
            <a:ext cx="700004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Проверка сформированности </a:t>
            </a:r>
            <a:r>
              <a:rPr lang="ru-RU" sz="1600" b="1" dirty="0"/>
              <a:t>профессиональных компетенций </a:t>
            </a:r>
            <a:r>
              <a:rPr lang="ru-RU" sz="1600" dirty="0"/>
              <a:t>студентов в соответствии </a:t>
            </a:r>
            <a:r>
              <a:rPr lang="ru-RU" sz="1600" dirty="0" smtClean="0"/>
              <a:t>с </a:t>
            </a:r>
            <a:r>
              <a:rPr lang="ru-RU" sz="1600" b="1" dirty="0" smtClean="0"/>
              <a:t>трудовыми действиями </a:t>
            </a:r>
            <a:r>
              <a:rPr lang="ru-RU" sz="1600" dirty="0"/>
              <a:t>стандарта профессиональной деятельности педагога (или педагога-психолога)</a:t>
            </a:r>
          </a:p>
        </p:txBody>
      </p:sp>
    </p:spTree>
    <p:extLst>
      <p:ext uri="{BB962C8B-B14F-4D97-AF65-F5344CB8AC3E}">
        <p14:creationId xmlns:p14="http://schemas.microsoft.com/office/powerpoint/2010/main" val="348232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ОРГАНИЗАЦИОННАЯ СТРУКТУРА</a:t>
            </a:r>
            <a:endParaRPr lang="en-US" dirty="0"/>
          </a:p>
        </p:txBody>
      </p:sp>
      <p:sp>
        <p:nvSpPr>
          <p:cNvPr id="38" name="Shape 1073741832"/>
          <p:cNvSpPr/>
          <p:nvPr/>
        </p:nvSpPr>
        <p:spPr>
          <a:xfrm>
            <a:off x="3352953" y="2310858"/>
            <a:ext cx="2434342" cy="6418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1400" b="1" kern="1200" dirty="0">
                <a:solidFill>
                  <a:schemeClr val="accent3"/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Межуниверситетские рабочие группы</a:t>
            </a:r>
            <a:endParaRPr lang="ru-RU" sz="1400" b="1" dirty="0">
              <a:solidFill>
                <a:schemeClr val="accent3"/>
              </a:solidFill>
              <a:effectLst/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</a:endParaRPr>
          </a:p>
        </p:txBody>
      </p:sp>
      <p:grpSp>
        <p:nvGrpSpPr>
          <p:cNvPr id="39" name="Group 1073741836"/>
          <p:cNvGrpSpPr/>
          <p:nvPr/>
        </p:nvGrpSpPr>
        <p:grpSpPr>
          <a:xfrm>
            <a:off x="3310651" y="3164733"/>
            <a:ext cx="1410960" cy="641890"/>
            <a:chOff x="0" y="0"/>
            <a:chExt cx="1125103" cy="641889"/>
          </a:xfrm>
        </p:grpSpPr>
        <p:sp>
          <p:nvSpPr>
            <p:cNvPr id="40" name="Shape 1073741834"/>
            <p:cNvSpPr/>
            <p:nvPr/>
          </p:nvSpPr>
          <p:spPr>
            <a:xfrm>
              <a:off x="-1" y="-1"/>
              <a:ext cx="1125105" cy="641891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" name="Shape 1073741835"/>
            <p:cNvSpPr/>
            <p:nvPr/>
          </p:nvSpPr>
          <p:spPr>
            <a:xfrm>
              <a:off x="-1" y="-1"/>
              <a:ext cx="1125105" cy="64189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chemeClr val="accent3"/>
                  </a:solidFill>
                  <a:effectLst/>
                  <a:uFill>
                    <a:solidFill>
                      <a:srgbClr val="000000"/>
                    </a:solidFill>
                  </a:uFill>
                  <a:ea typeface="Arial Unicode MS" panose="020B0604020202020204" pitchFamily="34" charset="-128"/>
                </a:rPr>
                <a:t>Разработчики КИМов</a:t>
              </a:r>
              <a:endParaRPr lang="ru-RU" sz="1400" dirty="0">
                <a:solidFill>
                  <a:schemeClr val="accent3"/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42" name="Group 1073741839"/>
          <p:cNvGrpSpPr/>
          <p:nvPr/>
        </p:nvGrpSpPr>
        <p:grpSpPr>
          <a:xfrm>
            <a:off x="4865546" y="3165080"/>
            <a:ext cx="979569" cy="641890"/>
            <a:chOff x="0" y="0"/>
            <a:chExt cx="979568" cy="641889"/>
          </a:xfrm>
        </p:grpSpPr>
        <p:sp>
          <p:nvSpPr>
            <p:cNvPr id="43" name="Shape 1073741837"/>
            <p:cNvSpPr/>
            <p:nvPr/>
          </p:nvSpPr>
          <p:spPr>
            <a:xfrm>
              <a:off x="-1" y="-1"/>
              <a:ext cx="979570" cy="641891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" name="Shape 1073741838"/>
            <p:cNvSpPr/>
            <p:nvPr/>
          </p:nvSpPr>
          <p:spPr>
            <a:xfrm>
              <a:off x="-1" y="-1"/>
              <a:ext cx="979570" cy="64189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chemeClr val="accent3"/>
                  </a:solidFill>
                  <a:effectLst/>
                  <a:uFill>
                    <a:solidFill>
                      <a:srgbClr val="000000"/>
                    </a:solidFill>
                  </a:uFill>
                  <a:ea typeface="Arial Unicode MS" panose="020B0604020202020204" pitchFamily="34" charset="-128"/>
                </a:rPr>
                <a:t>Эксперты КИМов</a:t>
              </a:r>
              <a:endParaRPr lang="ru-RU" sz="1400" dirty="0">
                <a:solidFill>
                  <a:schemeClr val="accent3"/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endParaRPr>
            </a:p>
          </p:txBody>
        </p:sp>
      </p:grpSp>
      <p:sp>
        <p:nvSpPr>
          <p:cNvPr id="49" name="Shape 1073741842"/>
          <p:cNvSpPr/>
          <p:nvPr/>
        </p:nvSpPr>
        <p:spPr>
          <a:xfrm>
            <a:off x="3276600" y="4172207"/>
            <a:ext cx="2655039" cy="456943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400" dirty="0"/>
          </a:p>
        </p:txBody>
      </p:sp>
      <p:sp>
        <p:nvSpPr>
          <p:cNvPr id="50" name="Shape 1073741843"/>
          <p:cNvSpPr/>
          <p:nvPr/>
        </p:nvSpPr>
        <p:spPr>
          <a:xfrm>
            <a:off x="3428659" y="4194513"/>
            <a:ext cx="2401449" cy="412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1400" kern="12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Формирование банка КИМов</a:t>
            </a:r>
            <a:endParaRPr lang="ru-RU" sz="1400" dirty="0">
              <a:solidFill>
                <a:schemeClr val="tx2">
                  <a:lumMod val="50000"/>
                  <a:lumOff val="50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</a:endParaRPr>
          </a:p>
        </p:txBody>
      </p:sp>
      <p:sp>
        <p:nvSpPr>
          <p:cNvPr id="51" name="Shape 1073741845"/>
          <p:cNvSpPr/>
          <p:nvPr/>
        </p:nvSpPr>
        <p:spPr>
          <a:xfrm rot="16200000" flipH="1">
            <a:off x="4278255" y="3755843"/>
            <a:ext cx="353060" cy="467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bevel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52" name="Shape 1073741846"/>
          <p:cNvSpPr/>
          <p:nvPr/>
        </p:nvSpPr>
        <p:spPr>
          <a:xfrm rot="5400000">
            <a:off x="4877224" y="3624679"/>
            <a:ext cx="352714" cy="729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bevel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1" name="Shape 1073741856"/>
          <p:cNvSpPr/>
          <p:nvPr/>
        </p:nvSpPr>
        <p:spPr>
          <a:xfrm>
            <a:off x="6791236" y="2283411"/>
            <a:ext cx="1590764" cy="64189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1400" b="1" kern="1200" dirty="0">
                <a:solidFill>
                  <a:schemeClr val="accent2"/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Привлеченные специалисты</a:t>
            </a:r>
            <a:endParaRPr lang="ru-RU" sz="1400" b="1" dirty="0">
              <a:solidFill>
                <a:schemeClr val="accent2"/>
              </a:solidFill>
              <a:effectLst/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</a:endParaRPr>
          </a:p>
        </p:txBody>
      </p:sp>
      <p:sp>
        <p:nvSpPr>
          <p:cNvPr id="62" name="Shape 1073741826"/>
          <p:cNvSpPr/>
          <p:nvPr/>
        </p:nvSpPr>
        <p:spPr>
          <a:xfrm>
            <a:off x="743848" y="1091576"/>
            <a:ext cx="7632847" cy="86822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19" tIns="45719" rIns="45719" bIns="45719" numCol="1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kern="1200" dirty="0">
                <a:solidFill>
                  <a:schemeClr val="accent6"/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Оператор проекта</a:t>
            </a:r>
            <a:endParaRPr lang="ru-RU" b="1" dirty="0">
              <a:solidFill>
                <a:schemeClr val="accent6"/>
              </a:solidFill>
              <a:effectLst/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- </a:t>
            </a:r>
            <a:r>
              <a:rPr lang="ru-RU" sz="14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Логистика</a:t>
            </a:r>
            <a:r>
              <a:rPr lang="ru-RU" sz="1400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 процедуры проведения апробации инструментария</a:t>
            </a:r>
            <a:endParaRPr lang="ru-RU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- Организационное, методическое и консультационное </a:t>
            </a:r>
            <a:r>
              <a:rPr lang="ru-RU" sz="14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сопровождение участников</a:t>
            </a:r>
            <a:endParaRPr lang="ru-RU" sz="14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</a:endParaRPr>
          </a:p>
        </p:txBody>
      </p:sp>
      <p:sp>
        <p:nvSpPr>
          <p:cNvPr id="63" name="Shape 1073741829"/>
          <p:cNvSpPr/>
          <p:nvPr/>
        </p:nvSpPr>
        <p:spPr>
          <a:xfrm>
            <a:off x="742681" y="2307826"/>
            <a:ext cx="2152919" cy="6418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1400" b="1" kern="1200" dirty="0">
                <a:solidFill>
                  <a:schemeClr val="accent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</a:rPr>
              <a:t>Проектные команды вузов-участников </a:t>
            </a:r>
            <a:endParaRPr lang="ru-RU" sz="1400" b="1" dirty="0">
              <a:solidFill>
                <a:schemeClr val="accent1"/>
              </a:solidFill>
              <a:effectLst/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</a:endParaRPr>
          </a:p>
        </p:txBody>
      </p:sp>
      <p:cxnSp>
        <p:nvCxnSpPr>
          <p:cNvPr id="76" name="Straight Connector 61"/>
          <p:cNvCxnSpPr>
            <a:stCxn id="63" idx="0"/>
          </p:cNvCxnSpPr>
          <p:nvPr/>
        </p:nvCxnSpPr>
        <p:spPr>
          <a:xfrm flipH="1" flipV="1">
            <a:off x="1819140" y="1995411"/>
            <a:ext cx="1" cy="31241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61"/>
          <p:cNvCxnSpPr/>
          <p:nvPr/>
        </p:nvCxnSpPr>
        <p:spPr>
          <a:xfrm flipH="1" flipV="1">
            <a:off x="4570123" y="1979119"/>
            <a:ext cx="1" cy="31241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1"/>
          <p:cNvCxnSpPr/>
          <p:nvPr/>
        </p:nvCxnSpPr>
        <p:spPr>
          <a:xfrm flipH="1" flipV="1">
            <a:off x="7586618" y="1954535"/>
            <a:ext cx="1" cy="31241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61"/>
          <p:cNvCxnSpPr>
            <a:stCxn id="41" idx="0"/>
          </p:cNvCxnSpPr>
          <p:nvPr/>
        </p:nvCxnSpPr>
        <p:spPr>
          <a:xfrm flipV="1">
            <a:off x="4016132" y="2953353"/>
            <a:ext cx="0" cy="21137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61"/>
          <p:cNvCxnSpPr/>
          <p:nvPr/>
        </p:nvCxnSpPr>
        <p:spPr>
          <a:xfrm flipV="1">
            <a:off x="5355330" y="2953353"/>
            <a:ext cx="0" cy="21137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НЕЗАВИСИМАЯ ОЦЕНКА УЧИТЕЛЯ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944006" y="1284454"/>
            <a:ext cx="7194706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Квалификационное испытание</a:t>
            </a:r>
            <a:endParaRPr lang="en-US" sz="2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1706470" y="1733550"/>
            <a:ext cx="2711602" cy="380535"/>
            <a:chOff x="1752600" y="2204429"/>
            <a:chExt cx="2711602" cy="380535"/>
          </a:xfrm>
        </p:grpSpPr>
        <p:sp>
          <p:nvSpPr>
            <p:cNvPr id="45" name="Pentagon 44"/>
            <p:cNvSpPr/>
            <p:nvPr/>
          </p:nvSpPr>
          <p:spPr>
            <a:xfrm flipH="1">
              <a:off x="1752600" y="2204429"/>
              <a:ext cx="2711602" cy="38053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 Placeholder 3"/>
            <p:cNvSpPr txBox="1">
              <a:spLocks/>
            </p:cNvSpPr>
            <p:nvPr/>
          </p:nvSpPr>
          <p:spPr>
            <a:xfrm>
              <a:off x="1947153" y="2253513"/>
              <a:ext cx="2444965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spcBef>
                  <a:spcPct val="20000"/>
                </a:spcBef>
                <a:defRPr/>
              </a:pPr>
              <a:r>
                <a:rPr lang="ru-RU" sz="1800" b="1" dirty="0">
                  <a:solidFill>
                    <a:schemeClr val="bg2"/>
                  </a:solidFill>
                </a:rPr>
                <a:t>Профессиональный тест</a:t>
              </a:r>
              <a:endPara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30166" y="1734015"/>
            <a:ext cx="2730910" cy="380535"/>
            <a:chOff x="4644391" y="2654358"/>
            <a:chExt cx="2165505" cy="380535"/>
          </a:xfrm>
        </p:grpSpPr>
        <p:sp>
          <p:nvSpPr>
            <p:cNvPr id="48" name="Pentagon 47"/>
            <p:cNvSpPr/>
            <p:nvPr/>
          </p:nvSpPr>
          <p:spPr>
            <a:xfrm>
              <a:off x="4644391" y="2654358"/>
              <a:ext cx="2165505" cy="380535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 Placeholder 3"/>
            <p:cNvSpPr txBox="1">
              <a:spLocks/>
            </p:cNvSpPr>
            <p:nvPr/>
          </p:nvSpPr>
          <p:spPr>
            <a:xfrm>
              <a:off x="5092063" y="2699597"/>
              <a:ext cx="1269543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spcBef>
                  <a:spcPct val="20000"/>
                </a:spcBef>
                <a:defRPr/>
              </a:pPr>
              <a:r>
                <a:rPr lang="ru-RU" sz="1800" b="1" dirty="0">
                  <a:solidFill>
                    <a:schemeClr val="bg2"/>
                  </a:solidFill>
                </a:rPr>
                <a:t>Сборник</a:t>
              </a:r>
              <a:r>
                <a:rPr lang="ru-RU" sz="1800" b="1" dirty="0"/>
                <a:t> </a:t>
              </a:r>
              <a:r>
                <a:rPr lang="ru-RU" sz="1800" b="1" dirty="0">
                  <a:solidFill>
                    <a:schemeClr val="bg2"/>
                  </a:solidFill>
                </a:rPr>
                <a:t>кейсов</a:t>
              </a:r>
              <a:endPara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905000" y="2190750"/>
            <a:ext cx="2468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/>
              <a:t>П</a:t>
            </a:r>
            <a:r>
              <a:rPr lang="ru-RU" sz="1400" dirty="0" smtClean="0"/>
              <a:t>оверяет </a:t>
            </a:r>
            <a:r>
              <a:rPr lang="ru-RU" sz="1400" dirty="0"/>
              <a:t>сформированность профессиональных знаний, 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>умений </a:t>
            </a:r>
            <a:r>
              <a:rPr lang="ru-RU" sz="1400" dirty="0"/>
              <a:t>и компетенций. </a:t>
            </a:r>
            <a:endParaRPr lang="ru-RU" sz="1400" dirty="0" smtClean="0"/>
          </a:p>
        </p:txBody>
      </p:sp>
      <p:sp>
        <p:nvSpPr>
          <p:cNvPr id="63" name="Rectangle 62"/>
          <p:cNvSpPr/>
          <p:nvPr/>
        </p:nvSpPr>
        <p:spPr>
          <a:xfrm>
            <a:off x="4630165" y="2253555"/>
            <a:ext cx="2456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/>
              <a:t>Проверяет </a:t>
            </a:r>
            <a:r>
              <a:rPr lang="ru-RU" sz="1400" dirty="0"/>
              <a:t>сформированность профессиональных </a:t>
            </a:r>
            <a:r>
              <a:rPr lang="ru-RU" sz="1400" dirty="0" smtClean="0"/>
              <a:t>компетенций, </a:t>
            </a:r>
            <a:r>
              <a:rPr lang="ru-RU" sz="1400" dirty="0"/>
              <a:t>необходимых для осуществления трудовых действий. </a:t>
            </a:r>
          </a:p>
        </p:txBody>
      </p:sp>
      <p:sp>
        <p:nvSpPr>
          <p:cNvPr id="14" name="Rounded Rectangle 64"/>
          <p:cNvSpPr/>
          <p:nvPr/>
        </p:nvSpPr>
        <p:spPr>
          <a:xfrm>
            <a:off x="1901023" y="2190750"/>
            <a:ext cx="2517049" cy="715957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60"/>
          <p:cNvSpPr/>
          <p:nvPr/>
        </p:nvSpPr>
        <p:spPr>
          <a:xfrm>
            <a:off x="1912243" y="3028950"/>
            <a:ext cx="2461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/>
              <a:t>Контрольные задания представлены </a:t>
            </a:r>
            <a:r>
              <a:rPr lang="ru-RU" sz="1400" b="1" dirty="0"/>
              <a:t>тестовыми заданиями </a:t>
            </a:r>
            <a:r>
              <a:rPr lang="ru-RU" sz="1400" dirty="0"/>
              <a:t>с несколькими вариантами </a:t>
            </a:r>
            <a:r>
              <a:rPr lang="ru-RU" sz="1400" dirty="0" smtClean="0"/>
              <a:t>ответов.</a:t>
            </a:r>
            <a:endParaRPr lang="ru-RU" sz="1400" dirty="0"/>
          </a:p>
        </p:txBody>
      </p:sp>
      <p:sp>
        <p:nvSpPr>
          <p:cNvPr id="17" name="Rounded Rectangle 64"/>
          <p:cNvSpPr/>
          <p:nvPr/>
        </p:nvSpPr>
        <p:spPr>
          <a:xfrm>
            <a:off x="1908266" y="3028950"/>
            <a:ext cx="2517049" cy="954107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64"/>
          <p:cNvSpPr/>
          <p:nvPr/>
        </p:nvSpPr>
        <p:spPr>
          <a:xfrm>
            <a:off x="4630166" y="2213318"/>
            <a:ext cx="2517049" cy="1425232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7791" y="3738086"/>
            <a:ext cx="2478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/>
              <a:t>Сборник кейсов представлен </a:t>
            </a:r>
            <a:r>
              <a:rPr lang="ru-RU" sz="1400" b="1" dirty="0"/>
              <a:t>структурированными </a:t>
            </a:r>
            <a:r>
              <a:rPr lang="ru-RU" sz="1400" b="1" dirty="0" smtClean="0"/>
              <a:t>кейсами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0" name="Rounded Rectangle 64"/>
          <p:cNvSpPr/>
          <p:nvPr/>
        </p:nvSpPr>
        <p:spPr>
          <a:xfrm>
            <a:off x="4639691" y="3716745"/>
            <a:ext cx="2517049" cy="760005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694288" y="1447634"/>
            <a:ext cx="67639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/>
              <a:t>Кейс</a:t>
            </a:r>
            <a:r>
              <a:rPr lang="ru-RU" sz="1600" dirty="0"/>
              <a:t> – </a:t>
            </a:r>
            <a:r>
              <a:rPr lang="ru-RU" sz="1600" dirty="0" smtClean="0"/>
              <a:t>это педагогическая ситуация, </a:t>
            </a:r>
            <a:r>
              <a:rPr lang="ru-RU" sz="1600" b="1" dirty="0" smtClean="0"/>
              <a:t>моделирующая </a:t>
            </a:r>
            <a:r>
              <a:rPr lang="ru-RU" sz="1600" b="1" dirty="0"/>
              <a:t>профессиональную </a:t>
            </a:r>
            <a:r>
              <a:rPr lang="ru-RU" sz="1600" b="1" dirty="0" smtClean="0"/>
              <a:t>задачу</a:t>
            </a:r>
            <a:r>
              <a:rPr lang="ru-RU" sz="1600" dirty="0" smtClean="0"/>
              <a:t> или проблему. Направлен </a:t>
            </a:r>
            <a:r>
              <a:rPr lang="ru-RU" sz="1600" dirty="0"/>
              <a:t>на проверку планирования последовательности профессиональных действий и полноту их реализации. </a:t>
            </a:r>
            <a:r>
              <a:rPr lang="ru-RU" sz="1600" i="1" dirty="0" smtClean="0"/>
              <a:t>Структурированный кейс содержал четыре задания.</a:t>
            </a:r>
            <a:endParaRPr lang="ru-RU" sz="1600" i="1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ИНСТРУМЕНТАРИЯ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4288" y="3148752"/>
            <a:ext cx="68401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/>
              <a:t>Тестовое задание</a:t>
            </a:r>
            <a:r>
              <a:rPr lang="ru-RU" sz="1600" dirty="0"/>
              <a:t> </a:t>
            </a:r>
            <a:r>
              <a:rPr lang="ru-RU" sz="1600" dirty="0" smtClean="0"/>
              <a:t>представляет </a:t>
            </a:r>
            <a:r>
              <a:rPr lang="ru-RU" sz="1600" dirty="0"/>
              <a:t>собой краткий вопрос с выбором </a:t>
            </a:r>
            <a:r>
              <a:rPr lang="ru-RU" sz="1600" b="1" dirty="0"/>
              <a:t>одного из четырех вариантов </a:t>
            </a:r>
            <a:r>
              <a:rPr lang="ru-RU" sz="1600" b="1" dirty="0" smtClean="0"/>
              <a:t>ответа.</a:t>
            </a:r>
            <a:r>
              <a:rPr lang="ru-RU" sz="1600" dirty="0" smtClean="0"/>
              <a:t> </a:t>
            </a:r>
          </a:p>
        </p:txBody>
      </p:sp>
      <p:sp>
        <p:nvSpPr>
          <p:cNvPr id="9" name="Freeform 76"/>
          <p:cNvSpPr>
            <a:spLocks/>
          </p:cNvSpPr>
          <p:nvPr/>
        </p:nvSpPr>
        <p:spPr bwMode="auto">
          <a:xfrm rot="19278684">
            <a:off x="623475" y="1567079"/>
            <a:ext cx="890466" cy="889639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77"/>
          <p:cNvSpPr>
            <a:spLocks/>
          </p:cNvSpPr>
          <p:nvPr/>
        </p:nvSpPr>
        <p:spPr bwMode="auto">
          <a:xfrm rot="19278684">
            <a:off x="344508" y="2829895"/>
            <a:ext cx="948538" cy="947657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ТЕСТОВОГО ЗАДАНИЯ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28600" y="1203598"/>
            <a:ext cx="4114800" cy="3024336"/>
          </a:xfrm>
          <a:prstGeom prst="roundRect">
            <a:avLst>
              <a:gd name="adj" fmla="val 994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Нетипичным проявлением адаптации трехлетнего ребенка к детскому саду является: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незначительное снижение </a:t>
            </a:r>
            <a:r>
              <a:rPr lang="ru-RU" sz="1600" dirty="0" smtClean="0"/>
              <a:t>аппетита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u="sng" dirty="0"/>
              <a:t>длительные </a:t>
            </a:r>
            <a:r>
              <a:rPr lang="ru-RU" sz="1600" u="sng" dirty="0" smtClean="0"/>
              <a:t>соматические заболевания</a:t>
            </a:r>
            <a:r>
              <a:rPr lang="ru-RU" sz="1600" u="sng" dirty="0"/>
              <a:t>, сменяющие друг </a:t>
            </a:r>
            <a:r>
              <a:rPr lang="ru-RU" sz="1600" u="sng" dirty="0" smtClean="0"/>
              <a:t>друга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плаксивость, отсутствие стремления исследовать окружающую </a:t>
            </a:r>
            <a:r>
              <a:rPr lang="ru-RU" sz="1600" dirty="0" smtClean="0"/>
              <a:t>обстановку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стремление ребенка в первые две недели быть рядом с </a:t>
            </a:r>
            <a:r>
              <a:rPr lang="ru-RU" sz="1600" dirty="0" smtClean="0"/>
              <a:t>воспитателем</a:t>
            </a:r>
            <a:endParaRPr lang="ru-RU" sz="1600" dirty="0"/>
          </a:p>
        </p:txBody>
      </p:sp>
      <p:sp>
        <p:nvSpPr>
          <p:cNvPr id="56" name="Rounded Rectangle 55"/>
          <p:cNvSpPr/>
          <p:nvPr/>
        </p:nvSpPr>
        <p:spPr>
          <a:xfrm>
            <a:off x="4800600" y="1419622"/>
            <a:ext cx="4114800" cy="1956048"/>
          </a:xfrm>
          <a:prstGeom prst="roundRect">
            <a:avLst>
              <a:gd name="adj" fmla="val 99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D3E50"/>
                </a:solidFill>
              </a:rPr>
              <a:t>Все проявления адаптации ребенка к детскому саду в первые недели пребывания, кроме длительных соматических болезней, являются типичными</a:t>
            </a:r>
            <a:r>
              <a:rPr lang="ru-RU" sz="1600" dirty="0" smtClean="0">
                <a:solidFill>
                  <a:srgbClr val="2D3E50"/>
                </a:solidFill>
              </a:rPr>
              <a:t>.</a:t>
            </a:r>
            <a:endParaRPr lang="ru-RU" sz="1600" dirty="0">
              <a:solidFill>
                <a:srgbClr val="2D3E50"/>
              </a:solidFill>
            </a:endParaRPr>
          </a:p>
        </p:txBody>
      </p:sp>
      <p:sp>
        <p:nvSpPr>
          <p:cNvPr id="24" name="Down Arrow 15"/>
          <p:cNvSpPr/>
          <p:nvPr/>
        </p:nvSpPr>
        <p:spPr bwMode="auto">
          <a:xfrm rot="16200000">
            <a:off x="4181128" y="2052340"/>
            <a:ext cx="715031" cy="695286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half" idx="2"/>
          </p:nvPr>
        </p:nvSpPr>
        <p:spPr>
          <a:xfrm>
            <a:off x="397443" y="511945"/>
            <a:ext cx="8349114" cy="173255"/>
          </a:xfrm>
        </p:spPr>
        <p:txBody>
          <a:bodyPr/>
          <a:lstStyle/>
          <a:p>
            <a:r>
              <a:rPr lang="ru-RU" b="1" dirty="0" smtClean="0"/>
              <a:t>Воспитатель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4155926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2D3E50"/>
                </a:solidFill>
              </a:rPr>
              <a:t>ТД: Участие в создании безопасной и психологически комфортной образовательной среды образовательной организации через обеспечение безопасности жизни детей, поддержание эмоционального благополучия ребенка в период пребывания в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0468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ТЕСТОВОГО ЗАДАНИЯ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28600" y="1419622"/>
            <a:ext cx="4114800" cy="1905000"/>
          </a:xfrm>
          <a:prstGeom prst="roundRect">
            <a:avLst>
              <a:gd name="adj" fmla="val 994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Один из указанных элементов порождает возникновение учебной дискуссии. Этот элемент: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u="sng" dirty="0"/>
              <a:t>разные мнения (в классе)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вопрос учителя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дополнительная информация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коллектив одноклассников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800600" y="1419622"/>
            <a:ext cx="4114800" cy="1956048"/>
          </a:xfrm>
          <a:prstGeom prst="roundRect">
            <a:avLst>
              <a:gd name="adj" fmla="val 99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2D3E50"/>
                </a:solidFill>
              </a:rPr>
              <a:t>Правильный </a:t>
            </a:r>
            <a:r>
              <a:rPr lang="ru-RU" sz="1600" dirty="0">
                <a:solidFill>
                  <a:srgbClr val="2D3E50"/>
                </a:solidFill>
              </a:rPr>
              <a:t>ответ 1, так как наличие разных мнений, суждений, точек зрения порождает спор. Важно научить обучающихся аргументированно и дружелюбно вести этот спор, уметь слушать оппонента, отстаивать свою позицию и пр</a:t>
            </a:r>
            <a:r>
              <a:rPr lang="ru-RU" sz="1600" dirty="0" smtClean="0">
                <a:solidFill>
                  <a:srgbClr val="2D3E50"/>
                </a:solidFill>
              </a:rPr>
              <a:t>.</a:t>
            </a:r>
            <a:endParaRPr lang="ru-RU" sz="1600" dirty="0">
              <a:solidFill>
                <a:srgbClr val="2D3E50"/>
              </a:solidFill>
            </a:endParaRPr>
          </a:p>
        </p:txBody>
      </p:sp>
      <p:sp>
        <p:nvSpPr>
          <p:cNvPr id="24" name="Down Arrow 15"/>
          <p:cNvSpPr/>
          <p:nvPr/>
        </p:nvSpPr>
        <p:spPr bwMode="auto">
          <a:xfrm rot="16200000">
            <a:off x="4181128" y="2052340"/>
            <a:ext cx="715031" cy="695286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half" idx="2"/>
          </p:nvPr>
        </p:nvSpPr>
        <p:spPr>
          <a:xfrm>
            <a:off x="397443" y="511945"/>
            <a:ext cx="8349114" cy="173255"/>
          </a:xfrm>
        </p:spPr>
        <p:txBody>
          <a:bodyPr/>
          <a:lstStyle/>
          <a:p>
            <a:r>
              <a:rPr lang="ru-RU" b="1" dirty="0" smtClean="0"/>
              <a:t>Учитель начальных классов (1)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8894" y="3689712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2D3E50"/>
                </a:solidFill>
              </a:rPr>
              <a:t>ТД: </a:t>
            </a:r>
            <a:r>
              <a:rPr lang="ru-RU" sz="1400" dirty="0"/>
              <a:t>Освоение и адекватное применение специальных технологий и методов, позволяющих проводить коррекционно-развивающую работу</a:t>
            </a:r>
            <a:endParaRPr lang="ru-RU" sz="1400" dirty="0">
              <a:solidFill>
                <a:srgbClr val="2D3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ТЕСТОВОГО ЗАДАНИЯ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28600" y="915566"/>
            <a:ext cx="4114800" cy="3528392"/>
          </a:xfrm>
          <a:prstGeom prst="roundRect">
            <a:avLst>
              <a:gd name="adj" fmla="val 994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Ученик 2 класса при решении уравнений постоянно допускает ошибки. В индивидуальной работе с учеником, в первую очередь, необходимо: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Выяснить</a:t>
            </a:r>
            <a:r>
              <a:rPr lang="ru-RU" sz="1600" dirty="0"/>
              <a:t>, знает ли он правила нахождения неизвестных компонентов в уравнении.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Прорешать </a:t>
            </a:r>
            <a:r>
              <a:rPr lang="ru-RU" sz="1600" dirty="0"/>
              <a:t>под руководством учителя достаточное количество похожих заданий.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u="sng" dirty="0" smtClean="0"/>
              <a:t>Выяснить </a:t>
            </a:r>
            <a:r>
              <a:rPr lang="ru-RU" sz="1600" u="sng" dirty="0"/>
              <a:t>место ошибки в алгоритме решения уравнений</a:t>
            </a:r>
            <a:r>
              <a:rPr lang="ru-RU" sz="1600" dirty="0"/>
              <a:t>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Объяснить </a:t>
            </a:r>
            <a:r>
              <a:rPr lang="ru-RU" sz="1600" dirty="0"/>
              <a:t>алгоритм решения уравнений.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800600" y="915566"/>
            <a:ext cx="4114800" cy="3528392"/>
          </a:xfrm>
          <a:prstGeom prst="roundRect">
            <a:avLst>
              <a:gd name="adj" fmla="val 99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D3E50"/>
                </a:solidFill>
              </a:rPr>
              <a:t>Ответ </a:t>
            </a:r>
            <a:r>
              <a:rPr lang="ru-RU" sz="1600" dirty="0" smtClean="0">
                <a:solidFill>
                  <a:srgbClr val="2D3E50"/>
                </a:solidFill>
              </a:rPr>
              <a:t>1 и 4 </a:t>
            </a:r>
            <a:r>
              <a:rPr lang="ru-RU" sz="1600" dirty="0">
                <a:solidFill>
                  <a:srgbClr val="2D3E50"/>
                </a:solidFill>
              </a:rPr>
              <a:t>неверен, </a:t>
            </a:r>
            <a:r>
              <a:rPr lang="ru-RU" sz="1600" dirty="0" smtClean="0">
                <a:solidFill>
                  <a:srgbClr val="2D3E50"/>
                </a:solidFill>
              </a:rPr>
              <a:t>т.к. знание </a:t>
            </a:r>
            <a:r>
              <a:rPr lang="ru-RU" sz="1600" dirty="0">
                <a:solidFill>
                  <a:srgbClr val="2D3E50"/>
                </a:solidFill>
              </a:rPr>
              <a:t>правил не всегда обеспечивает умение решать, в частности уравнения. </a:t>
            </a:r>
            <a:endParaRPr lang="ru-RU" sz="1600" dirty="0" smtClean="0">
              <a:solidFill>
                <a:srgbClr val="2D3E50"/>
              </a:solidFill>
            </a:endParaRPr>
          </a:p>
          <a:p>
            <a:r>
              <a:rPr lang="ru-RU" sz="1600" dirty="0" smtClean="0">
                <a:solidFill>
                  <a:srgbClr val="2D3E50"/>
                </a:solidFill>
              </a:rPr>
              <a:t>Ответ 2 </a:t>
            </a:r>
            <a:r>
              <a:rPr lang="ru-RU" sz="1600" dirty="0">
                <a:solidFill>
                  <a:srgbClr val="2D3E50"/>
                </a:solidFill>
              </a:rPr>
              <a:t>неверен в силу того, что это не первоочередная задача учителя. </a:t>
            </a:r>
            <a:endParaRPr lang="ru-RU" sz="1600" dirty="0" smtClean="0">
              <a:solidFill>
                <a:srgbClr val="2D3E50"/>
              </a:solidFill>
            </a:endParaRPr>
          </a:p>
          <a:p>
            <a:r>
              <a:rPr lang="ru-RU" sz="1600" dirty="0" smtClean="0">
                <a:solidFill>
                  <a:srgbClr val="2D3E50"/>
                </a:solidFill>
              </a:rPr>
              <a:t>Согласно </a:t>
            </a:r>
            <a:r>
              <a:rPr lang="ru-RU" sz="1600" dirty="0">
                <a:solidFill>
                  <a:srgbClr val="2D3E50"/>
                </a:solidFill>
              </a:rPr>
              <a:t>современным работам по формированию у учеников действия контроля и самоконтроля (Воронцов А.Б.), необходимо проводить </a:t>
            </a:r>
            <a:r>
              <a:rPr lang="ru-RU" sz="1600" dirty="0" err="1">
                <a:solidFill>
                  <a:srgbClr val="2D3E50"/>
                </a:solidFill>
              </a:rPr>
              <a:t>пооперациональный</a:t>
            </a:r>
            <a:r>
              <a:rPr lang="ru-RU" sz="1600" dirty="0">
                <a:solidFill>
                  <a:srgbClr val="2D3E50"/>
                </a:solidFill>
              </a:rPr>
              <a:t> контроль, выявлять места ошибок, а далее формировать содержание индивид аульной работы с учеником</a:t>
            </a:r>
            <a:r>
              <a:rPr lang="ru-RU" sz="1600" dirty="0" smtClean="0">
                <a:solidFill>
                  <a:srgbClr val="2D3E50"/>
                </a:solidFill>
              </a:rPr>
              <a:t>.</a:t>
            </a:r>
            <a:endParaRPr lang="ru-RU" sz="1600" dirty="0">
              <a:solidFill>
                <a:srgbClr val="2D3E50"/>
              </a:solidFill>
            </a:endParaRPr>
          </a:p>
        </p:txBody>
      </p:sp>
      <p:sp>
        <p:nvSpPr>
          <p:cNvPr id="24" name="Down Arrow 15"/>
          <p:cNvSpPr/>
          <p:nvPr/>
        </p:nvSpPr>
        <p:spPr bwMode="auto">
          <a:xfrm rot="16200000">
            <a:off x="4181128" y="1908324"/>
            <a:ext cx="715031" cy="695286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half" idx="2"/>
          </p:nvPr>
        </p:nvSpPr>
        <p:spPr>
          <a:xfrm>
            <a:off x="397443" y="511945"/>
            <a:ext cx="8349114" cy="173255"/>
          </a:xfrm>
        </p:spPr>
        <p:txBody>
          <a:bodyPr/>
          <a:lstStyle/>
          <a:p>
            <a:r>
              <a:rPr lang="ru-RU" b="1" dirty="0" smtClean="0"/>
              <a:t>Учитель начальных классов (2)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4424794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2D3E50"/>
                </a:solidFill>
              </a:rPr>
              <a:t>ТД: </a:t>
            </a:r>
            <a:r>
              <a:rPr lang="ru-RU" sz="1400" dirty="0" smtClean="0">
                <a:solidFill>
                  <a:srgbClr val="2D3E50"/>
                </a:solidFill>
              </a:rPr>
              <a:t>Организация</a:t>
            </a:r>
            <a:r>
              <a:rPr lang="ru-RU" sz="1400" dirty="0">
                <a:solidFill>
                  <a:srgbClr val="2D3E50"/>
                </a:solidFill>
              </a:rPr>
              <a:t>, осуществление контроля и оценки учебных достижений, текущих и итоговых результатов освоения основной образовательной программы обучающимися</a:t>
            </a:r>
          </a:p>
        </p:txBody>
      </p:sp>
    </p:spTree>
    <p:extLst>
      <p:ext uri="{BB962C8B-B14F-4D97-AF65-F5344CB8AC3E}">
        <p14:creationId xmlns:p14="http://schemas.microsoft.com/office/powerpoint/2010/main" val="28795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ТЕСТОВОГО ЗАДАНИЯ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28600" y="987574"/>
            <a:ext cx="4114800" cy="3312368"/>
          </a:xfrm>
          <a:prstGeom prst="roundRect">
            <a:avLst>
              <a:gd name="adj" fmla="val 994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Учитель заметил, что при работе в паре по обсуждению проблемы один из учеников постоянно говорит, а другой пассивно слушает. В данной ситуации рекомендуется: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объяснить ученикам, что важно слушать друг друга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подобрать активному ученику другого </a:t>
            </a:r>
            <a:r>
              <a:rPr lang="ru-RU" sz="1600" dirty="0" smtClean="0"/>
              <a:t>партнера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поручить каждому выполнять задание </a:t>
            </a:r>
            <a:r>
              <a:rPr lang="ru-RU" sz="1600" dirty="0" smtClean="0"/>
              <a:t>индивидуально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u="sng" dirty="0"/>
              <a:t>установить время говорения для каждого </a:t>
            </a:r>
            <a:r>
              <a:rPr lang="ru-RU" sz="1600" u="sng" dirty="0" smtClean="0"/>
              <a:t>партнера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800600" y="987574"/>
            <a:ext cx="4114800" cy="3312368"/>
          </a:xfrm>
          <a:prstGeom prst="roundRect">
            <a:avLst>
              <a:gd name="adj" fmla="val 99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D3E50"/>
                </a:solidFill>
              </a:rPr>
              <a:t>Необходимо создать условия для равных возможностей реализации каждого ученика. </a:t>
            </a:r>
            <a:endParaRPr lang="ru-RU" sz="1600" dirty="0" smtClean="0">
              <a:solidFill>
                <a:srgbClr val="2D3E50"/>
              </a:solidFill>
            </a:endParaRPr>
          </a:p>
          <a:p>
            <a:r>
              <a:rPr lang="ru-RU" sz="1600" dirty="0" smtClean="0">
                <a:solidFill>
                  <a:srgbClr val="2D3E50"/>
                </a:solidFill>
              </a:rPr>
              <a:t>Исключение </a:t>
            </a:r>
            <a:r>
              <a:rPr lang="ru-RU" sz="1600" dirty="0">
                <a:solidFill>
                  <a:srgbClr val="2D3E50"/>
                </a:solidFill>
              </a:rPr>
              <a:t>Варианта 1 - данное действие может не сработать, активный обучающийся будет постоянно </a:t>
            </a:r>
            <a:r>
              <a:rPr lang="ru-RU" sz="1600" dirty="0" smtClean="0">
                <a:solidFill>
                  <a:srgbClr val="2D3E50"/>
                </a:solidFill>
              </a:rPr>
              <a:t>говорить. </a:t>
            </a:r>
            <a:r>
              <a:rPr lang="ru-RU" sz="1600" dirty="0">
                <a:solidFill>
                  <a:srgbClr val="2D3E50"/>
                </a:solidFill>
              </a:rPr>
              <a:t>Исключение Варианта 2 - данное действие не гарантирует активность второго участника парной работы. </a:t>
            </a:r>
            <a:endParaRPr lang="ru-RU" sz="1600" dirty="0" smtClean="0">
              <a:solidFill>
                <a:srgbClr val="2D3E50"/>
              </a:solidFill>
            </a:endParaRPr>
          </a:p>
          <a:p>
            <a:r>
              <a:rPr lang="ru-RU" sz="1600" dirty="0" smtClean="0">
                <a:solidFill>
                  <a:srgbClr val="2D3E50"/>
                </a:solidFill>
              </a:rPr>
              <a:t>Исключение </a:t>
            </a:r>
            <a:r>
              <a:rPr lang="ru-RU" sz="1600" dirty="0">
                <a:solidFill>
                  <a:srgbClr val="2D3E50"/>
                </a:solidFill>
              </a:rPr>
              <a:t>Варианта 3 - данное действие имеет своей целью развитие учебной автономии, но не формирует умения и навыки групповой работы.</a:t>
            </a:r>
          </a:p>
        </p:txBody>
      </p:sp>
      <p:sp>
        <p:nvSpPr>
          <p:cNvPr id="24" name="Down Arrow 15"/>
          <p:cNvSpPr/>
          <p:nvPr/>
        </p:nvSpPr>
        <p:spPr bwMode="auto">
          <a:xfrm rot="16200000">
            <a:off x="4181128" y="2052340"/>
            <a:ext cx="715031" cy="695286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half" idx="2"/>
          </p:nvPr>
        </p:nvSpPr>
        <p:spPr>
          <a:xfrm>
            <a:off x="397443" y="511945"/>
            <a:ext cx="8349114" cy="173255"/>
          </a:xfrm>
        </p:spPr>
        <p:txBody>
          <a:bodyPr/>
          <a:lstStyle/>
          <a:p>
            <a:r>
              <a:rPr lang="ru-RU" b="1" dirty="0"/>
              <a:t>Учитель основного общего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4424794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2D3E50"/>
                </a:solidFill>
              </a:rPr>
              <a:t>ТД: Постановка воспитательных целей, способствующих развитию обучающихся, независимо от их способностей и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13123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914400" y="1047750"/>
            <a:ext cx="8001000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i="1" dirty="0"/>
              <a:t>Направление</a:t>
            </a:r>
            <a:r>
              <a:rPr lang="ru-RU" dirty="0"/>
              <a:t>: Психолого-педагогическое образование</a:t>
            </a:r>
          </a:p>
          <a:p>
            <a:r>
              <a:rPr lang="ru-RU" i="1" dirty="0"/>
              <a:t>Профиль</a:t>
            </a:r>
            <a:r>
              <a:rPr lang="ru-RU" dirty="0"/>
              <a:t>: </a:t>
            </a:r>
            <a:r>
              <a:rPr lang="ru-RU" dirty="0" smtClean="0"/>
              <a:t>Воспитатель</a:t>
            </a:r>
            <a:endParaRPr lang="ru-RU" dirty="0"/>
          </a:p>
          <a:p>
            <a:r>
              <a:rPr lang="ru-RU" i="1" dirty="0"/>
              <a:t>Программа подготовки</a:t>
            </a:r>
            <a:r>
              <a:rPr lang="ru-RU" dirty="0"/>
              <a:t>: </a:t>
            </a:r>
            <a:r>
              <a:rPr lang="ru-RU" dirty="0" smtClean="0"/>
              <a:t>Бакалавриат</a:t>
            </a:r>
          </a:p>
          <a:p>
            <a:endParaRPr lang="ru-RU" dirty="0"/>
          </a:p>
          <a:p>
            <a:r>
              <a:rPr lang="ru-RU" b="1" dirty="0"/>
              <a:t>Трудовые действия: </a:t>
            </a:r>
            <a:endParaRPr lang="ru-RU" b="1" dirty="0" smtClean="0"/>
          </a:p>
          <a:p>
            <a:r>
              <a:rPr lang="ru-RU" dirty="0" smtClean="0"/>
              <a:t>1.2.6</a:t>
            </a:r>
            <a:r>
              <a:rPr lang="ru-RU" dirty="0"/>
              <a:t>. Реализация воспитательных возможностей различных видов деятельности ребенка (учебной, игровой, трудовой, спортивной, художественной и т.д</a:t>
            </a:r>
            <a:r>
              <a:rPr lang="ru-RU" dirty="0" smtClean="0"/>
              <a:t>.) </a:t>
            </a:r>
          </a:p>
          <a:p>
            <a:r>
              <a:rPr lang="ru-RU" dirty="0" smtClean="0"/>
              <a:t>2.1.11</a:t>
            </a:r>
            <a:r>
              <a:rPr lang="ru-RU" dirty="0"/>
              <a:t>. Организация конструктивного взаимодействия детей в разных видах деятельности, создание условий для свободного выбора детьми деятельности, участников совместной деятельности, материалов</a:t>
            </a:r>
          </a:p>
          <a:p>
            <a:endParaRPr lang="ru-RU" b="1" dirty="0" smtClean="0"/>
          </a:p>
          <a:p>
            <a:r>
              <a:rPr lang="ru-RU" b="1" dirty="0" smtClean="0"/>
              <a:t>Инструкция</a:t>
            </a:r>
            <a:r>
              <a:rPr lang="ru-RU" b="1" dirty="0"/>
              <a:t>: </a:t>
            </a:r>
            <a:r>
              <a:rPr lang="ru-RU" dirty="0"/>
              <a:t>Прочитайте кейс. Выполните задания, используя видеозапись игры детей</a:t>
            </a:r>
            <a:r>
              <a:rPr lang="ru-RU" dirty="0" smtClean="0"/>
              <a:t>.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2400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ПРИМЕР КЕЙСА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«Организация совместной игровой деятельности детей» </a:t>
            </a:r>
            <a:endParaRPr lang="en-US" sz="2500" dirty="0"/>
          </a:p>
        </p:txBody>
      </p:sp>
      <p:sp>
        <p:nvSpPr>
          <p:cNvPr id="6" name="Freeform 76"/>
          <p:cNvSpPr>
            <a:spLocks/>
          </p:cNvSpPr>
          <p:nvPr/>
        </p:nvSpPr>
        <p:spPr bwMode="auto">
          <a:xfrm rot="19278684">
            <a:off x="278829" y="1168074"/>
            <a:ext cx="624243" cy="6236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915566"/>
            <a:ext cx="8001000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Описание педагогической </a:t>
            </a:r>
            <a:r>
              <a:rPr lang="ru-RU" b="1" dirty="0" smtClean="0"/>
              <a:t>ситуации</a:t>
            </a:r>
          </a:p>
          <a:p>
            <a:r>
              <a:rPr lang="ru-RU" sz="1400" dirty="0" smtClean="0"/>
              <a:t>Воспитатель </a:t>
            </a:r>
            <a:r>
              <a:rPr lang="ru-RU" sz="1400" dirty="0"/>
              <a:t>организует сюжетно-ролевую игру «Магазин» с детьми 4–5 лет.</a:t>
            </a:r>
          </a:p>
          <a:p>
            <a:r>
              <a:rPr lang="ru-RU" sz="1400" dirty="0"/>
              <a:t>На этапе подготовки к игре педагог </a:t>
            </a:r>
            <a:r>
              <a:rPr lang="ru-RU" sz="1400" b="1" dirty="0"/>
              <a:t>провел беседу</a:t>
            </a:r>
            <a:r>
              <a:rPr lang="ru-RU" sz="1400" dirty="0"/>
              <a:t>, в которой обратился к опыту посещения детьми продуктового супермаркета. Также были рассмотрены </a:t>
            </a:r>
            <a:r>
              <a:rPr lang="ru-RU" sz="1400" b="1" dirty="0"/>
              <a:t>тематические иллюстрации</a:t>
            </a:r>
            <a:r>
              <a:rPr lang="ru-RU" sz="1400" dirty="0"/>
              <a:t>. На этапе организации игры воспитатель </a:t>
            </a:r>
            <a:r>
              <a:rPr lang="ru-RU" sz="1400" b="1" dirty="0"/>
              <a:t>столкнулся с проблемой</a:t>
            </a:r>
            <a:r>
              <a:rPr lang="ru-RU" sz="1400" dirty="0"/>
              <a:t>: </a:t>
            </a:r>
            <a:r>
              <a:rPr lang="ru-RU" sz="1400" b="1" dirty="0">
                <a:solidFill>
                  <a:srgbClr val="C00000"/>
                </a:solidFill>
              </a:rPr>
              <a:t>дети самостоятельно не умеют распределять роли, договариваться</a:t>
            </a:r>
            <a:r>
              <a:rPr lang="ru-RU" sz="1400" dirty="0"/>
              <a:t>. Для распределения ролей была использована считалка, которую предложила девочка. </a:t>
            </a:r>
          </a:p>
          <a:p>
            <a:r>
              <a:rPr lang="ru-RU" sz="1400" dirty="0"/>
              <a:t>Были обозначены </a:t>
            </a:r>
            <a:r>
              <a:rPr lang="ru-RU" sz="1400" b="1" dirty="0"/>
              <a:t>две роли</a:t>
            </a:r>
            <a:r>
              <a:rPr lang="ru-RU" sz="1400" dirty="0"/>
              <a:t>: покупатель и кассир. Воспитатель подготовил игровое пространство (кассу, муляжи овощей и фруктов, бумажные кошельки, тележку для продуктов, корзину) и включился в игру в роли покупателя.</a:t>
            </a:r>
          </a:p>
          <a:p>
            <a:r>
              <a:rPr lang="ru-RU" sz="1400" b="1" dirty="0"/>
              <a:t>Мальчик Ваня</a:t>
            </a:r>
            <a:r>
              <a:rPr lang="ru-RU" sz="1400" dirty="0"/>
              <a:t>, игравший роль кассира, хорошо ориентировался в игровых действиях, необходимых репликах. Команда покупателей растерялась, попав в новый магазин. Дети повторяли действия за воспитателем. Педагог в роли покупателя </a:t>
            </a:r>
            <a:r>
              <a:rPr lang="ru-RU" sz="1400" b="1" dirty="0"/>
              <a:t>очень долго беседовал с кассиром</a:t>
            </a:r>
            <a:r>
              <a:rPr lang="ru-RU" sz="1400" dirty="0"/>
              <a:t>. Мальчик Лёша, исполнявший роль покупателя и стоявший за воспитателем в очереди (неусидчивый, с повышенной двигательной активностью), стоял в очереди последним, </a:t>
            </a:r>
            <a:r>
              <a:rPr lang="ru-RU" sz="1400" b="1" dirty="0"/>
              <a:t>потерял интерес к игре</a:t>
            </a:r>
            <a:r>
              <a:rPr lang="ru-RU" sz="1400" dirty="0"/>
              <a:t>, лег на ковер, чтобы отдохнуть от длительного ожидания. </a:t>
            </a:r>
          </a:p>
          <a:p>
            <a:r>
              <a:rPr lang="ru-RU" sz="1400" dirty="0"/>
              <a:t>На следующий день воспитатель наблюдал, как двое детей играли по уже знакомому сюжету. Диалог детей был более содержательным. </a:t>
            </a:r>
            <a:r>
              <a:rPr lang="ru-RU" sz="1400" b="1" dirty="0"/>
              <a:t>Они смогли отразить накопленный игровой опыт</a:t>
            </a:r>
            <a:r>
              <a:rPr lang="ru-RU" sz="1400" dirty="0" smtClean="0"/>
              <a:t>.</a:t>
            </a:r>
            <a:endParaRPr lang="ru-RU" sz="1400" b="1" dirty="0"/>
          </a:p>
        </p:txBody>
      </p:sp>
      <p:sp>
        <p:nvSpPr>
          <p:cNvPr id="6" name="Freeform 76"/>
          <p:cNvSpPr>
            <a:spLocks/>
          </p:cNvSpPr>
          <p:nvPr/>
        </p:nvSpPr>
        <p:spPr bwMode="auto">
          <a:xfrm rot="19278684">
            <a:off x="278829" y="1168074"/>
            <a:ext cx="624243" cy="6236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2400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ПРИМЕР КЕЙСА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«Организация совместной игровой деятельности детей» </a:t>
            </a:r>
            <a:endParaRPr lang="en-US" sz="2500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057953" y="2870872"/>
            <a:ext cx="3065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Дополнительные материалы: </a:t>
            </a:r>
            <a:endParaRPr lang="ru-RU" sz="1400" dirty="0"/>
          </a:p>
          <a:p>
            <a:r>
              <a:rPr lang="ru-RU" sz="1400" dirty="0"/>
              <a:t>Видеозапись сюжетно-ролевой игры «Магазин»</a:t>
            </a:r>
          </a:p>
        </p:txBody>
      </p:sp>
    </p:spTree>
    <p:extLst>
      <p:ext uri="{BB962C8B-B14F-4D97-AF65-F5344CB8AC3E}">
        <p14:creationId xmlns:p14="http://schemas.microsoft.com/office/powerpoint/2010/main" val="30487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ВЫЗОВЫ И ЗАДАЧИ</a:t>
            </a:r>
            <a:endParaRPr lang="en-US" dirty="0"/>
          </a:p>
        </p:txBody>
      </p:sp>
      <p:sp>
        <p:nvSpPr>
          <p:cNvPr id="25" name="Flowchart: Off-page Connector 24"/>
          <p:cNvSpPr/>
          <p:nvPr/>
        </p:nvSpPr>
        <p:spPr>
          <a:xfrm>
            <a:off x="418287" y="1490282"/>
            <a:ext cx="723797" cy="7030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595000" y="1626375"/>
            <a:ext cx="370370" cy="37037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Text Placeholder 3"/>
          <p:cNvSpPr txBox="1">
            <a:spLocks/>
          </p:cNvSpPr>
          <p:nvPr/>
        </p:nvSpPr>
        <p:spPr>
          <a:xfrm>
            <a:off x="1278110" y="1442229"/>
            <a:ext cx="6341889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dirty="0"/>
              <a:t>П</a:t>
            </a:r>
            <a:r>
              <a:rPr lang="ru-RU" dirty="0" smtClean="0"/>
              <a:t>риведение </a:t>
            </a:r>
            <a:r>
              <a:rPr lang="ru-RU" dirty="0"/>
              <a:t>образовательных результатов программ подготовки педагогов в соответствие с </a:t>
            </a:r>
            <a:r>
              <a:rPr lang="ru-RU" b="1" dirty="0"/>
              <a:t>требованиями профессиональных стандартов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Flowchart: Off-page Connector 50"/>
          <p:cNvSpPr/>
          <p:nvPr/>
        </p:nvSpPr>
        <p:spPr>
          <a:xfrm>
            <a:off x="418288" y="2603422"/>
            <a:ext cx="723797" cy="703077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Text Placeholder 3"/>
          <p:cNvSpPr txBox="1">
            <a:spLocks/>
          </p:cNvSpPr>
          <p:nvPr/>
        </p:nvSpPr>
        <p:spPr>
          <a:xfrm>
            <a:off x="1278111" y="2773952"/>
            <a:ext cx="6341889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Деятельностный </a:t>
            </a:r>
            <a:r>
              <a:rPr lang="ru-RU" b="1" dirty="0" smtClean="0">
                <a:solidFill>
                  <a:schemeClr val="tx1"/>
                </a:solidFill>
              </a:rPr>
              <a:t>подход </a:t>
            </a:r>
            <a:r>
              <a:rPr lang="ru-RU" dirty="0" smtClean="0">
                <a:solidFill>
                  <a:schemeClr val="tx1"/>
                </a:solidFill>
              </a:rPr>
              <a:t>в обучении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Flowchart: Off-page Connector 70"/>
          <p:cNvSpPr/>
          <p:nvPr/>
        </p:nvSpPr>
        <p:spPr>
          <a:xfrm>
            <a:off x="418288" y="3611544"/>
            <a:ext cx="723797" cy="703077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631866" y="3746395"/>
            <a:ext cx="296640" cy="43337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78111" y="3751132"/>
            <a:ext cx="6341889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Модульный </a:t>
            </a:r>
            <a:r>
              <a:rPr lang="ru-RU" b="1" dirty="0" smtClean="0">
                <a:solidFill>
                  <a:schemeClr val="tx1"/>
                </a:solidFill>
              </a:rPr>
              <a:t>принцип </a:t>
            </a:r>
            <a:r>
              <a:rPr lang="ru-RU" dirty="0"/>
              <a:t>построения программ подготовки педагогов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Freeform 56"/>
          <p:cNvSpPr>
            <a:spLocks noEditPoints="1"/>
          </p:cNvSpPr>
          <p:nvPr/>
        </p:nvSpPr>
        <p:spPr bwMode="auto">
          <a:xfrm>
            <a:off x="607365" y="2746760"/>
            <a:ext cx="345642" cy="345642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2400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ПРИМЕР КЕЙСА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«Организация совместной игровой деятельности детей» 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915566"/>
            <a:ext cx="8001000" cy="4031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/>
              <a:t>Задание 1: </a:t>
            </a:r>
            <a:endParaRPr lang="ru-RU" sz="1600" dirty="0"/>
          </a:p>
          <a:p>
            <a:r>
              <a:rPr lang="ru-RU" sz="1600" dirty="0"/>
              <a:t>С какой проблемой столкнулся педагог в начале игры? Какой игровой прием был использован для решения этой проблемы? </a:t>
            </a:r>
            <a:r>
              <a:rPr lang="ru-RU" sz="1600" dirty="0" smtClean="0"/>
              <a:t>Предложите </a:t>
            </a:r>
            <a:r>
              <a:rPr lang="ru-RU" sz="1600" u="sng" dirty="0" smtClean="0"/>
              <a:t>два способа</a:t>
            </a:r>
            <a:r>
              <a:rPr lang="ru-RU" sz="1600" dirty="0" smtClean="0"/>
              <a:t>, с помощью которых можно </a:t>
            </a:r>
            <a:r>
              <a:rPr lang="ru-RU" sz="1600" dirty="0"/>
              <a:t>научить детей данному игровому </a:t>
            </a:r>
            <a:r>
              <a:rPr lang="ru-RU" sz="1600" dirty="0" smtClean="0"/>
              <a:t>умению.</a:t>
            </a:r>
          </a:p>
          <a:p>
            <a:r>
              <a:rPr lang="ru-RU" sz="1600" b="1" dirty="0"/>
              <a:t>Задание 2: </a:t>
            </a:r>
            <a:endParaRPr lang="ru-RU" sz="1600" dirty="0"/>
          </a:p>
          <a:p>
            <a:r>
              <a:rPr lang="ru-RU" sz="1600" dirty="0"/>
              <a:t>Выделите </a:t>
            </a:r>
            <a:r>
              <a:rPr lang="ru-RU" sz="1600" u="sng" dirty="0"/>
              <a:t>три способа </a:t>
            </a:r>
            <a:r>
              <a:rPr lang="ru-RU" sz="1600" dirty="0"/>
              <a:t>поддержки развития самостоятельности детей в сюжетно-ролевой игре, которые использовал воспитатель.</a:t>
            </a:r>
          </a:p>
          <a:p>
            <a:r>
              <a:rPr lang="ru-RU" sz="1600" b="1" dirty="0"/>
              <a:t>Задание 3: </a:t>
            </a:r>
            <a:endParaRPr lang="ru-RU" sz="1600" dirty="0"/>
          </a:p>
          <a:p>
            <a:r>
              <a:rPr lang="ru-RU" sz="1600" dirty="0"/>
              <a:t>Перечислите этапы педагогического сопровождения детей с недостаточным и низким уровнем освоения сюжетно-ролевой игры (на основе видеоматериала). Приведите по </a:t>
            </a:r>
            <a:r>
              <a:rPr lang="ru-RU" sz="1600" u="sng" dirty="0"/>
              <a:t>одному примеру</a:t>
            </a:r>
            <a:r>
              <a:rPr lang="ru-RU" sz="1600" dirty="0"/>
              <a:t>, иллюстрирующему каждый этап технологии, на примере организации игры «Магазин».</a:t>
            </a:r>
          </a:p>
          <a:p>
            <a:r>
              <a:rPr lang="ru-RU" sz="1600" b="1" dirty="0"/>
              <a:t>Задание 4: </a:t>
            </a:r>
            <a:endParaRPr lang="ru-RU" sz="1600" dirty="0"/>
          </a:p>
          <a:p>
            <a:r>
              <a:rPr lang="ru-RU" sz="1600" dirty="0"/>
              <a:t>Оцените действия воспитателя в конце игры, когда один из детей так и не дождался своей очереди в кассу. Приведите </a:t>
            </a:r>
            <a:r>
              <a:rPr lang="ru-RU" sz="1600" u="sng" dirty="0"/>
              <a:t>пример поддержки интереса </a:t>
            </a:r>
            <a:r>
              <a:rPr lang="ru-RU" sz="1600" dirty="0"/>
              <a:t>данного ребенка к сюжетно-ролевой игре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Freeform 76"/>
          <p:cNvSpPr>
            <a:spLocks/>
          </p:cNvSpPr>
          <p:nvPr/>
        </p:nvSpPr>
        <p:spPr bwMode="auto">
          <a:xfrm rot="19278684">
            <a:off x="278829" y="1168074"/>
            <a:ext cx="624243" cy="6236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914400" y="1047750"/>
            <a:ext cx="8001000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i="1" dirty="0"/>
              <a:t>Направление</a:t>
            </a:r>
            <a:r>
              <a:rPr lang="ru-RU" dirty="0"/>
              <a:t>: Психолого-педагогическое образование</a:t>
            </a:r>
          </a:p>
          <a:p>
            <a:r>
              <a:rPr lang="ru-RU" i="1" dirty="0"/>
              <a:t>Профиль</a:t>
            </a:r>
            <a:r>
              <a:rPr lang="ru-RU" dirty="0"/>
              <a:t>: Учитель начальных классов</a:t>
            </a:r>
          </a:p>
          <a:p>
            <a:r>
              <a:rPr lang="ru-RU" i="1" dirty="0"/>
              <a:t>Программа подготовки</a:t>
            </a:r>
            <a:r>
              <a:rPr lang="ru-RU" dirty="0"/>
              <a:t>: Бакалавриат</a:t>
            </a:r>
          </a:p>
          <a:p>
            <a:r>
              <a:rPr lang="ru-RU" b="1" dirty="0"/>
              <a:t>Трудовые действия: </a:t>
            </a:r>
            <a:r>
              <a:rPr lang="ru-RU" dirty="0"/>
              <a:t>1.2.6. Реализация воспитательных возможностей различных видов деятельности ребенка (учебной, игровой, трудовой, спортивной, художественной и т.д.)</a:t>
            </a:r>
          </a:p>
          <a:p>
            <a:r>
              <a:rPr lang="ru-RU" b="1" dirty="0"/>
              <a:t>Инструкция: </a:t>
            </a:r>
            <a:r>
              <a:rPr lang="ru-RU" dirty="0"/>
              <a:t>Прочитайте педагогическую ситуацию, контекст ее реализации, документы и выполните задания кейса</a:t>
            </a:r>
            <a:r>
              <a:rPr lang="ru-RU" dirty="0" smtClean="0"/>
              <a:t>.</a:t>
            </a:r>
          </a:p>
          <a:p>
            <a:r>
              <a:rPr lang="ru-RU" b="1" dirty="0"/>
              <a:t>Описание педагогической ситуации</a:t>
            </a:r>
          </a:p>
          <a:p>
            <a:r>
              <a:rPr lang="ru-RU" dirty="0"/>
              <a:t>Спортивные соревнования в начальной школе (1-й класс, сентябрь). В лидерах два ученика: мальчик и девочка. После объявления результатов соревнований по легкой атлетике (первое место занял мальчик). </a:t>
            </a:r>
            <a:r>
              <a:rPr lang="ru-RU" dirty="0">
                <a:solidFill>
                  <a:srgbClr val="C00000"/>
                </a:solidFill>
              </a:rPr>
              <a:t>Девочка побила победителя и заявила: «Я во всем первая и никто не смеет претендовать занимать мое место»</a:t>
            </a:r>
            <a:r>
              <a:rPr lang="ru-RU" dirty="0"/>
              <a:t>. 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ПРИМЕР КЕЙСА </a:t>
            </a:r>
            <a:r>
              <a:rPr lang="ru-RU" sz="2500" dirty="0" smtClean="0"/>
              <a:t>«Воспитательные возможности» </a:t>
            </a:r>
            <a:endParaRPr lang="en-US" sz="2500" dirty="0"/>
          </a:p>
        </p:txBody>
      </p:sp>
      <p:sp>
        <p:nvSpPr>
          <p:cNvPr id="6" name="Freeform 76"/>
          <p:cNvSpPr>
            <a:spLocks/>
          </p:cNvSpPr>
          <p:nvPr/>
        </p:nvSpPr>
        <p:spPr bwMode="auto">
          <a:xfrm rot="19278684">
            <a:off x="278829" y="1168074"/>
            <a:ext cx="624243" cy="6236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ПРИМЕР КЕЙСА </a:t>
            </a:r>
            <a:r>
              <a:rPr lang="ru-RU" sz="2500" dirty="0" smtClean="0"/>
              <a:t>«Воспитательные возможности» </a:t>
            </a:r>
            <a:endParaRPr lang="en-US" sz="2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1093738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Контекст ситуации</a:t>
            </a:r>
          </a:p>
          <a:p>
            <a:r>
              <a:rPr lang="ru-RU" dirty="0"/>
              <a:t>Обычная городская школа, в которой обучается около 1500 учащихся. Классный коллектив – выпускники одного детского сада. </a:t>
            </a:r>
            <a:r>
              <a:rPr lang="ru-RU" u="sng" dirty="0"/>
              <a:t>Девочка пришла из другого детского сада</a:t>
            </a:r>
            <a:r>
              <a:rPr lang="ru-RU" dirty="0"/>
              <a:t>. Учитель имеет педагогический стаж более 15 лет и высшую квалификационную категорию.</a:t>
            </a:r>
          </a:p>
          <a:p>
            <a:r>
              <a:rPr lang="ru-RU" dirty="0"/>
              <a:t>Девочка из неполной семьи, поздний ребенок, развивается в пределах нормы с небольшим опережением, не умеет принять ситуацию неуспеха, в семье большое количество взрослых, очень любящих ребенка, потакающих ее капризам и желаниям, что привело к </a:t>
            </a:r>
            <a:r>
              <a:rPr lang="ru-RU" u="sng" dirty="0"/>
              <a:t>формированию завышенной самооценки</a:t>
            </a:r>
            <a:r>
              <a:rPr lang="ru-RU" dirty="0"/>
              <a:t>.</a:t>
            </a:r>
          </a:p>
          <a:p>
            <a:r>
              <a:rPr lang="ru-RU" b="1" dirty="0"/>
              <a:t>Дополнительные материалы </a:t>
            </a:r>
            <a:endParaRPr lang="ru-RU" dirty="0"/>
          </a:p>
          <a:p>
            <a:r>
              <a:rPr lang="ru-RU" dirty="0"/>
              <a:t>План воспитательной работы 1 класса на текущий учебный год.</a:t>
            </a:r>
          </a:p>
        </p:txBody>
      </p:sp>
      <p:sp>
        <p:nvSpPr>
          <p:cNvPr id="6" name="Freeform 76"/>
          <p:cNvSpPr>
            <a:spLocks/>
          </p:cNvSpPr>
          <p:nvPr/>
        </p:nvSpPr>
        <p:spPr bwMode="auto">
          <a:xfrm rot="19278684">
            <a:off x="278829" y="1168074"/>
            <a:ext cx="624243" cy="6236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3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ПРИМЕР КЕЙСА </a:t>
            </a:r>
            <a:r>
              <a:rPr lang="ru-RU" sz="2500" dirty="0" smtClean="0"/>
              <a:t>«Воспитательные возможности» </a:t>
            </a:r>
            <a:endParaRPr lang="en-US" sz="2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742950"/>
            <a:ext cx="80889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Задания для </a:t>
            </a:r>
            <a:r>
              <a:rPr lang="ru-RU" b="1" dirty="0" smtClean="0"/>
              <a:t>кейса</a:t>
            </a:r>
          </a:p>
          <a:p>
            <a:r>
              <a:rPr lang="ru-RU" b="1" dirty="0"/>
              <a:t>Задание 1: </a:t>
            </a:r>
            <a:endParaRPr lang="ru-RU" dirty="0"/>
          </a:p>
          <a:p>
            <a:r>
              <a:rPr lang="ru-RU" dirty="0"/>
              <a:t>Проанализируйте план воспитательной работы с точки зрения реализации воспитательных возможностей </a:t>
            </a:r>
            <a:r>
              <a:rPr lang="ru-RU" dirty="0" smtClean="0"/>
              <a:t>не менее </a:t>
            </a:r>
            <a:r>
              <a:rPr lang="ru-RU" u="sng" dirty="0" smtClean="0"/>
              <a:t>2-х видов </a:t>
            </a:r>
            <a:r>
              <a:rPr lang="ru-RU" u="sng" dirty="0"/>
              <a:t>деятельности </a:t>
            </a:r>
            <a:r>
              <a:rPr lang="ru-RU" dirty="0"/>
              <a:t>первоклассников (учебной, игровой, </a:t>
            </a:r>
            <a:r>
              <a:rPr lang="ru-RU" dirty="0" smtClean="0"/>
              <a:t>спортивной</a:t>
            </a:r>
            <a:r>
              <a:rPr lang="ru-RU" dirty="0"/>
              <a:t>, художественной и т.д.).</a:t>
            </a:r>
          </a:p>
          <a:p>
            <a:r>
              <a:rPr lang="ru-RU" b="1" dirty="0"/>
              <a:t>Задание 2: </a:t>
            </a:r>
            <a:endParaRPr lang="ru-RU" dirty="0"/>
          </a:p>
          <a:p>
            <a:r>
              <a:rPr lang="ru-RU" dirty="0" smtClean="0"/>
              <a:t>Укажите </a:t>
            </a:r>
            <a:r>
              <a:rPr lang="ru-RU" u="sng" dirty="0" smtClean="0"/>
              <a:t>основную причину </a:t>
            </a:r>
            <a:r>
              <a:rPr lang="ru-RU" dirty="0"/>
              <a:t>поведения </a:t>
            </a:r>
            <a:r>
              <a:rPr lang="ru-RU" dirty="0" smtClean="0"/>
              <a:t>девочки и предложите не менее </a:t>
            </a:r>
            <a:r>
              <a:rPr lang="ru-RU" u="sng" dirty="0" smtClean="0"/>
              <a:t>2-х последующих действий</a:t>
            </a:r>
            <a:r>
              <a:rPr lang="ru-RU" dirty="0" smtClean="0"/>
              <a:t> учителя.</a:t>
            </a:r>
            <a:endParaRPr lang="ru-RU" dirty="0"/>
          </a:p>
          <a:p>
            <a:r>
              <a:rPr lang="ru-RU" b="1" dirty="0"/>
              <a:t>Задание 3: </a:t>
            </a:r>
            <a:endParaRPr lang="ru-RU" dirty="0"/>
          </a:p>
          <a:p>
            <a:r>
              <a:rPr lang="ru-RU" dirty="0"/>
              <a:t>Поставьте цель индивидуального развития девочки и предложите </a:t>
            </a:r>
            <a:r>
              <a:rPr lang="ru-RU" u="sng" dirty="0"/>
              <a:t>вариант индивидуальной программы</a:t>
            </a:r>
            <a:r>
              <a:rPr lang="ru-RU" dirty="0"/>
              <a:t> </a:t>
            </a:r>
            <a:r>
              <a:rPr lang="ru-RU" dirty="0" smtClean="0"/>
              <a:t>психолого-педагогического </a:t>
            </a:r>
            <a:r>
              <a:rPr lang="ru-RU" dirty="0"/>
              <a:t>сопровождения ребенка.</a:t>
            </a:r>
          </a:p>
          <a:p>
            <a:r>
              <a:rPr lang="ru-RU" b="1" dirty="0"/>
              <a:t>Задание 4: </a:t>
            </a:r>
            <a:endParaRPr lang="ru-RU" dirty="0"/>
          </a:p>
          <a:p>
            <a:r>
              <a:rPr lang="ru-RU" dirty="0"/>
              <a:t>Разработайте </a:t>
            </a:r>
            <a:r>
              <a:rPr lang="ru-RU" dirty="0" smtClean="0"/>
              <a:t>комплекс </a:t>
            </a:r>
            <a:r>
              <a:rPr lang="ru-RU" dirty="0"/>
              <a:t>работы по сплочению детского коллектива и включению детей в различные виды совместной </a:t>
            </a:r>
            <a:r>
              <a:rPr lang="ru-RU" dirty="0" smtClean="0"/>
              <a:t>деятельности (</a:t>
            </a:r>
            <a:r>
              <a:rPr lang="ru-RU" u="sng" dirty="0" smtClean="0"/>
              <a:t>не менее 3-х мероприятий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6" name="Freeform 76"/>
          <p:cNvSpPr>
            <a:spLocks/>
          </p:cNvSpPr>
          <p:nvPr/>
        </p:nvSpPr>
        <p:spPr bwMode="auto">
          <a:xfrm rot="19278684">
            <a:off x="278829" y="1168074"/>
            <a:ext cx="624243" cy="6236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Разработано шесть инструментариев по трем направлениям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ОПИСАНИЕ ИНСТРУМЕНТАРИЯ</a:t>
            </a:r>
            <a:endParaRPr lang="en-US" dirty="0"/>
          </a:p>
        </p:txBody>
      </p:sp>
      <p:sp>
        <p:nvSpPr>
          <p:cNvPr id="17" name="Block Arc 16"/>
          <p:cNvSpPr/>
          <p:nvPr/>
        </p:nvSpPr>
        <p:spPr>
          <a:xfrm rot="10800000">
            <a:off x="961430" y="2908561"/>
            <a:ext cx="1332819" cy="1332819"/>
          </a:xfrm>
          <a:prstGeom prst="blockArc">
            <a:avLst>
              <a:gd name="adj1" fmla="val 10764195"/>
              <a:gd name="adj2" fmla="val 2966"/>
              <a:gd name="adj3" fmla="val 112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0800000" flipV="1">
            <a:off x="2151109" y="2891894"/>
            <a:ext cx="1332819" cy="1332819"/>
          </a:xfrm>
          <a:prstGeom prst="blockArc">
            <a:avLst>
              <a:gd name="adj1" fmla="val 10764195"/>
              <a:gd name="adj2" fmla="val 98521"/>
              <a:gd name="adj3" fmla="val 11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69909" y="3233286"/>
            <a:ext cx="685660" cy="6856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01</a:t>
            </a:r>
            <a:endParaRPr lang="en-US" sz="1600" b="1" dirty="0"/>
          </a:p>
        </p:txBody>
      </p:sp>
      <p:sp>
        <p:nvSpPr>
          <p:cNvPr id="20" name="Oval 19"/>
          <p:cNvSpPr/>
          <p:nvPr/>
        </p:nvSpPr>
        <p:spPr>
          <a:xfrm>
            <a:off x="2464098" y="3233286"/>
            <a:ext cx="685660" cy="6856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600" b="1" dirty="0" smtClean="0"/>
              <a:t>02</a:t>
            </a:r>
            <a:endParaRPr lang="en-US" sz="1600" b="1" dirty="0"/>
          </a:p>
        </p:txBody>
      </p:sp>
      <p:sp>
        <p:nvSpPr>
          <p:cNvPr id="22" name="Block Arc 21"/>
          <p:cNvSpPr/>
          <p:nvPr/>
        </p:nvSpPr>
        <p:spPr>
          <a:xfrm rot="10800000">
            <a:off x="3336518" y="2908561"/>
            <a:ext cx="1332819" cy="1332819"/>
          </a:xfrm>
          <a:prstGeom prst="blockArc">
            <a:avLst>
              <a:gd name="adj1" fmla="val 10764195"/>
              <a:gd name="adj2" fmla="val 55301"/>
              <a:gd name="adj3" fmla="val 109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 rot="10800000" flipV="1">
            <a:off x="4520343" y="2891894"/>
            <a:ext cx="1332819" cy="1332819"/>
          </a:xfrm>
          <a:prstGeom prst="blockArc">
            <a:avLst>
              <a:gd name="adj1" fmla="val 10764195"/>
              <a:gd name="adj2" fmla="val 145574"/>
              <a:gd name="adj3" fmla="val 112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52433" y="3233286"/>
            <a:ext cx="685660" cy="6856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03</a:t>
            </a:r>
            <a:endParaRPr lang="en-US" sz="1600" b="1" dirty="0"/>
          </a:p>
        </p:txBody>
      </p:sp>
      <p:sp>
        <p:nvSpPr>
          <p:cNvPr id="25" name="Oval 24"/>
          <p:cNvSpPr/>
          <p:nvPr/>
        </p:nvSpPr>
        <p:spPr>
          <a:xfrm>
            <a:off x="4840768" y="3233286"/>
            <a:ext cx="685660" cy="6856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04</a:t>
            </a:r>
            <a:endParaRPr lang="en-US" sz="1600" b="1" dirty="0"/>
          </a:p>
        </p:txBody>
      </p:sp>
      <p:sp>
        <p:nvSpPr>
          <p:cNvPr id="26" name="Block Arc 25"/>
          <p:cNvSpPr/>
          <p:nvPr/>
        </p:nvSpPr>
        <p:spPr>
          <a:xfrm rot="10800000">
            <a:off x="5705521" y="2908561"/>
            <a:ext cx="1332819" cy="1332819"/>
          </a:xfrm>
          <a:prstGeom prst="blockArc">
            <a:avLst>
              <a:gd name="adj1" fmla="val 10764195"/>
              <a:gd name="adj2" fmla="val 87513"/>
              <a:gd name="adj3" fmla="val 1125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29103" y="3233286"/>
            <a:ext cx="685660" cy="6856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05</a:t>
            </a:r>
            <a:endParaRPr lang="en-US" sz="1600" b="1" dirty="0"/>
          </a:p>
        </p:txBody>
      </p:sp>
      <p:sp>
        <p:nvSpPr>
          <p:cNvPr id="28" name="Block Arc 27"/>
          <p:cNvSpPr/>
          <p:nvPr/>
        </p:nvSpPr>
        <p:spPr>
          <a:xfrm rot="10800000" flipV="1">
            <a:off x="6887256" y="2901419"/>
            <a:ext cx="1332819" cy="1332819"/>
          </a:xfrm>
          <a:prstGeom prst="blockArc">
            <a:avLst>
              <a:gd name="adj1" fmla="val 10764195"/>
              <a:gd name="adj2" fmla="val 18814"/>
              <a:gd name="adj3" fmla="val 1126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217437" y="3242811"/>
            <a:ext cx="685660" cy="6856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06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6789" y="2942750"/>
            <a:ext cx="15621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Воспитатель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6468" y="4135219"/>
            <a:ext cx="15621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Учитель начальных классов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4213" y="2728213"/>
            <a:ext cx="15621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Учитель-дефектолог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57478" y="4135219"/>
            <a:ext cx="1562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Учитель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основного общего образования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6966" y="2881577"/>
            <a:ext cx="15621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Педагог-психолог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7365" y="4135219"/>
            <a:ext cx="1562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Учитель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среднего общего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образования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Pentagon 20"/>
          <p:cNvSpPr/>
          <p:nvPr/>
        </p:nvSpPr>
        <p:spPr>
          <a:xfrm>
            <a:off x="634365" y="1192530"/>
            <a:ext cx="1727835" cy="76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ПЕДАГОГИЧЕСКОЕ ОБРАЗОВАНИЕ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Pentagon 21"/>
          <p:cNvSpPr/>
          <p:nvPr/>
        </p:nvSpPr>
        <p:spPr>
          <a:xfrm>
            <a:off x="3679440" y="1192530"/>
            <a:ext cx="1846988" cy="76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ПСИХОЛОГО-ПЕДАГОГИЧЕСКОЕ ОБРАЗОВАНИЕ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Pentagon 22"/>
          <p:cNvSpPr/>
          <p:nvPr/>
        </p:nvSpPr>
        <p:spPr>
          <a:xfrm>
            <a:off x="6485528" y="1192530"/>
            <a:ext cx="2125073" cy="76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СПЕЦИАЛЬНОЕ (ДЕФЕКТОЛОГИЧЕСКОЕ) ОБРАЗВОАНИЕ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ЭКСПЕРТИЗЫ КИМОВ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392234" y="1032218"/>
            <a:ext cx="984372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Кейсы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0939" y="1529775"/>
            <a:ext cx="1595758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Разработано </a:t>
            </a:r>
            <a:r>
              <a:rPr lang="ru-RU" sz="1600" b="1" dirty="0" smtClean="0">
                <a:solidFill>
                  <a:schemeClr val="accent1"/>
                </a:solidFill>
              </a:rPr>
              <a:t>1270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 flipV="1">
            <a:off x="290941" y="1814038"/>
            <a:ext cx="4099163" cy="1396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>
              <a:latin typeface="FontAwesome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 flipV="1">
            <a:off x="290951" y="1817539"/>
            <a:ext cx="4014000" cy="1361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0939" y="2029875"/>
            <a:ext cx="1335302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Отклонено </a:t>
            </a:r>
            <a:r>
              <a:rPr lang="ru-RU" sz="1600" b="1" dirty="0" smtClean="0">
                <a:solidFill>
                  <a:schemeClr val="accent2"/>
                </a:solidFill>
              </a:rPr>
              <a:t>300</a:t>
            </a:r>
            <a:endParaRPr lang="en-US" sz="1600" b="1" dirty="0" smtClean="0">
              <a:solidFill>
                <a:schemeClr val="accent2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 rot="10800000" flipV="1">
            <a:off x="290939" y="2308955"/>
            <a:ext cx="4099168" cy="1396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>
              <a:latin typeface="FontAwesome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 flipV="1">
            <a:off x="290948" y="2308953"/>
            <a:ext cx="829063" cy="1353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90939" y="2529974"/>
            <a:ext cx="1336648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Доработано </a:t>
            </a:r>
            <a:r>
              <a:rPr lang="ru-RU" sz="1600" b="1" dirty="0" smtClean="0">
                <a:solidFill>
                  <a:schemeClr val="accent3"/>
                </a:solidFill>
              </a:rPr>
              <a:t>30</a:t>
            </a:r>
            <a:endParaRPr lang="en-US" sz="1600" b="1" dirty="0" smtClean="0">
              <a:solidFill>
                <a:schemeClr val="accent3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 rot="10800000" flipV="1">
            <a:off x="290939" y="2803872"/>
            <a:ext cx="4099168" cy="1396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>
              <a:latin typeface="FontAwesome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 flipV="1">
            <a:off x="290949" y="2809471"/>
            <a:ext cx="144245" cy="13406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0939" y="3011024"/>
            <a:ext cx="3103157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Включено в банк материалов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1000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 rot="10800000" flipV="1">
            <a:off x="290939" y="3298788"/>
            <a:ext cx="4099168" cy="1396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>
              <a:latin typeface="FontAwesome" pitchFamily="2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 flipV="1">
            <a:off x="290948" y="3298787"/>
            <a:ext cx="3252003" cy="1396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67"/>
          <p:cNvCxnSpPr/>
          <p:nvPr/>
        </p:nvCxnSpPr>
        <p:spPr>
          <a:xfrm flipV="1">
            <a:off x="4572000" y="1152506"/>
            <a:ext cx="0" cy="340044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8"/>
          <p:cNvSpPr/>
          <p:nvPr/>
        </p:nvSpPr>
        <p:spPr>
          <a:xfrm>
            <a:off x="609600" y="1027501"/>
            <a:ext cx="2798908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Тестовые задания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Rectangle 51"/>
          <p:cNvSpPr/>
          <p:nvPr/>
        </p:nvSpPr>
        <p:spPr>
          <a:xfrm>
            <a:off x="4722718" y="1504950"/>
            <a:ext cx="1491562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Разработано </a:t>
            </a:r>
            <a:r>
              <a:rPr lang="ru-RU" sz="1600" b="1" dirty="0" smtClean="0">
                <a:solidFill>
                  <a:schemeClr val="accent1"/>
                </a:solidFill>
              </a:rPr>
              <a:t>225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44" name="Rounded Rectangle 54"/>
          <p:cNvSpPr/>
          <p:nvPr/>
        </p:nvSpPr>
        <p:spPr>
          <a:xfrm rot="10800000" flipV="1">
            <a:off x="4722720" y="1819218"/>
            <a:ext cx="4099163" cy="1396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>
              <a:latin typeface="FontAwesome" pitchFamily="2" charset="0"/>
            </a:endParaRPr>
          </a:p>
        </p:txBody>
      </p:sp>
      <p:sp>
        <p:nvSpPr>
          <p:cNvPr id="45" name="Rounded Rectangle 55"/>
          <p:cNvSpPr/>
          <p:nvPr/>
        </p:nvSpPr>
        <p:spPr>
          <a:xfrm flipV="1">
            <a:off x="4722729" y="1819216"/>
            <a:ext cx="3719027" cy="1344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Rectangle 57"/>
          <p:cNvSpPr/>
          <p:nvPr/>
        </p:nvSpPr>
        <p:spPr>
          <a:xfrm>
            <a:off x="4722718" y="2005050"/>
            <a:ext cx="1231106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Отклонено </a:t>
            </a:r>
            <a:r>
              <a:rPr lang="ru-RU" sz="1600" b="1" dirty="0" smtClean="0">
                <a:solidFill>
                  <a:schemeClr val="accent2"/>
                </a:solidFill>
              </a:rPr>
              <a:t>65</a:t>
            </a:r>
            <a:endParaRPr lang="en-US" sz="1600" b="1" dirty="0" smtClean="0">
              <a:solidFill>
                <a:schemeClr val="accent2"/>
              </a:solidFill>
            </a:endParaRPr>
          </a:p>
        </p:txBody>
      </p:sp>
      <p:sp>
        <p:nvSpPr>
          <p:cNvPr id="53" name="Rounded Rectangle 60"/>
          <p:cNvSpPr/>
          <p:nvPr/>
        </p:nvSpPr>
        <p:spPr>
          <a:xfrm rot="10800000" flipV="1">
            <a:off x="4722718" y="2314135"/>
            <a:ext cx="4099168" cy="1396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>
              <a:latin typeface="FontAwesome" pitchFamily="2" charset="0"/>
            </a:endParaRPr>
          </a:p>
        </p:txBody>
      </p:sp>
      <p:sp>
        <p:nvSpPr>
          <p:cNvPr id="57" name="Rounded Rectangle 61"/>
          <p:cNvSpPr/>
          <p:nvPr/>
        </p:nvSpPr>
        <p:spPr>
          <a:xfrm flipV="1">
            <a:off x="4722728" y="2314132"/>
            <a:ext cx="534090" cy="1333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9" name="Rectangle 67"/>
          <p:cNvSpPr/>
          <p:nvPr/>
        </p:nvSpPr>
        <p:spPr>
          <a:xfrm>
            <a:off x="4722718" y="2505149"/>
            <a:ext cx="1232453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Доработано </a:t>
            </a:r>
            <a:r>
              <a:rPr lang="ru-RU" sz="1600" b="1" dirty="0" smtClean="0">
                <a:solidFill>
                  <a:schemeClr val="accent3"/>
                </a:solidFill>
              </a:rPr>
              <a:t>6</a:t>
            </a:r>
            <a:endParaRPr lang="en-US" sz="1600" b="1" dirty="0" smtClean="0">
              <a:solidFill>
                <a:schemeClr val="accent3"/>
              </a:solidFill>
            </a:endParaRPr>
          </a:p>
        </p:txBody>
      </p:sp>
      <p:sp>
        <p:nvSpPr>
          <p:cNvPr id="60" name="Rounded Rectangle 70"/>
          <p:cNvSpPr/>
          <p:nvPr/>
        </p:nvSpPr>
        <p:spPr>
          <a:xfrm rot="10800000" flipV="1">
            <a:off x="4722718" y="2809052"/>
            <a:ext cx="4099168" cy="1396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>
              <a:latin typeface="FontAwesome" pitchFamily="2" charset="0"/>
            </a:endParaRPr>
          </a:p>
        </p:txBody>
      </p:sp>
      <p:sp>
        <p:nvSpPr>
          <p:cNvPr id="63" name="Rounded Rectangle 71"/>
          <p:cNvSpPr/>
          <p:nvPr/>
        </p:nvSpPr>
        <p:spPr>
          <a:xfrm flipV="1">
            <a:off x="4722728" y="2814652"/>
            <a:ext cx="68917" cy="13406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4" name="Rectangle 73"/>
          <p:cNvSpPr/>
          <p:nvPr/>
        </p:nvSpPr>
        <p:spPr>
          <a:xfrm>
            <a:off x="4722718" y="2986199"/>
            <a:ext cx="2998963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Включено в банк материалов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166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ounded Rectangle 76"/>
          <p:cNvSpPr/>
          <p:nvPr/>
        </p:nvSpPr>
        <p:spPr>
          <a:xfrm rot="10800000" flipV="1">
            <a:off x="4722718" y="3303968"/>
            <a:ext cx="4099168" cy="1396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>
              <a:latin typeface="FontAwesome" pitchFamily="2" charset="0"/>
            </a:endParaRPr>
          </a:p>
        </p:txBody>
      </p:sp>
      <p:sp>
        <p:nvSpPr>
          <p:cNvPr id="66" name="Rounded Rectangle 77"/>
          <p:cNvSpPr/>
          <p:nvPr/>
        </p:nvSpPr>
        <p:spPr>
          <a:xfrm flipV="1">
            <a:off x="4722727" y="3303967"/>
            <a:ext cx="2272213" cy="1396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Rounded Rectangle 77"/>
          <p:cNvSpPr/>
          <p:nvPr/>
        </p:nvSpPr>
        <p:spPr>
          <a:xfrm flipV="1">
            <a:off x="290938" y="3793700"/>
            <a:ext cx="1373273" cy="1496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6" name="Rectangle 73"/>
          <p:cNvSpPr/>
          <p:nvPr/>
        </p:nvSpPr>
        <p:spPr>
          <a:xfrm>
            <a:off x="290939" y="3503247"/>
            <a:ext cx="1487715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Бакалавриат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452</a:t>
            </a:r>
            <a:endParaRPr lang="en-US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Rounded Rectangle 77"/>
          <p:cNvSpPr/>
          <p:nvPr/>
        </p:nvSpPr>
        <p:spPr>
          <a:xfrm flipV="1">
            <a:off x="1626241" y="3793699"/>
            <a:ext cx="1878959" cy="149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8" name="Rectangle 73"/>
          <p:cNvSpPr/>
          <p:nvPr/>
        </p:nvSpPr>
        <p:spPr>
          <a:xfrm>
            <a:off x="1707225" y="3943346"/>
            <a:ext cx="1592744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Магистратура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548</a:t>
            </a:r>
            <a:endParaRPr 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Rounded Rectangle 77"/>
          <p:cNvSpPr/>
          <p:nvPr/>
        </p:nvSpPr>
        <p:spPr>
          <a:xfrm flipV="1">
            <a:off x="6093315" y="3799278"/>
            <a:ext cx="901625" cy="1440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0" name="Rectangle 73"/>
          <p:cNvSpPr/>
          <p:nvPr/>
        </p:nvSpPr>
        <p:spPr>
          <a:xfrm>
            <a:off x="4728495" y="3508827"/>
            <a:ext cx="1487715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Бакалавриат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100</a:t>
            </a:r>
            <a:endParaRPr lang="en-US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Rounded Rectangle 77"/>
          <p:cNvSpPr/>
          <p:nvPr/>
        </p:nvSpPr>
        <p:spPr>
          <a:xfrm flipV="1">
            <a:off x="4724400" y="3799280"/>
            <a:ext cx="1393891" cy="144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2" name="Rectangle 73"/>
          <p:cNvSpPr/>
          <p:nvPr/>
        </p:nvSpPr>
        <p:spPr>
          <a:xfrm>
            <a:off x="6140145" y="3952446"/>
            <a:ext cx="1488549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Магистратура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66</a:t>
            </a:r>
            <a:endParaRPr 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 использованием информационной системы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 проведения апробации инструментария</a:t>
            </a:r>
            <a:endParaRPr lang="en-US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49033" y="1294072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874" y="1593250"/>
            <a:ext cx="1785817" cy="0"/>
          </a:xfrm>
          <a:prstGeom prst="line">
            <a:avLst/>
          </a:prstGeom>
          <a:ln w="19050" cap="rnd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1761" y="1885950"/>
            <a:ext cx="2462930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Размещение профессионального стандарта в ИС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Основные единицы: обобщенная трудовая функция, трудовая функция, трудовое действие.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3276526" y="1294072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3977792" y="1593250"/>
            <a:ext cx="1785817" cy="0"/>
          </a:xfrm>
          <a:prstGeom prst="line">
            <a:avLst/>
          </a:prstGeom>
          <a:ln w="19050" cap="rnd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276526" y="1885950"/>
            <a:ext cx="242482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Внесение проектов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Информация о проектах, модулях и трудовых действиях, на развитие которых они направлены.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Text Placeholder 3"/>
          <p:cNvSpPr txBox="1">
            <a:spLocks/>
          </p:cNvSpPr>
          <p:nvPr/>
        </p:nvSpPr>
        <p:spPr>
          <a:xfrm>
            <a:off x="5935516" y="1294072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6655832" y="1593250"/>
            <a:ext cx="1785817" cy="0"/>
          </a:xfrm>
          <a:prstGeom prst="line">
            <a:avLst/>
          </a:prstGeom>
          <a:ln w="19050" cap="rnd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951291" y="3524429"/>
            <a:ext cx="242482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Регистрация участников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Информация о ВУЗах, сотрудниках, студентах и изучаемых модулях.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8" name="Elbow Connector 87"/>
          <p:cNvCxnSpPr/>
          <p:nvPr/>
        </p:nvCxnSpPr>
        <p:spPr>
          <a:xfrm rot="10800000" flipV="1">
            <a:off x="6552741" y="1593249"/>
            <a:ext cx="1888910" cy="1540235"/>
          </a:xfrm>
          <a:prstGeom prst="bentConnector3">
            <a:avLst>
              <a:gd name="adj1" fmla="val -6981"/>
            </a:avLst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Placeholder 3"/>
          <p:cNvSpPr txBox="1">
            <a:spLocks/>
          </p:cNvSpPr>
          <p:nvPr/>
        </p:nvSpPr>
        <p:spPr>
          <a:xfrm>
            <a:off x="5935516" y="2834764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935515" y="1889779"/>
            <a:ext cx="2424829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Наполнение банка контрольно-измерительных материалов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и экспертиза тестовых заданий и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кейсов.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8" name="Text Placeholder 3"/>
          <p:cNvSpPr txBox="1">
            <a:spLocks/>
          </p:cNvSpPr>
          <p:nvPr/>
        </p:nvSpPr>
        <p:spPr>
          <a:xfrm>
            <a:off x="3276526" y="2834764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3939692" y="3133484"/>
            <a:ext cx="1785817" cy="0"/>
          </a:xfrm>
          <a:prstGeom prst="line">
            <a:avLst/>
          </a:prstGeom>
          <a:ln w="19050" cap="rnd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276526" y="3530777"/>
            <a:ext cx="242482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независимой оценки</a:t>
            </a:r>
          </a:p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Предварительное </a:t>
            </a:r>
            <a:r>
              <a:rPr lang="ru-RU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демо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-тестирование. Экспертная оценка ответов на кейсы после проведения основного тестирования.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Text Placeholder 3"/>
          <p:cNvSpPr txBox="1">
            <a:spLocks/>
          </p:cNvSpPr>
          <p:nvPr/>
        </p:nvSpPr>
        <p:spPr>
          <a:xfrm>
            <a:off x="549033" y="2834764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1240774" y="3133484"/>
            <a:ext cx="1785817" cy="0"/>
          </a:xfrm>
          <a:prstGeom prst="line">
            <a:avLst/>
          </a:prstGeom>
          <a:ln w="19050" cap="rnd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01761" y="3530777"/>
            <a:ext cx="242482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Анализ результатов</a:t>
            </a:r>
          </a:p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Экспорт результатов в различных срезах. Формирование отчетов.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93"/>
          <p:cNvCxnSpPr/>
          <p:nvPr/>
        </p:nvCxnSpPr>
        <p:spPr>
          <a:xfrm>
            <a:off x="503272" y="1546503"/>
            <a:ext cx="12792" cy="308264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Основные справочники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Настройка системы</a:t>
            </a:r>
            <a:endParaRPr lang="en-US" dirty="0"/>
          </a:p>
        </p:txBody>
      </p:sp>
      <p:sp>
        <p:nvSpPr>
          <p:cNvPr id="69" name="Text Placeholder 3"/>
          <p:cNvSpPr txBox="1">
            <a:spLocks/>
          </p:cNvSpPr>
          <p:nvPr/>
        </p:nvSpPr>
        <p:spPr>
          <a:xfrm>
            <a:off x="768123" y="3028950"/>
            <a:ext cx="1777095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Трудовые функции</a:t>
            </a:r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768123" y="4154329"/>
            <a:ext cx="1767710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Трудовые действия</a:t>
            </a:r>
            <a:endParaRPr lang="en-US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5690739" y="1776740"/>
            <a:ext cx="1513262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Проекты</a:t>
            </a:r>
          </a:p>
        </p:txBody>
      </p:sp>
      <p:sp>
        <p:nvSpPr>
          <p:cNvPr id="88" name="Text Placeholder 3"/>
          <p:cNvSpPr txBox="1">
            <a:spLocks/>
          </p:cNvSpPr>
          <p:nvPr/>
        </p:nvSpPr>
        <p:spPr>
          <a:xfrm>
            <a:off x="5690738" y="2921229"/>
            <a:ext cx="191184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Образовательные модули</a:t>
            </a: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5666558" y="4050328"/>
            <a:ext cx="210584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Образовательные результаты</a:t>
            </a:r>
            <a:endParaRPr lang="en-US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418288" y="1075551"/>
            <a:ext cx="49157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charset="0"/>
                <a:cs typeface="Times New Roman" charset="0"/>
              </a:rPr>
              <a:t>01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Размещение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профессионального стандарта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5334000" y="1076151"/>
            <a:ext cx="2345757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charset="0"/>
                <a:cs typeface="Times New Roman" charset="0"/>
              </a:rPr>
              <a:t>02 Внесение проектов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762000" y="1733550"/>
            <a:ext cx="194827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Обобщенные трудовые функции</a:t>
            </a:r>
          </a:p>
        </p:txBody>
      </p:sp>
      <p:graphicFrame>
        <p:nvGraphicFramePr>
          <p:cNvPr id="54" name="Chart 61"/>
          <p:cNvGraphicFramePr/>
          <p:nvPr>
            <p:extLst>
              <p:ext uri="{D42A27DB-BD31-4B8C-83A1-F6EECF244321}">
                <p14:modId xmlns:p14="http://schemas.microsoft.com/office/powerpoint/2010/main" val="877020126"/>
              </p:ext>
            </p:extLst>
          </p:nvPr>
        </p:nvGraphicFramePr>
        <p:xfrm>
          <a:off x="2559235" y="1397950"/>
          <a:ext cx="1093604" cy="115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Text Placeholder 3"/>
          <p:cNvSpPr txBox="1">
            <a:spLocks/>
          </p:cNvSpPr>
          <p:nvPr/>
        </p:nvSpPr>
        <p:spPr>
          <a:xfrm>
            <a:off x="3003015" y="1812645"/>
            <a:ext cx="206043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6" name="Chart 61"/>
          <p:cNvGraphicFramePr/>
          <p:nvPr>
            <p:extLst>
              <p:ext uri="{D42A27DB-BD31-4B8C-83A1-F6EECF244321}">
                <p14:modId xmlns:p14="http://schemas.microsoft.com/office/powerpoint/2010/main" val="1896988321"/>
              </p:ext>
            </p:extLst>
          </p:nvPr>
        </p:nvGraphicFramePr>
        <p:xfrm>
          <a:off x="3478396" y="1414260"/>
          <a:ext cx="1093604" cy="115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8" name="Chart 61"/>
          <p:cNvGraphicFramePr/>
          <p:nvPr>
            <p:extLst>
              <p:ext uri="{D42A27DB-BD31-4B8C-83A1-F6EECF244321}">
                <p14:modId xmlns:p14="http://schemas.microsoft.com/office/powerpoint/2010/main" val="1944076228"/>
              </p:ext>
            </p:extLst>
          </p:nvPr>
        </p:nvGraphicFramePr>
        <p:xfrm>
          <a:off x="2568621" y="2571750"/>
          <a:ext cx="1093604" cy="115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Text Placeholder 3"/>
          <p:cNvSpPr txBox="1">
            <a:spLocks/>
          </p:cNvSpPr>
          <p:nvPr/>
        </p:nvSpPr>
        <p:spPr>
          <a:xfrm>
            <a:off x="3922176" y="1828955"/>
            <a:ext cx="206043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2949621" y="2986445"/>
            <a:ext cx="325411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accent3"/>
                </a:solidFill>
              </a:rPr>
              <a:t>10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graphicFrame>
        <p:nvGraphicFramePr>
          <p:cNvPr id="61" name="Chart 61"/>
          <p:cNvGraphicFramePr/>
          <p:nvPr>
            <p:extLst>
              <p:ext uri="{D42A27DB-BD31-4B8C-83A1-F6EECF244321}">
                <p14:modId xmlns:p14="http://schemas.microsoft.com/office/powerpoint/2010/main" val="125474891"/>
              </p:ext>
            </p:extLst>
          </p:nvPr>
        </p:nvGraphicFramePr>
        <p:xfrm>
          <a:off x="3478396" y="2571750"/>
          <a:ext cx="1093604" cy="115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2" name="Text Placeholder 3"/>
          <p:cNvSpPr txBox="1">
            <a:spLocks/>
          </p:cNvSpPr>
          <p:nvPr/>
        </p:nvSpPr>
        <p:spPr>
          <a:xfrm>
            <a:off x="3931562" y="3002755"/>
            <a:ext cx="206043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3" name="Chart 61"/>
          <p:cNvGraphicFramePr/>
          <p:nvPr>
            <p:extLst>
              <p:ext uri="{D42A27DB-BD31-4B8C-83A1-F6EECF244321}">
                <p14:modId xmlns:p14="http://schemas.microsoft.com/office/powerpoint/2010/main" val="1565272920"/>
              </p:ext>
            </p:extLst>
          </p:nvPr>
        </p:nvGraphicFramePr>
        <p:xfrm>
          <a:off x="2568621" y="3714750"/>
          <a:ext cx="1093604" cy="115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4" name="Text Placeholder 3"/>
          <p:cNvSpPr txBox="1">
            <a:spLocks/>
          </p:cNvSpPr>
          <p:nvPr/>
        </p:nvSpPr>
        <p:spPr>
          <a:xfrm>
            <a:off x="2949621" y="4129445"/>
            <a:ext cx="325411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99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graphicFrame>
        <p:nvGraphicFramePr>
          <p:cNvPr id="65" name="Chart 61"/>
          <p:cNvGraphicFramePr/>
          <p:nvPr>
            <p:extLst>
              <p:ext uri="{D42A27DB-BD31-4B8C-83A1-F6EECF244321}">
                <p14:modId xmlns:p14="http://schemas.microsoft.com/office/powerpoint/2010/main" val="1563610849"/>
              </p:ext>
            </p:extLst>
          </p:nvPr>
        </p:nvGraphicFramePr>
        <p:xfrm>
          <a:off x="3478396" y="3714750"/>
          <a:ext cx="1093604" cy="115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6" name="Text Placeholder 3"/>
          <p:cNvSpPr txBox="1">
            <a:spLocks/>
          </p:cNvSpPr>
          <p:nvPr/>
        </p:nvSpPr>
        <p:spPr>
          <a:xfrm>
            <a:off x="3332518" y="4128142"/>
            <a:ext cx="1385357" cy="30480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Pentagon 10"/>
          <p:cNvSpPr/>
          <p:nvPr/>
        </p:nvSpPr>
        <p:spPr>
          <a:xfrm>
            <a:off x="405289" y="1809750"/>
            <a:ext cx="275617" cy="1941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27"/>
          <p:cNvSpPr/>
          <p:nvPr/>
        </p:nvSpPr>
        <p:spPr>
          <a:xfrm>
            <a:off x="405289" y="4206402"/>
            <a:ext cx="275617" cy="19414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Pentagon 29"/>
          <p:cNvSpPr/>
          <p:nvPr/>
        </p:nvSpPr>
        <p:spPr>
          <a:xfrm>
            <a:off x="410211" y="3063402"/>
            <a:ext cx="275617" cy="19414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93"/>
          <p:cNvCxnSpPr/>
          <p:nvPr/>
        </p:nvCxnSpPr>
        <p:spPr>
          <a:xfrm>
            <a:off x="5449347" y="1546503"/>
            <a:ext cx="12792" cy="308264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entagon 10"/>
          <p:cNvSpPr/>
          <p:nvPr/>
        </p:nvSpPr>
        <p:spPr>
          <a:xfrm>
            <a:off x="5334000" y="1809750"/>
            <a:ext cx="275617" cy="19414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77" name="Pentagon 27"/>
          <p:cNvSpPr/>
          <p:nvPr/>
        </p:nvSpPr>
        <p:spPr>
          <a:xfrm>
            <a:off x="5334000" y="4206402"/>
            <a:ext cx="275617" cy="19414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78" name="Pentagon 29"/>
          <p:cNvSpPr/>
          <p:nvPr/>
        </p:nvSpPr>
        <p:spPr>
          <a:xfrm>
            <a:off x="5338922" y="3063402"/>
            <a:ext cx="275617" cy="19414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graphicFrame>
        <p:nvGraphicFramePr>
          <p:cNvPr id="79" name="Chart 61"/>
          <p:cNvGraphicFramePr/>
          <p:nvPr>
            <p:extLst>
              <p:ext uri="{D42A27DB-BD31-4B8C-83A1-F6EECF244321}">
                <p14:modId xmlns:p14="http://schemas.microsoft.com/office/powerpoint/2010/main" val="1320796636"/>
              </p:ext>
            </p:extLst>
          </p:nvPr>
        </p:nvGraphicFramePr>
        <p:xfrm>
          <a:off x="7811262" y="1383460"/>
          <a:ext cx="1093604" cy="115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0" name="Text Placeholder 3"/>
          <p:cNvSpPr txBox="1">
            <a:spLocks/>
          </p:cNvSpPr>
          <p:nvPr/>
        </p:nvSpPr>
        <p:spPr>
          <a:xfrm>
            <a:off x="7602582" y="1803710"/>
            <a:ext cx="1541418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1" name="Chart 61"/>
          <p:cNvGraphicFramePr/>
          <p:nvPr>
            <p:extLst>
              <p:ext uri="{D42A27DB-BD31-4B8C-83A1-F6EECF244321}">
                <p14:modId xmlns:p14="http://schemas.microsoft.com/office/powerpoint/2010/main" val="1370573594"/>
              </p:ext>
            </p:extLst>
          </p:nvPr>
        </p:nvGraphicFramePr>
        <p:xfrm>
          <a:off x="7820648" y="2557260"/>
          <a:ext cx="1093604" cy="115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2" name="Text Placeholder 3"/>
          <p:cNvSpPr txBox="1">
            <a:spLocks/>
          </p:cNvSpPr>
          <p:nvPr/>
        </p:nvSpPr>
        <p:spPr>
          <a:xfrm>
            <a:off x="8201648" y="2971955"/>
            <a:ext cx="325411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71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22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Разработка контрольно-измерительных материалов</a:t>
            </a:r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4572000" y="1546503"/>
            <a:ext cx="0" cy="27461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"/>
          <p:cNvSpPr txBox="1">
            <a:spLocks/>
          </p:cNvSpPr>
          <p:nvPr/>
        </p:nvSpPr>
        <p:spPr>
          <a:xfrm>
            <a:off x="304800" y="1822765"/>
            <a:ext cx="3059229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377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Профиль и программа подготовки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9" name="Text Placeholder 3"/>
          <p:cNvSpPr txBox="1">
            <a:spLocks/>
          </p:cNvSpPr>
          <p:nvPr/>
        </p:nvSpPr>
        <p:spPr>
          <a:xfrm>
            <a:off x="304800" y="2487325"/>
            <a:ext cx="3059229" cy="7879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377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Текст задания, 4 варианта ответа,</a:t>
            </a:r>
          </a:p>
          <a:p>
            <a:pPr algn="r" defTabSz="914377">
              <a:spcBef>
                <a:spcPct val="20000"/>
              </a:spcBef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омер правильного ответа, обоснование правильного ответа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304800" y="3792438"/>
            <a:ext cx="3059229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377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Проверяемые трудовые действия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5779971" y="1790640"/>
            <a:ext cx="3059229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Профиль и программа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подготовки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8" name="Text Placeholder 3"/>
          <p:cNvSpPr txBox="1">
            <a:spLocks/>
          </p:cNvSpPr>
          <p:nvPr/>
        </p:nvSpPr>
        <p:spPr>
          <a:xfrm>
            <a:off x="5779971" y="2411909"/>
            <a:ext cx="3059229" cy="98488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Описание проблемной ситуации , 4 задания, дополнительные материалы, ответы разработчика на каждое задание</a:t>
            </a: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5779971" y="3771840"/>
            <a:ext cx="3059229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Проверяемые трудовые действия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84885" y="1128123"/>
            <a:ext cx="35441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377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charset="0"/>
                <a:cs typeface="Times New Roman" charset="0"/>
              </a:rPr>
              <a:t>Атрибуты тестового задания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4859983" y="1150835"/>
            <a:ext cx="2345757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charset="0"/>
                <a:cs typeface="Times New Roman" charset="0"/>
              </a:rPr>
              <a:t>Атрибуты кейса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6" name="Oval 24"/>
          <p:cNvSpPr/>
          <p:nvPr/>
        </p:nvSpPr>
        <p:spPr>
          <a:xfrm>
            <a:off x="3505200" y="1577277"/>
            <a:ext cx="723797" cy="703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8" name="Oval 71"/>
          <p:cNvSpPr/>
          <p:nvPr/>
        </p:nvSpPr>
        <p:spPr>
          <a:xfrm>
            <a:off x="4936183" y="1593130"/>
            <a:ext cx="723797" cy="7030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0" name="Oval 86"/>
          <p:cNvSpPr/>
          <p:nvPr/>
        </p:nvSpPr>
        <p:spPr>
          <a:xfrm>
            <a:off x="3505200" y="2583966"/>
            <a:ext cx="723797" cy="70307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Oval 99"/>
          <p:cNvSpPr/>
          <p:nvPr/>
        </p:nvSpPr>
        <p:spPr>
          <a:xfrm>
            <a:off x="4936183" y="2583967"/>
            <a:ext cx="723797" cy="70307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4" name="Oval 107"/>
          <p:cNvSpPr/>
          <p:nvPr/>
        </p:nvSpPr>
        <p:spPr>
          <a:xfrm>
            <a:off x="3505200" y="3592088"/>
            <a:ext cx="723797" cy="7030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Oval 113"/>
          <p:cNvSpPr/>
          <p:nvPr/>
        </p:nvSpPr>
        <p:spPr>
          <a:xfrm>
            <a:off x="4936183" y="3592088"/>
            <a:ext cx="723797" cy="703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Freeform 27"/>
          <p:cNvSpPr>
            <a:spLocks noEditPoints="1"/>
          </p:cNvSpPr>
          <p:nvPr/>
        </p:nvSpPr>
        <p:spPr bwMode="auto">
          <a:xfrm>
            <a:off x="3718778" y="1773999"/>
            <a:ext cx="305230" cy="306764"/>
          </a:xfrm>
          <a:custGeom>
            <a:avLst/>
            <a:gdLst/>
            <a:ahLst/>
            <a:cxnLst>
              <a:cxn ang="0">
                <a:pos x="483" y="362"/>
              </a:cxn>
              <a:cxn ang="0">
                <a:pos x="381" y="402"/>
              </a:cxn>
              <a:cxn ang="0">
                <a:pos x="331" y="499"/>
              </a:cxn>
              <a:cxn ang="0">
                <a:pos x="360" y="607"/>
              </a:cxn>
              <a:cxn ang="0">
                <a:pos x="451" y="666"/>
              </a:cxn>
              <a:cxn ang="0">
                <a:pos x="562" y="649"/>
              </a:cxn>
              <a:cxn ang="0">
                <a:pos x="630" y="565"/>
              </a:cxn>
              <a:cxn ang="0">
                <a:pos x="750" y="451"/>
              </a:cxn>
              <a:cxn ang="0">
                <a:pos x="743" y="602"/>
              </a:cxn>
              <a:cxn ang="0">
                <a:pos x="662" y="724"/>
              </a:cxn>
              <a:cxn ang="0">
                <a:pos x="528" y="786"/>
              </a:cxn>
              <a:cxn ang="0">
                <a:pos x="378" y="768"/>
              </a:cxn>
              <a:cxn ang="0">
                <a:pos x="264" y="678"/>
              </a:cxn>
              <a:cxn ang="0">
                <a:pos x="212" y="538"/>
              </a:cxn>
              <a:cxn ang="0">
                <a:pos x="242" y="390"/>
              </a:cxn>
              <a:cxn ang="0">
                <a:pos x="340" y="283"/>
              </a:cxn>
              <a:cxn ang="0">
                <a:pos x="484" y="242"/>
              </a:cxn>
              <a:cxn ang="0">
                <a:pos x="644" y="58"/>
              </a:cxn>
              <a:cxn ang="0">
                <a:pos x="600" y="132"/>
              </a:cxn>
              <a:cxn ang="0">
                <a:pos x="459" y="171"/>
              </a:cxn>
              <a:cxn ang="0">
                <a:pos x="296" y="226"/>
              </a:cxn>
              <a:cxn ang="0">
                <a:pos x="182" y="348"/>
              </a:cxn>
              <a:cxn ang="0">
                <a:pos x="139" y="516"/>
              </a:cxn>
              <a:cxn ang="0">
                <a:pos x="182" y="683"/>
              </a:cxn>
              <a:cxn ang="0">
                <a:pos x="296" y="806"/>
              </a:cxn>
              <a:cxn ang="0">
                <a:pos x="459" y="861"/>
              </a:cxn>
              <a:cxn ang="0">
                <a:pos x="630" y="830"/>
              </a:cxn>
              <a:cxn ang="0">
                <a:pos x="760" y="724"/>
              </a:cxn>
              <a:cxn ang="0">
                <a:pos x="826" y="567"/>
              </a:cxn>
              <a:cxn ang="0">
                <a:pos x="808" y="396"/>
              </a:cxn>
              <a:cxn ang="0">
                <a:pos x="915" y="375"/>
              </a:cxn>
              <a:cxn ang="0">
                <a:pos x="968" y="516"/>
              </a:cxn>
              <a:cxn ang="0">
                <a:pos x="924" y="718"/>
              </a:cxn>
              <a:cxn ang="0">
                <a:pos x="806" y="878"/>
              </a:cxn>
              <a:cxn ang="0">
                <a:pos x="632" y="978"/>
              </a:cxn>
              <a:cxn ang="0">
                <a:pos x="424" y="997"/>
              </a:cxn>
              <a:cxn ang="0">
                <a:pos x="232" y="930"/>
              </a:cxn>
              <a:cxn ang="0">
                <a:pos x="87" y="793"/>
              </a:cxn>
              <a:cxn ang="0">
                <a:pos x="8" y="606"/>
              </a:cxn>
              <a:cxn ang="0">
                <a:pos x="15" y="397"/>
              </a:cxn>
              <a:cxn ang="0">
                <a:pos x="104" y="216"/>
              </a:cxn>
              <a:cxn ang="0">
                <a:pos x="257" y="88"/>
              </a:cxn>
              <a:cxn ang="0">
                <a:pos x="454" y="32"/>
              </a:cxn>
              <a:cxn ang="0">
                <a:pos x="823" y="0"/>
              </a:cxn>
              <a:cxn ang="0">
                <a:pos x="830" y="3"/>
              </a:cxn>
              <a:cxn ang="0">
                <a:pos x="836" y="6"/>
              </a:cxn>
              <a:cxn ang="0">
                <a:pos x="842" y="13"/>
              </a:cxn>
              <a:cxn ang="0">
                <a:pos x="846" y="20"/>
              </a:cxn>
              <a:cxn ang="0">
                <a:pos x="850" y="145"/>
              </a:cxn>
              <a:cxn ang="0">
                <a:pos x="989" y="160"/>
              </a:cxn>
              <a:cxn ang="0">
                <a:pos x="991" y="195"/>
              </a:cxn>
              <a:cxn ang="0">
                <a:pos x="503" y="538"/>
              </a:cxn>
              <a:cxn ang="0">
                <a:pos x="461" y="524"/>
              </a:cxn>
              <a:cxn ang="0">
                <a:pos x="467" y="481"/>
              </a:cxn>
              <a:cxn ang="0">
                <a:pos x="796" y="8"/>
              </a:cxn>
              <a:cxn ang="0">
                <a:pos x="803" y="3"/>
              </a:cxn>
              <a:cxn ang="0">
                <a:pos x="813" y="0"/>
              </a:cxn>
            </a:cxnLst>
            <a:rect l="0" t="0" r="r" b="b"/>
            <a:pathLst>
              <a:path w="996" h="1001">
                <a:moveTo>
                  <a:pt x="484" y="242"/>
                </a:moveTo>
                <a:lnTo>
                  <a:pt x="505" y="243"/>
                </a:lnTo>
                <a:lnTo>
                  <a:pt x="526" y="245"/>
                </a:lnTo>
                <a:lnTo>
                  <a:pt x="546" y="249"/>
                </a:lnTo>
                <a:lnTo>
                  <a:pt x="565" y="254"/>
                </a:lnTo>
                <a:lnTo>
                  <a:pt x="584" y="261"/>
                </a:lnTo>
                <a:lnTo>
                  <a:pt x="483" y="362"/>
                </a:lnTo>
                <a:lnTo>
                  <a:pt x="467" y="363"/>
                </a:lnTo>
                <a:lnTo>
                  <a:pt x="451" y="366"/>
                </a:lnTo>
                <a:lnTo>
                  <a:pt x="435" y="370"/>
                </a:lnTo>
                <a:lnTo>
                  <a:pt x="420" y="376"/>
                </a:lnTo>
                <a:lnTo>
                  <a:pt x="406" y="383"/>
                </a:lnTo>
                <a:lnTo>
                  <a:pt x="393" y="392"/>
                </a:lnTo>
                <a:lnTo>
                  <a:pt x="381" y="402"/>
                </a:lnTo>
                <a:lnTo>
                  <a:pt x="370" y="413"/>
                </a:lnTo>
                <a:lnTo>
                  <a:pt x="360" y="425"/>
                </a:lnTo>
                <a:lnTo>
                  <a:pt x="351" y="438"/>
                </a:lnTo>
                <a:lnTo>
                  <a:pt x="344" y="453"/>
                </a:lnTo>
                <a:lnTo>
                  <a:pt x="338" y="467"/>
                </a:lnTo>
                <a:lnTo>
                  <a:pt x="334" y="483"/>
                </a:lnTo>
                <a:lnTo>
                  <a:pt x="331" y="499"/>
                </a:lnTo>
                <a:lnTo>
                  <a:pt x="330" y="516"/>
                </a:lnTo>
                <a:lnTo>
                  <a:pt x="331" y="533"/>
                </a:lnTo>
                <a:lnTo>
                  <a:pt x="334" y="549"/>
                </a:lnTo>
                <a:lnTo>
                  <a:pt x="338" y="565"/>
                </a:lnTo>
                <a:lnTo>
                  <a:pt x="344" y="579"/>
                </a:lnTo>
                <a:lnTo>
                  <a:pt x="352" y="593"/>
                </a:lnTo>
                <a:lnTo>
                  <a:pt x="360" y="607"/>
                </a:lnTo>
                <a:lnTo>
                  <a:pt x="370" y="619"/>
                </a:lnTo>
                <a:lnTo>
                  <a:pt x="381" y="630"/>
                </a:lnTo>
                <a:lnTo>
                  <a:pt x="394" y="640"/>
                </a:lnTo>
                <a:lnTo>
                  <a:pt x="407" y="649"/>
                </a:lnTo>
                <a:lnTo>
                  <a:pt x="421" y="656"/>
                </a:lnTo>
                <a:lnTo>
                  <a:pt x="436" y="662"/>
                </a:lnTo>
                <a:lnTo>
                  <a:pt x="451" y="666"/>
                </a:lnTo>
                <a:lnTo>
                  <a:pt x="467" y="669"/>
                </a:lnTo>
                <a:lnTo>
                  <a:pt x="484" y="670"/>
                </a:lnTo>
                <a:lnTo>
                  <a:pt x="501" y="669"/>
                </a:lnTo>
                <a:lnTo>
                  <a:pt x="517" y="666"/>
                </a:lnTo>
                <a:lnTo>
                  <a:pt x="533" y="662"/>
                </a:lnTo>
                <a:lnTo>
                  <a:pt x="548" y="656"/>
                </a:lnTo>
                <a:lnTo>
                  <a:pt x="562" y="649"/>
                </a:lnTo>
                <a:lnTo>
                  <a:pt x="575" y="640"/>
                </a:lnTo>
                <a:lnTo>
                  <a:pt x="587" y="630"/>
                </a:lnTo>
                <a:lnTo>
                  <a:pt x="598" y="619"/>
                </a:lnTo>
                <a:lnTo>
                  <a:pt x="608" y="607"/>
                </a:lnTo>
                <a:lnTo>
                  <a:pt x="617" y="593"/>
                </a:lnTo>
                <a:lnTo>
                  <a:pt x="624" y="579"/>
                </a:lnTo>
                <a:lnTo>
                  <a:pt x="630" y="565"/>
                </a:lnTo>
                <a:lnTo>
                  <a:pt x="634" y="549"/>
                </a:lnTo>
                <a:lnTo>
                  <a:pt x="637" y="533"/>
                </a:lnTo>
                <a:lnTo>
                  <a:pt x="638" y="516"/>
                </a:lnTo>
                <a:lnTo>
                  <a:pt x="637" y="510"/>
                </a:lnTo>
                <a:lnTo>
                  <a:pt x="736" y="411"/>
                </a:lnTo>
                <a:lnTo>
                  <a:pt x="744" y="431"/>
                </a:lnTo>
                <a:lnTo>
                  <a:pt x="750" y="451"/>
                </a:lnTo>
                <a:lnTo>
                  <a:pt x="754" y="472"/>
                </a:lnTo>
                <a:lnTo>
                  <a:pt x="756" y="494"/>
                </a:lnTo>
                <a:lnTo>
                  <a:pt x="757" y="516"/>
                </a:lnTo>
                <a:lnTo>
                  <a:pt x="756" y="538"/>
                </a:lnTo>
                <a:lnTo>
                  <a:pt x="754" y="560"/>
                </a:lnTo>
                <a:lnTo>
                  <a:pt x="749" y="582"/>
                </a:lnTo>
                <a:lnTo>
                  <a:pt x="743" y="602"/>
                </a:lnTo>
                <a:lnTo>
                  <a:pt x="736" y="622"/>
                </a:lnTo>
                <a:lnTo>
                  <a:pt x="727" y="642"/>
                </a:lnTo>
                <a:lnTo>
                  <a:pt x="716" y="660"/>
                </a:lnTo>
                <a:lnTo>
                  <a:pt x="705" y="678"/>
                </a:lnTo>
                <a:lnTo>
                  <a:pt x="691" y="694"/>
                </a:lnTo>
                <a:lnTo>
                  <a:pt x="677" y="710"/>
                </a:lnTo>
                <a:lnTo>
                  <a:pt x="662" y="724"/>
                </a:lnTo>
                <a:lnTo>
                  <a:pt x="645" y="737"/>
                </a:lnTo>
                <a:lnTo>
                  <a:pt x="628" y="749"/>
                </a:lnTo>
                <a:lnTo>
                  <a:pt x="610" y="759"/>
                </a:lnTo>
                <a:lnTo>
                  <a:pt x="590" y="768"/>
                </a:lnTo>
                <a:lnTo>
                  <a:pt x="570" y="776"/>
                </a:lnTo>
                <a:lnTo>
                  <a:pt x="550" y="782"/>
                </a:lnTo>
                <a:lnTo>
                  <a:pt x="528" y="786"/>
                </a:lnTo>
                <a:lnTo>
                  <a:pt x="507" y="789"/>
                </a:lnTo>
                <a:lnTo>
                  <a:pt x="484" y="790"/>
                </a:lnTo>
                <a:lnTo>
                  <a:pt x="462" y="789"/>
                </a:lnTo>
                <a:lnTo>
                  <a:pt x="440" y="786"/>
                </a:lnTo>
                <a:lnTo>
                  <a:pt x="419" y="782"/>
                </a:lnTo>
                <a:lnTo>
                  <a:pt x="398" y="776"/>
                </a:lnTo>
                <a:lnTo>
                  <a:pt x="378" y="768"/>
                </a:lnTo>
                <a:lnTo>
                  <a:pt x="359" y="759"/>
                </a:lnTo>
                <a:lnTo>
                  <a:pt x="340" y="749"/>
                </a:lnTo>
                <a:lnTo>
                  <a:pt x="323" y="737"/>
                </a:lnTo>
                <a:lnTo>
                  <a:pt x="307" y="724"/>
                </a:lnTo>
                <a:lnTo>
                  <a:pt x="291" y="710"/>
                </a:lnTo>
                <a:lnTo>
                  <a:pt x="277" y="694"/>
                </a:lnTo>
                <a:lnTo>
                  <a:pt x="264" y="678"/>
                </a:lnTo>
                <a:lnTo>
                  <a:pt x="252" y="660"/>
                </a:lnTo>
                <a:lnTo>
                  <a:pt x="242" y="642"/>
                </a:lnTo>
                <a:lnTo>
                  <a:pt x="232" y="622"/>
                </a:lnTo>
                <a:lnTo>
                  <a:pt x="225" y="602"/>
                </a:lnTo>
                <a:lnTo>
                  <a:pt x="219" y="582"/>
                </a:lnTo>
                <a:lnTo>
                  <a:pt x="215" y="560"/>
                </a:lnTo>
                <a:lnTo>
                  <a:pt x="212" y="538"/>
                </a:lnTo>
                <a:lnTo>
                  <a:pt x="211" y="516"/>
                </a:lnTo>
                <a:lnTo>
                  <a:pt x="212" y="493"/>
                </a:lnTo>
                <a:lnTo>
                  <a:pt x="215" y="472"/>
                </a:lnTo>
                <a:lnTo>
                  <a:pt x="219" y="450"/>
                </a:lnTo>
                <a:lnTo>
                  <a:pt x="225" y="430"/>
                </a:lnTo>
                <a:lnTo>
                  <a:pt x="232" y="410"/>
                </a:lnTo>
                <a:lnTo>
                  <a:pt x="242" y="390"/>
                </a:lnTo>
                <a:lnTo>
                  <a:pt x="252" y="372"/>
                </a:lnTo>
                <a:lnTo>
                  <a:pt x="264" y="354"/>
                </a:lnTo>
                <a:lnTo>
                  <a:pt x="277" y="338"/>
                </a:lnTo>
                <a:lnTo>
                  <a:pt x="291" y="322"/>
                </a:lnTo>
                <a:lnTo>
                  <a:pt x="307" y="308"/>
                </a:lnTo>
                <a:lnTo>
                  <a:pt x="323" y="295"/>
                </a:lnTo>
                <a:lnTo>
                  <a:pt x="340" y="283"/>
                </a:lnTo>
                <a:lnTo>
                  <a:pt x="359" y="273"/>
                </a:lnTo>
                <a:lnTo>
                  <a:pt x="378" y="264"/>
                </a:lnTo>
                <a:lnTo>
                  <a:pt x="398" y="256"/>
                </a:lnTo>
                <a:lnTo>
                  <a:pt x="419" y="250"/>
                </a:lnTo>
                <a:lnTo>
                  <a:pt x="440" y="246"/>
                </a:lnTo>
                <a:lnTo>
                  <a:pt x="462" y="243"/>
                </a:lnTo>
                <a:lnTo>
                  <a:pt x="484" y="242"/>
                </a:lnTo>
                <a:close/>
                <a:moveTo>
                  <a:pt x="484" y="31"/>
                </a:moveTo>
                <a:lnTo>
                  <a:pt x="512" y="32"/>
                </a:lnTo>
                <a:lnTo>
                  <a:pt x="539" y="34"/>
                </a:lnTo>
                <a:lnTo>
                  <a:pt x="566" y="38"/>
                </a:lnTo>
                <a:lnTo>
                  <a:pt x="593" y="43"/>
                </a:lnTo>
                <a:lnTo>
                  <a:pt x="618" y="50"/>
                </a:lnTo>
                <a:lnTo>
                  <a:pt x="644" y="58"/>
                </a:lnTo>
                <a:lnTo>
                  <a:pt x="621" y="81"/>
                </a:lnTo>
                <a:lnTo>
                  <a:pt x="615" y="88"/>
                </a:lnTo>
                <a:lnTo>
                  <a:pt x="610" y="96"/>
                </a:lnTo>
                <a:lnTo>
                  <a:pt x="606" y="104"/>
                </a:lnTo>
                <a:lnTo>
                  <a:pt x="603" y="113"/>
                </a:lnTo>
                <a:lnTo>
                  <a:pt x="601" y="122"/>
                </a:lnTo>
                <a:lnTo>
                  <a:pt x="600" y="132"/>
                </a:lnTo>
                <a:lnTo>
                  <a:pt x="600" y="190"/>
                </a:lnTo>
                <a:lnTo>
                  <a:pt x="578" y="183"/>
                </a:lnTo>
                <a:lnTo>
                  <a:pt x="555" y="177"/>
                </a:lnTo>
                <a:lnTo>
                  <a:pt x="532" y="173"/>
                </a:lnTo>
                <a:lnTo>
                  <a:pt x="508" y="171"/>
                </a:lnTo>
                <a:lnTo>
                  <a:pt x="484" y="170"/>
                </a:lnTo>
                <a:lnTo>
                  <a:pt x="459" y="171"/>
                </a:lnTo>
                <a:lnTo>
                  <a:pt x="433" y="173"/>
                </a:lnTo>
                <a:lnTo>
                  <a:pt x="409" y="178"/>
                </a:lnTo>
                <a:lnTo>
                  <a:pt x="385" y="184"/>
                </a:lnTo>
                <a:lnTo>
                  <a:pt x="361" y="192"/>
                </a:lnTo>
                <a:lnTo>
                  <a:pt x="339" y="202"/>
                </a:lnTo>
                <a:lnTo>
                  <a:pt x="317" y="213"/>
                </a:lnTo>
                <a:lnTo>
                  <a:pt x="296" y="226"/>
                </a:lnTo>
                <a:lnTo>
                  <a:pt x="277" y="239"/>
                </a:lnTo>
                <a:lnTo>
                  <a:pt x="258" y="255"/>
                </a:lnTo>
                <a:lnTo>
                  <a:pt x="240" y="271"/>
                </a:lnTo>
                <a:lnTo>
                  <a:pt x="223" y="289"/>
                </a:lnTo>
                <a:lnTo>
                  <a:pt x="208" y="308"/>
                </a:lnTo>
                <a:lnTo>
                  <a:pt x="194" y="328"/>
                </a:lnTo>
                <a:lnTo>
                  <a:pt x="182" y="348"/>
                </a:lnTo>
                <a:lnTo>
                  <a:pt x="171" y="370"/>
                </a:lnTo>
                <a:lnTo>
                  <a:pt x="161" y="393"/>
                </a:lnTo>
                <a:lnTo>
                  <a:pt x="153" y="416"/>
                </a:lnTo>
                <a:lnTo>
                  <a:pt x="147" y="440"/>
                </a:lnTo>
                <a:lnTo>
                  <a:pt x="142" y="465"/>
                </a:lnTo>
                <a:lnTo>
                  <a:pt x="140" y="490"/>
                </a:lnTo>
                <a:lnTo>
                  <a:pt x="139" y="516"/>
                </a:lnTo>
                <a:lnTo>
                  <a:pt x="140" y="542"/>
                </a:lnTo>
                <a:lnTo>
                  <a:pt x="142" y="567"/>
                </a:lnTo>
                <a:lnTo>
                  <a:pt x="147" y="592"/>
                </a:lnTo>
                <a:lnTo>
                  <a:pt x="153" y="616"/>
                </a:lnTo>
                <a:lnTo>
                  <a:pt x="161" y="639"/>
                </a:lnTo>
                <a:lnTo>
                  <a:pt x="171" y="662"/>
                </a:lnTo>
                <a:lnTo>
                  <a:pt x="182" y="683"/>
                </a:lnTo>
                <a:lnTo>
                  <a:pt x="194" y="704"/>
                </a:lnTo>
                <a:lnTo>
                  <a:pt x="208" y="724"/>
                </a:lnTo>
                <a:lnTo>
                  <a:pt x="223" y="743"/>
                </a:lnTo>
                <a:lnTo>
                  <a:pt x="240" y="761"/>
                </a:lnTo>
                <a:lnTo>
                  <a:pt x="258" y="777"/>
                </a:lnTo>
                <a:lnTo>
                  <a:pt x="277" y="792"/>
                </a:lnTo>
                <a:lnTo>
                  <a:pt x="296" y="806"/>
                </a:lnTo>
                <a:lnTo>
                  <a:pt x="317" y="819"/>
                </a:lnTo>
                <a:lnTo>
                  <a:pt x="339" y="830"/>
                </a:lnTo>
                <a:lnTo>
                  <a:pt x="361" y="839"/>
                </a:lnTo>
                <a:lnTo>
                  <a:pt x="385" y="847"/>
                </a:lnTo>
                <a:lnTo>
                  <a:pt x="409" y="854"/>
                </a:lnTo>
                <a:lnTo>
                  <a:pt x="433" y="859"/>
                </a:lnTo>
                <a:lnTo>
                  <a:pt x="459" y="861"/>
                </a:lnTo>
                <a:lnTo>
                  <a:pt x="484" y="862"/>
                </a:lnTo>
                <a:lnTo>
                  <a:pt x="510" y="861"/>
                </a:lnTo>
                <a:lnTo>
                  <a:pt x="535" y="859"/>
                </a:lnTo>
                <a:lnTo>
                  <a:pt x="560" y="854"/>
                </a:lnTo>
                <a:lnTo>
                  <a:pt x="584" y="847"/>
                </a:lnTo>
                <a:lnTo>
                  <a:pt x="607" y="839"/>
                </a:lnTo>
                <a:lnTo>
                  <a:pt x="630" y="830"/>
                </a:lnTo>
                <a:lnTo>
                  <a:pt x="651" y="819"/>
                </a:lnTo>
                <a:lnTo>
                  <a:pt x="672" y="806"/>
                </a:lnTo>
                <a:lnTo>
                  <a:pt x="692" y="792"/>
                </a:lnTo>
                <a:lnTo>
                  <a:pt x="711" y="777"/>
                </a:lnTo>
                <a:lnTo>
                  <a:pt x="728" y="761"/>
                </a:lnTo>
                <a:lnTo>
                  <a:pt x="745" y="743"/>
                </a:lnTo>
                <a:lnTo>
                  <a:pt x="760" y="724"/>
                </a:lnTo>
                <a:lnTo>
                  <a:pt x="774" y="704"/>
                </a:lnTo>
                <a:lnTo>
                  <a:pt x="786" y="683"/>
                </a:lnTo>
                <a:lnTo>
                  <a:pt x="797" y="662"/>
                </a:lnTo>
                <a:lnTo>
                  <a:pt x="807" y="639"/>
                </a:lnTo>
                <a:lnTo>
                  <a:pt x="815" y="616"/>
                </a:lnTo>
                <a:lnTo>
                  <a:pt x="821" y="592"/>
                </a:lnTo>
                <a:lnTo>
                  <a:pt x="826" y="567"/>
                </a:lnTo>
                <a:lnTo>
                  <a:pt x="829" y="542"/>
                </a:lnTo>
                <a:lnTo>
                  <a:pt x="830" y="516"/>
                </a:lnTo>
                <a:lnTo>
                  <a:pt x="829" y="491"/>
                </a:lnTo>
                <a:lnTo>
                  <a:pt x="826" y="466"/>
                </a:lnTo>
                <a:lnTo>
                  <a:pt x="822" y="442"/>
                </a:lnTo>
                <a:lnTo>
                  <a:pt x="816" y="419"/>
                </a:lnTo>
                <a:lnTo>
                  <a:pt x="808" y="396"/>
                </a:lnTo>
                <a:lnTo>
                  <a:pt x="864" y="396"/>
                </a:lnTo>
                <a:lnTo>
                  <a:pt x="873" y="396"/>
                </a:lnTo>
                <a:lnTo>
                  <a:pt x="882" y="394"/>
                </a:lnTo>
                <a:lnTo>
                  <a:pt x="891" y="391"/>
                </a:lnTo>
                <a:lnTo>
                  <a:pt x="900" y="387"/>
                </a:lnTo>
                <a:lnTo>
                  <a:pt x="907" y="381"/>
                </a:lnTo>
                <a:lnTo>
                  <a:pt x="915" y="375"/>
                </a:lnTo>
                <a:lnTo>
                  <a:pt x="939" y="350"/>
                </a:lnTo>
                <a:lnTo>
                  <a:pt x="948" y="376"/>
                </a:lnTo>
                <a:lnTo>
                  <a:pt x="955" y="403"/>
                </a:lnTo>
                <a:lnTo>
                  <a:pt x="961" y="431"/>
                </a:lnTo>
                <a:lnTo>
                  <a:pt x="965" y="459"/>
                </a:lnTo>
                <a:lnTo>
                  <a:pt x="968" y="487"/>
                </a:lnTo>
                <a:lnTo>
                  <a:pt x="968" y="516"/>
                </a:lnTo>
                <a:lnTo>
                  <a:pt x="968" y="547"/>
                </a:lnTo>
                <a:lnTo>
                  <a:pt x="965" y="577"/>
                </a:lnTo>
                <a:lnTo>
                  <a:pt x="960" y="606"/>
                </a:lnTo>
                <a:lnTo>
                  <a:pt x="954" y="635"/>
                </a:lnTo>
                <a:lnTo>
                  <a:pt x="945" y="664"/>
                </a:lnTo>
                <a:lnTo>
                  <a:pt x="936" y="691"/>
                </a:lnTo>
                <a:lnTo>
                  <a:pt x="924" y="718"/>
                </a:lnTo>
                <a:lnTo>
                  <a:pt x="912" y="744"/>
                </a:lnTo>
                <a:lnTo>
                  <a:pt x="897" y="769"/>
                </a:lnTo>
                <a:lnTo>
                  <a:pt x="881" y="793"/>
                </a:lnTo>
                <a:lnTo>
                  <a:pt x="865" y="816"/>
                </a:lnTo>
                <a:lnTo>
                  <a:pt x="846" y="838"/>
                </a:lnTo>
                <a:lnTo>
                  <a:pt x="827" y="859"/>
                </a:lnTo>
                <a:lnTo>
                  <a:pt x="806" y="878"/>
                </a:lnTo>
                <a:lnTo>
                  <a:pt x="784" y="897"/>
                </a:lnTo>
                <a:lnTo>
                  <a:pt x="761" y="914"/>
                </a:lnTo>
                <a:lnTo>
                  <a:pt x="737" y="930"/>
                </a:lnTo>
                <a:lnTo>
                  <a:pt x="712" y="944"/>
                </a:lnTo>
                <a:lnTo>
                  <a:pt x="686" y="957"/>
                </a:lnTo>
                <a:lnTo>
                  <a:pt x="659" y="968"/>
                </a:lnTo>
                <a:lnTo>
                  <a:pt x="632" y="978"/>
                </a:lnTo>
                <a:lnTo>
                  <a:pt x="603" y="986"/>
                </a:lnTo>
                <a:lnTo>
                  <a:pt x="574" y="993"/>
                </a:lnTo>
                <a:lnTo>
                  <a:pt x="545" y="997"/>
                </a:lnTo>
                <a:lnTo>
                  <a:pt x="515" y="1000"/>
                </a:lnTo>
                <a:lnTo>
                  <a:pt x="484" y="1001"/>
                </a:lnTo>
                <a:lnTo>
                  <a:pt x="454" y="1000"/>
                </a:lnTo>
                <a:lnTo>
                  <a:pt x="424" y="997"/>
                </a:lnTo>
                <a:lnTo>
                  <a:pt x="394" y="993"/>
                </a:lnTo>
                <a:lnTo>
                  <a:pt x="365" y="986"/>
                </a:lnTo>
                <a:lnTo>
                  <a:pt x="337" y="978"/>
                </a:lnTo>
                <a:lnTo>
                  <a:pt x="309" y="968"/>
                </a:lnTo>
                <a:lnTo>
                  <a:pt x="283" y="957"/>
                </a:lnTo>
                <a:lnTo>
                  <a:pt x="257" y="944"/>
                </a:lnTo>
                <a:lnTo>
                  <a:pt x="232" y="930"/>
                </a:lnTo>
                <a:lnTo>
                  <a:pt x="208" y="914"/>
                </a:lnTo>
                <a:lnTo>
                  <a:pt x="185" y="897"/>
                </a:lnTo>
                <a:lnTo>
                  <a:pt x="163" y="878"/>
                </a:lnTo>
                <a:lnTo>
                  <a:pt x="142" y="859"/>
                </a:lnTo>
                <a:lnTo>
                  <a:pt x="122" y="838"/>
                </a:lnTo>
                <a:lnTo>
                  <a:pt x="104" y="816"/>
                </a:lnTo>
                <a:lnTo>
                  <a:pt x="87" y="793"/>
                </a:lnTo>
                <a:lnTo>
                  <a:pt x="71" y="769"/>
                </a:lnTo>
                <a:lnTo>
                  <a:pt x="57" y="744"/>
                </a:lnTo>
                <a:lnTo>
                  <a:pt x="44" y="718"/>
                </a:lnTo>
                <a:lnTo>
                  <a:pt x="33" y="691"/>
                </a:lnTo>
                <a:lnTo>
                  <a:pt x="23" y="664"/>
                </a:lnTo>
                <a:lnTo>
                  <a:pt x="15" y="635"/>
                </a:lnTo>
                <a:lnTo>
                  <a:pt x="8" y="606"/>
                </a:lnTo>
                <a:lnTo>
                  <a:pt x="4" y="577"/>
                </a:lnTo>
                <a:lnTo>
                  <a:pt x="1" y="547"/>
                </a:lnTo>
                <a:lnTo>
                  <a:pt x="0" y="516"/>
                </a:lnTo>
                <a:lnTo>
                  <a:pt x="1" y="485"/>
                </a:lnTo>
                <a:lnTo>
                  <a:pt x="4" y="455"/>
                </a:lnTo>
                <a:lnTo>
                  <a:pt x="8" y="426"/>
                </a:lnTo>
                <a:lnTo>
                  <a:pt x="15" y="397"/>
                </a:lnTo>
                <a:lnTo>
                  <a:pt x="23" y="368"/>
                </a:lnTo>
                <a:lnTo>
                  <a:pt x="33" y="341"/>
                </a:lnTo>
                <a:lnTo>
                  <a:pt x="44" y="314"/>
                </a:lnTo>
                <a:lnTo>
                  <a:pt x="57" y="288"/>
                </a:lnTo>
                <a:lnTo>
                  <a:pt x="71" y="263"/>
                </a:lnTo>
                <a:lnTo>
                  <a:pt x="87" y="239"/>
                </a:lnTo>
                <a:lnTo>
                  <a:pt x="104" y="216"/>
                </a:lnTo>
                <a:lnTo>
                  <a:pt x="122" y="194"/>
                </a:lnTo>
                <a:lnTo>
                  <a:pt x="142" y="173"/>
                </a:lnTo>
                <a:lnTo>
                  <a:pt x="163" y="153"/>
                </a:lnTo>
                <a:lnTo>
                  <a:pt x="185" y="135"/>
                </a:lnTo>
                <a:lnTo>
                  <a:pt x="208" y="118"/>
                </a:lnTo>
                <a:lnTo>
                  <a:pt x="232" y="102"/>
                </a:lnTo>
                <a:lnTo>
                  <a:pt x="257" y="88"/>
                </a:lnTo>
                <a:lnTo>
                  <a:pt x="283" y="75"/>
                </a:lnTo>
                <a:lnTo>
                  <a:pt x="309" y="63"/>
                </a:lnTo>
                <a:lnTo>
                  <a:pt x="337" y="54"/>
                </a:lnTo>
                <a:lnTo>
                  <a:pt x="365" y="46"/>
                </a:lnTo>
                <a:lnTo>
                  <a:pt x="394" y="39"/>
                </a:lnTo>
                <a:lnTo>
                  <a:pt x="424" y="35"/>
                </a:lnTo>
                <a:lnTo>
                  <a:pt x="454" y="32"/>
                </a:lnTo>
                <a:lnTo>
                  <a:pt x="484" y="31"/>
                </a:lnTo>
                <a:close/>
                <a:moveTo>
                  <a:pt x="816" y="0"/>
                </a:moveTo>
                <a:lnTo>
                  <a:pt x="818" y="0"/>
                </a:lnTo>
                <a:lnTo>
                  <a:pt x="820" y="0"/>
                </a:lnTo>
                <a:lnTo>
                  <a:pt x="820" y="0"/>
                </a:lnTo>
                <a:lnTo>
                  <a:pt x="822" y="0"/>
                </a:lnTo>
                <a:lnTo>
                  <a:pt x="823" y="0"/>
                </a:lnTo>
                <a:lnTo>
                  <a:pt x="824" y="1"/>
                </a:lnTo>
                <a:lnTo>
                  <a:pt x="824" y="1"/>
                </a:lnTo>
                <a:lnTo>
                  <a:pt x="825" y="1"/>
                </a:lnTo>
                <a:lnTo>
                  <a:pt x="827" y="1"/>
                </a:lnTo>
                <a:lnTo>
                  <a:pt x="828" y="2"/>
                </a:lnTo>
                <a:lnTo>
                  <a:pt x="829" y="2"/>
                </a:lnTo>
                <a:lnTo>
                  <a:pt x="830" y="3"/>
                </a:lnTo>
                <a:lnTo>
                  <a:pt x="831" y="3"/>
                </a:lnTo>
                <a:lnTo>
                  <a:pt x="832" y="4"/>
                </a:lnTo>
                <a:lnTo>
                  <a:pt x="832" y="4"/>
                </a:lnTo>
                <a:lnTo>
                  <a:pt x="833" y="4"/>
                </a:lnTo>
                <a:lnTo>
                  <a:pt x="836" y="6"/>
                </a:lnTo>
                <a:lnTo>
                  <a:pt x="836" y="6"/>
                </a:lnTo>
                <a:lnTo>
                  <a:pt x="836" y="6"/>
                </a:lnTo>
                <a:lnTo>
                  <a:pt x="837" y="7"/>
                </a:lnTo>
                <a:lnTo>
                  <a:pt x="838" y="8"/>
                </a:lnTo>
                <a:lnTo>
                  <a:pt x="839" y="9"/>
                </a:lnTo>
                <a:lnTo>
                  <a:pt x="839" y="9"/>
                </a:lnTo>
                <a:lnTo>
                  <a:pt x="840" y="10"/>
                </a:lnTo>
                <a:lnTo>
                  <a:pt x="841" y="11"/>
                </a:lnTo>
                <a:lnTo>
                  <a:pt x="842" y="13"/>
                </a:lnTo>
                <a:lnTo>
                  <a:pt x="842" y="13"/>
                </a:lnTo>
                <a:lnTo>
                  <a:pt x="843" y="14"/>
                </a:lnTo>
                <a:lnTo>
                  <a:pt x="844" y="16"/>
                </a:lnTo>
                <a:lnTo>
                  <a:pt x="844" y="16"/>
                </a:lnTo>
                <a:lnTo>
                  <a:pt x="844" y="16"/>
                </a:lnTo>
                <a:lnTo>
                  <a:pt x="846" y="19"/>
                </a:lnTo>
                <a:lnTo>
                  <a:pt x="846" y="20"/>
                </a:lnTo>
                <a:lnTo>
                  <a:pt x="847" y="22"/>
                </a:lnTo>
                <a:lnTo>
                  <a:pt x="847" y="24"/>
                </a:lnTo>
                <a:lnTo>
                  <a:pt x="847" y="25"/>
                </a:lnTo>
                <a:lnTo>
                  <a:pt x="847" y="27"/>
                </a:lnTo>
                <a:lnTo>
                  <a:pt x="847" y="28"/>
                </a:lnTo>
                <a:lnTo>
                  <a:pt x="848" y="30"/>
                </a:lnTo>
                <a:lnTo>
                  <a:pt x="850" y="145"/>
                </a:lnTo>
                <a:lnTo>
                  <a:pt x="853" y="146"/>
                </a:lnTo>
                <a:lnTo>
                  <a:pt x="966" y="148"/>
                </a:lnTo>
                <a:lnTo>
                  <a:pt x="972" y="149"/>
                </a:lnTo>
                <a:lnTo>
                  <a:pt x="977" y="150"/>
                </a:lnTo>
                <a:lnTo>
                  <a:pt x="982" y="153"/>
                </a:lnTo>
                <a:lnTo>
                  <a:pt x="986" y="157"/>
                </a:lnTo>
                <a:lnTo>
                  <a:pt x="989" y="160"/>
                </a:lnTo>
                <a:lnTo>
                  <a:pt x="991" y="164"/>
                </a:lnTo>
                <a:lnTo>
                  <a:pt x="993" y="168"/>
                </a:lnTo>
                <a:lnTo>
                  <a:pt x="995" y="172"/>
                </a:lnTo>
                <a:lnTo>
                  <a:pt x="996" y="177"/>
                </a:lnTo>
                <a:lnTo>
                  <a:pt x="995" y="184"/>
                </a:lnTo>
                <a:lnTo>
                  <a:pt x="994" y="189"/>
                </a:lnTo>
                <a:lnTo>
                  <a:pt x="991" y="195"/>
                </a:lnTo>
                <a:lnTo>
                  <a:pt x="987" y="200"/>
                </a:lnTo>
                <a:lnTo>
                  <a:pt x="864" y="324"/>
                </a:lnTo>
                <a:lnTo>
                  <a:pt x="721" y="324"/>
                </a:lnTo>
                <a:lnTo>
                  <a:pt x="698" y="346"/>
                </a:lnTo>
                <a:lnTo>
                  <a:pt x="515" y="531"/>
                </a:lnTo>
                <a:lnTo>
                  <a:pt x="509" y="535"/>
                </a:lnTo>
                <a:lnTo>
                  <a:pt x="503" y="538"/>
                </a:lnTo>
                <a:lnTo>
                  <a:pt x="497" y="540"/>
                </a:lnTo>
                <a:lnTo>
                  <a:pt x="490" y="541"/>
                </a:lnTo>
                <a:lnTo>
                  <a:pt x="483" y="540"/>
                </a:lnTo>
                <a:lnTo>
                  <a:pt x="477" y="538"/>
                </a:lnTo>
                <a:lnTo>
                  <a:pt x="471" y="535"/>
                </a:lnTo>
                <a:lnTo>
                  <a:pt x="465" y="530"/>
                </a:lnTo>
                <a:lnTo>
                  <a:pt x="461" y="524"/>
                </a:lnTo>
                <a:lnTo>
                  <a:pt x="458" y="518"/>
                </a:lnTo>
                <a:lnTo>
                  <a:pt x="456" y="512"/>
                </a:lnTo>
                <a:lnTo>
                  <a:pt x="456" y="505"/>
                </a:lnTo>
                <a:lnTo>
                  <a:pt x="457" y="499"/>
                </a:lnTo>
                <a:lnTo>
                  <a:pt x="459" y="492"/>
                </a:lnTo>
                <a:lnTo>
                  <a:pt x="463" y="486"/>
                </a:lnTo>
                <a:lnTo>
                  <a:pt x="467" y="481"/>
                </a:lnTo>
                <a:lnTo>
                  <a:pt x="563" y="384"/>
                </a:lnTo>
                <a:lnTo>
                  <a:pt x="649" y="298"/>
                </a:lnTo>
                <a:lnTo>
                  <a:pt x="672" y="275"/>
                </a:lnTo>
                <a:lnTo>
                  <a:pt x="672" y="132"/>
                </a:lnTo>
                <a:lnTo>
                  <a:pt x="715" y="90"/>
                </a:lnTo>
                <a:lnTo>
                  <a:pt x="795" y="9"/>
                </a:lnTo>
                <a:lnTo>
                  <a:pt x="796" y="8"/>
                </a:lnTo>
                <a:lnTo>
                  <a:pt x="799" y="6"/>
                </a:lnTo>
                <a:lnTo>
                  <a:pt x="799" y="6"/>
                </a:lnTo>
                <a:lnTo>
                  <a:pt x="799" y="5"/>
                </a:lnTo>
                <a:lnTo>
                  <a:pt x="799" y="5"/>
                </a:lnTo>
                <a:lnTo>
                  <a:pt x="801" y="4"/>
                </a:lnTo>
                <a:lnTo>
                  <a:pt x="803" y="3"/>
                </a:lnTo>
                <a:lnTo>
                  <a:pt x="803" y="3"/>
                </a:lnTo>
                <a:lnTo>
                  <a:pt x="804" y="2"/>
                </a:lnTo>
                <a:lnTo>
                  <a:pt x="805" y="2"/>
                </a:lnTo>
                <a:lnTo>
                  <a:pt x="807" y="1"/>
                </a:lnTo>
                <a:lnTo>
                  <a:pt x="808" y="1"/>
                </a:lnTo>
                <a:lnTo>
                  <a:pt x="811" y="0"/>
                </a:lnTo>
                <a:lnTo>
                  <a:pt x="812" y="0"/>
                </a:lnTo>
                <a:lnTo>
                  <a:pt x="813" y="0"/>
                </a:lnTo>
                <a:lnTo>
                  <a:pt x="815" y="0"/>
                </a:lnTo>
                <a:lnTo>
                  <a:pt x="8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7"/>
          <p:cNvSpPr>
            <a:spLocks noEditPoints="1"/>
          </p:cNvSpPr>
          <p:nvPr/>
        </p:nvSpPr>
        <p:spPr bwMode="auto">
          <a:xfrm>
            <a:off x="5165672" y="1786690"/>
            <a:ext cx="305230" cy="306764"/>
          </a:xfrm>
          <a:custGeom>
            <a:avLst/>
            <a:gdLst/>
            <a:ahLst/>
            <a:cxnLst>
              <a:cxn ang="0">
                <a:pos x="483" y="362"/>
              </a:cxn>
              <a:cxn ang="0">
                <a:pos x="381" y="402"/>
              </a:cxn>
              <a:cxn ang="0">
                <a:pos x="331" y="499"/>
              </a:cxn>
              <a:cxn ang="0">
                <a:pos x="360" y="607"/>
              </a:cxn>
              <a:cxn ang="0">
                <a:pos x="451" y="666"/>
              </a:cxn>
              <a:cxn ang="0">
                <a:pos x="562" y="649"/>
              </a:cxn>
              <a:cxn ang="0">
                <a:pos x="630" y="565"/>
              </a:cxn>
              <a:cxn ang="0">
                <a:pos x="750" y="451"/>
              </a:cxn>
              <a:cxn ang="0">
                <a:pos x="743" y="602"/>
              </a:cxn>
              <a:cxn ang="0">
                <a:pos x="662" y="724"/>
              </a:cxn>
              <a:cxn ang="0">
                <a:pos x="528" y="786"/>
              </a:cxn>
              <a:cxn ang="0">
                <a:pos x="378" y="768"/>
              </a:cxn>
              <a:cxn ang="0">
                <a:pos x="264" y="678"/>
              </a:cxn>
              <a:cxn ang="0">
                <a:pos x="212" y="538"/>
              </a:cxn>
              <a:cxn ang="0">
                <a:pos x="242" y="390"/>
              </a:cxn>
              <a:cxn ang="0">
                <a:pos x="340" y="283"/>
              </a:cxn>
              <a:cxn ang="0">
                <a:pos x="484" y="242"/>
              </a:cxn>
              <a:cxn ang="0">
                <a:pos x="644" y="58"/>
              </a:cxn>
              <a:cxn ang="0">
                <a:pos x="600" y="132"/>
              </a:cxn>
              <a:cxn ang="0">
                <a:pos x="459" y="171"/>
              </a:cxn>
              <a:cxn ang="0">
                <a:pos x="296" y="226"/>
              </a:cxn>
              <a:cxn ang="0">
                <a:pos x="182" y="348"/>
              </a:cxn>
              <a:cxn ang="0">
                <a:pos x="139" y="516"/>
              </a:cxn>
              <a:cxn ang="0">
                <a:pos x="182" y="683"/>
              </a:cxn>
              <a:cxn ang="0">
                <a:pos x="296" y="806"/>
              </a:cxn>
              <a:cxn ang="0">
                <a:pos x="459" y="861"/>
              </a:cxn>
              <a:cxn ang="0">
                <a:pos x="630" y="830"/>
              </a:cxn>
              <a:cxn ang="0">
                <a:pos x="760" y="724"/>
              </a:cxn>
              <a:cxn ang="0">
                <a:pos x="826" y="567"/>
              </a:cxn>
              <a:cxn ang="0">
                <a:pos x="808" y="396"/>
              </a:cxn>
              <a:cxn ang="0">
                <a:pos x="915" y="375"/>
              </a:cxn>
              <a:cxn ang="0">
                <a:pos x="968" y="516"/>
              </a:cxn>
              <a:cxn ang="0">
                <a:pos x="924" y="718"/>
              </a:cxn>
              <a:cxn ang="0">
                <a:pos x="806" y="878"/>
              </a:cxn>
              <a:cxn ang="0">
                <a:pos x="632" y="978"/>
              </a:cxn>
              <a:cxn ang="0">
                <a:pos x="424" y="997"/>
              </a:cxn>
              <a:cxn ang="0">
                <a:pos x="232" y="930"/>
              </a:cxn>
              <a:cxn ang="0">
                <a:pos x="87" y="793"/>
              </a:cxn>
              <a:cxn ang="0">
                <a:pos x="8" y="606"/>
              </a:cxn>
              <a:cxn ang="0">
                <a:pos x="15" y="397"/>
              </a:cxn>
              <a:cxn ang="0">
                <a:pos x="104" y="216"/>
              </a:cxn>
              <a:cxn ang="0">
                <a:pos x="257" y="88"/>
              </a:cxn>
              <a:cxn ang="0">
                <a:pos x="454" y="32"/>
              </a:cxn>
              <a:cxn ang="0">
                <a:pos x="823" y="0"/>
              </a:cxn>
              <a:cxn ang="0">
                <a:pos x="830" y="3"/>
              </a:cxn>
              <a:cxn ang="0">
                <a:pos x="836" y="6"/>
              </a:cxn>
              <a:cxn ang="0">
                <a:pos x="842" y="13"/>
              </a:cxn>
              <a:cxn ang="0">
                <a:pos x="846" y="20"/>
              </a:cxn>
              <a:cxn ang="0">
                <a:pos x="850" y="145"/>
              </a:cxn>
              <a:cxn ang="0">
                <a:pos x="989" y="160"/>
              </a:cxn>
              <a:cxn ang="0">
                <a:pos x="991" y="195"/>
              </a:cxn>
              <a:cxn ang="0">
                <a:pos x="503" y="538"/>
              </a:cxn>
              <a:cxn ang="0">
                <a:pos x="461" y="524"/>
              </a:cxn>
              <a:cxn ang="0">
                <a:pos x="467" y="481"/>
              </a:cxn>
              <a:cxn ang="0">
                <a:pos x="796" y="8"/>
              </a:cxn>
              <a:cxn ang="0">
                <a:pos x="803" y="3"/>
              </a:cxn>
              <a:cxn ang="0">
                <a:pos x="813" y="0"/>
              </a:cxn>
            </a:cxnLst>
            <a:rect l="0" t="0" r="r" b="b"/>
            <a:pathLst>
              <a:path w="996" h="1001">
                <a:moveTo>
                  <a:pt x="484" y="242"/>
                </a:moveTo>
                <a:lnTo>
                  <a:pt x="505" y="243"/>
                </a:lnTo>
                <a:lnTo>
                  <a:pt x="526" y="245"/>
                </a:lnTo>
                <a:lnTo>
                  <a:pt x="546" y="249"/>
                </a:lnTo>
                <a:lnTo>
                  <a:pt x="565" y="254"/>
                </a:lnTo>
                <a:lnTo>
                  <a:pt x="584" y="261"/>
                </a:lnTo>
                <a:lnTo>
                  <a:pt x="483" y="362"/>
                </a:lnTo>
                <a:lnTo>
                  <a:pt x="467" y="363"/>
                </a:lnTo>
                <a:lnTo>
                  <a:pt x="451" y="366"/>
                </a:lnTo>
                <a:lnTo>
                  <a:pt x="435" y="370"/>
                </a:lnTo>
                <a:lnTo>
                  <a:pt x="420" y="376"/>
                </a:lnTo>
                <a:lnTo>
                  <a:pt x="406" y="383"/>
                </a:lnTo>
                <a:lnTo>
                  <a:pt x="393" y="392"/>
                </a:lnTo>
                <a:lnTo>
                  <a:pt x="381" y="402"/>
                </a:lnTo>
                <a:lnTo>
                  <a:pt x="370" y="413"/>
                </a:lnTo>
                <a:lnTo>
                  <a:pt x="360" y="425"/>
                </a:lnTo>
                <a:lnTo>
                  <a:pt x="351" y="438"/>
                </a:lnTo>
                <a:lnTo>
                  <a:pt x="344" y="453"/>
                </a:lnTo>
                <a:lnTo>
                  <a:pt x="338" y="467"/>
                </a:lnTo>
                <a:lnTo>
                  <a:pt x="334" y="483"/>
                </a:lnTo>
                <a:lnTo>
                  <a:pt x="331" y="499"/>
                </a:lnTo>
                <a:lnTo>
                  <a:pt x="330" y="516"/>
                </a:lnTo>
                <a:lnTo>
                  <a:pt x="331" y="533"/>
                </a:lnTo>
                <a:lnTo>
                  <a:pt x="334" y="549"/>
                </a:lnTo>
                <a:lnTo>
                  <a:pt x="338" y="565"/>
                </a:lnTo>
                <a:lnTo>
                  <a:pt x="344" y="579"/>
                </a:lnTo>
                <a:lnTo>
                  <a:pt x="352" y="593"/>
                </a:lnTo>
                <a:lnTo>
                  <a:pt x="360" y="607"/>
                </a:lnTo>
                <a:lnTo>
                  <a:pt x="370" y="619"/>
                </a:lnTo>
                <a:lnTo>
                  <a:pt x="381" y="630"/>
                </a:lnTo>
                <a:lnTo>
                  <a:pt x="394" y="640"/>
                </a:lnTo>
                <a:lnTo>
                  <a:pt x="407" y="649"/>
                </a:lnTo>
                <a:lnTo>
                  <a:pt x="421" y="656"/>
                </a:lnTo>
                <a:lnTo>
                  <a:pt x="436" y="662"/>
                </a:lnTo>
                <a:lnTo>
                  <a:pt x="451" y="666"/>
                </a:lnTo>
                <a:lnTo>
                  <a:pt x="467" y="669"/>
                </a:lnTo>
                <a:lnTo>
                  <a:pt x="484" y="670"/>
                </a:lnTo>
                <a:lnTo>
                  <a:pt x="501" y="669"/>
                </a:lnTo>
                <a:lnTo>
                  <a:pt x="517" y="666"/>
                </a:lnTo>
                <a:lnTo>
                  <a:pt x="533" y="662"/>
                </a:lnTo>
                <a:lnTo>
                  <a:pt x="548" y="656"/>
                </a:lnTo>
                <a:lnTo>
                  <a:pt x="562" y="649"/>
                </a:lnTo>
                <a:lnTo>
                  <a:pt x="575" y="640"/>
                </a:lnTo>
                <a:lnTo>
                  <a:pt x="587" y="630"/>
                </a:lnTo>
                <a:lnTo>
                  <a:pt x="598" y="619"/>
                </a:lnTo>
                <a:lnTo>
                  <a:pt x="608" y="607"/>
                </a:lnTo>
                <a:lnTo>
                  <a:pt x="617" y="593"/>
                </a:lnTo>
                <a:lnTo>
                  <a:pt x="624" y="579"/>
                </a:lnTo>
                <a:lnTo>
                  <a:pt x="630" y="565"/>
                </a:lnTo>
                <a:lnTo>
                  <a:pt x="634" y="549"/>
                </a:lnTo>
                <a:lnTo>
                  <a:pt x="637" y="533"/>
                </a:lnTo>
                <a:lnTo>
                  <a:pt x="638" y="516"/>
                </a:lnTo>
                <a:lnTo>
                  <a:pt x="637" y="510"/>
                </a:lnTo>
                <a:lnTo>
                  <a:pt x="736" y="411"/>
                </a:lnTo>
                <a:lnTo>
                  <a:pt x="744" y="431"/>
                </a:lnTo>
                <a:lnTo>
                  <a:pt x="750" y="451"/>
                </a:lnTo>
                <a:lnTo>
                  <a:pt x="754" y="472"/>
                </a:lnTo>
                <a:lnTo>
                  <a:pt x="756" y="494"/>
                </a:lnTo>
                <a:lnTo>
                  <a:pt x="757" y="516"/>
                </a:lnTo>
                <a:lnTo>
                  <a:pt x="756" y="538"/>
                </a:lnTo>
                <a:lnTo>
                  <a:pt x="754" y="560"/>
                </a:lnTo>
                <a:lnTo>
                  <a:pt x="749" y="582"/>
                </a:lnTo>
                <a:lnTo>
                  <a:pt x="743" y="602"/>
                </a:lnTo>
                <a:lnTo>
                  <a:pt x="736" y="622"/>
                </a:lnTo>
                <a:lnTo>
                  <a:pt x="727" y="642"/>
                </a:lnTo>
                <a:lnTo>
                  <a:pt x="716" y="660"/>
                </a:lnTo>
                <a:lnTo>
                  <a:pt x="705" y="678"/>
                </a:lnTo>
                <a:lnTo>
                  <a:pt x="691" y="694"/>
                </a:lnTo>
                <a:lnTo>
                  <a:pt x="677" y="710"/>
                </a:lnTo>
                <a:lnTo>
                  <a:pt x="662" y="724"/>
                </a:lnTo>
                <a:lnTo>
                  <a:pt x="645" y="737"/>
                </a:lnTo>
                <a:lnTo>
                  <a:pt x="628" y="749"/>
                </a:lnTo>
                <a:lnTo>
                  <a:pt x="610" y="759"/>
                </a:lnTo>
                <a:lnTo>
                  <a:pt x="590" y="768"/>
                </a:lnTo>
                <a:lnTo>
                  <a:pt x="570" y="776"/>
                </a:lnTo>
                <a:lnTo>
                  <a:pt x="550" y="782"/>
                </a:lnTo>
                <a:lnTo>
                  <a:pt x="528" y="786"/>
                </a:lnTo>
                <a:lnTo>
                  <a:pt x="507" y="789"/>
                </a:lnTo>
                <a:lnTo>
                  <a:pt x="484" y="790"/>
                </a:lnTo>
                <a:lnTo>
                  <a:pt x="462" y="789"/>
                </a:lnTo>
                <a:lnTo>
                  <a:pt x="440" y="786"/>
                </a:lnTo>
                <a:lnTo>
                  <a:pt x="419" y="782"/>
                </a:lnTo>
                <a:lnTo>
                  <a:pt x="398" y="776"/>
                </a:lnTo>
                <a:lnTo>
                  <a:pt x="378" y="768"/>
                </a:lnTo>
                <a:lnTo>
                  <a:pt x="359" y="759"/>
                </a:lnTo>
                <a:lnTo>
                  <a:pt x="340" y="749"/>
                </a:lnTo>
                <a:lnTo>
                  <a:pt x="323" y="737"/>
                </a:lnTo>
                <a:lnTo>
                  <a:pt x="307" y="724"/>
                </a:lnTo>
                <a:lnTo>
                  <a:pt x="291" y="710"/>
                </a:lnTo>
                <a:lnTo>
                  <a:pt x="277" y="694"/>
                </a:lnTo>
                <a:lnTo>
                  <a:pt x="264" y="678"/>
                </a:lnTo>
                <a:lnTo>
                  <a:pt x="252" y="660"/>
                </a:lnTo>
                <a:lnTo>
                  <a:pt x="242" y="642"/>
                </a:lnTo>
                <a:lnTo>
                  <a:pt x="232" y="622"/>
                </a:lnTo>
                <a:lnTo>
                  <a:pt x="225" y="602"/>
                </a:lnTo>
                <a:lnTo>
                  <a:pt x="219" y="582"/>
                </a:lnTo>
                <a:lnTo>
                  <a:pt x="215" y="560"/>
                </a:lnTo>
                <a:lnTo>
                  <a:pt x="212" y="538"/>
                </a:lnTo>
                <a:lnTo>
                  <a:pt x="211" y="516"/>
                </a:lnTo>
                <a:lnTo>
                  <a:pt x="212" y="493"/>
                </a:lnTo>
                <a:lnTo>
                  <a:pt x="215" y="472"/>
                </a:lnTo>
                <a:lnTo>
                  <a:pt x="219" y="450"/>
                </a:lnTo>
                <a:lnTo>
                  <a:pt x="225" y="430"/>
                </a:lnTo>
                <a:lnTo>
                  <a:pt x="232" y="410"/>
                </a:lnTo>
                <a:lnTo>
                  <a:pt x="242" y="390"/>
                </a:lnTo>
                <a:lnTo>
                  <a:pt x="252" y="372"/>
                </a:lnTo>
                <a:lnTo>
                  <a:pt x="264" y="354"/>
                </a:lnTo>
                <a:lnTo>
                  <a:pt x="277" y="338"/>
                </a:lnTo>
                <a:lnTo>
                  <a:pt x="291" y="322"/>
                </a:lnTo>
                <a:lnTo>
                  <a:pt x="307" y="308"/>
                </a:lnTo>
                <a:lnTo>
                  <a:pt x="323" y="295"/>
                </a:lnTo>
                <a:lnTo>
                  <a:pt x="340" y="283"/>
                </a:lnTo>
                <a:lnTo>
                  <a:pt x="359" y="273"/>
                </a:lnTo>
                <a:lnTo>
                  <a:pt x="378" y="264"/>
                </a:lnTo>
                <a:lnTo>
                  <a:pt x="398" y="256"/>
                </a:lnTo>
                <a:lnTo>
                  <a:pt x="419" y="250"/>
                </a:lnTo>
                <a:lnTo>
                  <a:pt x="440" y="246"/>
                </a:lnTo>
                <a:lnTo>
                  <a:pt x="462" y="243"/>
                </a:lnTo>
                <a:lnTo>
                  <a:pt x="484" y="242"/>
                </a:lnTo>
                <a:close/>
                <a:moveTo>
                  <a:pt x="484" y="31"/>
                </a:moveTo>
                <a:lnTo>
                  <a:pt x="512" y="32"/>
                </a:lnTo>
                <a:lnTo>
                  <a:pt x="539" y="34"/>
                </a:lnTo>
                <a:lnTo>
                  <a:pt x="566" y="38"/>
                </a:lnTo>
                <a:lnTo>
                  <a:pt x="593" y="43"/>
                </a:lnTo>
                <a:lnTo>
                  <a:pt x="618" y="50"/>
                </a:lnTo>
                <a:lnTo>
                  <a:pt x="644" y="58"/>
                </a:lnTo>
                <a:lnTo>
                  <a:pt x="621" y="81"/>
                </a:lnTo>
                <a:lnTo>
                  <a:pt x="615" y="88"/>
                </a:lnTo>
                <a:lnTo>
                  <a:pt x="610" y="96"/>
                </a:lnTo>
                <a:lnTo>
                  <a:pt x="606" y="104"/>
                </a:lnTo>
                <a:lnTo>
                  <a:pt x="603" y="113"/>
                </a:lnTo>
                <a:lnTo>
                  <a:pt x="601" y="122"/>
                </a:lnTo>
                <a:lnTo>
                  <a:pt x="600" y="132"/>
                </a:lnTo>
                <a:lnTo>
                  <a:pt x="600" y="190"/>
                </a:lnTo>
                <a:lnTo>
                  <a:pt x="578" y="183"/>
                </a:lnTo>
                <a:lnTo>
                  <a:pt x="555" y="177"/>
                </a:lnTo>
                <a:lnTo>
                  <a:pt x="532" y="173"/>
                </a:lnTo>
                <a:lnTo>
                  <a:pt x="508" y="171"/>
                </a:lnTo>
                <a:lnTo>
                  <a:pt x="484" y="170"/>
                </a:lnTo>
                <a:lnTo>
                  <a:pt x="459" y="171"/>
                </a:lnTo>
                <a:lnTo>
                  <a:pt x="433" y="173"/>
                </a:lnTo>
                <a:lnTo>
                  <a:pt x="409" y="178"/>
                </a:lnTo>
                <a:lnTo>
                  <a:pt x="385" y="184"/>
                </a:lnTo>
                <a:lnTo>
                  <a:pt x="361" y="192"/>
                </a:lnTo>
                <a:lnTo>
                  <a:pt x="339" y="202"/>
                </a:lnTo>
                <a:lnTo>
                  <a:pt x="317" y="213"/>
                </a:lnTo>
                <a:lnTo>
                  <a:pt x="296" y="226"/>
                </a:lnTo>
                <a:lnTo>
                  <a:pt x="277" y="239"/>
                </a:lnTo>
                <a:lnTo>
                  <a:pt x="258" y="255"/>
                </a:lnTo>
                <a:lnTo>
                  <a:pt x="240" y="271"/>
                </a:lnTo>
                <a:lnTo>
                  <a:pt x="223" y="289"/>
                </a:lnTo>
                <a:lnTo>
                  <a:pt x="208" y="308"/>
                </a:lnTo>
                <a:lnTo>
                  <a:pt x="194" y="328"/>
                </a:lnTo>
                <a:lnTo>
                  <a:pt x="182" y="348"/>
                </a:lnTo>
                <a:lnTo>
                  <a:pt x="171" y="370"/>
                </a:lnTo>
                <a:lnTo>
                  <a:pt x="161" y="393"/>
                </a:lnTo>
                <a:lnTo>
                  <a:pt x="153" y="416"/>
                </a:lnTo>
                <a:lnTo>
                  <a:pt x="147" y="440"/>
                </a:lnTo>
                <a:lnTo>
                  <a:pt x="142" y="465"/>
                </a:lnTo>
                <a:lnTo>
                  <a:pt x="140" y="490"/>
                </a:lnTo>
                <a:lnTo>
                  <a:pt x="139" y="516"/>
                </a:lnTo>
                <a:lnTo>
                  <a:pt x="140" y="542"/>
                </a:lnTo>
                <a:lnTo>
                  <a:pt x="142" y="567"/>
                </a:lnTo>
                <a:lnTo>
                  <a:pt x="147" y="592"/>
                </a:lnTo>
                <a:lnTo>
                  <a:pt x="153" y="616"/>
                </a:lnTo>
                <a:lnTo>
                  <a:pt x="161" y="639"/>
                </a:lnTo>
                <a:lnTo>
                  <a:pt x="171" y="662"/>
                </a:lnTo>
                <a:lnTo>
                  <a:pt x="182" y="683"/>
                </a:lnTo>
                <a:lnTo>
                  <a:pt x="194" y="704"/>
                </a:lnTo>
                <a:lnTo>
                  <a:pt x="208" y="724"/>
                </a:lnTo>
                <a:lnTo>
                  <a:pt x="223" y="743"/>
                </a:lnTo>
                <a:lnTo>
                  <a:pt x="240" y="761"/>
                </a:lnTo>
                <a:lnTo>
                  <a:pt x="258" y="777"/>
                </a:lnTo>
                <a:lnTo>
                  <a:pt x="277" y="792"/>
                </a:lnTo>
                <a:lnTo>
                  <a:pt x="296" y="806"/>
                </a:lnTo>
                <a:lnTo>
                  <a:pt x="317" y="819"/>
                </a:lnTo>
                <a:lnTo>
                  <a:pt x="339" y="830"/>
                </a:lnTo>
                <a:lnTo>
                  <a:pt x="361" y="839"/>
                </a:lnTo>
                <a:lnTo>
                  <a:pt x="385" y="847"/>
                </a:lnTo>
                <a:lnTo>
                  <a:pt x="409" y="854"/>
                </a:lnTo>
                <a:lnTo>
                  <a:pt x="433" y="859"/>
                </a:lnTo>
                <a:lnTo>
                  <a:pt x="459" y="861"/>
                </a:lnTo>
                <a:lnTo>
                  <a:pt x="484" y="862"/>
                </a:lnTo>
                <a:lnTo>
                  <a:pt x="510" y="861"/>
                </a:lnTo>
                <a:lnTo>
                  <a:pt x="535" y="859"/>
                </a:lnTo>
                <a:lnTo>
                  <a:pt x="560" y="854"/>
                </a:lnTo>
                <a:lnTo>
                  <a:pt x="584" y="847"/>
                </a:lnTo>
                <a:lnTo>
                  <a:pt x="607" y="839"/>
                </a:lnTo>
                <a:lnTo>
                  <a:pt x="630" y="830"/>
                </a:lnTo>
                <a:lnTo>
                  <a:pt x="651" y="819"/>
                </a:lnTo>
                <a:lnTo>
                  <a:pt x="672" y="806"/>
                </a:lnTo>
                <a:lnTo>
                  <a:pt x="692" y="792"/>
                </a:lnTo>
                <a:lnTo>
                  <a:pt x="711" y="777"/>
                </a:lnTo>
                <a:lnTo>
                  <a:pt x="728" y="761"/>
                </a:lnTo>
                <a:lnTo>
                  <a:pt x="745" y="743"/>
                </a:lnTo>
                <a:lnTo>
                  <a:pt x="760" y="724"/>
                </a:lnTo>
                <a:lnTo>
                  <a:pt x="774" y="704"/>
                </a:lnTo>
                <a:lnTo>
                  <a:pt x="786" y="683"/>
                </a:lnTo>
                <a:lnTo>
                  <a:pt x="797" y="662"/>
                </a:lnTo>
                <a:lnTo>
                  <a:pt x="807" y="639"/>
                </a:lnTo>
                <a:lnTo>
                  <a:pt x="815" y="616"/>
                </a:lnTo>
                <a:lnTo>
                  <a:pt x="821" y="592"/>
                </a:lnTo>
                <a:lnTo>
                  <a:pt x="826" y="567"/>
                </a:lnTo>
                <a:lnTo>
                  <a:pt x="829" y="542"/>
                </a:lnTo>
                <a:lnTo>
                  <a:pt x="830" y="516"/>
                </a:lnTo>
                <a:lnTo>
                  <a:pt x="829" y="491"/>
                </a:lnTo>
                <a:lnTo>
                  <a:pt x="826" y="466"/>
                </a:lnTo>
                <a:lnTo>
                  <a:pt x="822" y="442"/>
                </a:lnTo>
                <a:lnTo>
                  <a:pt x="816" y="419"/>
                </a:lnTo>
                <a:lnTo>
                  <a:pt x="808" y="396"/>
                </a:lnTo>
                <a:lnTo>
                  <a:pt x="864" y="396"/>
                </a:lnTo>
                <a:lnTo>
                  <a:pt x="873" y="396"/>
                </a:lnTo>
                <a:lnTo>
                  <a:pt x="882" y="394"/>
                </a:lnTo>
                <a:lnTo>
                  <a:pt x="891" y="391"/>
                </a:lnTo>
                <a:lnTo>
                  <a:pt x="900" y="387"/>
                </a:lnTo>
                <a:lnTo>
                  <a:pt x="907" y="381"/>
                </a:lnTo>
                <a:lnTo>
                  <a:pt x="915" y="375"/>
                </a:lnTo>
                <a:lnTo>
                  <a:pt x="939" y="350"/>
                </a:lnTo>
                <a:lnTo>
                  <a:pt x="948" y="376"/>
                </a:lnTo>
                <a:lnTo>
                  <a:pt x="955" y="403"/>
                </a:lnTo>
                <a:lnTo>
                  <a:pt x="961" y="431"/>
                </a:lnTo>
                <a:lnTo>
                  <a:pt x="965" y="459"/>
                </a:lnTo>
                <a:lnTo>
                  <a:pt x="968" y="487"/>
                </a:lnTo>
                <a:lnTo>
                  <a:pt x="968" y="516"/>
                </a:lnTo>
                <a:lnTo>
                  <a:pt x="968" y="547"/>
                </a:lnTo>
                <a:lnTo>
                  <a:pt x="965" y="577"/>
                </a:lnTo>
                <a:lnTo>
                  <a:pt x="960" y="606"/>
                </a:lnTo>
                <a:lnTo>
                  <a:pt x="954" y="635"/>
                </a:lnTo>
                <a:lnTo>
                  <a:pt x="945" y="664"/>
                </a:lnTo>
                <a:lnTo>
                  <a:pt x="936" y="691"/>
                </a:lnTo>
                <a:lnTo>
                  <a:pt x="924" y="718"/>
                </a:lnTo>
                <a:lnTo>
                  <a:pt x="912" y="744"/>
                </a:lnTo>
                <a:lnTo>
                  <a:pt x="897" y="769"/>
                </a:lnTo>
                <a:lnTo>
                  <a:pt x="881" y="793"/>
                </a:lnTo>
                <a:lnTo>
                  <a:pt x="865" y="816"/>
                </a:lnTo>
                <a:lnTo>
                  <a:pt x="846" y="838"/>
                </a:lnTo>
                <a:lnTo>
                  <a:pt x="827" y="859"/>
                </a:lnTo>
                <a:lnTo>
                  <a:pt x="806" y="878"/>
                </a:lnTo>
                <a:lnTo>
                  <a:pt x="784" y="897"/>
                </a:lnTo>
                <a:lnTo>
                  <a:pt x="761" y="914"/>
                </a:lnTo>
                <a:lnTo>
                  <a:pt x="737" y="930"/>
                </a:lnTo>
                <a:lnTo>
                  <a:pt x="712" y="944"/>
                </a:lnTo>
                <a:lnTo>
                  <a:pt x="686" y="957"/>
                </a:lnTo>
                <a:lnTo>
                  <a:pt x="659" y="968"/>
                </a:lnTo>
                <a:lnTo>
                  <a:pt x="632" y="978"/>
                </a:lnTo>
                <a:lnTo>
                  <a:pt x="603" y="986"/>
                </a:lnTo>
                <a:lnTo>
                  <a:pt x="574" y="993"/>
                </a:lnTo>
                <a:lnTo>
                  <a:pt x="545" y="997"/>
                </a:lnTo>
                <a:lnTo>
                  <a:pt x="515" y="1000"/>
                </a:lnTo>
                <a:lnTo>
                  <a:pt x="484" y="1001"/>
                </a:lnTo>
                <a:lnTo>
                  <a:pt x="454" y="1000"/>
                </a:lnTo>
                <a:lnTo>
                  <a:pt x="424" y="997"/>
                </a:lnTo>
                <a:lnTo>
                  <a:pt x="394" y="993"/>
                </a:lnTo>
                <a:lnTo>
                  <a:pt x="365" y="986"/>
                </a:lnTo>
                <a:lnTo>
                  <a:pt x="337" y="978"/>
                </a:lnTo>
                <a:lnTo>
                  <a:pt x="309" y="968"/>
                </a:lnTo>
                <a:lnTo>
                  <a:pt x="283" y="957"/>
                </a:lnTo>
                <a:lnTo>
                  <a:pt x="257" y="944"/>
                </a:lnTo>
                <a:lnTo>
                  <a:pt x="232" y="930"/>
                </a:lnTo>
                <a:lnTo>
                  <a:pt x="208" y="914"/>
                </a:lnTo>
                <a:lnTo>
                  <a:pt x="185" y="897"/>
                </a:lnTo>
                <a:lnTo>
                  <a:pt x="163" y="878"/>
                </a:lnTo>
                <a:lnTo>
                  <a:pt x="142" y="859"/>
                </a:lnTo>
                <a:lnTo>
                  <a:pt x="122" y="838"/>
                </a:lnTo>
                <a:lnTo>
                  <a:pt x="104" y="816"/>
                </a:lnTo>
                <a:lnTo>
                  <a:pt x="87" y="793"/>
                </a:lnTo>
                <a:lnTo>
                  <a:pt x="71" y="769"/>
                </a:lnTo>
                <a:lnTo>
                  <a:pt x="57" y="744"/>
                </a:lnTo>
                <a:lnTo>
                  <a:pt x="44" y="718"/>
                </a:lnTo>
                <a:lnTo>
                  <a:pt x="33" y="691"/>
                </a:lnTo>
                <a:lnTo>
                  <a:pt x="23" y="664"/>
                </a:lnTo>
                <a:lnTo>
                  <a:pt x="15" y="635"/>
                </a:lnTo>
                <a:lnTo>
                  <a:pt x="8" y="606"/>
                </a:lnTo>
                <a:lnTo>
                  <a:pt x="4" y="577"/>
                </a:lnTo>
                <a:lnTo>
                  <a:pt x="1" y="547"/>
                </a:lnTo>
                <a:lnTo>
                  <a:pt x="0" y="516"/>
                </a:lnTo>
                <a:lnTo>
                  <a:pt x="1" y="485"/>
                </a:lnTo>
                <a:lnTo>
                  <a:pt x="4" y="455"/>
                </a:lnTo>
                <a:lnTo>
                  <a:pt x="8" y="426"/>
                </a:lnTo>
                <a:lnTo>
                  <a:pt x="15" y="397"/>
                </a:lnTo>
                <a:lnTo>
                  <a:pt x="23" y="368"/>
                </a:lnTo>
                <a:lnTo>
                  <a:pt x="33" y="341"/>
                </a:lnTo>
                <a:lnTo>
                  <a:pt x="44" y="314"/>
                </a:lnTo>
                <a:lnTo>
                  <a:pt x="57" y="288"/>
                </a:lnTo>
                <a:lnTo>
                  <a:pt x="71" y="263"/>
                </a:lnTo>
                <a:lnTo>
                  <a:pt x="87" y="239"/>
                </a:lnTo>
                <a:lnTo>
                  <a:pt x="104" y="216"/>
                </a:lnTo>
                <a:lnTo>
                  <a:pt x="122" y="194"/>
                </a:lnTo>
                <a:lnTo>
                  <a:pt x="142" y="173"/>
                </a:lnTo>
                <a:lnTo>
                  <a:pt x="163" y="153"/>
                </a:lnTo>
                <a:lnTo>
                  <a:pt x="185" y="135"/>
                </a:lnTo>
                <a:lnTo>
                  <a:pt x="208" y="118"/>
                </a:lnTo>
                <a:lnTo>
                  <a:pt x="232" y="102"/>
                </a:lnTo>
                <a:lnTo>
                  <a:pt x="257" y="88"/>
                </a:lnTo>
                <a:lnTo>
                  <a:pt x="283" y="75"/>
                </a:lnTo>
                <a:lnTo>
                  <a:pt x="309" y="63"/>
                </a:lnTo>
                <a:lnTo>
                  <a:pt x="337" y="54"/>
                </a:lnTo>
                <a:lnTo>
                  <a:pt x="365" y="46"/>
                </a:lnTo>
                <a:lnTo>
                  <a:pt x="394" y="39"/>
                </a:lnTo>
                <a:lnTo>
                  <a:pt x="424" y="35"/>
                </a:lnTo>
                <a:lnTo>
                  <a:pt x="454" y="32"/>
                </a:lnTo>
                <a:lnTo>
                  <a:pt x="484" y="31"/>
                </a:lnTo>
                <a:close/>
                <a:moveTo>
                  <a:pt x="816" y="0"/>
                </a:moveTo>
                <a:lnTo>
                  <a:pt x="818" y="0"/>
                </a:lnTo>
                <a:lnTo>
                  <a:pt x="820" y="0"/>
                </a:lnTo>
                <a:lnTo>
                  <a:pt x="820" y="0"/>
                </a:lnTo>
                <a:lnTo>
                  <a:pt x="822" y="0"/>
                </a:lnTo>
                <a:lnTo>
                  <a:pt x="823" y="0"/>
                </a:lnTo>
                <a:lnTo>
                  <a:pt x="824" y="1"/>
                </a:lnTo>
                <a:lnTo>
                  <a:pt x="824" y="1"/>
                </a:lnTo>
                <a:lnTo>
                  <a:pt x="825" y="1"/>
                </a:lnTo>
                <a:lnTo>
                  <a:pt x="827" y="1"/>
                </a:lnTo>
                <a:lnTo>
                  <a:pt x="828" y="2"/>
                </a:lnTo>
                <a:lnTo>
                  <a:pt x="829" y="2"/>
                </a:lnTo>
                <a:lnTo>
                  <a:pt x="830" y="3"/>
                </a:lnTo>
                <a:lnTo>
                  <a:pt x="831" y="3"/>
                </a:lnTo>
                <a:lnTo>
                  <a:pt x="832" y="4"/>
                </a:lnTo>
                <a:lnTo>
                  <a:pt x="832" y="4"/>
                </a:lnTo>
                <a:lnTo>
                  <a:pt x="833" y="4"/>
                </a:lnTo>
                <a:lnTo>
                  <a:pt x="836" y="6"/>
                </a:lnTo>
                <a:lnTo>
                  <a:pt x="836" y="6"/>
                </a:lnTo>
                <a:lnTo>
                  <a:pt x="836" y="6"/>
                </a:lnTo>
                <a:lnTo>
                  <a:pt x="837" y="7"/>
                </a:lnTo>
                <a:lnTo>
                  <a:pt x="838" y="8"/>
                </a:lnTo>
                <a:lnTo>
                  <a:pt x="839" y="9"/>
                </a:lnTo>
                <a:lnTo>
                  <a:pt x="839" y="9"/>
                </a:lnTo>
                <a:lnTo>
                  <a:pt x="840" y="10"/>
                </a:lnTo>
                <a:lnTo>
                  <a:pt x="841" y="11"/>
                </a:lnTo>
                <a:lnTo>
                  <a:pt x="842" y="13"/>
                </a:lnTo>
                <a:lnTo>
                  <a:pt x="842" y="13"/>
                </a:lnTo>
                <a:lnTo>
                  <a:pt x="843" y="14"/>
                </a:lnTo>
                <a:lnTo>
                  <a:pt x="844" y="16"/>
                </a:lnTo>
                <a:lnTo>
                  <a:pt x="844" y="16"/>
                </a:lnTo>
                <a:lnTo>
                  <a:pt x="844" y="16"/>
                </a:lnTo>
                <a:lnTo>
                  <a:pt x="846" y="19"/>
                </a:lnTo>
                <a:lnTo>
                  <a:pt x="846" y="20"/>
                </a:lnTo>
                <a:lnTo>
                  <a:pt x="847" y="22"/>
                </a:lnTo>
                <a:lnTo>
                  <a:pt x="847" y="24"/>
                </a:lnTo>
                <a:lnTo>
                  <a:pt x="847" y="25"/>
                </a:lnTo>
                <a:lnTo>
                  <a:pt x="847" y="27"/>
                </a:lnTo>
                <a:lnTo>
                  <a:pt x="847" y="28"/>
                </a:lnTo>
                <a:lnTo>
                  <a:pt x="848" y="30"/>
                </a:lnTo>
                <a:lnTo>
                  <a:pt x="850" y="145"/>
                </a:lnTo>
                <a:lnTo>
                  <a:pt x="853" y="146"/>
                </a:lnTo>
                <a:lnTo>
                  <a:pt x="966" y="148"/>
                </a:lnTo>
                <a:lnTo>
                  <a:pt x="972" y="149"/>
                </a:lnTo>
                <a:lnTo>
                  <a:pt x="977" y="150"/>
                </a:lnTo>
                <a:lnTo>
                  <a:pt x="982" y="153"/>
                </a:lnTo>
                <a:lnTo>
                  <a:pt x="986" y="157"/>
                </a:lnTo>
                <a:lnTo>
                  <a:pt x="989" y="160"/>
                </a:lnTo>
                <a:lnTo>
                  <a:pt x="991" y="164"/>
                </a:lnTo>
                <a:lnTo>
                  <a:pt x="993" y="168"/>
                </a:lnTo>
                <a:lnTo>
                  <a:pt x="995" y="172"/>
                </a:lnTo>
                <a:lnTo>
                  <a:pt x="996" y="177"/>
                </a:lnTo>
                <a:lnTo>
                  <a:pt x="995" y="184"/>
                </a:lnTo>
                <a:lnTo>
                  <a:pt x="994" y="189"/>
                </a:lnTo>
                <a:lnTo>
                  <a:pt x="991" y="195"/>
                </a:lnTo>
                <a:lnTo>
                  <a:pt x="987" y="200"/>
                </a:lnTo>
                <a:lnTo>
                  <a:pt x="864" y="324"/>
                </a:lnTo>
                <a:lnTo>
                  <a:pt x="721" y="324"/>
                </a:lnTo>
                <a:lnTo>
                  <a:pt x="698" y="346"/>
                </a:lnTo>
                <a:lnTo>
                  <a:pt x="515" y="531"/>
                </a:lnTo>
                <a:lnTo>
                  <a:pt x="509" y="535"/>
                </a:lnTo>
                <a:lnTo>
                  <a:pt x="503" y="538"/>
                </a:lnTo>
                <a:lnTo>
                  <a:pt x="497" y="540"/>
                </a:lnTo>
                <a:lnTo>
                  <a:pt x="490" y="541"/>
                </a:lnTo>
                <a:lnTo>
                  <a:pt x="483" y="540"/>
                </a:lnTo>
                <a:lnTo>
                  <a:pt x="477" y="538"/>
                </a:lnTo>
                <a:lnTo>
                  <a:pt x="471" y="535"/>
                </a:lnTo>
                <a:lnTo>
                  <a:pt x="465" y="530"/>
                </a:lnTo>
                <a:lnTo>
                  <a:pt x="461" y="524"/>
                </a:lnTo>
                <a:lnTo>
                  <a:pt x="458" y="518"/>
                </a:lnTo>
                <a:lnTo>
                  <a:pt x="456" y="512"/>
                </a:lnTo>
                <a:lnTo>
                  <a:pt x="456" y="505"/>
                </a:lnTo>
                <a:lnTo>
                  <a:pt x="457" y="499"/>
                </a:lnTo>
                <a:lnTo>
                  <a:pt x="459" y="492"/>
                </a:lnTo>
                <a:lnTo>
                  <a:pt x="463" y="486"/>
                </a:lnTo>
                <a:lnTo>
                  <a:pt x="467" y="481"/>
                </a:lnTo>
                <a:lnTo>
                  <a:pt x="563" y="384"/>
                </a:lnTo>
                <a:lnTo>
                  <a:pt x="649" y="298"/>
                </a:lnTo>
                <a:lnTo>
                  <a:pt x="672" y="275"/>
                </a:lnTo>
                <a:lnTo>
                  <a:pt x="672" y="132"/>
                </a:lnTo>
                <a:lnTo>
                  <a:pt x="715" y="90"/>
                </a:lnTo>
                <a:lnTo>
                  <a:pt x="795" y="9"/>
                </a:lnTo>
                <a:lnTo>
                  <a:pt x="796" y="8"/>
                </a:lnTo>
                <a:lnTo>
                  <a:pt x="799" y="6"/>
                </a:lnTo>
                <a:lnTo>
                  <a:pt x="799" y="6"/>
                </a:lnTo>
                <a:lnTo>
                  <a:pt x="799" y="5"/>
                </a:lnTo>
                <a:lnTo>
                  <a:pt x="799" y="5"/>
                </a:lnTo>
                <a:lnTo>
                  <a:pt x="801" y="4"/>
                </a:lnTo>
                <a:lnTo>
                  <a:pt x="803" y="3"/>
                </a:lnTo>
                <a:lnTo>
                  <a:pt x="803" y="3"/>
                </a:lnTo>
                <a:lnTo>
                  <a:pt x="804" y="2"/>
                </a:lnTo>
                <a:lnTo>
                  <a:pt x="805" y="2"/>
                </a:lnTo>
                <a:lnTo>
                  <a:pt x="807" y="1"/>
                </a:lnTo>
                <a:lnTo>
                  <a:pt x="808" y="1"/>
                </a:lnTo>
                <a:lnTo>
                  <a:pt x="811" y="0"/>
                </a:lnTo>
                <a:lnTo>
                  <a:pt x="812" y="0"/>
                </a:lnTo>
                <a:lnTo>
                  <a:pt x="813" y="0"/>
                </a:lnTo>
                <a:lnTo>
                  <a:pt x="815" y="0"/>
                </a:lnTo>
                <a:lnTo>
                  <a:pt x="8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63"/>
          <p:cNvSpPr>
            <a:spLocks noEditPoints="1"/>
          </p:cNvSpPr>
          <p:nvPr/>
        </p:nvSpPr>
        <p:spPr bwMode="auto">
          <a:xfrm>
            <a:off x="3758976" y="2800764"/>
            <a:ext cx="256442" cy="277813"/>
          </a:xfrm>
          <a:custGeom>
            <a:avLst/>
            <a:gdLst/>
            <a:ahLst/>
            <a:cxnLst>
              <a:cxn ang="0">
                <a:pos x="197" y="104"/>
              </a:cxn>
              <a:cxn ang="0">
                <a:pos x="197" y="104"/>
              </a:cxn>
              <a:cxn ang="0">
                <a:pos x="196" y="105"/>
              </a:cxn>
              <a:cxn ang="0">
                <a:pos x="100" y="12"/>
              </a:cxn>
              <a:cxn ang="0">
                <a:pos x="28" y="12"/>
              </a:cxn>
              <a:cxn ang="0">
                <a:pos x="12" y="12"/>
              </a:cxn>
              <a:cxn ang="0">
                <a:pos x="24" y="0"/>
              </a:cxn>
              <a:cxn ang="0">
                <a:pos x="24" y="0"/>
              </a:cxn>
              <a:cxn ang="0">
                <a:pos x="100" y="0"/>
              </a:cxn>
              <a:cxn ang="0">
                <a:pos x="100" y="0"/>
              </a:cxn>
              <a:cxn ang="0">
                <a:pos x="100" y="0"/>
              </a:cxn>
              <a:cxn ang="0">
                <a:pos x="109" y="4"/>
              </a:cxn>
              <a:cxn ang="0">
                <a:pos x="176" y="68"/>
              </a:cxn>
              <a:cxn ang="0">
                <a:pos x="176" y="68"/>
              </a:cxn>
              <a:cxn ang="0">
                <a:pos x="196" y="87"/>
              </a:cxn>
              <a:cxn ang="0">
                <a:pos x="200" y="96"/>
              </a:cxn>
              <a:cxn ang="0">
                <a:pos x="197" y="104"/>
              </a:cxn>
              <a:cxn ang="0">
                <a:pos x="88" y="24"/>
              </a:cxn>
              <a:cxn ang="0">
                <a:pos x="88" y="24"/>
              </a:cxn>
              <a:cxn ang="0">
                <a:pos x="88" y="24"/>
              </a:cxn>
              <a:cxn ang="0">
                <a:pos x="97" y="28"/>
              </a:cxn>
              <a:cxn ang="0">
                <a:pos x="188" y="115"/>
              </a:cxn>
              <a:cxn ang="0">
                <a:pos x="192" y="122"/>
              </a:cxn>
              <a:cxn ang="0">
                <a:pos x="192" y="122"/>
              </a:cxn>
              <a:cxn ang="0">
                <a:pos x="192" y="123"/>
              </a:cxn>
              <a:cxn ang="0">
                <a:pos x="192" y="123"/>
              </a:cxn>
              <a:cxn ang="0">
                <a:pos x="192" y="124"/>
              </a:cxn>
              <a:cxn ang="0">
                <a:pos x="192" y="124"/>
              </a:cxn>
              <a:cxn ang="0">
                <a:pos x="189" y="132"/>
              </a:cxn>
              <a:cxn ang="0">
                <a:pos x="189" y="132"/>
              </a:cxn>
              <a:cxn ang="0">
                <a:pos x="121" y="212"/>
              </a:cxn>
              <a:cxn ang="0">
                <a:pos x="121" y="212"/>
              </a:cxn>
              <a:cxn ang="0">
                <a:pos x="112" y="216"/>
              </a:cxn>
              <a:cxn ang="0">
                <a:pos x="111" y="216"/>
              </a:cxn>
              <a:cxn ang="0">
                <a:pos x="110" y="216"/>
              </a:cxn>
              <a:cxn ang="0">
                <a:pos x="110" y="216"/>
              </a:cxn>
              <a:cxn ang="0">
                <a:pos x="104" y="213"/>
              </a:cxn>
              <a:cxn ang="0">
                <a:pos x="104" y="213"/>
              </a:cxn>
              <a:cxn ang="0">
                <a:pos x="4" y="121"/>
              </a:cxn>
              <a:cxn ang="0">
                <a:pos x="4" y="121"/>
              </a:cxn>
              <a:cxn ang="0">
                <a:pos x="0" y="112"/>
              </a:cxn>
              <a:cxn ang="0">
                <a:pos x="0" y="112"/>
              </a:cxn>
              <a:cxn ang="0">
                <a:pos x="0" y="48"/>
              </a:cxn>
              <a:cxn ang="0">
                <a:pos x="0" y="36"/>
              </a:cxn>
              <a:cxn ang="0">
                <a:pos x="0" y="36"/>
              </a:cxn>
              <a:cxn ang="0">
                <a:pos x="0" y="36"/>
              </a:cxn>
              <a:cxn ang="0">
                <a:pos x="12" y="24"/>
              </a:cxn>
              <a:cxn ang="0">
                <a:pos x="12" y="24"/>
              </a:cxn>
              <a:cxn ang="0">
                <a:pos x="88" y="24"/>
              </a:cxn>
              <a:cxn ang="0">
                <a:pos x="32" y="72"/>
              </a:cxn>
              <a:cxn ang="0">
                <a:pos x="48" y="56"/>
              </a:cxn>
              <a:cxn ang="0">
                <a:pos x="32" y="40"/>
              </a:cxn>
              <a:cxn ang="0">
                <a:pos x="16" y="56"/>
              </a:cxn>
              <a:cxn ang="0">
                <a:pos x="32" y="72"/>
              </a:cxn>
            </a:cxnLst>
            <a:rect l="0" t="0" r="r" b="b"/>
            <a:pathLst>
              <a:path w="200" h="216">
                <a:moveTo>
                  <a:pt x="197" y="104"/>
                </a:moveTo>
                <a:cubicBezTo>
                  <a:pt x="197" y="104"/>
                  <a:pt x="197" y="104"/>
                  <a:pt x="197" y="104"/>
                </a:cubicBezTo>
                <a:cubicBezTo>
                  <a:pt x="196" y="105"/>
                  <a:pt x="196" y="105"/>
                  <a:pt x="196" y="105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5"/>
                  <a:pt x="17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3" y="0"/>
                  <a:pt x="106" y="1"/>
                  <a:pt x="109" y="4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9" y="90"/>
                  <a:pt x="200" y="93"/>
                  <a:pt x="200" y="96"/>
                </a:cubicBezTo>
                <a:cubicBezTo>
                  <a:pt x="200" y="99"/>
                  <a:pt x="199" y="102"/>
                  <a:pt x="197" y="104"/>
                </a:cubicBezTo>
                <a:moveTo>
                  <a:pt x="88" y="24"/>
                </a:move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91" y="24"/>
                  <a:pt x="94" y="25"/>
                  <a:pt x="97" y="28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90" y="117"/>
                  <a:pt x="191" y="119"/>
                  <a:pt x="192" y="122"/>
                </a:cubicBezTo>
                <a:cubicBezTo>
                  <a:pt x="192" y="122"/>
                  <a:pt x="192" y="122"/>
                  <a:pt x="192" y="122"/>
                </a:cubicBezTo>
                <a:cubicBezTo>
                  <a:pt x="192" y="122"/>
                  <a:pt x="192" y="122"/>
                  <a:pt x="192" y="123"/>
                </a:cubicBezTo>
                <a:cubicBezTo>
                  <a:pt x="192" y="123"/>
                  <a:pt x="192" y="123"/>
                  <a:pt x="192" y="123"/>
                </a:cubicBezTo>
                <a:cubicBezTo>
                  <a:pt x="192" y="123"/>
                  <a:pt x="192" y="123"/>
                  <a:pt x="192" y="124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2" y="127"/>
                  <a:pt x="191" y="130"/>
                  <a:pt x="189" y="132"/>
                </a:cubicBezTo>
                <a:cubicBezTo>
                  <a:pt x="189" y="132"/>
                  <a:pt x="189" y="132"/>
                  <a:pt x="189" y="132"/>
                </a:cubicBezTo>
                <a:cubicBezTo>
                  <a:pt x="121" y="212"/>
                  <a:pt x="121" y="212"/>
                  <a:pt x="121" y="212"/>
                </a:cubicBezTo>
                <a:cubicBezTo>
                  <a:pt x="121" y="212"/>
                  <a:pt x="121" y="212"/>
                  <a:pt x="121" y="212"/>
                </a:cubicBezTo>
                <a:cubicBezTo>
                  <a:pt x="119" y="214"/>
                  <a:pt x="116" y="216"/>
                  <a:pt x="112" y="216"/>
                </a:cubicBezTo>
                <a:cubicBezTo>
                  <a:pt x="112" y="216"/>
                  <a:pt x="111" y="216"/>
                  <a:pt x="111" y="216"/>
                </a:cubicBezTo>
                <a:cubicBezTo>
                  <a:pt x="111" y="216"/>
                  <a:pt x="110" y="216"/>
                  <a:pt x="110" y="216"/>
                </a:cubicBezTo>
                <a:cubicBezTo>
                  <a:pt x="110" y="216"/>
                  <a:pt x="110" y="216"/>
                  <a:pt x="110" y="216"/>
                </a:cubicBezTo>
                <a:cubicBezTo>
                  <a:pt x="108" y="215"/>
                  <a:pt x="106" y="214"/>
                  <a:pt x="104" y="213"/>
                </a:cubicBezTo>
                <a:cubicBezTo>
                  <a:pt x="104" y="213"/>
                  <a:pt x="104" y="213"/>
                  <a:pt x="104" y="213"/>
                </a:cubicBezTo>
                <a:cubicBezTo>
                  <a:pt x="4" y="121"/>
                  <a:pt x="4" y="121"/>
                  <a:pt x="4" y="121"/>
                </a:cubicBezTo>
                <a:cubicBezTo>
                  <a:pt x="4" y="121"/>
                  <a:pt x="4" y="121"/>
                  <a:pt x="4" y="121"/>
                </a:cubicBezTo>
                <a:cubicBezTo>
                  <a:pt x="2" y="119"/>
                  <a:pt x="0" y="116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lnTo>
                  <a:pt x="88" y="24"/>
                </a:lnTo>
                <a:close/>
                <a:moveTo>
                  <a:pt x="32" y="72"/>
                </a:moveTo>
                <a:cubicBezTo>
                  <a:pt x="41" y="72"/>
                  <a:pt x="48" y="65"/>
                  <a:pt x="48" y="56"/>
                </a:cubicBezTo>
                <a:cubicBezTo>
                  <a:pt x="48" y="47"/>
                  <a:pt x="41" y="40"/>
                  <a:pt x="32" y="40"/>
                </a:cubicBezTo>
                <a:cubicBezTo>
                  <a:pt x="23" y="40"/>
                  <a:pt x="16" y="47"/>
                  <a:pt x="16" y="56"/>
                </a:cubicBezTo>
                <a:cubicBezTo>
                  <a:pt x="16" y="65"/>
                  <a:pt x="23" y="72"/>
                  <a:pt x="32" y="7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63"/>
          <p:cNvSpPr>
            <a:spLocks noEditPoints="1"/>
          </p:cNvSpPr>
          <p:nvPr/>
        </p:nvSpPr>
        <p:spPr bwMode="auto">
          <a:xfrm>
            <a:off x="5193320" y="2805941"/>
            <a:ext cx="256442" cy="277813"/>
          </a:xfrm>
          <a:custGeom>
            <a:avLst/>
            <a:gdLst/>
            <a:ahLst/>
            <a:cxnLst>
              <a:cxn ang="0">
                <a:pos x="197" y="104"/>
              </a:cxn>
              <a:cxn ang="0">
                <a:pos x="197" y="104"/>
              </a:cxn>
              <a:cxn ang="0">
                <a:pos x="196" y="105"/>
              </a:cxn>
              <a:cxn ang="0">
                <a:pos x="100" y="12"/>
              </a:cxn>
              <a:cxn ang="0">
                <a:pos x="28" y="12"/>
              </a:cxn>
              <a:cxn ang="0">
                <a:pos x="12" y="12"/>
              </a:cxn>
              <a:cxn ang="0">
                <a:pos x="24" y="0"/>
              </a:cxn>
              <a:cxn ang="0">
                <a:pos x="24" y="0"/>
              </a:cxn>
              <a:cxn ang="0">
                <a:pos x="100" y="0"/>
              </a:cxn>
              <a:cxn ang="0">
                <a:pos x="100" y="0"/>
              </a:cxn>
              <a:cxn ang="0">
                <a:pos x="100" y="0"/>
              </a:cxn>
              <a:cxn ang="0">
                <a:pos x="109" y="4"/>
              </a:cxn>
              <a:cxn ang="0">
                <a:pos x="176" y="68"/>
              </a:cxn>
              <a:cxn ang="0">
                <a:pos x="176" y="68"/>
              </a:cxn>
              <a:cxn ang="0">
                <a:pos x="196" y="87"/>
              </a:cxn>
              <a:cxn ang="0">
                <a:pos x="200" y="96"/>
              </a:cxn>
              <a:cxn ang="0">
                <a:pos x="197" y="104"/>
              </a:cxn>
              <a:cxn ang="0">
                <a:pos x="88" y="24"/>
              </a:cxn>
              <a:cxn ang="0">
                <a:pos x="88" y="24"/>
              </a:cxn>
              <a:cxn ang="0">
                <a:pos x="88" y="24"/>
              </a:cxn>
              <a:cxn ang="0">
                <a:pos x="97" y="28"/>
              </a:cxn>
              <a:cxn ang="0">
                <a:pos x="188" y="115"/>
              </a:cxn>
              <a:cxn ang="0">
                <a:pos x="192" y="122"/>
              </a:cxn>
              <a:cxn ang="0">
                <a:pos x="192" y="122"/>
              </a:cxn>
              <a:cxn ang="0">
                <a:pos x="192" y="123"/>
              </a:cxn>
              <a:cxn ang="0">
                <a:pos x="192" y="123"/>
              </a:cxn>
              <a:cxn ang="0">
                <a:pos x="192" y="124"/>
              </a:cxn>
              <a:cxn ang="0">
                <a:pos x="192" y="124"/>
              </a:cxn>
              <a:cxn ang="0">
                <a:pos x="189" y="132"/>
              </a:cxn>
              <a:cxn ang="0">
                <a:pos x="189" y="132"/>
              </a:cxn>
              <a:cxn ang="0">
                <a:pos x="121" y="212"/>
              </a:cxn>
              <a:cxn ang="0">
                <a:pos x="121" y="212"/>
              </a:cxn>
              <a:cxn ang="0">
                <a:pos x="112" y="216"/>
              </a:cxn>
              <a:cxn ang="0">
                <a:pos x="111" y="216"/>
              </a:cxn>
              <a:cxn ang="0">
                <a:pos x="110" y="216"/>
              </a:cxn>
              <a:cxn ang="0">
                <a:pos x="110" y="216"/>
              </a:cxn>
              <a:cxn ang="0">
                <a:pos x="104" y="213"/>
              </a:cxn>
              <a:cxn ang="0">
                <a:pos x="104" y="213"/>
              </a:cxn>
              <a:cxn ang="0">
                <a:pos x="4" y="121"/>
              </a:cxn>
              <a:cxn ang="0">
                <a:pos x="4" y="121"/>
              </a:cxn>
              <a:cxn ang="0">
                <a:pos x="0" y="112"/>
              </a:cxn>
              <a:cxn ang="0">
                <a:pos x="0" y="112"/>
              </a:cxn>
              <a:cxn ang="0">
                <a:pos x="0" y="48"/>
              </a:cxn>
              <a:cxn ang="0">
                <a:pos x="0" y="36"/>
              </a:cxn>
              <a:cxn ang="0">
                <a:pos x="0" y="36"/>
              </a:cxn>
              <a:cxn ang="0">
                <a:pos x="0" y="36"/>
              </a:cxn>
              <a:cxn ang="0">
                <a:pos x="12" y="24"/>
              </a:cxn>
              <a:cxn ang="0">
                <a:pos x="12" y="24"/>
              </a:cxn>
              <a:cxn ang="0">
                <a:pos x="88" y="24"/>
              </a:cxn>
              <a:cxn ang="0">
                <a:pos x="32" y="72"/>
              </a:cxn>
              <a:cxn ang="0">
                <a:pos x="48" y="56"/>
              </a:cxn>
              <a:cxn ang="0">
                <a:pos x="32" y="40"/>
              </a:cxn>
              <a:cxn ang="0">
                <a:pos x="16" y="56"/>
              </a:cxn>
              <a:cxn ang="0">
                <a:pos x="32" y="72"/>
              </a:cxn>
            </a:cxnLst>
            <a:rect l="0" t="0" r="r" b="b"/>
            <a:pathLst>
              <a:path w="200" h="216">
                <a:moveTo>
                  <a:pt x="197" y="104"/>
                </a:moveTo>
                <a:cubicBezTo>
                  <a:pt x="197" y="104"/>
                  <a:pt x="197" y="104"/>
                  <a:pt x="197" y="104"/>
                </a:cubicBezTo>
                <a:cubicBezTo>
                  <a:pt x="196" y="105"/>
                  <a:pt x="196" y="105"/>
                  <a:pt x="196" y="105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5"/>
                  <a:pt x="17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3" y="0"/>
                  <a:pt x="106" y="1"/>
                  <a:pt x="109" y="4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9" y="90"/>
                  <a:pt x="200" y="93"/>
                  <a:pt x="200" y="96"/>
                </a:cubicBezTo>
                <a:cubicBezTo>
                  <a:pt x="200" y="99"/>
                  <a:pt x="199" y="102"/>
                  <a:pt x="197" y="104"/>
                </a:cubicBezTo>
                <a:moveTo>
                  <a:pt x="88" y="24"/>
                </a:move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91" y="24"/>
                  <a:pt x="94" y="25"/>
                  <a:pt x="97" y="28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90" y="117"/>
                  <a:pt x="191" y="119"/>
                  <a:pt x="192" y="122"/>
                </a:cubicBezTo>
                <a:cubicBezTo>
                  <a:pt x="192" y="122"/>
                  <a:pt x="192" y="122"/>
                  <a:pt x="192" y="122"/>
                </a:cubicBezTo>
                <a:cubicBezTo>
                  <a:pt x="192" y="122"/>
                  <a:pt x="192" y="122"/>
                  <a:pt x="192" y="123"/>
                </a:cubicBezTo>
                <a:cubicBezTo>
                  <a:pt x="192" y="123"/>
                  <a:pt x="192" y="123"/>
                  <a:pt x="192" y="123"/>
                </a:cubicBezTo>
                <a:cubicBezTo>
                  <a:pt x="192" y="123"/>
                  <a:pt x="192" y="123"/>
                  <a:pt x="192" y="124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2" y="127"/>
                  <a:pt x="191" y="130"/>
                  <a:pt x="189" y="132"/>
                </a:cubicBezTo>
                <a:cubicBezTo>
                  <a:pt x="189" y="132"/>
                  <a:pt x="189" y="132"/>
                  <a:pt x="189" y="132"/>
                </a:cubicBezTo>
                <a:cubicBezTo>
                  <a:pt x="121" y="212"/>
                  <a:pt x="121" y="212"/>
                  <a:pt x="121" y="212"/>
                </a:cubicBezTo>
                <a:cubicBezTo>
                  <a:pt x="121" y="212"/>
                  <a:pt x="121" y="212"/>
                  <a:pt x="121" y="212"/>
                </a:cubicBezTo>
                <a:cubicBezTo>
                  <a:pt x="119" y="214"/>
                  <a:pt x="116" y="216"/>
                  <a:pt x="112" y="216"/>
                </a:cubicBezTo>
                <a:cubicBezTo>
                  <a:pt x="112" y="216"/>
                  <a:pt x="111" y="216"/>
                  <a:pt x="111" y="216"/>
                </a:cubicBezTo>
                <a:cubicBezTo>
                  <a:pt x="111" y="216"/>
                  <a:pt x="110" y="216"/>
                  <a:pt x="110" y="216"/>
                </a:cubicBezTo>
                <a:cubicBezTo>
                  <a:pt x="110" y="216"/>
                  <a:pt x="110" y="216"/>
                  <a:pt x="110" y="216"/>
                </a:cubicBezTo>
                <a:cubicBezTo>
                  <a:pt x="108" y="215"/>
                  <a:pt x="106" y="214"/>
                  <a:pt x="104" y="213"/>
                </a:cubicBezTo>
                <a:cubicBezTo>
                  <a:pt x="104" y="213"/>
                  <a:pt x="104" y="213"/>
                  <a:pt x="104" y="213"/>
                </a:cubicBezTo>
                <a:cubicBezTo>
                  <a:pt x="4" y="121"/>
                  <a:pt x="4" y="121"/>
                  <a:pt x="4" y="121"/>
                </a:cubicBezTo>
                <a:cubicBezTo>
                  <a:pt x="4" y="121"/>
                  <a:pt x="4" y="121"/>
                  <a:pt x="4" y="121"/>
                </a:cubicBezTo>
                <a:cubicBezTo>
                  <a:pt x="2" y="119"/>
                  <a:pt x="0" y="116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lnTo>
                  <a:pt x="88" y="24"/>
                </a:lnTo>
                <a:close/>
                <a:moveTo>
                  <a:pt x="32" y="72"/>
                </a:moveTo>
                <a:cubicBezTo>
                  <a:pt x="41" y="72"/>
                  <a:pt x="48" y="65"/>
                  <a:pt x="48" y="56"/>
                </a:cubicBezTo>
                <a:cubicBezTo>
                  <a:pt x="48" y="47"/>
                  <a:pt x="41" y="40"/>
                  <a:pt x="32" y="40"/>
                </a:cubicBezTo>
                <a:cubicBezTo>
                  <a:pt x="23" y="40"/>
                  <a:pt x="16" y="47"/>
                  <a:pt x="16" y="56"/>
                </a:cubicBezTo>
                <a:cubicBezTo>
                  <a:pt x="16" y="65"/>
                  <a:pt x="23" y="72"/>
                  <a:pt x="32" y="7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24"/>
          <p:cNvSpPr>
            <a:spLocks noEditPoints="1"/>
          </p:cNvSpPr>
          <p:nvPr/>
        </p:nvSpPr>
        <p:spPr bwMode="auto">
          <a:xfrm>
            <a:off x="3693365" y="3787827"/>
            <a:ext cx="347466" cy="311598"/>
          </a:xfrm>
          <a:custGeom>
            <a:avLst/>
            <a:gdLst/>
            <a:ahLst/>
            <a:cxnLst>
              <a:cxn ang="0">
                <a:pos x="72" y="15"/>
              </a:cxn>
              <a:cxn ang="0">
                <a:pos x="59" y="28"/>
              </a:cxn>
              <a:cxn ang="0">
                <a:pos x="58" y="28"/>
              </a:cxn>
              <a:cxn ang="0">
                <a:pos x="57" y="27"/>
              </a:cxn>
              <a:cxn ang="0">
                <a:pos x="57" y="19"/>
              </a:cxn>
              <a:cxn ang="0">
                <a:pos x="47" y="19"/>
              </a:cxn>
              <a:cxn ang="0">
                <a:pos x="37" y="27"/>
              </a:cxn>
              <a:cxn ang="0">
                <a:pos x="33" y="34"/>
              </a:cxn>
              <a:cxn ang="0">
                <a:pos x="11" y="55"/>
              </a:cxn>
              <a:cxn ang="0">
                <a:pos x="2" y="55"/>
              </a:cxn>
              <a:cxn ang="0">
                <a:pos x="0" y="54"/>
              </a:cxn>
              <a:cxn ang="0">
                <a:pos x="0" y="46"/>
              </a:cxn>
              <a:cxn ang="0">
                <a:pos x="2" y="45"/>
              </a:cxn>
              <a:cxn ang="0">
                <a:pos x="11" y="45"/>
              </a:cxn>
              <a:cxn ang="0">
                <a:pos x="21" y="37"/>
              </a:cxn>
              <a:cxn ang="0">
                <a:pos x="24" y="30"/>
              </a:cxn>
              <a:cxn ang="0">
                <a:pos x="47" y="9"/>
              </a:cxn>
              <a:cxn ang="0">
                <a:pos x="57" y="9"/>
              </a:cxn>
              <a:cxn ang="0">
                <a:pos x="57" y="1"/>
              </a:cxn>
              <a:cxn ang="0">
                <a:pos x="58" y="0"/>
              </a:cxn>
              <a:cxn ang="0">
                <a:pos x="59" y="0"/>
              </a:cxn>
              <a:cxn ang="0">
                <a:pos x="72" y="13"/>
              </a:cxn>
              <a:cxn ang="0">
                <a:pos x="72" y="14"/>
              </a:cxn>
              <a:cxn ang="0">
                <a:pos x="72" y="15"/>
              </a:cxn>
              <a:cxn ang="0">
                <a:pos x="22" y="29"/>
              </a:cxn>
              <a:cxn ang="0">
                <a:pos x="11" y="19"/>
              </a:cxn>
              <a:cxn ang="0">
                <a:pos x="2" y="19"/>
              </a:cxn>
              <a:cxn ang="0">
                <a:pos x="0" y="18"/>
              </a:cxn>
              <a:cxn ang="0">
                <a:pos x="0" y="10"/>
              </a:cxn>
              <a:cxn ang="0">
                <a:pos x="2" y="9"/>
              </a:cxn>
              <a:cxn ang="0">
                <a:pos x="11" y="9"/>
              </a:cxn>
              <a:cxn ang="0">
                <a:pos x="27" y="18"/>
              </a:cxn>
              <a:cxn ang="0">
                <a:pos x="22" y="29"/>
              </a:cxn>
              <a:cxn ang="0">
                <a:pos x="72" y="51"/>
              </a:cxn>
              <a:cxn ang="0">
                <a:pos x="59" y="63"/>
              </a:cxn>
              <a:cxn ang="0">
                <a:pos x="58" y="64"/>
              </a:cxn>
              <a:cxn ang="0">
                <a:pos x="57" y="63"/>
              </a:cxn>
              <a:cxn ang="0">
                <a:pos x="57" y="55"/>
              </a:cxn>
              <a:cxn ang="0">
                <a:pos x="30" y="46"/>
              </a:cxn>
              <a:cxn ang="0">
                <a:pos x="36" y="35"/>
              </a:cxn>
              <a:cxn ang="0">
                <a:pos x="47" y="45"/>
              </a:cxn>
              <a:cxn ang="0">
                <a:pos x="57" y="45"/>
              </a:cxn>
              <a:cxn ang="0">
                <a:pos x="57" y="37"/>
              </a:cxn>
              <a:cxn ang="0">
                <a:pos x="58" y="36"/>
              </a:cxn>
              <a:cxn ang="0">
                <a:pos x="59" y="36"/>
              </a:cxn>
              <a:cxn ang="0">
                <a:pos x="72" y="49"/>
              </a:cxn>
              <a:cxn ang="0">
                <a:pos x="72" y="50"/>
              </a:cxn>
              <a:cxn ang="0">
                <a:pos x="72" y="51"/>
              </a:cxn>
            </a:cxnLst>
            <a:rect l="0" t="0" r="r" b="b"/>
            <a:pathLst>
              <a:path w="72" h="64">
                <a:moveTo>
                  <a:pt x="72" y="15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8" y="28"/>
                </a:cubicBezTo>
                <a:cubicBezTo>
                  <a:pt x="58" y="28"/>
                  <a:pt x="57" y="27"/>
                  <a:pt x="57" y="27"/>
                </a:cubicBezTo>
                <a:cubicBezTo>
                  <a:pt x="57" y="19"/>
                  <a:pt x="57" y="19"/>
                  <a:pt x="5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1" y="19"/>
                  <a:pt x="39" y="23"/>
                  <a:pt x="37" y="27"/>
                </a:cubicBezTo>
                <a:cubicBezTo>
                  <a:pt x="35" y="29"/>
                  <a:pt x="34" y="31"/>
                  <a:pt x="33" y="34"/>
                </a:cubicBezTo>
                <a:cubicBezTo>
                  <a:pt x="29" y="44"/>
                  <a:pt x="24" y="55"/>
                  <a:pt x="11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4"/>
                  <a:pt x="0" y="5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1" y="45"/>
                  <a:pt x="2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5"/>
                  <a:pt x="19" y="41"/>
                  <a:pt x="21" y="37"/>
                </a:cubicBezTo>
                <a:cubicBezTo>
                  <a:pt x="22" y="34"/>
                  <a:pt x="23" y="32"/>
                  <a:pt x="24" y="30"/>
                </a:cubicBezTo>
                <a:cubicBezTo>
                  <a:pt x="28" y="19"/>
                  <a:pt x="34" y="9"/>
                  <a:pt x="47" y="9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8" y="0"/>
                  <a:pt x="58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3"/>
                  <a:pt x="72" y="13"/>
                  <a:pt x="72" y="14"/>
                </a:cubicBezTo>
                <a:cubicBezTo>
                  <a:pt x="72" y="14"/>
                  <a:pt x="72" y="14"/>
                  <a:pt x="72" y="15"/>
                </a:cubicBezTo>
                <a:close/>
                <a:moveTo>
                  <a:pt x="22" y="29"/>
                </a:moveTo>
                <a:cubicBezTo>
                  <a:pt x="19" y="24"/>
                  <a:pt x="17" y="19"/>
                  <a:pt x="1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9"/>
                  <a:pt x="1" y="9"/>
                  <a:pt x="2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8" y="9"/>
                  <a:pt x="23" y="12"/>
                  <a:pt x="27" y="18"/>
                </a:cubicBezTo>
                <a:cubicBezTo>
                  <a:pt x="25" y="21"/>
                  <a:pt x="23" y="25"/>
                  <a:pt x="22" y="29"/>
                </a:cubicBezTo>
                <a:close/>
                <a:moveTo>
                  <a:pt x="72" y="51"/>
                </a:moveTo>
                <a:cubicBezTo>
                  <a:pt x="59" y="63"/>
                  <a:pt x="59" y="63"/>
                  <a:pt x="59" y="63"/>
                </a:cubicBezTo>
                <a:cubicBezTo>
                  <a:pt x="59" y="64"/>
                  <a:pt x="59" y="64"/>
                  <a:pt x="58" y="64"/>
                </a:cubicBezTo>
                <a:cubicBezTo>
                  <a:pt x="58" y="64"/>
                  <a:pt x="57" y="63"/>
                  <a:pt x="57" y="63"/>
                </a:cubicBezTo>
                <a:cubicBezTo>
                  <a:pt x="57" y="55"/>
                  <a:pt x="57" y="55"/>
                  <a:pt x="57" y="55"/>
                </a:cubicBezTo>
                <a:cubicBezTo>
                  <a:pt x="45" y="55"/>
                  <a:pt x="38" y="56"/>
                  <a:pt x="30" y="46"/>
                </a:cubicBezTo>
                <a:cubicBezTo>
                  <a:pt x="33" y="42"/>
                  <a:pt x="34" y="39"/>
                  <a:pt x="36" y="35"/>
                </a:cubicBezTo>
                <a:cubicBezTo>
                  <a:pt x="38" y="40"/>
                  <a:pt x="41" y="45"/>
                  <a:pt x="47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6"/>
                  <a:pt x="58" y="36"/>
                  <a:pt x="58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49"/>
                  <a:pt x="72" y="49"/>
                  <a:pt x="72" y="50"/>
                </a:cubicBezTo>
                <a:cubicBezTo>
                  <a:pt x="72" y="50"/>
                  <a:pt x="72" y="50"/>
                  <a:pt x="7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24"/>
          <p:cNvSpPr>
            <a:spLocks noEditPoints="1"/>
          </p:cNvSpPr>
          <p:nvPr/>
        </p:nvSpPr>
        <p:spPr bwMode="auto">
          <a:xfrm>
            <a:off x="5144554" y="3797852"/>
            <a:ext cx="347466" cy="311598"/>
          </a:xfrm>
          <a:custGeom>
            <a:avLst/>
            <a:gdLst/>
            <a:ahLst/>
            <a:cxnLst>
              <a:cxn ang="0">
                <a:pos x="72" y="15"/>
              </a:cxn>
              <a:cxn ang="0">
                <a:pos x="59" y="28"/>
              </a:cxn>
              <a:cxn ang="0">
                <a:pos x="58" y="28"/>
              </a:cxn>
              <a:cxn ang="0">
                <a:pos x="57" y="27"/>
              </a:cxn>
              <a:cxn ang="0">
                <a:pos x="57" y="19"/>
              </a:cxn>
              <a:cxn ang="0">
                <a:pos x="47" y="19"/>
              </a:cxn>
              <a:cxn ang="0">
                <a:pos x="37" y="27"/>
              </a:cxn>
              <a:cxn ang="0">
                <a:pos x="33" y="34"/>
              </a:cxn>
              <a:cxn ang="0">
                <a:pos x="11" y="55"/>
              </a:cxn>
              <a:cxn ang="0">
                <a:pos x="2" y="55"/>
              </a:cxn>
              <a:cxn ang="0">
                <a:pos x="0" y="54"/>
              </a:cxn>
              <a:cxn ang="0">
                <a:pos x="0" y="46"/>
              </a:cxn>
              <a:cxn ang="0">
                <a:pos x="2" y="45"/>
              </a:cxn>
              <a:cxn ang="0">
                <a:pos x="11" y="45"/>
              </a:cxn>
              <a:cxn ang="0">
                <a:pos x="21" y="37"/>
              </a:cxn>
              <a:cxn ang="0">
                <a:pos x="24" y="30"/>
              </a:cxn>
              <a:cxn ang="0">
                <a:pos x="47" y="9"/>
              </a:cxn>
              <a:cxn ang="0">
                <a:pos x="57" y="9"/>
              </a:cxn>
              <a:cxn ang="0">
                <a:pos x="57" y="1"/>
              </a:cxn>
              <a:cxn ang="0">
                <a:pos x="58" y="0"/>
              </a:cxn>
              <a:cxn ang="0">
                <a:pos x="59" y="0"/>
              </a:cxn>
              <a:cxn ang="0">
                <a:pos x="72" y="13"/>
              </a:cxn>
              <a:cxn ang="0">
                <a:pos x="72" y="14"/>
              </a:cxn>
              <a:cxn ang="0">
                <a:pos x="72" y="15"/>
              </a:cxn>
              <a:cxn ang="0">
                <a:pos x="22" y="29"/>
              </a:cxn>
              <a:cxn ang="0">
                <a:pos x="11" y="19"/>
              </a:cxn>
              <a:cxn ang="0">
                <a:pos x="2" y="19"/>
              </a:cxn>
              <a:cxn ang="0">
                <a:pos x="0" y="18"/>
              </a:cxn>
              <a:cxn ang="0">
                <a:pos x="0" y="10"/>
              </a:cxn>
              <a:cxn ang="0">
                <a:pos x="2" y="9"/>
              </a:cxn>
              <a:cxn ang="0">
                <a:pos x="11" y="9"/>
              </a:cxn>
              <a:cxn ang="0">
                <a:pos x="27" y="18"/>
              </a:cxn>
              <a:cxn ang="0">
                <a:pos x="22" y="29"/>
              </a:cxn>
              <a:cxn ang="0">
                <a:pos x="72" y="51"/>
              </a:cxn>
              <a:cxn ang="0">
                <a:pos x="59" y="63"/>
              </a:cxn>
              <a:cxn ang="0">
                <a:pos x="58" y="64"/>
              </a:cxn>
              <a:cxn ang="0">
                <a:pos x="57" y="63"/>
              </a:cxn>
              <a:cxn ang="0">
                <a:pos x="57" y="55"/>
              </a:cxn>
              <a:cxn ang="0">
                <a:pos x="30" y="46"/>
              </a:cxn>
              <a:cxn ang="0">
                <a:pos x="36" y="35"/>
              </a:cxn>
              <a:cxn ang="0">
                <a:pos x="47" y="45"/>
              </a:cxn>
              <a:cxn ang="0">
                <a:pos x="57" y="45"/>
              </a:cxn>
              <a:cxn ang="0">
                <a:pos x="57" y="37"/>
              </a:cxn>
              <a:cxn ang="0">
                <a:pos x="58" y="36"/>
              </a:cxn>
              <a:cxn ang="0">
                <a:pos x="59" y="36"/>
              </a:cxn>
              <a:cxn ang="0">
                <a:pos x="72" y="49"/>
              </a:cxn>
              <a:cxn ang="0">
                <a:pos x="72" y="50"/>
              </a:cxn>
              <a:cxn ang="0">
                <a:pos x="72" y="51"/>
              </a:cxn>
            </a:cxnLst>
            <a:rect l="0" t="0" r="r" b="b"/>
            <a:pathLst>
              <a:path w="72" h="64">
                <a:moveTo>
                  <a:pt x="72" y="15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8" y="28"/>
                </a:cubicBezTo>
                <a:cubicBezTo>
                  <a:pt x="58" y="28"/>
                  <a:pt x="57" y="27"/>
                  <a:pt x="57" y="27"/>
                </a:cubicBezTo>
                <a:cubicBezTo>
                  <a:pt x="57" y="19"/>
                  <a:pt x="57" y="19"/>
                  <a:pt x="5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1" y="19"/>
                  <a:pt x="39" y="23"/>
                  <a:pt x="37" y="27"/>
                </a:cubicBezTo>
                <a:cubicBezTo>
                  <a:pt x="35" y="29"/>
                  <a:pt x="34" y="31"/>
                  <a:pt x="33" y="34"/>
                </a:cubicBezTo>
                <a:cubicBezTo>
                  <a:pt x="29" y="44"/>
                  <a:pt x="24" y="55"/>
                  <a:pt x="11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4"/>
                  <a:pt x="0" y="5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1" y="45"/>
                  <a:pt x="2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5"/>
                  <a:pt x="19" y="41"/>
                  <a:pt x="21" y="37"/>
                </a:cubicBezTo>
                <a:cubicBezTo>
                  <a:pt x="22" y="34"/>
                  <a:pt x="23" y="32"/>
                  <a:pt x="24" y="30"/>
                </a:cubicBezTo>
                <a:cubicBezTo>
                  <a:pt x="28" y="19"/>
                  <a:pt x="34" y="9"/>
                  <a:pt x="47" y="9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8" y="0"/>
                  <a:pt x="58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3"/>
                  <a:pt x="72" y="13"/>
                  <a:pt x="72" y="14"/>
                </a:cubicBezTo>
                <a:cubicBezTo>
                  <a:pt x="72" y="14"/>
                  <a:pt x="72" y="14"/>
                  <a:pt x="72" y="15"/>
                </a:cubicBezTo>
                <a:close/>
                <a:moveTo>
                  <a:pt x="22" y="29"/>
                </a:moveTo>
                <a:cubicBezTo>
                  <a:pt x="19" y="24"/>
                  <a:pt x="17" y="19"/>
                  <a:pt x="1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9"/>
                  <a:pt x="1" y="9"/>
                  <a:pt x="2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8" y="9"/>
                  <a:pt x="23" y="12"/>
                  <a:pt x="27" y="18"/>
                </a:cubicBezTo>
                <a:cubicBezTo>
                  <a:pt x="25" y="21"/>
                  <a:pt x="23" y="25"/>
                  <a:pt x="22" y="29"/>
                </a:cubicBezTo>
                <a:close/>
                <a:moveTo>
                  <a:pt x="72" y="51"/>
                </a:moveTo>
                <a:cubicBezTo>
                  <a:pt x="59" y="63"/>
                  <a:pt x="59" y="63"/>
                  <a:pt x="59" y="63"/>
                </a:cubicBezTo>
                <a:cubicBezTo>
                  <a:pt x="59" y="64"/>
                  <a:pt x="59" y="64"/>
                  <a:pt x="58" y="64"/>
                </a:cubicBezTo>
                <a:cubicBezTo>
                  <a:pt x="58" y="64"/>
                  <a:pt x="57" y="63"/>
                  <a:pt x="57" y="63"/>
                </a:cubicBezTo>
                <a:cubicBezTo>
                  <a:pt x="57" y="55"/>
                  <a:pt x="57" y="55"/>
                  <a:pt x="57" y="55"/>
                </a:cubicBezTo>
                <a:cubicBezTo>
                  <a:pt x="45" y="55"/>
                  <a:pt x="38" y="56"/>
                  <a:pt x="30" y="46"/>
                </a:cubicBezTo>
                <a:cubicBezTo>
                  <a:pt x="33" y="42"/>
                  <a:pt x="34" y="39"/>
                  <a:pt x="36" y="35"/>
                </a:cubicBezTo>
                <a:cubicBezTo>
                  <a:pt x="38" y="40"/>
                  <a:pt x="41" y="45"/>
                  <a:pt x="47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6"/>
                  <a:pt x="58" y="36"/>
                  <a:pt x="58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49"/>
                  <a:pt x="72" y="49"/>
                  <a:pt x="72" y="50"/>
                </a:cubicBezTo>
                <a:cubicBezTo>
                  <a:pt x="72" y="50"/>
                  <a:pt x="72" y="50"/>
                  <a:pt x="7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7443" y="144043"/>
            <a:ext cx="8349114" cy="827507"/>
          </a:xfrm>
        </p:spPr>
        <p:txBody>
          <a:bodyPr>
            <a:normAutofit/>
          </a:bodyPr>
          <a:lstStyle/>
          <a:p>
            <a:r>
              <a:rPr lang="ru-RU" dirty="0" smtClean="0"/>
              <a:t>Внесение контрольно-измерительных </a:t>
            </a:r>
            <a:r>
              <a:rPr lang="ru-RU" dirty="0"/>
              <a:t>материалов</a:t>
            </a:r>
            <a:endParaRPr lang="en-US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8150"/>
            <a:ext cx="6715125" cy="53721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56176" y="1131590"/>
            <a:ext cx="288032" cy="144016"/>
          </a:xfrm>
          <a:prstGeom prst="rect">
            <a:avLst/>
          </a:prstGeom>
          <a:solidFill>
            <a:srgbClr val="232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75656" y="1635646"/>
            <a:ext cx="6192688" cy="1576275"/>
            <a:chOff x="3070860" y="1139491"/>
            <a:chExt cx="3002280" cy="2062879"/>
          </a:xfrm>
        </p:grpSpPr>
        <p:sp>
          <p:nvSpPr>
            <p:cNvPr id="12" name="Rectangle 11"/>
            <p:cNvSpPr/>
            <p:nvPr/>
          </p:nvSpPr>
          <p:spPr>
            <a:xfrm>
              <a:off x="3070860" y="1139491"/>
              <a:ext cx="3002280" cy="1929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4349877" y="3028950"/>
              <a:ext cx="444246" cy="1734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619672" y="1751786"/>
            <a:ext cx="597666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Модернизация программ подготовки педагогов на основе </a:t>
            </a:r>
            <a:r>
              <a:rPr lang="ru-RU" b="1" dirty="0" smtClean="0">
                <a:solidFill>
                  <a:schemeClr val="bg1"/>
                </a:solidFill>
              </a:rPr>
              <a:t>приведения образовательных программ </a:t>
            </a:r>
            <a:r>
              <a:rPr lang="ru-RU" b="1" dirty="0">
                <a:solidFill>
                  <a:schemeClr val="bg1"/>
                </a:solidFill>
              </a:rPr>
              <a:t>в соответствие с требованиями профессионального стандарта педагога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ru-RU" b="1" dirty="0">
                <a:solidFill>
                  <a:schemeClr val="bg1"/>
                </a:solidFill>
              </a:rPr>
              <a:t>и других категорий педагогических работников).</a:t>
            </a:r>
          </a:p>
        </p:txBody>
      </p:sp>
    </p:spTree>
    <p:extLst>
      <p:ext uri="{BB962C8B-B14F-4D97-AF65-F5344CB8AC3E}">
        <p14:creationId xmlns:p14="http://schemas.microsoft.com/office/powerpoint/2010/main" val="11264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7443" y="57150"/>
            <a:ext cx="8349114" cy="3402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Процедура </a:t>
            </a:r>
            <a:r>
              <a:rPr lang="ru-RU" dirty="0"/>
              <a:t>экспертизы контрольно-измерительных материалов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22720" y="2114550"/>
            <a:ext cx="2792680" cy="21544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 банка экспертов определяются 2 пользователя, подходящие к профилю задания.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Эксперт принимает решение по данному заданию на основании представленных рекомендаций.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Эксперт может оставить комментарии разработчику.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48"/>
          <p:cNvSpPr/>
          <p:nvPr/>
        </p:nvSpPr>
        <p:spPr>
          <a:xfrm>
            <a:off x="5715000" y="1352550"/>
            <a:ext cx="32766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Правила экспертизы тестового задания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Pentagon 10"/>
          <p:cNvSpPr/>
          <p:nvPr/>
        </p:nvSpPr>
        <p:spPr>
          <a:xfrm>
            <a:off x="5744183" y="2178353"/>
            <a:ext cx="275617" cy="1941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entagon 29"/>
          <p:cNvSpPr/>
          <p:nvPr/>
        </p:nvSpPr>
        <p:spPr>
          <a:xfrm>
            <a:off x="5715000" y="3063402"/>
            <a:ext cx="275617" cy="19414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7750"/>
            <a:ext cx="5003548" cy="3933824"/>
          </a:xfrm>
          <a:prstGeom prst="rect">
            <a:avLst/>
          </a:prstGeom>
        </p:spPr>
      </p:pic>
      <p:sp>
        <p:nvSpPr>
          <p:cNvPr id="40" name="Pentagon 29"/>
          <p:cNvSpPr/>
          <p:nvPr/>
        </p:nvSpPr>
        <p:spPr>
          <a:xfrm>
            <a:off x="5744182" y="3901602"/>
            <a:ext cx="275617" cy="19414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7443" y="-19050"/>
            <a:ext cx="8349114" cy="8275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Процедура экспертизы контрольно-измерительных материалов</a:t>
            </a:r>
            <a:endParaRPr lang="en-US" dirty="0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2705100" y="2354623"/>
            <a:ext cx="1865313" cy="2238375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968750" y="2948348"/>
            <a:ext cx="2244725" cy="1870075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4570413" y="1311636"/>
            <a:ext cx="1871663" cy="2246312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2933700" y="1083036"/>
            <a:ext cx="2238375" cy="1865312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9"/>
          <p:cNvSpPr>
            <a:spLocks/>
          </p:cNvSpPr>
          <p:nvPr/>
        </p:nvSpPr>
        <p:spPr bwMode="auto">
          <a:xfrm>
            <a:off x="2705100" y="2354623"/>
            <a:ext cx="1176338" cy="720725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73"/>
          <p:cNvGrpSpPr/>
          <p:nvPr/>
        </p:nvGrpSpPr>
        <p:grpSpPr>
          <a:xfrm>
            <a:off x="2996813" y="1607064"/>
            <a:ext cx="465169" cy="217757"/>
            <a:chOff x="3366566" y="1459073"/>
            <a:chExt cx="465169" cy="221445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4"/>
          <p:cNvGrpSpPr/>
          <p:nvPr/>
        </p:nvGrpSpPr>
        <p:grpSpPr>
          <a:xfrm flipH="1">
            <a:off x="5629070" y="1631178"/>
            <a:ext cx="513201" cy="221363"/>
            <a:chOff x="3318534" y="1459155"/>
            <a:chExt cx="513201" cy="221363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1"/>
          <p:cNvGrpSpPr/>
          <p:nvPr/>
        </p:nvGrpSpPr>
        <p:grpSpPr>
          <a:xfrm flipV="1">
            <a:off x="2590800" y="3130440"/>
            <a:ext cx="455253" cy="217757"/>
            <a:chOff x="3376482" y="1459073"/>
            <a:chExt cx="455253" cy="221445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4"/>
          <p:cNvGrpSpPr/>
          <p:nvPr/>
        </p:nvGrpSpPr>
        <p:grpSpPr>
          <a:xfrm flipH="1" flipV="1">
            <a:off x="5756052" y="3867150"/>
            <a:ext cx="492348" cy="221363"/>
            <a:chOff x="3339387" y="1459155"/>
            <a:chExt cx="492348" cy="221363"/>
          </a:xfrm>
        </p:grpSpPr>
        <p:cxnSp>
          <p:nvCxnSpPr>
            <p:cNvPr id="74" name="Straight Connector 7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609600" y="1329610"/>
            <a:ext cx="224213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Доработка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Разработчик редактирует </a:t>
            </a:r>
          </a:p>
          <a:p>
            <a:pPr algn="r"/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задание согласно замечаниям</a:t>
            </a:r>
            <a:endParaRPr lang="en-US" sz="105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22046" y="3028950"/>
            <a:ext cx="23146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Экспертиза</a:t>
            </a:r>
          </a:p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Задание поступает </a:t>
            </a:r>
          </a:p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двум экспертам по данному профилю и эксперту-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тестологу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172200" y="1428750"/>
            <a:ext cx="2600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Повторная экспертиза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324600" y="3396555"/>
            <a:ext cx="2600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Переход задания в банк контрольно-измерительных материалов</a:t>
            </a:r>
          </a:p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Ответы экспертов на тестовые задания сравниваются автоматически. Ответы на кейсы анализирует руководитель проекта.</a:t>
            </a:r>
            <a:endParaRPr lang="en-US" sz="105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81"/>
          <p:cNvGrpSpPr/>
          <p:nvPr/>
        </p:nvGrpSpPr>
        <p:grpSpPr>
          <a:xfrm flipV="1">
            <a:off x="3202347" y="4205932"/>
            <a:ext cx="455253" cy="217757"/>
            <a:chOff x="3376482" y="1459073"/>
            <a:chExt cx="455253" cy="221445"/>
          </a:xfrm>
        </p:grpSpPr>
        <p:cxnSp>
          <p:nvCxnSpPr>
            <p:cNvPr id="33" name="Straight Connector 6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70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82"/>
          <p:cNvSpPr/>
          <p:nvPr/>
        </p:nvSpPr>
        <p:spPr>
          <a:xfrm>
            <a:off x="403608" y="4104442"/>
            <a:ext cx="27446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</a:t>
            </a:r>
          </a:p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Разработчик вносит тестовое задание или кейс в информационную систему.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84"/>
          <p:cNvSpPr/>
          <p:nvPr/>
        </p:nvSpPr>
        <p:spPr>
          <a:xfrm>
            <a:off x="6533740" y="2200930"/>
            <a:ext cx="2305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Решение задания двумя новыми экспертами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oup 74"/>
          <p:cNvGrpSpPr/>
          <p:nvPr/>
        </p:nvGrpSpPr>
        <p:grpSpPr>
          <a:xfrm flipH="1">
            <a:off x="6066810" y="2487364"/>
            <a:ext cx="454970" cy="221363"/>
            <a:chOff x="3318534" y="1459155"/>
            <a:chExt cx="513201" cy="221363"/>
          </a:xfrm>
        </p:grpSpPr>
        <p:cxnSp>
          <p:nvCxnSpPr>
            <p:cNvPr id="38" name="Straight Connector 6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6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505200" y="3714750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01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0" y="2800350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0</a:t>
            </a:r>
            <a:r>
              <a:rPr lang="en-US" sz="3000" b="1" dirty="0" smtClean="0">
                <a:solidFill>
                  <a:schemeClr val="bg1"/>
                </a:solidFill>
              </a:rPr>
              <a:t>2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86601" y="1733550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0</a:t>
            </a:r>
            <a:r>
              <a:rPr lang="en-US" sz="3000" b="1" dirty="0">
                <a:solidFill>
                  <a:schemeClr val="bg1"/>
                </a:solidFill>
              </a:rPr>
              <a:t>3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5400" y="1657350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0</a:t>
            </a:r>
            <a:r>
              <a:rPr lang="en-US" sz="3000" b="1" dirty="0">
                <a:solidFill>
                  <a:schemeClr val="bg1"/>
                </a:solidFill>
              </a:rPr>
              <a:t>4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2600" y="2495550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0</a:t>
            </a:r>
            <a:r>
              <a:rPr lang="en-US" sz="3000" b="1" dirty="0">
                <a:solidFill>
                  <a:schemeClr val="bg1"/>
                </a:solidFill>
              </a:rPr>
              <a:t>5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7800" y="3541752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0</a:t>
            </a:r>
            <a:r>
              <a:rPr lang="en-US" sz="3000" b="1" dirty="0">
                <a:solidFill>
                  <a:schemeClr val="bg1"/>
                </a:solidFill>
              </a:rPr>
              <a:t>6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Регистрация участников</a:t>
            </a:r>
            <a:endParaRPr 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11510"/>
            <a:ext cx="6429375" cy="5143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56120" y="2206645"/>
            <a:ext cx="2411680" cy="15081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Внесение информации об образовательных модулях, изученных группой, по годам.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Загрузка списков студентов учебных групп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48"/>
          <p:cNvSpPr/>
          <p:nvPr/>
        </p:nvSpPr>
        <p:spPr>
          <a:xfrm>
            <a:off x="6248400" y="1733550"/>
            <a:ext cx="289560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Личный </a:t>
            </a:r>
            <a:r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кабинет координатора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Pentagon 10"/>
          <p:cNvSpPr/>
          <p:nvPr/>
        </p:nvSpPr>
        <p:spPr>
          <a:xfrm>
            <a:off x="6277583" y="2270448"/>
            <a:ext cx="275617" cy="1941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entagon 29"/>
          <p:cNvSpPr/>
          <p:nvPr/>
        </p:nvSpPr>
        <p:spPr>
          <a:xfrm>
            <a:off x="6248400" y="3135008"/>
            <a:ext cx="275617" cy="19414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059582"/>
            <a:ext cx="288032" cy="144016"/>
          </a:xfrm>
          <a:prstGeom prst="rect">
            <a:avLst/>
          </a:prstGeom>
          <a:solidFill>
            <a:srgbClr val="232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независимой оценки</a:t>
            </a:r>
            <a:endParaRPr lang="en-US" dirty="0"/>
          </a:p>
        </p:txBody>
      </p:sp>
      <p:sp>
        <p:nvSpPr>
          <p:cNvPr id="12" name="Isosceles Triangle 1"/>
          <p:cNvSpPr/>
          <p:nvPr/>
        </p:nvSpPr>
        <p:spPr>
          <a:xfrm rot="10800000" flipH="1" flipV="1">
            <a:off x="1522807" y="3482975"/>
            <a:ext cx="250444" cy="1555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7"/>
          <p:cNvSpPr/>
          <p:nvPr/>
        </p:nvSpPr>
        <p:spPr>
          <a:xfrm>
            <a:off x="390728" y="1798320"/>
            <a:ext cx="2514600" cy="1837054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9"/>
          <p:cNvSpPr/>
          <p:nvPr/>
        </p:nvSpPr>
        <p:spPr>
          <a:xfrm rot="5400000">
            <a:off x="1278458" y="1453103"/>
            <a:ext cx="739140" cy="739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b="1" dirty="0"/>
          </a:p>
        </p:txBody>
      </p:sp>
      <p:sp>
        <p:nvSpPr>
          <p:cNvPr id="19" name="Rectangle 61"/>
          <p:cNvSpPr/>
          <p:nvPr/>
        </p:nvSpPr>
        <p:spPr>
          <a:xfrm>
            <a:off x="487338" y="2343150"/>
            <a:ext cx="2321380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1"/>
                </a:solidFill>
              </a:rPr>
              <a:t>Демо</a:t>
            </a:r>
            <a:r>
              <a:rPr lang="ru-RU" sz="1400" b="1" dirty="0" smtClean="0">
                <a:solidFill>
                  <a:schemeClr val="accent1"/>
                </a:solidFill>
              </a:rPr>
              <a:t>-тестирование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Возможность предварительного ознакомления с системой тестирования и примерами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заданий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20" name="Isosceles Triangle 63"/>
          <p:cNvSpPr/>
          <p:nvPr/>
        </p:nvSpPr>
        <p:spPr>
          <a:xfrm rot="10800000" flipH="1" flipV="1">
            <a:off x="4435300" y="3482974"/>
            <a:ext cx="250444" cy="1555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64"/>
          <p:cNvSpPr/>
          <p:nvPr/>
        </p:nvSpPr>
        <p:spPr>
          <a:xfrm>
            <a:off x="3303221" y="1798320"/>
            <a:ext cx="2514600" cy="1837054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67"/>
          <p:cNvSpPr/>
          <p:nvPr/>
        </p:nvSpPr>
        <p:spPr>
          <a:xfrm rot="5400000">
            <a:off x="4190951" y="1453103"/>
            <a:ext cx="739140" cy="739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 66"/>
          <p:cNvSpPr/>
          <p:nvPr/>
        </p:nvSpPr>
        <p:spPr>
          <a:xfrm>
            <a:off x="3399831" y="2190750"/>
            <a:ext cx="2321380" cy="1237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Проведение квалификационного испытания</a:t>
            </a:r>
            <a:endParaRPr lang="en-US" sz="1200" b="1" dirty="0">
              <a:solidFill>
                <a:schemeClr val="accent2"/>
              </a:solidFill>
            </a:endParaRPr>
          </a:p>
          <a:p>
            <a:pPr defTabSz="914377">
              <a:spcBef>
                <a:spcPct val="20000"/>
              </a:spcBef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Студенты учебных групп получают доступ к материалам тестирования в назначенный период времени. 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Isosceles Triangle 70"/>
          <p:cNvSpPr/>
          <p:nvPr/>
        </p:nvSpPr>
        <p:spPr>
          <a:xfrm rot="10800000" flipH="1" flipV="1">
            <a:off x="7347793" y="3482975"/>
            <a:ext cx="250444" cy="15557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71"/>
          <p:cNvSpPr/>
          <p:nvPr/>
        </p:nvSpPr>
        <p:spPr>
          <a:xfrm>
            <a:off x="6215714" y="1798320"/>
            <a:ext cx="2514600" cy="1837054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75"/>
          <p:cNvSpPr/>
          <p:nvPr/>
        </p:nvSpPr>
        <p:spPr>
          <a:xfrm rot="5400000">
            <a:off x="7103444" y="1453103"/>
            <a:ext cx="739140" cy="739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b="1" dirty="0"/>
          </a:p>
        </p:txBody>
      </p:sp>
      <p:sp>
        <p:nvSpPr>
          <p:cNvPr id="27" name="Rectangle 74"/>
          <p:cNvSpPr/>
          <p:nvPr/>
        </p:nvSpPr>
        <p:spPr>
          <a:xfrm>
            <a:off x="6268810" y="2266950"/>
            <a:ext cx="2417990" cy="837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</a:rPr>
              <a:t>Экспертная оценка ответов студентов на кейсы</a:t>
            </a:r>
            <a:endParaRPr lang="en-US" sz="1400" b="1" dirty="0">
              <a:solidFill>
                <a:schemeClr val="accent3"/>
              </a:solidFill>
            </a:endParaRPr>
          </a:p>
          <a:p>
            <a:pPr defTabSz="914377">
              <a:spcBef>
                <a:spcPct val="20000"/>
              </a:spcBef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Ответ студента оценивается по трем критериям по шкале от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Freeform 72"/>
          <p:cNvSpPr>
            <a:spLocks noEditPoints="1"/>
          </p:cNvSpPr>
          <p:nvPr/>
        </p:nvSpPr>
        <p:spPr bwMode="auto">
          <a:xfrm>
            <a:off x="1447800" y="1636703"/>
            <a:ext cx="325451" cy="325448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50"/>
          <p:cNvSpPr>
            <a:spLocks noEditPoints="1"/>
          </p:cNvSpPr>
          <p:nvPr/>
        </p:nvSpPr>
        <p:spPr bwMode="auto">
          <a:xfrm>
            <a:off x="4379824" y="1641994"/>
            <a:ext cx="361394" cy="361394"/>
          </a:xfrm>
          <a:custGeom>
            <a:avLst/>
            <a:gdLst/>
            <a:ahLst/>
            <a:cxnLst>
              <a:cxn ang="0">
                <a:pos x="244" y="256"/>
              </a:cxn>
              <a:cxn ang="0">
                <a:pos x="12" y="256"/>
              </a:cxn>
              <a:cxn ang="0">
                <a:pos x="0" y="244"/>
              </a:cxn>
              <a:cxn ang="0">
                <a:pos x="0" y="44"/>
              </a:cxn>
              <a:cxn ang="0">
                <a:pos x="12" y="32"/>
              </a:cxn>
              <a:cxn ang="0">
                <a:pos x="36" y="32"/>
              </a:cxn>
              <a:cxn ang="0">
                <a:pos x="36" y="44"/>
              </a:cxn>
              <a:cxn ang="0">
                <a:pos x="64" y="72"/>
              </a:cxn>
              <a:cxn ang="0">
                <a:pos x="92" y="44"/>
              </a:cxn>
              <a:cxn ang="0">
                <a:pos x="92" y="32"/>
              </a:cxn>
              <a:cxn ang="0">
                <a:pos x="164" y="32"/>
              </a:cxn>
              <a:cxn ang="0">
                <a:pos x="164" y="44"/>
              </a:cxn>
              <a:cxn ang="0">
                <a:pos x="192" y="72"/>
              </a:cxn>
              <a:cxn ang="0">
                <a:pos x="220" y="44"/>
              </a:cxn>
              <a:cxn ang="0">
                <a:pos x="220" y="32"/>
              </a:cxn>
              <a:cxn ang="0">
                <a:pos x="244" y="32"/>
              </a:cxn>
              <a:cxn ang="0">
                <a:pos x="256" y="44"/>
              </a:cxn>
              <a:cxn ang="0">
                <a:pos x="256" y="244"/>
              </a:cxn>
              <a:cxn ang="0">
                <a:pos x="244" y="256"/>
              </a:cxn>
              <a:cxn ang="0">
                <a:pos x="232" y="96"/>
              </a:cxn>
              <a:cxn ang="0">
                <a:pos x="24" y="96"/>
              </a:cxn>
              <a:cxn ang="0">
                <a:pos x="24" y="232"/>
              </a:cxn>
              <a:cxn ang="0">
                <a:pos x="232" y="232"/>
              </a:cxn>
              <a:cxn ang="0">
                <a:pos x="232" y="96"/>
              </a:cxn>
              <a:cxn ang="0">
                <a:pos x="88" y="152"/>
              </a:cxn>
              <a:cxn ang="0">
                <a:pos x="96" y="156"/>
              </a:cxn>
              <a:cxn ang="0">
                <a:pos x="116" y="175"/>
              </a:cxn>
              <a:cxn ang="0">
                <a:pos x="164" y="128"/>
              </a:cxn>
              <a:cxn ang="0">
                <a:pos x="172" y="124"/>
              </a:cxn>
              <a:cxn ang="0">
                <a:pos x="184" y="136"/>
              </a:cxn>
              <a:cxn ang="0">
                <a:pos x="180" y="144"/>
              </a:cxn>
              <a:cxn ang="0">
                <a:pos x="124" y="200"/>
              </a:cxn>
              <a:cxn ang="0">
                <a:pos x="116" y="204"/>
              </a:cxn>
              <a:cxn ang="0">
                <a:pos x="108" y="200"/>
              </a:cxn>
              <a:cxn ang="0">
                <a:pos x="80" y="172"/>
              </a:cxn>
              <a:cxn ang="0">
                <a:pos x="76" y="164"/>
              </a:cxn>
              <a:cxn ang="0">
                <a:pos x="88" y="152"/>
              </a:cxn>
              <a:cxn ang="0">
                <a:pos x="192" y="56"/>
              </a:cxn>
              <a:cxn ang="0">
                <a:pos x="180" y="44"/>
              </a:cxn>
              <a:cxn ang="0">
                <a:pos x="180" y="12"/>
              </a:cxn>
              <a:cxn ang="0">
                <a:pos x="192" y="0"/>
              </a:cxn>
              <a:cxn ang="0">
                <a:pos x="204" y="12"/>
              </a:cxn>
              <a:cxn ang="0">
                <a:pos x="204" y="44"/>
              </a:cxn>
              <a:cxn ang="0">
                <a:pos x="192" y="56"/>
              </a:cxn>
              <a:cxn ang="0">
                <a:pos x="64" y="56"/>
              </a:cxn>
              <a:cxn ang="0">
                <a:pos x="52" y="44"/>
              </a:cxn>
              <a:cxn ang="0">
                <a:pos x="52" y="12"/>
              </a:cxn>
              <a:cxn ang="0">
                <a:pos x="64" y="0"/>
              </a:cxn>
              <a:cxn ang="0">
                <a:pos x="76" y="12"/>
              </a:cxn>
              <a:cxn ang="0">
                <a:pos x="76" y="44"/>
              </a:cxn>
              <a:cxn ang="0">
                <a:pos x="64" y="56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7"/>
                  <a:pt x="5" y="32"/>
                  <a:pt x="12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59"/>
                  <a:pt x="49" y="72"/>
                  <a:pt x="64" y="72"/>
                </a:cubicBezTo>
                <a:cubicBezTo>
                  <a:pt x="79" y="72"/>
                  <a:pt x="92" y="59"/>
                  <a:pt x="92" y="44"/>
                </a:cubicBezTo>
                <a:cubicBezTo>
                  <a:pt x="92" y="32"/>
                  <a:pt x="92" y="32"/>
                  <a:pt x="92" y="32"/>
                </a:cubicBezTo>
                <a:cubicBezTo>
                  <a:pt x="164" y="32"/>
                  <a:pt x="164" y="32"/>
                  <a:pt x="164" y="32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4" y="59"/>
                  <a:pt x="177" y="72"/>
                  <a:pt x="192" y="72"/>
                </a:cubicBezTo>
                <a:cubicBezTo>
                  <a:pt x="207" y="72"/>
                  <a:pt x="220" y="59"/>
                  <a:pt x="220" y="44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44" y="32"/>
                  <a:pt x="244" y="32"/>
                  <a:pt x="244" y="32"/>
                </a:cubicBezTo>
                <a:cubicBezTo>
                  <a:pt x="251" y="32"/>
                  <a:pt x="256" y="37"/>
                  <a:pt x="256" y="44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32" y="96"/>
                </a:moveTo>
                <a:cubicBezTo>
                  <a:pt x="24" y="96"/>
                  <a:pt x="24" y="96"/>
                  <a:pt x="24" y="96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232" y="232"/>
                  <a:pt x="232" y="232"/>
                  <a:pt x="232" y="232"/>
                </a:cubicBezTo>
                <a:lnTo>
                  <a:pt x="232" y="96"/>
                </a:lnTo>
                <a:close/>
                <a:moveTo>
                  <a:pt x="88" y="152"/>
                </a:moveTo>
                <a:cubicBezTo>
                  <a:pt x="91" y="152"/>
                  <a:pt x="94" y="153"/>
                  <a:pt x="96" y="156"/>
                </a:cubicBezTo>
                <a:cubicBezTo>
                  <a:pt x="116" y="175"/>
                  <a:pt x="116" y="175"/>
                  <a:pt x="116" y="175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6" y="125"/>
                  <a:pt x="169" y="124"/>
                  <a:pt x="172" y="124"/>
                </a:cubicBezTo>
                <a:cubicBezTo>
                  <a:pt x="179" y="124"/>
                  <a:pt x="184" y="129"/>
                  <a:pt x="184" y="136"/>
                </a:cubicBezTo>
                <a:cubicBezTo>
                  <a:pt x="184" y="139"/>
                  <a:pt x="183" y="142"/>
                  <a:pt x="180" y="144"/>
                </a:cubicBezTo>
                <a:cubicBezTo>
                  <a:pt x="124" y="200"/>
                  <a:pt x="124" y="200"/>
                  <a:pt x="124" y="200"/>
                </a:cubicBezTo>
                <a:cubicBezTo>
                  <a:pt x="122" y="203"/>
                  <a:pt x="119" y="204"/>
                  <a:pt x="116" y="204"/>
                </a:cubicBezTo>
                <a:cubicBezTo>
                  <a:pt x="113" y="204"/>
                  <a:pt x="110" y="203"/>
                  <a:pt x="108" y="200"/>
                </a:cubicBezTo>
                <a:cubicBezTo>
                  <a:pt x="80" y="172"/>
                  <a:pt x="80" y="172"/>
                  <a:pt x="80" y="172"/>
                </a:cubicBezTo>
                <a:cubicBezTo>
                  <a:pt x="77" y="170"/>
                  <a:pt x="76" y="167"/>
                  <a:pt x="76" y="164"/>
                </a:cubicBezTo>
                <a:cubicBezTo>
                  <a:pt x="76" y="157"/>
                  <a:pt x="81" y="152"/>
                  <a:pt x="88" y="152"/>
                </a:cubicBezTo>
                <a:moveTo>
                  <a:pt x="192" y="56"/>
                </a:moveTo>
                <a:cubicBezTo>
                  <a:pt x="185" y="56"/>
                  <a:pt x="180" y="51"/>
                  <a:pt x="180" y="44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85" y="0"/>
                  <a:pt x="192" y="0"/>
                </a:cubicBezTo>
                <a:cubicBezTo>
                  <a:pt x="199" y="0"/>
                  <a:pt x="204" y="5"/>
                  <a:pt x="204" y="12"/>
                </a:cubicBezTo>
                <a:cubicBezTo>
                  <a:pt x="204" y="44"/>
                  <a:pt x="204" y="44"/>
                  <a:pt x="204" y="44"/>
                </a:cubicBezTo>
                <a:cubicBezTo>
                  <a:pt x="204" y="51"/>
                  <a:pt x="199" y="56"/>
                  <a:pt x="192" y="56"/>
                </a:cubicBezTo>
                <a:moveTo>
                  <a:pt x="64" y="56"/>
                </a:moveTo>
                <a:cubicBezTo>
                  <a:pt x="57" y="56"/>
                  <a:pt x="52" y="51"/>
                  <a:pt x="52" y="44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5"/>
                  <a:pt x="57" y="0"/>
                  <a:pt x="64" y="0"/>
                </a:cubicBezTo>
                <a:cubicBezTo>
                  <a:pt x="71" y="0"/>
                  <a:pt x="76" y="5"/>
                  <a:pt x="76" y="12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51"/>
                  <a:pt x="71" y="56"/>
                  <a:pt x="64" y="5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52"/>
          <p:cNvSpPr>
            <a:spLocks noEditPoints="1"/>
          </p:cNvSpPr>
          <p:nvPr/>
        </p:nvSpPr>
        <p:spPr bwMode="auto">
          <a:xfrm>
            <a:off x="7252500" y="1657353"/>
            <a:ext cx="441028" cy="407570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Расписание проведения квалификационного испытания</a:t>
            </a:r>
            <a:endParaRPr lang="en-US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2822"/>
            <a:ext cx="5181600" cy="4503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90600"/>
            <a:ext cx="3253217" cy="3638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76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</a:t>
            </a:r>
            <a:r>
              <a:rPr lang="ru-RU" dirty="0"/>
              <a:t>независимой оценки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970320" y="1262387"/>
            <a:ext cx="2945080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Информация об участнике</a:t>
            </a:r>
          </a:p>
          <a:p>
            <a:pPr marL="171450" indent="-1714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ВУЗ</a:t>
            </a:r>
          </a:p>
          <a:p>
            <a:pPr marL="171450" indent="-1714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Профиль</a:t>
            </a:r>
          </a:p>
          <a:p>
            <a:pPr marL="171450" indent="-1714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</a:t>
            </a:r>
          </a:p>
          <a:p>
            <a:pPr marL="171450" indent="-1714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Программа подготовки</a:t>
            </a:r>
          </a:p>
          <a:p>
            <a:pPr marL="171450" indent="-1714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Форма обучения</a:t>
            </a:r>
          </a:p>
          <a:p>
            <a:pPr marL="171450" indent="-1714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Группа</a:t>
            </a:r>
          </a:p>
          <a:p>
            <a:pPr marL="171450" indent="-171450">
              <a:buFont typeface="Arial" charset="0"/>
              <a:buChar char="•"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План квалификационного испытания</a:t>
            </a:r>
          </a:p>
          <a:p>
            <a:pPr marL="171450" indent="-1714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</a:t>
            </a:r>
          </a:p>
          <a:p>
            <a:pPr marL="171450" indent="-1714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Модули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charset="2"/>
              <a:buChar char="q"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Продолжительность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Тесты: от 30 мин до 90 мин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кейса: 60 мин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53874" y="895350"/>
            <a:ext cx="2351926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Личный кабинет студента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/>
          <a:stretch/>
        </p:blipFill>
        <p:spPr>
          <a:xfrm>
            <a:off x="65925" y="590550"/>
            <a:ext cx="5420475" cy="4458300"/>
          </a:xfrm>
          <a:prstGeom prst="rect">
            <a:avLst/>
          </a:prstGeom>
        </p:spPr>
      </p:pic>
      <p:sp>
        <p:nvSpPr>
          <p:cNvPr id="38" name="Pentagon 10"/>
          <p:cNvSpPr/>
          <p:nvPr/>
        </p:nvSpPr>
        <p:spPr>
          <a:xfrm>
            <a:off x="5591783" y="1326190"/>
            <a:ext cx="275617" cy="1941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entagon 29"/>
          <p:cNvSpPr/>
          <p:nvPr/>
        </p:nvSpPr>
        <p:spPr>
          <a:xfrm>
            <a:off x="5591783" y="3002590"/>
            <a:ext cx="275617" cy="19414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29"/>
          <p:cNvSpPr/>
          <p:nvPr/>
        </p:nvSpPr>
        <p:spPr>
          <a:xfrm>
            <a:off x="5562600" y="3867150"/>
            <a:ext cx="275617" cy="19414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071816"/>
            <a:ext cx="85725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23392" y="1141570"/>
            <a:ext cx="476600" cy="120817"/>
          </a:xfrm>
          <a:prstGeom prst="rect">
            <a:avLst/>
          </a:prstGeom>
          <a:solidFill>
            <a:srgbClr val="475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7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</a:t>
            </a:r>
            <a:r>
              <a:rPr lang="ru-RU" dirty="0"/>
              <a:t>независимой оценки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172044" y="1747628"/>
            <a:ext cx="578009" cy="578008"/>
            <a:chOff x="990066" y="3337989"/>
            <a:chExt cx="717824" cy="717824"/>
          </a:xfrm>
        </p:grpSpPr>
        <p:sp>
          <p:nvSpPr>
            <p:cNvPr id="5" name="Freeform 4"/>
            <p:cNvSpPr/>
            <p:nvPr/>
          </p:nvSpPr>
          <p:spPr>
            <a:xfrm>
              <a:off x="990066" y="3337989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latin typeface="FontAwesome" pitchFamily="2" charset="0"/>
              </a:endParaRPr>
            </a:p>
          </p:txBody>
        </p:sp>
        <p:sp>
          <p:nvSpPr>
            <p:cNvPr id="6" name="Freeform 62"/>
            <p:cNvSpPr>
              <a:spLocks noEditPoints="1"/>
            </p:cNvSpPr>
            <p:nvPr/>
          </p:nvSpPr>
          <p:spPr bwMode="auto">
            <a:xfrm>
              <a:off x="1183770" y="3530372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4290648" y="2113293"/>
            <a:ext cx="729133" cy="729133"/>
            <a:chOff x="2502224" y="2594793"/>
            <a:chExt cx="905504" cy="905504"/>
          </a:xfrm>
        </p:grpSpPr>
        <p:sp>
          <p:nvSpPr>
            <p:cNvPr id="10" name="Freeform 9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FontAwesome" pitchFamily="2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latin typeface="FontAwesome" pitchFamily="2" charset="0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3358300" y="2614071"/>
            <a:ext cx="578009" cy="578008"/>
            <a:chOff x="4202062" y="3135894"/>
            <a:chExt cx="717824" cy="717824"/>
          </a:xfrm>
        </p:grpSpPr>
        <p:sp>
          <p:nvSpPr>
            <p:cNvPr id="14" name="Freeform 13"/>
            <p:cNvSpPr/>
            <p:nvPr/>
          </p:nvSpPr>
          <p:spPr>
            <a:xfrm>
              <a:off x="4202062" y="3135894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FontAwesome" pitchFamily="2" charset="0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362577" y="3331139"/>
              <a:ext cx="396795" cy="327335"/>
            </a:xfrm>
            <a:custGeom>
              <a:avLst/>
              <a:gdLst/>
              <a:ahLst/>
              <a:cxnLst>
                <a:cxn ang="0">
                  <a:pos x="910" y="0"/>
                </a:cxn>
                <a:cxn ang="0">
                  <a:pos x="617" y="0"/>
                </a:cxn>
                <a:cxn ang="0">
                  <a:pos x="617" y="0"/>
                </a:cxn>
                <a:cxn ang="0">
                  <a:pos x="324" y="0"/>
                </a:cxn>
                <a:cxn ang="0">
                  <a:pos x="218" y="85"/>
                </a:cxn>
                <a:cxn ang="0">
                  <a:pos x="617" y="1018"/>
                </a:cxn>
                <a:cxn ang="0">
                  <a:pos x="617" y="1018"/>
                </a:cxn>
                <a:cxn ang="0">
                  <a:pos x="1016" y="85"/>
                </a:cxn>
                <a:cxn ang="0">
                  <a:pos x="910" y="0"/>
                </a:cxn>
              </a:cxnLst>
              <a:rect l="0" t="0" r="r" b="b"/>
              <a:pathLst>
                <a:path w="1234" h="1018">
                  <a:moveTo>
                    <a:pt x="910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0"/>
                    <a:pt x="617" y="0"/>
                    <a:pt x="6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4" y="0"/>
                    <a:pt x="279" y="78"/>
                    <a:pt x="218" y="85"/>
                  </a:cubicBezTo>
                  <a:cubicBezTo>
                    <a:pt x="0" y="833"/>
                    <a:pt x="617" y="1018"/>
                    <a:pt x="617" y="1018"/>
                  </a:cubicBezTo>
                  <a:cubicBezTo>
                    <a:pt x="617" y="1018"/>
                    <a:pt x="617" y="1018"/>
                    <a:pt x="617" y="1018"/>
                  </a:cubicBezTo>
                  <a:cubicBezTo>
                    <a:pt x="617" y="1018"/>
                    <a:pt x="1234" y="833"/>
                    <a:pt x="1016" y="85"/>
                  </a:cubicBezTo>
                  <a:cubicBezTo>
                    <a:pt x="955" y="78"/>
                    <a:pt x="910" y="0"/>
                    <a:pt x="91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5"/>
          <p:cNvGrpSpPr/>
          <p:nvPr/>
        </p:nvGrpSpPr>
        <p:grpSpPr>
          <a:xfrm>
            <a:off x="4290648" y="2970413"/>
            <a:ext cx="729133" cy="729133"/>
            <a:chOff x="5714220" y="3605271"/>
            <a:chExt cx="905504" cy="905504"/>
          </a:xfrm>
        </p:grpSpPr>
        <p:sp>
          <p:nvSpPr>
            <p:cNvPr id="17" name="Freeform 1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58008" rIns="158008" bIns="914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  <p:sp>
          <p:nvSpPr>
            <p:cNvPr id="1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latin typeface="FontAwesome" pitchFamily="2" charset="0"/>
              </a:endParaRPr>
            </a:p>
          </p:txBody>
        </p:sp>
      </p:grpSp>
      <p:grpSp>
        <p:nvGrpSpPr>
          <p:cNvPr id="13" name="Group 19"/>
          <p:cNvGrpSpPr/>
          <p:nvPr/>
        </p:nvGrpSpPr>
        <p:grpSpPr>
          <a:xfrm>
            <a:off x="5172044" y="3467920"/>
            <a:ext cx="578009" cy="578008"/>
            <a:chOff x="7414059" y="2469972"/>
            <a:chExt cx="717824" cy="717824"/>
          </a:xfrm>
        </p:grpSpPr>
        <p:sp>
          <p:nvSpPr>
            <p:cNvPr id="21" name="Freeform 20"/>
            <p:cNvSpPr/>
            <p:nvPr/>
          </p:nvSpPr>
          <p:spPr>
            <a:xfrm>
              <a:off x="7414059" y="2469972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58008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FontAwesome" pitchFamily="2" charset="0"/>
              </a:endParaRPr>
            </a:p>
          </p:txBody>
        </p:sp>
        <p:sp>
          <p:nvSpPr>
            <p:cNvPr id="22" name="Freeform 187"/>
            <p:cNvSpPr>
              <a:spLocks noEditPoints="1"/>
            </p:cNvSpPr>
            <p:nvPr/>
          </p:nvSpPr>
          <p:spPr bwMode="auto">
            <a:xfrm>
              <a:off x="7593812" y="2713101"/>
              <a:ext cx="358318" cy="23156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oup 22"/>
          <p:cNvGrpSpPr/>
          <p:nvPr/>
        </p:nvGrpSpPr>
        <p:grpSpPr>
          <a:xfrm>
            <a:off x="3293177" y="3767400"/>
            <a:ext cx="1359860" cy="711210"/>
            <a:chOff x="6507348" y="3881049"/>
            <a:chExt cx="1849276" cy="967176"/>
          </a:xfrm>
        </p:grpSpPr>
        <p:grpSp>
          <p:nvGrpSpPr>
            <p:cNvPr id="20" name="Group 300"/>
            <p:cNvGrpSpPr/>
            <p:nvPr/>
          </p:nvGrpSpPr>
          <p:grpSpPr>
            <a:xfrm>
              <a:off x="6507348" y="3881049"/>
              <a:ext cx="1849276" cy="967176"/>
              <a:chOff x="2844800" y="1304396"/>
              <a:chExt cx="2803525" cy="1466250"/>
            </a:xfrm>
          </p:grpSpPr>
          <p:grpSp>
            <p:nvGrpSpPr>
              <p:cNvPr id="23" name="Group 44"/>
              <p:cNvGrpSpPr/>
              <p:nvPr/>
            </p:nvGrpSpPr>
            <p:grpSpPr>
              <a:xfrm>
                <a:off x="3209925" y="1304396"/>
                <a:ext cx="2073275" cy="1397000"/>
                <a:chOff x="4843457" y="992546"/>
                <a:chExt cx="2073275" cy="1397000"/>
              </a:xfrm>
            </p:grpSpPr>
            <p:sp>
              <p:nvSpPr>
                <p:cNvPr id="31" name="Freeform 12"/>
                <p:cNvSpPr>
                  <a:spLocks/>
                </p:cNvSpPr>
                <p:nvPr/>
              </p:nvSpPr>
              <p:spPr bwMode="auto">
                <a:xfrm>
                  <a:off x="4843457" y="992546"/>
                  <a:ext cx="2073275" cy="1397000"/>
                </a:xfrm>
                <a:custGeom>
                  <a:avLst/>
                  <a:gdLst/>
                  <a:ahLst/>
                  <a:cxnLst>
                    <a:cxn ang="0">
                      <a:pos x="1146" y="737"/>
                    </a:cxn>
                    <a:cxn ang="0">
                      <a:pos x="1120" y="772"/>
                    </a:cxn>
                    <a:cxn ang="0">
                      <a:pos x="26" y="772"/>
                    </a:cxn>
                    <a:cxn ang="0">
                      <a:pos x="0" y="737"/>
                    </a:cxn>
                    <a:cxn ang="0">
                      <a:pos x="0" y="35"/>
                    </a:cxn>
                    <a:cxn ang="0">
                      <a:pos x="26" y="0"/>
                    </a:cxn>
                    <a:cxn ang="0">
                      <a:pos x="1120" y="0"/>
                    </a:cxn>
                    <a:cxn ang="0">
                      <a:pos x="1146" y="35"/>
                    </a:cxn>
                    <a:cxn ang="0">
                      <a:pos x="1146" y="737"/>
                    </a:cxn>
                  </a:cxnLst>
                  <a:rect l="0" t="0" r="r" b="b"/>
                  <a:pathLst>
                    <a:path w="1146" h="772">
                      <a:moveTo>
                        <a:pt x="1146" y="737"/>
                      </a:moveTo>
                      <a:cubicBezTo>
                        <a:pt x="1146" y="756"/>
                        <a:pt x="1134" y="772"/>
                        <a:pt x="1120" y="772"/>
                      </a:cubicBezTo>
                      <a:cubicBezTo>
                        <a:pt x="26" y="772"/>
                        <a:pt x="26" y="772"/>
                        <a:pt x="26" y="772"/>
                      </a:cubicBezTo>
                      <a:cubicBezTo>
                        <a:pt x="12" y="772"/>
                        <a:pt x="0" y="756"/>
                        <a:pt x="0" y="737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16"/>
                        <a:pt x="12" y="0"/>
                        <a:pt x="26" y="0"/>
                      </a:cubicBezTo>
                      <a:cubicBezTo>
                        <a:pt x="1120" y="0"/>
                        <a:pt x="1120" y="0"/>
                        <a:pt x="1120" y="0"/>
                      </a:cubicBezTo>
                      <a:cubicBezTo>
                        <a:pt x="1134" y="0"/>
                        <a:pt x="1146" y="16"/>
                        <a:pt x="1146" y="35"/>
                      </a:cubicBezTo>
                      <a:cubicBezTo>
                        <a:pt x="1146" y="737"/>
                        <a:pt x="1146" y="737"/>
                        <a:pt x="1146" y="737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Rectangle 13"/>
                <p:cNvSpPr>
                  <a:spLocks noChangeArrowheads="1"/>
                </p:cNvSpPr>
                <p:nvPr/>
              </p:nvSpPr>
              <p:spPr bwMode="auto">
                <a:xfrm>
                  <a:off x="4926007" y="1068746"/>
                  <a:ext cx="1914525" cy="11811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21"/>
                <p:cNvSpPr>
                  <a:spLocks/>
                </p:cNvSpPr>
                <p:nvPr/>
              </p:nvSpPr>
              <p:spPr bwMode="auto">
                <a:xfrm>
                  <a:off x="4936351" y="1068746"/>
                  <a:ext cx="1901825" cy="1089025"/>
                </a:xfrm>
                <a:custGeom>
                  <a:avLst/>
                  <a:gdLst/>
                  <a:ahLst/>
                  <a:cxnLst>
                    <a:cxn ang="0">
                      <a:pos x="1198" y="0"/>
                    </a:cxn>
                    <a:cxn ang="0">
                      <a:pos x="0" y="0"/>
                    </a:cxn>
                    <a:cxn ang="0">
                      <a:pos x="1198" y="686"/>
                    </a:cxn>
                    <a:cxn ang="0">
                      <a:pos x="1198" y="0"/>
                    </a:cxn>
                  </a:cxnLst>
                  <a:rect l="0" t="0" r="r" b="b"/>
                  <a:pathLst>
                    <a:path w="1198" h="686">
                      <a:moveTo>
                        <a:pt x="1198" y="0"/>
                      </a:moveTo>
                      <a:lnTo>
                        <a:pt x="0" y="0"/>
                      </a:lnTo>
                      <a:lnTo>
                        <a:pt x="1198" y="686"/>
                      </a:lnTo>
                      <a:lnTo>
                        <a:pt x="1198" y="0"/>
                      </a:lnTo>
                      <a:close/>
                    </a:path>
                  </a:pathLst>
                </a:custGeom>
                <a:solidFill>
                  <a:schemeClr val="bg1">
                    <a:alpha val="23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4" name="Group 43"/>
              <p:cNvGrpSpPr/>
              <p:nvPr/>
            </p:nvGrpSpPr>
            <p:grpSpPr>
              <a:xfrm>
                <a:off x="2844800" y="2648409"/>
                <a:ext cx="2803525" cy="122237"/>
                <a:chOff x="4462463" y="2425701"/>
                <a:chExt cx="2803525" cy="122237"/>
              </a:xfrm>
            </p:grpSpPr>
            <p:sp>
              <p:nvSpPr>
                <p:cNvPr id="28" name="Freeform 15"/>
                <p:cNvSpPr>
                  <a:spLocks/>
                </p:cNvSpPr>
                <p:nvPr/>
              </p:nvSpPr>
              <p:spPr bwMode="auto">
                <a:xfrm>
                  <a:off x="4462463" y="2481263"/>
                  <a:ext cx="2800350" cy="66675"/>
                </a:xfrm>
                <a:custGeom>
                  <a:avLst/>
                  <a:gdLst/>
                  <a:ahLst/>
                  <a:cxnLst>
                    <a:cxn ang="0">
                      <a:pos x="10" y="5"/>
                    </a:cxn>
                    <a:cxn ang="0">
                      <a:pos x="68" y="37"/>
                    </a:cxn>
                    <a:cxn ang="0">
                      <a:pos x="1487" y="37"/>
                    </a:cxn>
                    <a:cxn ang="0">
                      <a:pos x="1546" y="12"/>
                    </a:cxn>
                    <a:cxn ang="0">
                      <a:pos x="1547" y="0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547" h="37">
                      <a:moveTo>
                        <a:pt x="10" y="5"/>
                      </a:moveTo>
                      <a:cubicBezTo>
                        <a:pt x="10" y="5"/>
                        <a:pt x="0" y="23"/>
                        <a:pt x="68" y="37"/>
                      </a:cubicBezTo>
                      <a:cubicBezTo>
                        <a:pt x="1487" y="37"/>
                        <a:pt x="1487" y="37"/>
                        <a:pt x="1487" y="37"/>
                      </a:cubicBezTo>
                      <a:cubicBezTo>
                        <a:pt x="1487" y="37"/>
                        <a:pt x="1534" y="34"/>
                        <a:pt x="1546" y="12"/>
                      </a:cubicBezTo>
                      <a:cubicBezTo>
                        <a:pt x="1547" y="0"/>
                        <a:pt x="1547" y="0"/>
                        <a:pt x="1547" y="0"/>
                      </a:cubicBez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16"/>
                <p:cNvSpPr>
                  <a:spLocks/>
                </p:cNvSpPr>
                <p:nvPr/>
              </p:nvSpPr>
              <p:spPr bwMode="auto">
                <a:xfrm>
                  <a:off x="4478338" y="2425701"/>
                  <a:ext cx="2787650" cy="841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38"/>
                    </a:cxn>
                    <a:cxn ang="0">
                      <a:pos x="16" y="43"/>
                    </a:cxn>
                    <a:cxn ang="0">
                      <a:pos x="1522" y="43"/>
                    </a:cxn>
                    <a:cxn ang="0">
                      <a:pos x="1538" y="40"/>
                    </a:cxn>
                    <a:cxn ang="0">
                      <a:pos x="1538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540" h="47">
                      <a:moveTo>
                        <a:pt x="1" y="0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1" y="47"/>
                        <a:pt x="16" y="43"/>
                        <a:pt x="16" y="43"/>
                      </a:cubicBezTo>
                      <a:cubicBezTo>
                        <a:pt x="1522" y="43"/>
                        <a:pt x="1522" y="43"/>
                        <a:pt x="1522" y="43"/>
                      </a:cubicBezTo>
                      <a:cubicBezTo>
                        <a:pt x="1540" y="45"/>
                        <a:pt x="1538" y="40"/>
                        <a:pt x="1538" y="40"/>
                      </a:cubicBezTo>
                      <a:cubicBezTo>
                        <a:pt x="1538" y="0"/>
                        <a:pt x="1538" y="0"/>
                        <a:pt x="1538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adFill>
                  <a:gsLst>
                    <a:gs pos="42000">
                      <a:schemeClr val="bg1">
                        <a:lumMod val="75000"/>
                      </a:schemeClr>
                    </a:gs>
                    <a:gs pos="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31"/>
                <p:cNvSpPr>
                  <a:spLocks/>
                </p:cNvSpPr>
                <p:nvPr/>
              </p:nvSpPr>
              <p:spPr bwMode="auto">
                <a:xfrm>
                  <a:off x="5672138" y="2425701"/>
                  <a:ext cx="392113" cy="44450"/>
                </a:xfrm>
                <a:custGeom>
                  <a:avLst/>
                  <a:gdLst/>
                  <a:ahLst/>
                  <a:cxnLst>
                    <a:cxn ang="0">
                      <a:pos x="20" y="22"/>
                    </a:cxn>
                    <a:cxn ang="0">
                      <a:pos x="198" y="22"/>
                    </a:cxn>
                    <a:cxn ang="0">
                      <a:pos x="215" y="1"/>
                    </a:cxn>
                    <a:cxn ang="0">
                      <a:pos x="6" y="0"/>
                    </a:cxn>
                    <a:cxn ang="0">
                      <a:pos x="20" y="22"/>
                    </a:cxn>
                  </a:cxnLst>
                  <a:rect l="0" t="0" r="r" b="b"/>
                  <a:pathLst>
                    <a:path w="217" h="25">
                      <a:moveTo>
                        <a:pt x="20" y="22"/>
                      </a:moveTo>
                      <a:cubicBezTo>
                        <a:pt x="198" y="22"/>
                        <a:pt x="198" y="22"/>
                        <a:pt x="198" y="22"/>
                      </a:cubicBezTo>
                      <a:cubicBezTo>
                        <a:pt x="198" y="22"/>
                        <a:pt x="217" y="25"/>
                        <a:pt x="21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20"/>
                        <a:pt x="20" y="22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5" name="Freeform 45"/>
            <p:cNvSpPr>
              <a:spLocks noEditPoints="1"/>
            </p:cNvSpPr>
            <p:nvPr/>
          </p:nvSpPr>
          <p:spPr bwMode="auto">
            <a:xfrm>
              <a:off x="7176098" y="4038600"/>
              <a:ext cx="511776" cy="51177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" name="Group 33"/>
          <p:cNvGrpSpPr/>
          <p:nvPr/>
        </p:nvGrpSpPr>
        <p:grpSpPr>
          <a:xfrm>
            <a:off x="3441003" y="1276350"/>
            <a:ext cx="1041166" cy="828403"/>
            <a:chOff x="850200" y="1048228"/>
            <a:chExt cx="1415883" cy="1126549"/>
          </a:xfrm>
        </p:grpSpPr>
        <p:grpSp>
          <p:nvGrpSpPr>
            <p:cNvPr id="27" name="Group 17"/>
            <p:cNvGrpSpPr/>
            <p:nvPr/>
          </p:nvGrpSpPr>
          <p:grpSpPr>
            <a:xfrm>
              <a:off x="850200" y="1048228"/>
              <a:ext cx="1415883" cy="1126549"/>
              <a:chOff x="2094899" y="1081795"/>
              <a:chExt cx="4400683" cy="350141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2261198" y="1247618"/>
                <a:ext cx="4081379" cy="22598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/>
              </a:p>
            </p:txBody>
          </p:sp>
          <p:sp>
            <p:nvSpPr>
              <p:cNvPr id="58" name="Freeform 5"/>
              <p:cNvSpPr>
                <a:spLocks noEditPoints="1"/>
              </p:cNvSpPr>
              <p:nvPr/>
            </p:nvSpPr>
            <p:spPr bwMode="auto">
              <a:xfrm>
                <a:off x="2094899" y="1081795"/>
                <a:ext cx="4400683" cy="2608522"/>
              </a:xfrm>
              <a:custGeom>
                <a:avLst/>
                <a:gdLst/>
                <a:ahLst/>
                <a:cxnLst>
                  <a:cxn ang="0">
                    <a:pos x="1757" y="0"/>
                  </a:cxn>
                  <a:cxn ang="0">
                    <a:pos x="921" y="0"/>
                  </a:cxn>
                  <a:cxn ang="0">
                    <a:pos x="893" y="0"/>
                  </a:cxn>
                  <a:cxn ang="0">
                    <a:pos x="56" y="0"/>
                  </a:cxn>
                  <a:cxn ang="0">
                    <a:pos x="0" y="47"/>
                  </a:cxn>
                  <a:cxn ang="0">
                    <a:pos x="0" y="1076"/>
                  </a:cxn>
                  <a:cxn ang="0">
                    <a:pos x="1816" y="1076"/>
                  </a:cxn>
                  <a:cxn ang="0">
                    <a:pos x="1816" y="47"/>
                  </a:cxn>
                  <a:cxn ang="0">
                    <a:pos x="1757" y="0"/>
                  </a:cxn>
                  <a:cxn ang="0">
                    <a:pos x="1732" y="1000"/>
                  </a:cxn>
                  <a:cxn ang="0">
                    <a:pos x="76" y="1000"/>
                  </a:cxn>
                  <a:cxn ang="0">
                    <a:pos x="76" y="68"/>
                  </a:cxn>
                  <a:cxn ang="0">
                    <a:pos x="1732" y="68"/>
                  </a:cxn>
                  <a:cxn ang="0">
                    <a:pos x="1732" y="1000"/>
                  </a:cxn>
                </a:cxnLst>
                <a:rect l="0" t="0" r="r" b="b"/>
                <a:pathLst>
                  <a:path w="1816" h="1076">
                    <a:moveTo>
                      <a:pt x="1757" y="0"/>
                    </a:moveTo>
                    <a:cubicBezTo>
                      <a:pt x="921" y="0"/>
                      <a:pt x="921" y="0"/>
                      <a:pt x="921" y="0"/>
                    </a:cubicBezTo>
                    <a:cubicBezTo>
                      <a:pt x="893" y="0"/>
                      <a:pt x="893" y="0"/>
                      <a:pt x="89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7" y="0"/>
                      <a:pt x="0" y="17"/>
                      <a:pt x="0" y="47"/>
                    </a:cubicBezTo>
                    <a:cubicBezTo>
                      <a:pt x="0" y="1076"/>
                      <a:pt x="0" y="1076"/>
                      <a:pt x="0" y="1076"/>
                    </a:cubicBezTo>
                    <a:cubicBezTo>
                      <a:pt x="1816" y="1076"/>
                      <a:pt x="1816" y="1076"/>
                      <a:pt x="1816" y="1076"/>
                    </a:cubicBezTo>
                    <a:cubicBezTo>
                      <a:pt x="1816" y="47"/>
                      <a:pt x="1816" y="47"/>
                      <a:pt x="1816" y="47"/>
                    </a:cubicBezTo>
                    <a:cubicBezTo>
                      <a:pt x="1816" y="17"/>
                      <a:pt x="1787" y="0"/>
                      <a:pt x="1757" y="0"/>
                    </a:cubicBezTo>
                    <a:moveTo>
                      <a:pt x="1732" y="1000"/>
                    </a:moveTo>
                    <a:cubicBezTo>
                      <a:pt x="76" y="1000"/>
                      <a:pt x="76" y="1000"/>
                      <a:pt x="76" y="1000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1732" y="68"/>
                      <a:pt x="1732" y="68"/>
                      <a:pt x="1732" y="68"/>
                    </a:cubicBezTo>
                    <a:cubicBezTo>
                      <a:pt x="1732" y="1000"/>
                      <a:pt x="1732" y="1000"/>
                      <a:pt x="1732" y="100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dirty="0"/>
              </a:p>
            </p:txBody>
          </p:sp>
          <p:sp>
            <p:nvSpPr>
              <p:cNvPr id="59" name="Freeform 23"/>
              <p:cNvSpPr>
                <a:spLocks/>
              </p:cNvSpPr>
              <p:nvPr/>
            </p:nvSpPr>
            <p:spPr bwMode="auto">
              <a:xfrm>
                <a:off x="2311744" y="1247618"/>
                <a:ext cx="3979748" cy="2259869"/>
              </a:xfrm>
              <a:custGeom>
                <a:avLst/>
                <a:gdLst/>
                <a:ahLst/>
                <a:cxnLst>
                  <a:cxn ang="0">
                    <a:pos x="1872" y="0"/>
                  </a:cxn>
                  <a:cxn ang="0">
                    <a:pos x="0" y="0"/>
                  </a:cxn>
                  <a:cxn ang="0">
                    <a:pos x="1872" y="1063"/>
                  </a:cxn>
                  <a:cxn ang="0">
                    <a:pos x="1872" y="0"/>
                  </a:cxn>
                </a:cxnLst>
                <a:rect l="0" t="0" r="r" b="b"/>
                <a:pathLst>
                  <a:path w="1872" h="1063">
                    <a:moveTo>
                      <a:pt x="1872" y="0"/>
                    </a:moveTo>
                    <a:lnTo>
                      <a:pt x="0" y="0"/>
                    </a:lnTo>
                    <a:lnTo>
                      <a:pt x="1872" y="1063"/>
                    </a:lnTo>
                    <a:lnTo>
                      <a:pt x="1872" y="0"/>
                    </a:lnTo>
                    <a:close/>
                  </a:path>
                </a:pathLst>
              </a:custGeom>
              <a:solidFill>
                <a:srgbClr val="FFFFFF">
                  <a:alpha val="16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dirty="0"/>
              </a:p>
            </p:txBody>
          </p:sp>
          <p:sp>
            <p:nvSpPr>
              <p:cNvPr id="60" name="Freeform 27"/>
              <p:cNvSpPr>
                <a:spLocks/>
              </p:cNvSpPr>
              <p:nvPr/>
            </p:nvSpPr>
            <p:spPr bwMode="auto">
              <a:xfrm>
                <a:off x="2094899" y="3690315"/>
                <a:ext cx="4400683" cy="397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0"/>
                  </a:cxn>
                  <a:cxn ang="0">
                    <a:pos x="56" y="164"/>
                  </a:cxn>
                  <a:cxn ang="0">
                    <a:pos x="893" y="164"/>
                  </a:cxn>
                  <a:cxn ang="0">
                    <a:pos x="921" y="164"/>
                  </a:cxn>
                  <a:cxn ang="0">
                    <a:pos x="1757" y="164"/>
                  </a:cxn>
                  <a:cxn ang="0">
                    <a:pos x="1816" y="100"/>
                  </a:cxn>
                  <a:cxn ang="0">
                    <a:pos x="1816" y="0"/>
                  </a:cxn>
                  <a:cxn ang="0">
                    <a:pos x="0" y="0"/>
                  </a:cxn>
                </a:cxnLst>
                <a:rect l="0" t="0" r="r" b="b"/>
                <a:pathLst>
                  <a:path w="1816" h="164">
                    <a:moveTo>
                      <a:pt x="0" y="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30"/>
                      <a:pt x="27" y="164"/>
                      <a:pt x="56" y="164"/>
                    </a:cubicBezTo>
                    <a:cubicBezTo>
                      <a:pt x="893" y="164"/>
                      <a:pt x="893" y="164"/>
                      <a:pt x="893" y="164"/>
                    </a:cubicBezTo>
                    <a:cubicBezTo>
                      <a:pt x="921" y="164"/>
                      <a:pt x="921" y="164"/>
                      <a:pt x="921" y="164"/>
                    </a:cubicBezTo>
                    <a:cubicBezTo>
                      <a:pt x="1757" y="164"/>
                      <a:pt x="1757" y="164"/>
                      <a:pt x="1757" y="164"/>
                    </a:cubicBezTo>
                    <a:cubicBezTo>
                      <a:pt x="1787" y="164"/>
                      <a:pt x="1816" y="130"/>
                      <a:pt x="1816" y="100"/>
                    </a:cubicBezTo>
                    <a:cubicBezTo>
                      <a:pt x="1816" y="0"/>
                      <a:pt x="1816" y="0"/>
                      <a:pt x="18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3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1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61" name="Freeform 29"/>
              <p:cNvSpPr>
                <a:spLocks/>
              </p:cNvSpPr>
              <p:nvPr/>
            </p:nvSpPr>
            <p:spPr bwMode="auto">
              <a:xfrm>
                <a:off x="3506519" y="4087866"/>
                <a:ext cx="1590198" cy="495343"/>
              </a:xfrm>
              <a:custGeom>
                <a:avLst/>
                <a:gdLst/>
                <a:ahLst/>
                <a:cxnLst>
                  <a:cxn ang="0">
                    <a:pos x="335" y="0"/>
                  </a:cxn>
                  <a:cxn ang="0">
                    <a:pos x="322" y="0"/>
                  </a:cxn>
                  <a:cxn ang="0">
                    <a:pos x="143" y="0"/>
                  </a:cxn>
                  <a:cxn ang="0">
                    <a:pos x="102" y="128"/>
                  </a:cxn>
                  <a:cxn ang="0">
                    <a:pos x="108" y="204"/>
                  </a:cxn>
                  <a:cxn ang="0">
                    <a:pos x="322" y="204"/>
                  </a:cxn>
                  <a:cxn ang="0">
                    <a:pos x="335" y="204"/>
                  </a:cxn>
                  <a:cxn ang="0">
                    <a:pos x="549" y="204"/>
                  </a:cxn>
                  <a:cxn ang="0">
                    <a:pos x="555" y="128"/>
                  </a:cxn>
                  <a:cxn ang="0">
                    <a:pos x="513" y="0"/>
                  </a:cxn>
                  <a:cxn ang="0">
                    <a:pos x="335" y="0"/>
                  </a:cxn>
                </a:cxnLst>
                <a:rect l="0" t="0" r="r" b="b"/>
                <a:pathLst>
                  <a:path w="656" h="204">
                    <a:moveTo>
                      <a:pt x="335" y="0"/>
                    </a:moveTo>
                    <a:cubicBezTo>
                      <a:pt x="322" y="0"/>
                      <a:pt x="322" y="0"/>
                      <a:pt x="322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2" y="88"/>
                      <a:pt x="102" y="128"/>
                    </a:cubicBezTo>
                    <a:cubicBezTo>
                      <a:pt x="62" y="169"/>
                      <a:pt x="0" y="204"/>
                      <a:pt x="108" y="204"/>
                    </a:cubicBezTo>
                    <a:cubicBezTo>
                      <a:pt x="322" y="204"/>
                      <a:pt x="322" y="204"/>
                      <a:pt x="322" y="204"/>
                    </a:cubicBezTo>
                    <a:cubicBezTo>
                      <a:pt x="335" y="204"/>
                      <a:pt x="335" y="204"/>
                      <a:pt x="335" y="204"/>
                    </a:cubicBezTo>
                    <a:cubicBezTo>
                      <a:pt x="549" y="204"/>
                      <a:pt x="549" y="204"/>
                      <a:pt x="549" y="204"/>
                    </a:cubicBezTo>
                    <a:cubicBezTo>
                      <a:pt x="656" y="204"/>
                      <a:pt x="594" y="169"/>
                      <a:pt x="555" y="128"/>
                    </a:cubicBezTo>
                    <a:cubicBezTo>
                      <a:pt x="515" y="88"/>
                      <a:pt x="513" y="0"/>
                      <a:pt x="513" y="0"/>
                    </a:cubicBezTo>
                    <a:lnTo>
                      <a:pt x="335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dirty="0"/>
              </a:p>
            </p:txBody>
          </p:sp>
        </p:grpSp>
        <p:grpSp>
          <p:nvGrpSpPr>
            <p:cNvPr id="34" name="Group 35"/>
            <p:cNvGrpSpPr/>
            <p:nvPr/>
          </p:nvGrpSpPr>
          <p:grpSpPr>
            <a:xfrm>
              <a:off x="1266964" y="1212850"/>
              <a:ext cx="582354" cy="454430"/>
              <a:chOff x="1771916" y="2586507"/>
              <a:chExt cx="582354" cy="454430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35" name="Group 36"/>
              <p:cNvGrpSpPr/>
              <p:nvPr/>
            </p:nvGrpSpPr>
            <p:grpSpPr>
              <a:xfrm>
                <a:off x="2266083" y="2586507"/>
                <a:ext cx="88187" cy="454430"/>
                <a:chOff x="2266083" y="2586507"/>
                <a:chExt cx="88187" cy="454430"/>
              </a:xfrm>
              <a:grpFill/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2266083" y="2586507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266083" y="2708588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2266083" y="2952750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2266083" y="2830669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7"/>
              <p:cNvGrpSpPr/>
              <p:nvPr/>
            </p:nvGrpSpPr>
            <p:grpSpPr>
              <a:xfrm>
                <a:off x="2101360" y="2586507"/>
                <a:ext cx="88187" cy="454430"/>
                <a:chOff x="2266083" y="2586507"/>
                <a:chExt cx="88187" cy="454430"/>
              </a:xfrm>
              <a:grpFill/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2266083" y="2586507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266083" y="2708588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2266083" y="2952750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266083" y="2830669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8"/>
              <p:cNvGrpSpPr/>
              <p:nvPr/>
            </p:nvGrpSpPr>
            <p:grpSpPr>
              <a:xfrm>
                <a:off x="1936638" y="2586507"/>
                <a:ext cx="88187" cy="454430"/>
                <a:chOff x="2266083" y="2586507"/>
                <a:chExt cx="88187" cy="454430"/>
              </a:xfrm>
              <a:grpFill/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2266083" y="2586507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266083" y="2708588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266083" y="2952750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266083" y="2830669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9"/>
              <p:cNvGrpSpPr/>
              <p:nvPr/>
            </p:nvGrpSpPr>
            <p:grpSpPr>
              <a:xfrm>
                <a:off x="1771916" y="2586507"/>
                <a:ext cx="88187" cy="454430"/>
                <a:chOff x="2266083" y="2586507"/>
                <a:chExt cx="88187" cy="454430"/>
              </a:xfrm>
              <a:grpFill/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266083" y="2586507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266083" y="2708588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266083" y="2952750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66083" y="2830669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62" name="Straight Connector 61"/>
          <p:cNvCxnSpPr/>
          <p:nvPr/>
        </p:nvCxnSpPr>
        <p:spPr>
          <a:xfrm>
            <a:off x="4482780" y="1615985"/>
            <a:ext cx="978269" cy="123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/>
          <p:cNvSpPr/>
          <p:nvPr/>
        </p:nvSpPr>
        <p:spPr>
          <a:xfrm>
            <a:off x="5039187" y="1618264"/>
            <a:ext cx="858358" cy="858358"/>
          </a:xfrm>
          <a:prstGeom prst="arc">
            <a:avLst>
              <a:gd name="adj1" fmla="val 16200000"/>
              <a:gd name="adj2" fmla="val 5453928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040596" y="2477859"/>
            <a:ext cx="441266" cy="136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 flipH="1">
            <a:off x="3246455" y="2476622"/>
            <a:ext cx="858358" cy="858358"/>
          </a:xfrm>
          <a:prstGeom prst="arc">
            <a:avLst>
              <a:gd name="adj1" fmla="val 16200000"/>
              <a:gd name="adj2" fmla="val 5453928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048757" y="3334980"/>
            <a:ext cx="441266" cy="123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5039187" y="3336216"/>
            <a:ext cx="858358" cy="858358"/>
          </a:xfrm>
          <a:prstGeom prst="arc">
            <a:avLst>
              <a:gd name="adj1" fmla="val 16200000"/>
              <a:gd name="adj2" fmla="val 5453928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4482780" y="4194574"/>
            <a:ext cx="978269" cy="123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90810" y="2476622"/>
            <a:ext cx="615516" cy="259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77639" y="3334980"/>
            <a:ext cx="599838" cy="136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55120" y="1219305"/>
            <a:ext cx="2600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Авторизация студента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97443" y="3775338"/>
            <a:ext cx="2848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Предъявление материалов студенту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082011" y="1688581"/>
            <a:ext cx="2600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Определение модулей, по которым проводится оценка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19800" y="3257550"/>
            <a:ext cx="2600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Подбор тестовых заданий и кейсов, проверяющих указанные трудовые действия, согласно правилам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Подбор экзаменационных материалов для студента</a:t>
            </a:r>
            <a:endParaRPr lang="ru-RU" dirty="0"/>
          </a:p>
        </p:txBody>
      </p:sp>
      <p:sp>
        <p:nvSpPr>
          <p:cNvPr id="75" name="Rectangle 72"/>
          <p:cNvSpPr/>
          <p:nvPr/>
        </p:nvSpPr>
        <p:spPr>
          <a:xfrm>
            <a:off x="152400" y="2580816"/>
            <a:ext cx="31231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Определение набора трудовых действий, которыми должен владеть студент в рамках модулей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ответов студентов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76250"/>
            <a:ext cx="6429375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1218783"/>
            <a:ext cx="2819400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Набор кейсов закрепляется за экспертом (с учетом профиля)</a:t>
            </a:r>
          </a:p>
          <a:p>
            <a:pPr marL="171450" indent="-171450">
              <a:buFont typeface="Arial" charset="0"/>
              <a:buChar char="•"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Информация для эксперта</a:t>
            </a:r>
          </a:p>
          <a:p>
            <a:pPr marL="171450" indent="-1714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Кейс</a:t>
            </a:r>
          </a:p>
          <a:p>
            <a:pPr marL="171450" indent="-1714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Правильные ответы на задания кейса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charset="2"/>
              <a:buChar char="q"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Процедура оценки ответа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критерия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каждому критерию ответ оценивается по шкале от 0 до 2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разработанного инструментария</a:t>
            </a:r>
            <a:endParaRPr lang="en-US" dirty="0"/>
          </a:p>
        </p:txBody>
      </p:sp>
      <p:sp>
        <p:nvSpPr>
          <p:cNvPr id="37" name="Rounded Rectangle 7"/>
          <p:cNvSpPr/>
          <p:nvPr/>
        </p:nvSpPr>
        <p:spPr>
          <a:xfrm>
            <a:off x="3271846" y="2571750"/>
            <a:ext cx="2514600" cy="928694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61"/>
          <p:cNvSpPr/>
          <p:nvPr/>
        </p:nvSpPr>
        <p:spPr>
          <a:xfrm>
            <a:off x="3368456" y="2643188"/>
            <a:ext cx="232138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Анализ дистракторов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Значение ТБКК для 37% заданий показало необходимость корректировки дистракторов.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39" name="Rounded Rectangle 7"/>
          <p:cNvSpPr/>
          <p:nvPr/>
        </p:nvSpPr>
        <p:spPr>
          <a:xfrm>
            <a:off x="3271846" y="1142990"/>
            <a:ext cx="2514600" cy="1285884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61"/>
          <p:cNvSpPr/>
          <p:nvPr/>
        </p:nvSpPr>
        <p:spPr>
          <a:xfrm>
            <a:off x="3368456" y="1214428"/>
            <a:ext cx="2321380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Оценка уровня трудности заданий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Распределение оценок трудности задания согласуется с нормальным распределением по критерию Колмогорова-Смирнова.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41" name="Rounded Rectangle 7"/>
          <p:cNvSpPr/>
          <p:nvPr/>
        </p:nvSpPr>
        <p:spPr>
          <a:xfrm>
            <a:off x="357158" y="2071684"/>
            <a:ext cx="2514600" cy="928694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61"/>
          <p:cNvSpPr/>
          <p:nvPr/>
        </p:nvSpPr>
        <p:spPr>
          <a:xfrm>
            <a:off x="453768" y="2143122"/>
            <a:ext cx="2321380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Оценка согласованности заданий со шкалой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78% заданий имеют значение ТБКК выше 0.2. 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43" name="Rounded Rectangle 7"/>
          <p:cNvSpPr/>
          <p:nvPr/>
        </p:nvSpPr>
        <p:spPr>
          <a:xfrm>
            <a:off x="6143636" y="1142990"/>
            <a:ext cx="2514600" cy="1143008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61"/>
          <p:cNvSpPr/>
          <p:nvPr/>
        </p:nvSpPr>
        <p:spPr>
          <a:xfrm>
            <a:off x="6240246" y="1214428"/>
            <a:ext cx="232138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Дифференцирующая способность заданий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Значение коэффициента </a:t>
            </a:r>
            <a:r>
              <a:rPr lang="ru-RU" sz="1200" dirty="0" err="1" smtClean="0">
                <a:solidFill>
                  <a:schemeClr val="tx2"/>
                </a:solidFill>
              </a:rPr>
              <a:t>дискриминативности</a:t>
            </a:r>
            <a:r>
              <a:rPr lang="ru-RU" sz="1200" dirty="0" smtClean="0">
                <a:solidFill>
                  <a:schemeClr val="tx2"/>
                </a:solidFill>
              </a:rPr>
              <a:t> для 18% менее 0.</a:t>
            </a:r>
            <a:r>
              <a:rPr lang="en-US" sz="1200" dirty="0" smtClean="0">
                <a:solidFill>
                  <a:schemeClr val="tx2"/>
                </a:solidFill>
              </a:rPr>
              <a:t>2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46" name="Rounded Rectangle 7"/>
          <p:cNvSpPr/>
          <p:nvPr/>
        </p:nvSpPr>
        <p:spPr>
          <a:xfrm>
            <a:off x="6143636" y="2428874"/>
            <a:ext cx="2514600" cy="1143008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61"/>
          <p:cNvSpPr/>
          <p:nvPr/>
        </p:nvSpPr>
        <p:spPr>
          <a:xfrm>
            <a:off x="6240246" y="2500312"/>
            <a:ext cx="232138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Оценка согласованности заданий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Значение коэффициента Альфа </a:t>
            </a:r>
            <a:r>
              <a:rPr lang="ru-RU" sz="1200" dirty="0" err="1" smtClean="0">
                <a:solidFill>
                  <a:schemeClr val="tx2"/>
                </a:solidFill>
              </a:rPr>
              <a:t>Кронбаха</a:t>
            </a:r>
            <a:r>
              <a:rPr lang="ru-RU" sz="1200" dirty="0" smtClean="0">
                <a:solidFill>
                  <a:schemeClr val="tx2"/>
                </a:solidFill>
              </a:rPr>
              <a:t> для 75% заданий превышает 0.8.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48" name="Rounded Rectangle 7"/>
          <p:cNvSpPr/>
          <p:nvPr/>
        </p:nvSpPr>
        <p:spPr>
          <a:xfrm>
            <a:off x="357158" y="1142990"/>
            <a:ext cx="2514600" cy="785818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61"/>
          <p:cNvSpPr/>
          <p:nvPr/>
        </p:nvSpPr>
        <p:spPr>
          <a:xfrm>
            <a:off x="453768" y="1214428"/>
            <a:ext cx="232138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Оценка надежности теста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Коэффициент </a:t>
            </a:r>
            <a:r>
              <a:rPr lang="ru-RU" sz="1200" dirty="0" err="1" smtClean="0">
                <a:solidFill>
                  <a:schemeClr val="tx2"/>
                </a:solidFill>
              </a:rPr>
              <a:t>Спирмена-Брауна</a:t>
            </a:r>
            <a:r>
              <a:rPr lang="ru-RU" sz="1200" dirty="0" smtClean="0">
                <a:solidFill>
                  <a:schemeClr val="tx2"/>
                </a:solidFill>
              </a:rPr>
              <a:t> для каждого теста превышает 0.7.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50" name="Текст 1"/>
          <p:cNvSpPr>
            <a:spLocks noGrp="1"/>
          </p:cNvSpPr>
          <p:nvPr>
            <p:ph type="body" sz="half" idx="2"/>
          </p:nvPr>
        </p:nvSpPr>
        <p:spPr>
          <a:xfrm>
            <a:off x="397443" y="511945"/>
            <a:ext cx="8349114" cy="173255"/>
          </a:xfrm>
        </p:spPr>
        <p:txBody>
          <a:bodyPr/>
          <a:lstStyle/>
          <a:p>
            <a:r>
              <a:rPr lang="ru-RU" dirty="0" smtClean="0"/>
              <a:t>Анализ проводился по тестовым заданиям, сгруппированных по трем направлениям подготовки </a:t>
            </a:r>
            <a:endParaRPr lang="ru-RU" dirty="0"/>
          </a:p>
        </p:txBody>
      </p:sp>
      <p:sp>
        <p:nvSpPr>
          <p:cNvPr id="51" name="Rounded Rectangle 7"/>
          <p:cNvSpPr/>
          <p:nvPr/>
        </p:nvSpPr>
        <p:spPr>
          <a:xfrm>
            <a:off x="357158" y="3143254"/>
            <a:ext cx="2514600" cy="1357322"/>
          </a:xfrm>
          <a:prstGeom prst="roundRect">
            <a:avLst>
              <a:gd name="adj" fmla="val 302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61"/>
          <p:cNvSpPr/>
          <p:nvPr/>
        </p:nvSpPr>
        <p:spPr>
          <a:xfrm>
            <a:off x="453768" y="3214692"/>
            <a:ext cx="2403720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Оценка согласованности результатов по кейсам и тестам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Результаты освоения трудового действия, полученные по тестам и кейсам, согласованы (</a:t>
            </a:r>
            <a:r>
              <a:rPr lang="en-US" sz="1200" dirty="0" smtClean="0">
                <a:solidFill>
                  <a:schemeClr val="tx2"/>
                </a:solidFill>
              </a:rPr>
              <a:t>p &lt; 0.05). 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694288" y="1833167"/>
            <a:ext cx="67639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/>
              <a:t>Трудовое действие </a:t>
            </a:r>
            <a:r>
              <a:rPr lang="ru-RU" sz="1600" dirty="0" smtClean="0"/>
              <a:t>освоено </a:t>
            </a:r>
            <a:r>
              <a:rPr lang="ru-RU" sz="1600" b="1" dirty="0" smtClean="0"/>
              <a:t>студентом</a:t>
            </a:r>
            <a:r>
              <a:rPr lang="ru-RU" sz="1600" dirty="0"/>
              <a:t>, если </a:t>
            </a:r>
            <a:r>
              <a:rPr lang="ru-RU" sz="1600" b="1" dirty="0">
                <a:solidFill>
                  <a:schemeClr val="accent5"/>
                </a:solidFill>
              </a:rPr>
              <a:t>50%</a:t>
            </a:r>
            <a:r>
              <a:rPr lang="ru-RU" sz="1600" dirty="0"/>
              <a:t> заданий (тестовых заданий и кейсов), направленных на проверку этого трудового действия, </a:t>
            </a:r>
            <a:r>
              <a:rPr lang="ru-RU" sz="1600" dirty="0" smtClean="0"/>
              <a:t>выполнено </a:t>
            </a:r>
            <a:r>
              <a:rPr lang="ru-RU" sz="1600" dirty="0"/>
              <a:t>правильно.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 ОЦЕНКИ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4288" y="3105150"/>
            <a:ext cx="66877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/>
              <a:t>Трудовое </a:t>
            </a:r>
            <a:r>
              <a:rPr lang="ru-RU" sz="1600" b="1" dirty="0" smtClean="0"/>
              <a:t>действие</a:t>
            </a:r>
            <a:r>
              <a:rPr lang="ru-RU" sz="1600" dirty="0" smtClean="0"/>
              <a:t> освоено </a:t>
            </a:r>
            <a:r>
              <a:rPr lang="ru-RU" sz="1600" dirty="0"/>
              <a:t>на </a:t>
            </a:r>
            <a:r>
              <a:rPr lang="ru-RU" sz="1600" b="1" dirty="0"/>
              <a:t>групповом уровне</a:t>
            </a:r>
            <a:r>
              <a:rPr lang="ru-RU" sz="1600" dirty="0"/>
              <a:t>, если не менее </a:t>
            </a:r>
            <a:r>
              <a:rPr lang="ru-RU" sz="1600" b="1" dirty="0">
                <a:solidFill>
                  <a:schemeClr val="accent5"/>
                </a:solidFill>
              </a:rPr>
              <a:t>60%</a:t>
            </a:r>
            <a:r>
              <a:rPr lang="ru-RU" sz="1600" dirty="0"/>
              <a:t> студентов, принимавших участие в тестировании, освоили данное трудовое действие.</a:t>
            </a:r>
          </a:p>
        </p:txBody>
      </p:sp>
      <p:sp>
        <p:nvSpPr>
          <p:cNvPr id="7" name="Oval 63"/>
          <p:cNvSpPr/>
          <p:nvPr/>
        </p:nvSpPr>
        <p:spPr>
          <a:xfrm>
            <a:off x="838200" y="1931195"/>
            <a:ext cx="485775" cy="4857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27"/>
          <p:cNvSpPr>
            <a:spLocks noEditPoints="1"/>
          </p:cNvSpPr>
          <p:nvPr/>
        </p:nvSpPr>
        <p:spPr bwMode="auto">
          <a:xfrm>
            <a:off x="968562" y="2060991"/>
            <a:ext cx="225050" cy="226182"/>
          </a:xfrm>
          <a:custGeom>
            <a:avLst/>
            <a:gdLst/>
            <a:ahLst/>
            <a:cxnLst>
              <a:cxn ang="0">
                <a:pos x="483" y="362"/>
              </a:cxn>
              <a:cxn ang="0">
                <a:pos x="381" y="402"/>
              </a:cxn>
              <a:cxn ang="0">
                <a:pos x="331" y="499"/>
              </a:cxn>
              <a:cxn ang="0">
                <a:pos x="360" y="607"/>
              </a:cxn>
              <a:cxn ang="0">
                <a:pos x="451" y="666"/>
              </a:cxn>
              <a:cxn ang="0">
                <a:pos x="562" y="649"/>
              </a:cxn>
              <a:cxn ang="0">
                <a:pos x="630" y="565"/>
              </a:cxn>
              <a:cxn ang="0">
                <a:pos x="750" y="451"/>
              </a:cxn>
              <a:cxn ang="0">
                <a:pos x="743" y="602"/>
              </a:cxn>
              <a:cxn ang="0">
                <a:pos x="662" y="724"/>
              </a:cxn>
              <a:cxn ang="0">
                <a:pos x="528" y="786"/>
              </a:cxn>
              <a:cxn ang="0">
                <a:pos x="378" y="768"/>
              </a:cxn>
              <a:cxn ang="0">
                <a:pos x="264" y="678"/>
              </a:cxn>
              <a:cxn ang="0">
                <a:pos x="212" y="538"/>
              </a:cxn>
              <a:cxn ang="0">
                <a:pos x="242" y="390"/>
              </a:cxn>
              <a:cxn ang="0">
                <a:pos x="340" y="283"/>
              </a:cxn>
              <a:cxn ang="0">
                <a:pos x="484" y="242"/>
              </a:cxn>
              <a:cxn ang="0">
                <a:pos x="644" y="58"/>
              </a:cxn>
              <a:cxn ang="0">
                <a:pos x="600" y="132"/>
              </a:cxn>
              <a:cxn ang="0">
                <a:pos x="459" y="171"/>
              </a:cxn>
              <a:cxn ang="0">
                <a:pos x="296" y="226"/>
              </a:cxn>
              <a:cxn ang="0">
                <a:pos x="182" y="348"/>
              </a:cxn>
              <a:cxn ang="0">
                <a:pos x="139" y="516"/>
              </a:cxn>
              <a:cxn ang="0">
                <a:pos x="182" y="683"/>
              </a:cxn>
              <a:cxn ang="0">
                <a:pos x="296" y="806"/>
              </a:cxn>
              <a:cxn ang="0">
                <a:pos x="459" y="861"/>
              </a:cxn>
              <a:cxn ang="0">
                <a:pos x="630" y="830"/>
              </a:cxn>
              <a:cxn ang="0">
                <a:pos x="760" y="724"/>
              </a:cxn>
              <a:cxn ang="0">
                <a:pos x="826" y="567"/>
              </a:cxn>
              <a:cxn ang="0">
                <a:pos x="808" y="396"/>
              </a:cxn>
              <a:cxn ang="0">
                <a:pos x="915" y="375"/>
              </a:cxn>
              <a:cxn ang="0">
                <a:pos x="968" y="516"/>
              </a:cxn>
              <a:cxn ang="0">
                <a:pos x="924" y="718"/>
              </a:cxn>
              <a:cxn ang="0">
                <a:pos x="806" y="878"/>
              </a:cxn>
              <a:cxn ang="0">
                <a:pos x="632" y="978"/>
              </a:cxn>
              <a:cxn ang="0">
                <a:pos x="424" y="997"/>
              </a:cxn>
              <a:cxn ang="0">
                <a:pos x="232" y="930"/>
              </a:cxn>
              <a:cxn ang="0">
                <a:pos x="87" y="793"/>
              </a:cxn>
              <a:cxn ang="0">
                <a:pos x="8" y="606"/>
              </a:cxn>
              <a:cxn ang="0">
                <a:pos x="15" y="397"/>
              </a:cxn>
              <a:cxn ang="0">
                <a:pos x="104" y="216"/>
              </a:cxn>
              <a:cxn ang="0">
                <a:pos x="257" y="88"/>
              </a:cxn>
              <a:cxn ang="0">
                <a:pos x="454" y="32"/>
              </a:cxn>
              <a:cxn ang="0">
                <a:pos x="823" y="0"/>
              </a:cxn>
              <a:cxn ang="0">
                <a:pos x="830" y="3"/>
              </a:cxn>
              <a:cxn ang="0">
                <a:pos x="836" y="6"/>
              </a:cxn>
              <a:cxn ang="0">
                <a:pos x="842" y="13"/>
              </a:cxn>
              <a:cxn ang="0">
                <a:pos x="846" y="20"/>
              </a:cxn>
              <a:cxn ang="0">
                <a:pos x="850" y="145"/>
              </a:cxn>
              <a:cxn ang="0">
                <a:pos x="989" y="160"/>
              </a:cxn>
              <a:cxn ang="0">
                <a:pos x="991" y="195"/>
              </a:cxn>
              <a:cxn ang="0">
                <a:pos x="503" y="538"/>
              </a:cxn>
              <a:cxn ang="0">
                <a:pos x="461" y="524"/>
              </a:cxn>
              <a:cxn ang="0">
                <a:pos x="467" y="481"/>
              </a:cxn>
              <a:cxn ang="0">
                <a:pos x="796" y="8"/>
              </a:cxn>
              <a:cxn ang="0">
                <a:pos x="803" y="3"/>
              </a:cxn>
              <a:cxn ang="0">
                <a:pos x="813" y="0"/>
              </a:cxn>
            </a:cxnLst>
            <a:rect l="0" t="0" r="r" b="b"/>
            <a:pathLst>
              <a:path w="996" h="1001">
                <a:moveTo>
                  <a:pt x="484" y="242"/>
                </a:moveTo>
                <a:lnTo>
                  <a:pt x="505" y="243"/>
                </a:lnTo>
                <a:lnTo>
                  <a:pt x="526" y="245"/>
                </a:lnTo>
                <a:lnTo>
                  <a:pt x="546" y="249"/>
                </a:lnTo>
                <a:lnTo>
                  <a:pt x="565" y="254"/>
                </a:lnTo>
                <a:lnTo>
                  <a:pt x="584" y="261"/>
                </a:lnTo>
                <a:lnTo>
                  <a:pt x="483" y="362"/>
                </a:lnTo>
                <a:lnTo>
                  <a:pt x="467" y="363"/>
                </a:lnTo>
                <a:lnTo>
                  <a:pt x="451" y="366"/>
                </a:lnTo>
                <a:lnTo>
                  <a:pt x="435" y="370"/>
                </a:lnTo>
                <a:lnTo>
                  <a:pt x="420" y="376"/>
                </a:lnTo>
                <a:lnTo>
                  <a:pt x="406" y="383"/>
                </a:lnTo>
                <a:lnTo>
                  <a:pt x="393" y="392"/>
                </a:lnTo>
                <a:lnTo>
                  <a:pt x="381" y="402"/>
                </a:lnTo>
                <a:lnTo>
                  <a:pt x="370" y="413"/>
                </a:lnTo>
                <a:lnTo>
                  <a:pt x="360" y="425"/>
                </a:lnTo>
                <a:lnTo>
                  <a:pt x="351" y="438"/>
                </a:lnTo>
                <a:lnTo>
                  <a:pt x="344" y="453"/>
                </a:lnTo>
                <a:lnTo>
                  <a:pt x="338" y="467"/>
                </a:lnTo>
                <a:lnTo>
                  <a:pt x="334" y="483"/>
                </a:lnTo>
                <a:lnTo>
                  <a:pt x="331" y="499"/>
                </a:lnTo>
                <a:lnTo>
                  <a:pt x="330" y="516"/>
                </a:lnTo>
                <a:lnTo>
                  <a:pt x="331" y="533"/>
                </a:lnTo>
                <a:lnTo>
                  <a:pt x="334" y="549"/>
                </a:lnTo>
                <a:lnTo>
                  <a:pt x="338" y="565"/>
                </a:lnTo>
                <a:lnTo>
                  <a:pt x="344" y="579"/>
                </a:lnTo>
                <a:lnTo>
                  <a:pt x="352" y="593"/>
                </a:lnTo>
                <a:lnTo>
                  <a:pt x="360" y="607"/>
                </a:lnTo>
                <a:lnTo>
                  <a:pt x="370" y="619"/>
                </a:lnTo>
                <a:lnTo>
                  <a:pt x="381" y="630"/>
                </a:lnTo>
                <a:lnTo>
                  <a:pt x="394" y="640"/>
                </a:lnTo>
                <a:lnTo>
                  <a:pt x="407" y="649"/>
                </a:lnTo>
                <a:lnTo>
                  <a:pt x="421" y="656"/>
                </a:lnTo>
                <a:lnTo>
                  <a:pt x="436" y="662"/>
                </a:lnTo>
                <a:lnTo>
                  <a:pt x="451" y="666"/>
                </a:lnTo>
                <a:lnTo>
                  <a:pt x="467" y="669"/>
                </a:lnTo>
                <a:lnTo>
                  <a:pt x="484" y="670"/>
                </a:lnTo>
                <a:lnTo>
                  <a:pt x="501" y="669"/>
                </a:lnTo>
                <a:lnTo>
                  <a:pt x="517" y="666"/>
                </a:lnTo>
                <a:lnTo>
                  <a:pt x="533" y="662"/>
                </a:lnTo>
                <a:lnTo>
                  <a:pt x="548" y="656"/>
                </a:lnTo>
                <a:lnTo>
                  <a:pt x="562" y="649"/>
                </a:lnTo>
                <a:lnTo>
                  <a:pt x="575" y="640"/>
                </a:lnTo>
                <a:lnTo>
                  <a:pt x="587" y="630"/>
                </a:lnTo>
                <a:lnTo>
                  <a:pt x="598" y="619"/>
                </a:lnTo>
                <a:lnTo>
                  <a:pt x="608" y="607"/>
                </a:lnTo>
                <a:lnTo>
                  <a:pt x="617" y="593"/>
                </a:lnTo>
                <a:lnTo>
                  <a:pt x="624" y="579"/>
                </a:lnTo>
                <a:lnTo>
                  <a:pt x="630" y="565"/>
                </a:lnTo>
                <a:lnTo>
                  <a:pt x="634" y="549"/>
                </a:lnTo>
                <a:lnTo>
                  <a:pt x="637" y="533"/>
                </a:lnTo>
                <a:lnTo>
                  <a:pt x="638" y="516"/>
                </a:lnTo>
                <a:lnTo>
                  <a:pt x="637" y="510"/>
                </a:lnTo>
                <a:lnTo>
                  <a:pt x="736" y="411"/>
                </a:lnTo>
                <a:lnTo>
                  <a:pt x="744" y="431"/>
                </a:lnTo>
                <a:lnTo>
                  <a:pt x="750" y="451"/>
                </a:lnTo>
                <a:lnTo>
                  <a:pt x="754" y="472"/>
                </a:lnTo>
                <a:lnTo>
                  <a:pt x="756" y="494"/>
                </a:lnTo>
                <a:lnTo>
                  <a:pt x="757" y="516"/>
                </a:lnTo>
                <a:lnTo>
                  <a:pt x="756" y="538"/>
                </a:lnTo>
                <a:lnTo>
                  <a:pt x="754" y="560"/>
                </a:lnTo>
                <a:lnTo>
                  <a:pt x="749" y="582"/>
                </a:lnTo>
                <a:lnTo>
                  <a:pt x="743" y="602"/>
                </a:lnTo>
                <a:lnTo>
                  <a:pt x="736" y="622"/>
                </a:lnTo>
                <a:lnTo>
                  <a:pt x="727" y="642"/>
                </a:lnTo>
                <a:lnTo>
                  <a:pt x="716" y="660"/>
                </a:lnTo>
                <a:lnTo>
                  <a:pt x="705" y="678"/>
                </a:lnTo>
                <a:lnTo>
                  <a:pt x="691" y="694"/>
                </a:lnTo>
                <a:lnTo>
                  <a:pt x="677" y="710"/>
                </a:lnTo>
                <a:lnTo>
                  <a:pt x="662" y="724"/>
                </a:lnTo>
                <a:lnTo>
                  <a:pt x="645" y="737"/>
                </a:lnTo>
                <a:lnTo>
                  <a:pt x="628" y="749"/>
                </a:lnTo>
                <a:lnTo>
                  <a:pt x="610" y="759"/>
                </a:lnTo>
                <a:lnTo>
                  <a:pt x="590" y="768"/>
                </a:lnTo>
                <a:lnTo>
                  <a:pt x="570" y="776"/>
                </a:lnTo>
                <a:lnTo>
                  <a:pt x="550" y="782"/>
                </a:lnTo>
                <a:lnTo>
                  <a:pt x="528" y="786"/>
                </a:lnTo>
                <a:lnTo>
                  <a:pt x="507" y="789"/>
                </a:lnTo>
                <a:lnTo>
                  <a:pt x="484" y="790"/>
                </a:lnTo>
                <a:lnTo>
                  <a:pt x="462" y="789"/>
                </a:lnTo>
                <a:lnTo>
                  <a:pt x="440" y="786"/>
                </a:lnTo>
                <a:lnTo>
                  <a:pt x="419" y="782"/>
                </a:lnTo>
                <a:lnTo>
                  <a:pt x="398" y="776"/>
                </a:lnTo>
                <a:lnTo>
                  <a:pt x="378" y="768"/>
                </a:lnTo>
                <a:lnTo>
                  <a:pt x="359" y="759"/>
                </a:lnTo>
                <a:lnTo>
                  <a:pt x="340" y="749"/>
                </a:lnTo>
                <a:lnTo>
                  <a:pt x="323" y="737"/>
                </a:lnTo>
                <a:lnTo>
                  <a:pt x="307" y="724"/>
                </a:lnTo>
                <a:lnTo>
                  <a:pt x="291" y="710"/>
                </a:lnTo>
                <a:lnTo>
                  <a:pt x="277" y="694"/>
                </a:lnTo>
                <a:lnTo>
                  <a:pt x="264" y="678"/>
                </a:lnTo>
                <a:lnTo>
                  <a:pt x="252" y="660"/>
                </a:lnTo>
                <a:lnTo>
                  <a:pt x="242" y="642"/>
                </a:lnTo>
                <a:lnTo>
                  <a:pt x="232" y="622"/>
                </a:lnTo>
                <a:lnTo>
                  <a:pt x="225" y="602"/>
                </a:lnTo>
                <a:lnTo>
                  <a:pt x="219" y="582"/>
                </a:lnTo>
                <a:lnTo>
                  <a:pt x="215" y="560"/>
                </a:lnTo>
                <a:lnTo>
                  <a:pt x="212" y="538"/>
                </a:lnTo>
                <a:lnTo>
                  <a:pt x="211" y="516"/>
                </a:lnTo>
                <a:lnTo>
                  <a:pt x="212" y="493"/>
                </a:lnTo>
                <a:lnTo>
                  <a:pt x="215" y="472"/>
                </a:lnTo>
                <a:lnTo>
                  <a:pt x="219" y="450"/>
                </a:lnTo>
                <a:lnTo>
                  <a:pt x="225" y="430"/>
                </a:lnTo>
                <a:lnTo>
                  <a:pt x="232" y="410"/>
                </a:lnTo>
                <a:lnTo>
                  <a:pt x="242" y="390"/>
                </a:lnTo>
                <a:lnTo>
                  <a:pt x="252" y="372"/>
                </a:lnTo>
                <a:lnTo>
                  <a:pt x="264" y="354"/>
                </a:lnTo>
                <a:lnTo>
                  <a:pt x="277" y="338"/>
                </a:lnTo>
                <a:lnTo>
                  <a:pt x="291" y="322"/>
                </a:lnTo>
                <a:lnTo>
                  <a:pt x="307" y="308"/>
                </a:lnTo>
                <a:lnTo>
                  <a:pt x="323" y="295"/>
                </a:lnTo>
                <a:lnTo>
                  <a:pt x="340" y="283"/>
                </a:lnTo>
                <a:lnTo>
                  <a:pt x="359" y="273"/>
                </a:lnTo>
                <a:lnTo>
                  <a:pt x="378" y="264"/>
                </a:lnTo>
                <a:lnTo>
                  <a:pt x="398" y="256"/>
                </a:lnTo>
                <a:lnTo>
                  <a:pt x="419" y="250"/>
                </a:lnTo>
                <a:lnTo>
                  <a:pt x="440" y="246"/>
                </a:lnTo>
                <a:lnTo>
                  <a:pt x="462" y="243"/>
                </a:lnTo>
                <a:lnTo>
                  <a:pt x="484" y="242"/>
                </a:lnTo>
                <a:close/>
                <a:moveTo>
                  <a:pt x="484" y="31"/>
                </a:moveTo>
                <a:lnTo>
                  <a:pt x="512" y="32"/>
                </a:lnTo>
                <a:lnTo>
                  <a:pt x="539" y="34"/>
                </a:lnTo>
                <a:lnTo>
                  <a:pt x="566" y="38"/>
                </a:lnTo>
                <a:lnTo>
                  <a:pt x="593" y="43"/>
                </a:lnTo>
                <a:lnTo>
                  <a:pt x="618" y="50"/>
                </a:lnTo>
                <a:lnTo>
                  <a:pt x="644" y="58"/>
                </a:lnTo>
                <a:lnTo>
                  <a:pt x="621" y="81"/>
                </a:lnTo>
                <a:lnTo>
                  <a:pt x="615" y="88"/>
                </a:lnTo>
                <a:lnTo>
                  <a:pt x="610" y="96"/>
                </a:lnTo>
                <a:lnTo>
                  <a:pt x="606" y="104"/>
                </a:lnTo>
                <a:lnTo>
                  <a:pt x="603" y="113"/>
                </a:lnTo>
                <a:lnTo>
                  <a:pt x="601" y="122"/>
                </a:lnTo>
                <a:lnTo>
                  <a:pt x="600" y="132"/>
                </a:lnTo>
                <a:lnTo>
                  <a:pt x="600" y="190"/>
                </a:lnTo>
                <a:lnTo>
                  <a:pt x="578" y="183"/>
                </a:lnTo>
                <a:lnTo>
                  <a:pt x="555" y="177"/>
                </a:lnTo>
                <a:lnTo>
                  <a:pt x="532" y="173"/>
                </a:lnTo>
                <a:lnTo>
                  <a:pt x="508" y="171"/>
                </a:lnTo>
                <a:lnTo>
                  <a:pt x="484" y="170"/>
                </a:lnTo>
                <a:lnTo>
                  <a:pt x="459" y="171"/>
                </a:lnTo>
                <a:lnTo>
                  <a:pt x="433" y="173"/>
                </a:lnTo>
                <a:lnTo>
                  <a:pt x="409" y="178"/>
                </a:lnTo>
                <a:lnTo>
                  <a:pt x="385" y="184"/>
                </a:lnTo>
                <a:lnTo>
                  <a:pt x="361" y="192"/>
                </a:lnTo>
                <a:lnTo>
                  <a:pt x="339" y="202"/>
                </a:lnTo>
                <a:lnTo>
                  <a:pt x="317" y="213"/>
                </a:lnTo>
                <a:lnTo>
                  <a:pt x="296" y="226"/>
                </a:lnTo>
                <a:lnTo>
                  <a:pt x="277" y="239"/>
                </a:lnTo>
                <a:lnTo>
                  <a:pt x="258" y="255"/>
                </a:lnTo>
                <a:lnTo>
                  <a:pt x="240" y="271"/>
                </a:lnTo>
                <a:lnTo>
                  <a:pt x="223" y="289"/>
                </a:lnTo>
                <a:lnTo>
                  <a:pt x="208" y="308"/>
                </a:lnTo>
                <a:lnTo>
                  <a:pt x="194" y="328"/>
                </a:lnTo>
                <a:lnTo>
                  <a:pt x="182" y="348"/>
                </a:lnTo>
                <a:lnTo>
                  <a:pt x="171" y="370"/>
                </a:lnTo>
                <a:lnTo>
                  <a:pt x="161" y="393"/>
                </a:lnTo>
                <a:lnTo>
                  <a:pt x="153" y="416"/>
                </a:lnTo>
                <a:lnTo>
                  <a:pt x="147" y="440"/>
                </a:lnTo>
                <a:lnTo>
                  <a:pt x="142" y="465"/>
                </a:lnTo>
                <a:lnTo>
                  <a:pt x="140" y="490"/>
                </a:lnTo>
                <a:lnTo>
                  <a:pt x="139" y="516"/>
                </a:lnTo>
                <a:lnTo>
                  <a:pt x="140" y="542"/>
                </a:lnTo>
                <a:lnTo>
                  <a:pt x="142" y="567"/>
                </a:lnTo>
                <a:lnTo>
                  <a:pt x="147" y="592"/>
                </a:lnTo>
                <a:lnTo>
                  <a:pt x="153" y="616"/>
                </a:lnTo>
                <a:lnTo>
                  <a:pt x="161" y="639"/>
                </a:lnTo>
                <a:lnTo>
                  <a:pt x="171" y="662"/>
                </a:lnTo>
                <a:lnTo>
                  <a:pt x="182" y="683"/>
                </a:lnTo>
                <a:lnTo>
                  <a:pt x="194" y="704"/>
                </a:lnTo>
                <a:lnTo>
                  <a:pt x="208" y="724"/>
                </a:lnTo>
                <a:lnTo>
                  <a:pt x="223" y="743"/>
                </a:lnTo>
                <a:lnTo>
                  <a:pt x="240" y="761"/>
                </a:lnTo>
                <a:lnTo>
                  <a:pt x="258" y="777"/>
                </a:lnTo>
                <a:lnTo>
                  <a:pt x="277" y="792"/>
                </a:lnTo>
                <a:lnTo>
                  <a:pt x="296" y="806"/>
                </a:lnTo>
                <a:lnTo>
                  <a:pt x="317" y="819"/>
                </a:lnTo>
                <a:lnTo>
                  <a:pt x="339" y="830"/>
                </a:lnTo>
                <a:lnTo>
                  <a:pt x="361" y="839"/>
                </a:lnTo>
                <a:lnTo>
                  <a:pt x="385" y="847"/>
                </a:lnTo>
                <a:lnTo>
                  <a:pt x="409" y="854"/>
                </a:lnTo>
                <a:lnTo>
                  <a:pt x="433" y="859"/>
                </a:lnTo>
                <a:lnTo>
                  <a:pt x="459" y="861"/>
                </a:lnTo>
                <a:lnTo>
                  <a:pt x="484" y="862"/>
                </a:lnTo>
                <a:lnTo>
                  <a:pt x="510" y="861"/>
                </a:lnTo>
                <a:lnTo>
                  <a:pt x="535" y="859"/>
                </a:lnTo>
                <a:lnTo>
                  <a:pt x="560" y="854"/>
                </a:lnTo>
                <a:lnTo>
                  <a:pt x="584" y="847"/>
                </a:lnTo>
                <a:lnTo>
                  <a:pt x="607" y="839"/>
                </a:lnTo>
                <a:lnTo>
                  <a:pt x="630" y="830"/>
                </a:lnTo>
                <a:lnTo>
                  <a:pt x="651" y="819"/>
                </a:lnTo>
                <a:lnTo>
                  <a:pt x="672" y="806"/>
                </a:lnTo>
                <a:lnTo>
                  <a:pt x="692" y="792"/>
                </a:lnTo>
                <a:lnTo>
                  <a:pt x="711" y="777"/>
                </a:lnTo>
                <a:lnTo>
                  <a:pt x="728" y="761"/>
                </a:lnTo>
                <a:lnTo>
                  <a:pt x="745" y="743"/>
                </a:lnTo>
                <a:lnTo>
                  <a:pt x="760" y="724"/>
                </a:lnTo>
                <a:lnTo>
                  <a:pt x="774" y="704"/>
                </a:lnTo>
                <a:lnTo>
                  <a:pt x="786" y="683"/>
                </a:lnTo>
                <a:lnTo>
                  <a:pt x="797" y="662"/>
                </a:lnTo>
                <a:lnTo>
                  <a:pt x="807" y="639"/>
                </a:lnTo>
                <a:lnTo>
                  <a:pt x="815" y="616"/>
                </a:lnTo>
                <a:lnTo>
                  <a:pt x="821" y="592"/>
                </a:lnTo>
                <a:lnTo>
                  <a:pt x="826" y="567"/>
                </a:lnTo>
                <a:lnTo>
                  <a:pt x="829" y="542"/>
                </a:lnTo>
                <a:lnTo>
                  <a:pt x="830" y="516"/>
                </a:lnTo>
                <a:lnTo>
                  <a:pt x="829" y="491"/>
                </a:lnTo>
                <a:lnTo>
                  <a:pt x="826" y="466"/>
                </a:lnTo>
                <a:lnTo>
                  <a:pt x="822" y="442"/>
                </a:lnTo>
                <a:lnTo>
                  <a:pt x="816" y="419"/>
                </a:lnTo>
                <a:lnTo>
                  <a:pt x="808" y="396"/>
                </a:lnTo>
                <a:lnTo>
                  <a:pt x="864" y="396"/>
                </a:lnTo>
                <a:lnTo>
                  <a:pt x="873" y="396"/>
                </a:lnTo>
                <a:lnTo>
                  <a:pt x="882" y="394"/>
                </a:lnTo>
                <a:lnTo>
                  <a:pt x="891" y="391"/>
                </a:lnTo>
                <a:lnTo>
                  <a:pt x="900" y="387"/>
                </a:lnTo>
                <a:lnTo>
                  <a:pt x="907" y="381"/>
                </a:lnTo>
                <a:lnTo>
                  <a:pt x="915" y="375"/>
                </a:lnTo>
                <a:lnTo>
                  <a:pt x="939" y="350"/>
                </a:lnTo>
                <a:lnTo>
                  <a:pt x="948" y="376"/>
                </a:lnTo>
                <a:lnTo>
                  <a:pt x="955" y="403"/>
                </a:lnTo>
                <a:lnTo>
                  <a:pt x="961" y="431"/>
                </a:lnTo>
                <a:lnTo>
                  <a:pt x="965" y="459"/>
                </a:lnTo>
                <a:lnTo>
                  <a:pt x="968" y="487"/>
                </a:lnTo>
                <a:lnTo>
                  <a:pt x="968" y="516"/>
                </a:lnTo>
                <a:lnTo>
                  <a:pt x="968" y="547"/>
                </a:lnTo>
                <a:lnTo>
                  <a:pt x="965" y="577"/>
                </a:lnTo>
                <a:lnTo>
                  <a:pt x="960" y="606"/>
                </a:lnTo>
                <a:lnTo>
                  <a:pt x="954" y="635"/>
                </a:lnTo>
                <a:lnTo>
                  <a:pt x="945" y="664"/>
                </a:lnTo>
                <a:lnTo>
                  <a:pt x="936" y="691"/>
                </a:lnTo>
                <a:lnTo>
                  <a:pt x="924" y="718"/>
                </a:lnTo>
                <a:lnTo>
                  <a:pt x="912" y="744"/>
                </a:lnTo>
                <a:lnTo>
                  <a:pt x="897" y="769"/>
                </a:lnTo>
                <a:lnTo>
                  <a:pt x="881" y="793"/>
                </a:lnTo>
                <a:lnTo>
                  <a:pt x="865" y="816"/>
                </a:lnTo>
                <a:lnTo>
                  <a:pt x="846" y="838"/>
                </a:lnTo>
                <a:lnTo>
                  <a:pt x="827" y="859"/>
                </a:lnTo>
                <a:lnTo>
                  <a:pt x="806" y="878"/>
                </a:lnTo>
                <a:lnTo>
                  <a:pt x="784" y="897"/>
                </a:lnTo>
                <a:lnTo>
                  <a:pt x="761" y="914"/>
                </a:lnTo>
                <a:lnTo>
                  <a:pt x="737" y="930"/>
                </a:lnTo>
                <a:lnTo>
                  <a:pt x="712" y="944"/>
                </a:lnTo>
                <a:lnTo>
                  <a:pt x="686" y="957"/>
                </a:lnTo>
                <a:lnTo>
                  <a:pt x="659" y="968"/>
                </a:lnTo>
                <a:lnTo>
                  <a:pt x="632" y="978"/>
                </a:lnTo>
                <a:lnTo>
                  <a:pt x="603" y="986"/>
                </a:lnTo>
                <a:lnTo>
                  <a:pt x="574" y="993"/>
                </a:lnTo>
                <a:lnTo>
                  <a:pt x="545" y="997"/>
                </a:lnTo>
                <a:lnTo>
                  <a:pt x="515" y="1000"/>
                </a:lnTo>
                <a:lnTo>
                  <a:pt x="484" y="1001"/>
                </a:lnTo>
                <a:lnTo>
                  <a:pt x="454" y="1000"/>
                </a:lnTo>
                <a:lnTo>
                  <a:pt x="424" y="997"/>
                </a:lnTo>
                <a:lnTo>
                  <a:pt x="394" y="993"/>
                </a:lnTo>
                <a:lnTo>
                  <a:pt x="365" y="986"/>
                </a:lnTo>
                <a:lnTo>
                  <a:pt x="337" y="978"/>
                </a:lnTo>
                <a:lnTo>
                  <a:pt x="309" y="968"/>
                </a:lnTo>
                <a:lnTo>
                  <a:pt x="283" y="957"/>
                </a:lnTo>
                <a:lnTo>
                  <a:pt x="257" y="944"/>
                </a:lnTo>
                <a:lnTo>
                  <a:pt x="232" y="930"/>
                </a:lnTo>
                <a:lnTo>
                  <a:pt x="208" y="914"/>
                </a:lnTo>
                <a:lnTo>
                  <a:pt x="185" y="897"/>
                </a:lnTo>
                <a:lnTo>
                  <a:pt x="163" y="878"/>
                </a:lnTo>
                <a:lnTo>
                  <a:pt x="142" y="859"/>
                </a:lnTo>
                <a:lnTo>
                  <a:pt x="122" y="838"/>
                </a:lnTo>
                <a:lnTo>
                  <a:pt x="104" y="816"/>
                </a:lnTo>
                <a:lnTo>
                  <a:pt x="87" y="793"/>
                </a:lnTo>
                <a:lnTo>
                  <a:pt x="71" y="769"/>
                </a:lnTo>
                <a:lnTo>
                  <a:pt x="57" y="744"/>
                </a:lnTo>
                <a:lnTo>
                  <a:pt x="44" y="718"/>
                </a:lnTo>
                <a:lnTo>
                  <a:pt x="33" y="691"/>
                </a:lnTo>
                <a:lnTo>
                  <a:pt x="23" y="664"/>
                </a:lnTo>
                <a:lnTo>
                  <a:pt x="15" y="635"/>
                </a:lnTo>
                <a:lnTo>
                  <a:pt x="8" y="606"/>
                </a:lnTo>
                <a:lnTo>
                  <a:pt x="4" y="577"/>
                </a:lnTo>
                <a:lnTo>
                  <a:pt x="1" y="547"/>
                </a:lnTo>
                <a:lnTo>
                  <a:pt x="0" y="516"/>
                </a:lnTo>
                <a:lnTo>
                  <a:pt x="1" y="485"/>
                </a:lnTo>
                <a:lnTo>
                  <a:pt x="4" y="455"/>
                </a:lnTo>
                <a:lnTo>
                  <a:pt x="8" y="426"/>
                </a:lnTo>
                <a:lnTo>
                  <a:pt x="15" y="397"/>
                </a:lnTo>
                <a:lnTo>
                  <a:pt x="23" y="368"/>
                </a:lnTo>
                <a:lnTo>
                  <a:pt x="33" y="341"/>
                </a:lnTo>
                <a:lnTo>
                  <a:pt x="44" y="314"/>
                </a:lnTo>
                <a:lnTo>
                  <a:pt x="57" y="288"/>
                </a:lnTo>
                <a:lnTo>
                  <a:pt x="71" y="263"/>
                </a:lnTo>
                <a:lnTo>
                  <a:pt x="87" y="239"/>
                </a:lnTo>
                <a:lnTo>
                  <a:pt x="104" y="216"/>
                </a:lnTo>
                <a:lnTo>
                  <a:pt x="122" y="194"/>
                </a:lnTo>
                <a:lnTo>
                  <a:pt x="142" y="173"/>
                </a:lnTo>
                <a:lnTo>
                  <a:pt x="163" y="153"/>
                </a:lnTo>
                <a:lnTo>
                  <a:pt x="185" y="135"/>
                </a:lnTo>
                <a:lnTo>
                  <a:pt x="208" y="118"/>
                </a:lnTo>
                <a:lnTo>
                  <a:pt x="232" y="102"/>
                </a:lnTo>
                <a:lnTo>
                  <a:pt x="257" y="88"/>
                </a:lnTo>
                <a:lnTo>
                  <a:pt x="283" y="75"/>
                </a:lnTo>
                <a:lnTo>
                  <a:pt x="309" y="63"/>
                </a:lnTo>
                <a:lnTo>
                  <a:pt x="337" y="54"/>
                </a:lnTo>
                <a:lnTo>
                  <a:pt x="365" y="46"/>
                </a:lnTo>
                <a:lnTo>
                  <a:pt x="394" y="39"/>
                </a:lnTo>
                <a:lnTo>
                  <a:pt x="424" y="35"/>
                </a:lnTo>
                <a:lnTo>
                  <a:pt x="454" y="32"/>
                </a:lnTo>
                <a:lnTo>
                  <a:pt x="484" y="31"/>
                </a:lnTo>
                <a:close/>
                <a:moveTo>
                  <a:pt x="816" y="0"/>
                </a:moveTo>
                <a:lnTo>
                  <a:pt x="818" y="0"/>
                </a:lnTo>
                <a:lnTo>
                  <a:pt x="820" y="0"/>
                </a:lnTo>
                <a:lnTo>
                  <a:pt x="820" y="0"/>
                </a:lnTo>
                <a:lnTo>
                  <a:pt x="822" y="0"/>
                </a:lnTo>
                <a:lnTo>
                  <a:pt x="823" y="0"/>
                </a:lnTo>
                <a:lnTo>
                  <a:pt x="824" y="1"/>
                </a:lnTo>
                <a:lnTo>
                  <a:pt x="824" y="1"/>
                </a:lnTo>
                <a:lnTo>
                  <a:pt x="825" y="1"/>
                </a:lnTo>
                <a:lnTo>
                  <a:pt x="827" y="1"/>
                </a:lnTo>
                <a:lnTo>
                  <a:pt x="828" y="2"/>
                </a:lnTo>
                <a:lnTo>
                  <a:pt x="829" y="2"/>
                </a:lnTo>
                <a:lnTo>
                  <a:pt x="830" y="3"/>
                </a:lnTo>
                <a:lnTo>
                  <a:pt x="831" y="3"/>
                </a:lnTo>
                <a:lnTo>
                  <a:pt x="832" y="4"/>
                </a:lnTo>
                <a:lnTo>
                  <a:pt x="832" y="4"/>
                </a:lnTo>
                <a:lnTo>
                  <a:pt x="833" y="4"/>
                </a:lnTo>
                <a:lnTo>
                  <a:pt x="836" y="6"/>
                </a:lnTo>
                <a:lnTo>
                  <a:pt x="836" y="6"/>
                </a:lnTo>
                <a:lnTo>
                  <a:pt x="836" y="6"/>
                </a:lnTo>
                <a:lnTo>
                  <a:pt x="837" y="7"/>
                </a:lnTo>
                <a:lnTo>
                  <a:pt x="838" y="8"/>
                </a:lnTo>
                <a:lnTo>
                  <a:pt x="839" y="9"/>
                </a:lnTo>
                <a:lnTo>
                  <a:pt x="839" y="9"/>
                </a:lnTo>
                <a:lnTo>
                  <a:pt x="840" y="10"/>
                </a:lnTo>
                <a:lnTo>
                  <a:pt x="841" y="11"/>
                </a:lnTo>
                <a:lnTo>
                  <a:pt x="842" y="13"/>
                </a:lnTo>
                <a:lnTo>
                  <a:pt x="842" y="13"/>
                </a:lnTo>
                <a:lnTo>
                  <a:pt x="843" y="14"/>
                </a:lnTo>
                <a:lnTo>
                  <a:pt x="844" y="16"/>
                </a:lnTo>
                <a:lnTo>
                  <a:pt x="844" y="16"/>
                </a:lnTo>
                <a:lnTo>
                  <a:pt x="844" y="16"/>
                </a:lnTo>
                <a:lnTo>
                  <a:pt x="846" y="19"/>
                </a:lnTo>
                <a:lnTo>
                  <a:pt x="846" y="20"/>
                </a:lnTo>
                <a:lnTo>
                  <a:pt x="847" y="22"/>
                </a:lnTo>
                <a:lnTo>
                  <a:pt x="847" y="24"/>
                </a:lnTo>
                <a:lnTo>
                  <a:pt x="847" y="25"/>
                </a:lnTo>
                <a:lnTo>
                  <a:pt x="847" y="27"/>
                </a:lnTo>
                <a:lnTo>
                  <a:pt x="847" y="28"/>
                </a:lnTo>
                <a:lnTo>
                  <a:pt x="848" y="30"/>
                </a:lnTo>
                <a:lnTo>
                  <a:pt x="850" y="145"/>
                </a:lnTo>
                <a:lnTo>
                  <a:pt x="853" y="146"/>
                </a:lnTo>
                <a:lnTo>
                  <a:pt x="966" y="148"/>
                </a:lnTo>
                <a:lnTo>
                  <a:pt x="972" y="149"/>
                </a:lnTo>
                <a:lnTo>
                  <a:pt x="977" y="150"/>
                </a:lnTo>
                <a:lnTo>
                  <a:pt x="982" y="153"/>
                </a:lnTo>
                <a:lnTo>
                  <a:pt x="986" y="157"/>
                </a:lnTo>
                <a:lnTo>
                  <a:pt x="989" y="160"/>
                </a:lnTo>
                <a:lnTo>
                  <a:pt x="991" y="164"/>
                </a:lnTo>
                <a:lnTo>
                  <a:pt x="993" y="168"/>
                </a:lnTo>
                <a:lnTo>
                  <a:pt x="995" y="172"/>
                </a:lnTo>
                <a:lnTo>
                  <a:pt x="996" y="177"/>
                </a:lnTo>
                <a:lnTo>
                  <a:pt x="995" y="184"/>
                </a:lnTo>
                <a:lnTo>
                  <a:pt x="994" y="189"/>
                </a:lnTo>
                <a:lnTo>
                  <a:pt x="991" y="195"/>
                </a:lnTo>
                <a:lnTo>
                  <a:pt x="987" y="200"/>
                </a:lnTo>
                <a:lnTo>
                  <a:pt x="864" y="324"/>
                </a:lnTo>
                <a:lnTo>
                  <a:pt x="721" y="324"/>
                </a:lnTo>
                <a:lnTo>
                  <a:pt x="698" y="346"/>
                </a:lnTo>
                <a:lnTo>
                  <a:pt x="515" y="531"/>
                </a:lnTo>
                <a:lnTo>
                  <a:pt x="509" y="535"/>
                </a:lnTo>
                <a:lnTo>
                  <a:pt x="503" y="538"/>
                </a:lnTo>
                <a:lnTo>
                  <a:pt x="497" y="540"/>
                </a:lnTo>
                <a:lnTo>
                  <a:pt x="490" y="541"/>
                </a:lnTo>
                <a:lnTo>
                  <a:pt x="483" y="540"/>
                </a:lnTo>
                <a:lnTo>
                  <a:pt x="477" y="538"/>
                </a:lnTo>
                <a:lnTo>
                  <a:pt x="471" y="535"/>
                </a:lnTo>
                <a:lnTo>
                  <a:pt x="465" y="530"/>
                </a:lnTo>
                <a:lnTo>
                  <a:pt x="461" y="524"/>
                </a:lnTo>
                <a:lnTo>
                  <a:pt x="458" y="518"/>
                </a:lnTo>
                <a:lnTo>
                  <a:pt x="456" y="512"/>
                </a:lnTo>
                <a:lnTo>
                  <a:pt x="456" y="505"/>
                </a:lnTo>
                <a:lnTo>
                  <a:pt x="457" y="499"/>
                </a:lnTo>
                <a:lnTo>
                  <a:pt x="459" y="492"/>
                </a:lnTo>
                <a:lnTo>
                  <a:pt x="463" y="486"/>
                </a:lnTo>
                <a:lnTo>
                  <a:pt x="467" y="481"/>
                </a:lnTo>
                <a:lnTo>
                  <a:pt x="563" y="384"/>
                </a:lnTo>
                <a:lnTo>
                  <a:pt x="649" y="298"/>
                </a:lnTo>
                <a:lnTo>
                  <a:pt x="672" y="275"/>
                </a:lnTo>
                <a:lnTo>
                  <a:pt x="672" y="132"/>
                </a:lnTo>
                <a:lnTo>
                  <a:pt x="715" y="90"/>
                </a:lnTo>
                <a:lnTo>
                  <a:pt x="795" y="9"/>
                </a:lnTo>
                <a:lnTo>
                  <a:pt x="796" y="8"/>
                </a:lnTo>
                <a:lnTo>
                  <a:pt x="799" y="6"/>
                </a:lnTo>
                <a:lnTo>
                  <a:pt x="799" y="6"/>
                </a:lnTo>
                <a:lnTo>
                  <a:pt x="799" y="5"/>
                </a:lnTo>
                <a:lnTo>
                  <a:pt x="799" y="5"/>
                </a:lnTo>
                <a:lnTo>
                  <a:pt x="801" y="4"/>
                </a:lnTo>
                <a:lnTo>
                  <a:pt x="803" y="3"/>
                </a:lnTo>
                <a:lnTo>
                  <a:pt x="803" y="3"/>
                </a:lnTo>
                <a:lnTo>
                  <a:pt x="804" y="2"/>
                </a:lnTo>
                <a:lnTo>
                  <a:pt x="805" y="2"/>
                </a:lnTo>
                <a:lnTo>
                  <a:pt x="807" y="1"/>
                </a:lnTo>
                <a:lnTo>
                  <a:pt x="808" y="1"/>
                </a:lnTo>
                <a:lnTo>
                  <a:pt x="811" y="0"/>
                </a:lnTo>
                <a:lnTo>
                  <a:pt x="812" y="0"/>
                </a:lnTo>
                <a:lnTo>
                  <a:pt x="813" y="0"/>
                </a:lnTo>
                <a:lnTo>
                  <a:pt x="815" y="0"/>
                </a:lnTo>
                <a:lnTo>
                  <a:pt x="81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63"/>
          <p:cNvSpPr/>
          <p:nvPr/>
        </p:nvSpPr>
        <p:spPr>
          <a:xfrm>
            <a:off x="860238" y="3257550"/>
            <a:ext cx="485775" cy="4857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27"/>
          <p:cNvSpPr>
            <a:spLocks noEditPoints="1"/>
          </p:cNvSpPr>
          <p:nvPr/>
        </p:nvSpPr>
        <p:spPr bwMode="auto">
          <a:xfrm>
            <a:off x="990600" y="3387346"/>
            <a:ext cx="225050" cy="226182"/>
          </a:xfrm>
          <a:custGeom>
            <a:avLst/>
            <a:gdLst/>
            <a:ahLst/>
            <a:cxnLst>
              <a:cxn ang="0">
                <a:pos x="483" y="362"/>
              </a:cxn>
              <a:cxn ang="0">
                <a:pos x="381" y="402"/>
              </a:cxn>
              <a:cxn ang="0">
                <a:pos x="331" y="499"/>
              </a:cxn>
              <a:cxn ang="0">
                <a:pos x="360" y="607"/>
              </a:cxn>
              <a:cxn ang="0">
                <a:pos x="451" y="666"/>
              </a:cxn>
              <a:cxn ang="0">
                <a:pos x="562" y="649"/>
              </a:cxn>
              <a:cxn ang="0">
                <a:pos x="630" y="565"/>
              </a:cxn>
              <a:cxn ang="0">
                <a:pos x="750" y="451"/>
              </a:cxn>
              <a:cxn ang="0">
                <a:pos x="743" y="602"/>
              </a:cxn>
              <a:cxn ang="0">
                <a:pos x="662" y="724"/>
              </a:cxn>
              <a:cxn ang="0">
                <a:pos x="528" y="786"/>
              </a:cxn>
              <a:cxn ang="0">
                <a:pos x="378" y="768"/>
              </a:cxn>
              <a:cxn ang="0">
                <a:pos x="264" y="678"/>
              </a:cxn>
              <a:cxn ang="0">
                <a:pos x="212" y="538"/>
              </a:cxn>
              <a:cxn ang="0">
                <a:pos x="242" y="390"/>
              </a:cxn>
              <a:cxn ang="0">
                <a:pos x="340" y="283"/>
              </a:cxn>
              <a:cxn ang="0">
                <a:pos x="484" y="242"/>
              </a:cxn>
              <a:cxn ang="0">
                <a:pos x="644" y="58"/>
              </a:cxn>
              <a:cxn ang="0">
                <a:pos x="600" y="132"/>
              </a:cxn>
              <a:cxn ang="0">
                <a:pos x="459" y="171"/>
              </a:cxn>
              <a:cxn ang="0">
                <a:pos x="296" y="226"/>
              </a:cxn>
              <a:cxn ang="0">
                <a:pos x="182" y="348"/>
              </a:cxn>
              <a:cxn ang="0">
                <a:pos x="139" y="516"/>
              </a:cxn>
              <a:cxn ang="0">
                <a:pos x="182" y="683"/>
              </a:cxn>
              <a:cxn ang="0">
                <a:pos x="296" y="806"/>
              </a:cxn>
              <a:cxn ang="0">
                <a:pos x="459" y="861"/>
              </a:cxn>
              <a:cxn ang="0">
                <a:pos x="630" y="830"/>
              </a:cxn>
              <a:cxn ang="0">
                <a:pos x="760" y="724"/>
              </a:cxn>
              <a:cxn ang="0">
                <a:pos x="826" y="567"/>
              </a:cxn>
              <a:cxn ang="0">
                <a:pos x="808" y="396"/>
              </a:cxn>
              <a:cxn ang="0">
                <a:pos x="915" y="375"/>
              </a:cxn>
              <a:cxn ang="0">
                <a:pos x="968" y="516"/>
              </a:cxn>
              <a:cxn ang="0">
                <a:pos x="924" y="718"/>
              </a:cxn>
              <a:cxn ang="0">
                <a:pos x="806" y="878"/>
              </a:cxn>
              <a:cxn ang="0">
                <a:pos x="632" y="978"/>
              </a:cxn>
              <a:cxn ang="0">
                <a:pos x="424" y="997"/>
              </a:cxn>
              <a:cxn ang="0">
                <a:pos x="232" y="930"/>
              </a:cxn>
              <a:cxn ang="0">
                <a:pos x="87" y="793"/>
              </a:cxn>
              <a:cxn ang="0">
                <a:pos x="8" y="606"/>
              </a:cxn>
              <a:cxn ang="0">
                <a:pos x="15" y="397"/>
              </a:cxn>
              <a:cxn ang="0">
                <a:pos x="104" y="216"/>
              </a:cxn>
              <a:cxn ang="0">
                <a:pos x="257" y="88"/>
              </a:cxn>
              <a:cxn ang="0">
                <a:pos x="454" y="32"/>
              </a:cxn>
              <a:cxn ang="0">
                <a:pos x="823" y="0"/>
              </a:cxn>
              <a:cxn ang="0">
                <a:pos x="830" y="3"/>
              </a:cxn>
              <a:cxn ang="0">
                <a:pos x="836" y="6"/>
              </a:cxn>
              <a:cxn ang="0">
                <a:pos x="842" y="13"/>
              </a:cxn>
              <a:cxn ang="0">
                <a:pos x="846" y="20"/>
              </a:cxn>
              <a:cxn ang="0">
                <a:pos x="850" y="145"/>
              </a:cxn>
              <a:cxn ang="0">
                <a:pos x="989" y="160"/>
              </a:cxn>
              <a:cxn ang="0">
                <a:pos x="991" y="195"/>
              </a:cxn>
              <a:cxn ang="0">
                <a:pos x="503" y="538"/>
              </a:cxn>
              <a:cxn ang="0">
                <a:pos x="461" y="524"/>
              </a:cxn>
              <a:cxn ang="0">
                <a:pos x="467" y="481"/>
              </a:cxn>
              <a:cxn ang="0">
                <a:pos x="796" y="8"/>
              </a:cxn>
              <a:cxn ang="0">
                <a:pos x="803" y="3"/>
              </a:cxn>
              <a:cxn ang="0">
                <a:pos x="813" y="0"/>
              </a:cxn>
            </a:cxnLst>
            <a:rect l="0" t="0" r="r" b="b"/>
            <a:pathLst>
              <a:path w="996" h="1001">
                <a:moveTo>
                  <a:pt x="484" y="242"/>
                </a:moveTo>
                <a:lnTo>
                  <a:pt x="505" y="243"/>
                </a:lnTo>
                <a:lnTo>
                  <a:pt x="526" y="245"/>
                </a:lnTo>
                <a:lnTo>
                  <a:pt x="546" y="249"/>
                </a:lnTo>
                <a:lnTo>
                  <a:pt x="565" y="254"/>
                </a:lnTo>
                <a:lnTo>
                  <a:pt x="584" y="261"/>
                </a:lnTo>
                <a:lnTo>
                  <a:pt x="483" y="362"/>
                </a:lnTo>
                <a:lnTo>
                  <a:pt x="467" y="363"/>
                </a:lnTo>
                <a:lnTo>
                  <a:pt x="451" y="366"/>
                </a:lnTo>
                <a:lnTo>
                  <a:pt x="435" y="370"/>
                </a:lnTo>
                <a:lnTo>
                  <a:pt x="420" y="376"/>
                </a:lnTo>
                <a:lnTo>
                  <a:pt x="406" y="383"/>
                </a:lnTo>
                <a:lnTo>
                  <a:pt x="393" y="392"/>
                </a:lnTo>
                <a:lnTo>
                  <a:pt x="381" y="402"/>
                </a:lnTo>
                <a:lnTo>
                  <a:pt x="370" y="413"/>
                </a:lnTo>
                <a:lnTo>
                  <a:pt x="360" y="425"/>
                </a:lnTo>
                <a:lnTo>
                  <a:pt x="351" y="438"/>
                </a:lnTo>
                <a:lnTo>
                  <a:pt x="344" y="453"/>
                </a:lnTo>
                <a:lnTo>
                  <a:pt x="338" y="467"/>
                </a:lnTo>
                <a:lnTo>
                  <a:pt x="334" y="483"/>
                </a:lnTo>
                <a:lnTo>
                  <a:pt x="331" y="499"/>
                </a:lnTo>
                <a:lnTo>
                  <a:pt x="330" y="516"/>
                </a:lnTo>
                <a:lnTo>
                  <a:pt x="331" y="533"/>
                </a:lnTo>
                <a:lnTo>
                  <a:pt x="334" y="549"/>
                </a:lnTo>
                <a:lnTo>
                  <a:pt x="338" y="565"/>
                </a:lnTo>
                <a:lnTo>
                  <a:pt x="344" y="579"/>
                </a:lnTo>
                <a:lnTo>
                  <a:pt x="352" y="593"/>
                </a:lnTo>
                <a:lnTo>
                  <a:pt x="360" y="607"/>
                </a:lnTo>
                <a:lnTo>
                  <a:pt x="370" y="619"/>
                </a:lnTo>
                <a:lnTo>
                  <a:pt x="381" y="630"/>
                </a:lnTo>
                <a:lnTo>
                  <a:pt x="394" y="640"/>
                </a:lnTo>
                <a:lnTo>
                  <a:pt x="407" y="649"/>
                </a:lnTo>
                <a:lnTo>
                  <a:pt x="421" y="656"/>
                </a:lnTo>
                <a:lnTo>
                  <a:pt x="436" y="662"/>
                </a:lnTo>
                <a:lnTo>
                  <a:pt x="451" y="666"/>
                </a:lnTo>
                <a:lnTo>
                  <a:pt x="467" y="669"/>
                </a:lnTo>
                <a:lnTo>
                  <a:pt x="484" y="670"/>
                </a:lnTo>
                <a:lnTo>
                  <a:pt x="501" y="669"/>
                </a:lnTo>
                <a:lnTo>
                  <a:pt x="517" y="666"/>
                </a:lnTo>
                <a:lnTo>
                  <a:pt x="533" y="662"/>
                </a:lnTo>
                <a:lnTo>
                  <a:pt x="548" y="656"/>
                </a:lnTo>
                <a:lnTo>
                  <a:pt x="562" y="649"/>
                </a:lnTo>
                <a:lnTo>
                  <a:pt x="575" y="640"/>
                </a:lnTo>
                <a:lnTo>
                  <a:pt x="587" y="630"/>
                </a:lnTo>
                <a:lnTo>
                  <a:pt x="598" y="619"/>
                </a:lnTo>
                <a:lnTo>
                  <a:pt x="608" y="607"/>
                </a:lnTo>
                <a:lnTo>
                  <a:pt x="617" y="593"/>
                </a:lnTo>
                <a:lnTo>
                  <a:pt x="624" y="579"/>
                </a:lnTo>
                <a:lnTo>
                  <a:pt x="630" y="565"/>
                </a:lnTo>
                <a:lnTo>
                  <a:pt x="634" y="549"/>
                </a:lnTo>
                <a:lnTo>
                  <a:pt x="637" y="533"/>
                </a:lnTo>
                <a:lnTo>
                  <a:pt x="638" y="516"/>
                </a:lnTo>
                <a:lnTo>
                  <a:pt x="637" y="510"/>
                </a:lnTo>
                <a:lnTo>
                  <a:pt x="736" y="411"/>
                </a:lnTo>
                <a:lnTo>
                  <a:pt x="744" y="431"/>
                </a:lnTo>
                <a:lnTo>
                  <a:pt x="750" y="451"/>
                </a:lnTo>
                <a:lnTo>
                  <a:pt x="754" y="472"/>
                </a:lnTo>
                <a:lnTo>
                  <a:pt x="756" y="494"/>
                </a:lnTo>
                <a:lnTo>
                  <a:pt x="757" y="516"/>
                </a:lnTo>
                <a:lnTo>
                  <a:pt x="756" y="538"/>
                </a:lnTo>
                <a:lnTo>
                  <a:pt x="754" y="560"/>
                </a:lnTo>
                <a:lnTo>
                  <a:pt x="749" y="582"/>
                </a:lnTo>
                <a:lnTo>
                  <a:pt x="743" y="602"/>
                </a:lnTo>
                <a:lnTo>
                  <a:pt x="736" y="622"/>
                </a:lnTo>
                <a:lnTo>
                  <a:pt x="727" y="642"/>
                </a:lnTo>
                <a:lnTo>
                  <a:pt x="716" y="660"/>
                </a:lnTo>
                <a:lnTo>
                  <a:pt x="705" y="678"/>
                </a:lnTo>
                <a:lnTo>
                  <a:pt x="691" y="694"/>
                </a:lnTo>
                <a:lnTo>
                  <a:pt x="677" y="710"/>
                </a:lnTo>
                <a:lnTo>
                  <a:pt x="662" y="724"/>
                </a:lnTo>
                <a:lnTo>
                  <a:pt x="645" y="737"/>
                </a:lnTo>
                <a:lnTo>
                  <a:pt x="628" y="749"/>
                </a:lnTo>
                <a:lnTo>
                  <a:pt x="610" y="759"/>
                </a:lnTo>
                <a:lnTo>
                  <a:pt x="590" y="768"/>
                </a:lnTo>
                <a:lnTo>
                  <a:pt x="570" y="776"/>
                </a:lnTo>
                <a:lnTo>
                  <a:pt x="550" y="782"/>
                </a:lnTo>
                <a:lnTo>
                  <a:pt x="528" y="786"/>
                </a:lnTo>
                <a:lnTo>
                  <a:pt x="507" y="789"/>
                </a:lnTo>
                <a:lnTo>
                  <a:pt x="484" y="790"/>
                </a:lnTo>
                <a:lnTo>
                  <a:pt x="462" y="789"/>
                </a:lnTo>
                <a:lnTo>
                  <a:pt x="440" y="786"/>
                </a:lnTo>
                <a:lnTo>
                  <a:pt x="419" y="782"/>
                </a:lnTo>
                <a:lnTo>
                  <a:pt x="398" y="776"/>
                </a:lnTo>
                <a:lnTo>
                  <a:pt x="378" y="768"/>
                </a:lnTo>
                <a:lnTo>
                  <a:pt x="359" y="759"/>
                </a:lnTo>
                <a:lnTo>
                  <a:pt x="340" y="749"/>
                </a:lnTo>
                <a:lnTo>
                  <a:pt x="323" y="737"/>
                </a:lnTo>
                <a:lnTo>
                  <a:pt x="307" y="724"/>
                </a:lnTo>
                <a:lnTo>
                  <a:pt x="291" y="710"/>
                </a:lnTo>
                <a:lnTo>
                  <a:pt x="277" y="694"/>
                </a:lnTo>
                <a:lnTo>
                  <a:pt x="264" y="678"/>
                </a:lnTo>
                <a:lnTo>
                  <a:pt x="252" y="660"/>
                </a:lnTo>
                <a:lnTo>
                  <a:pt x="242" y="642"/>
                </a:lnTo>
                <a:lnTo>
                  <a:pt x="232" y="622"/>
                </a:lnTo>
                <a:lnTo>
                  <a:pt x="225" y="602"/>
                </a:lnTo>
                <a:lnTo>
                  <a:pt x="219" y="582"/>
                </a:lnTo>
                <a:lnTo>
                  <a:pt x="215" y="560"/>
                </a:lnTo>
                <a:lnTo>
                  <a:pt x="212" y="538"/>
                </a:lnTo>
                <a:lnTo>
                  <a:pt x="211" y="516"/>
                </a:lnTo>
                <a:lnTo>
                  <a:pt x="212" y="493"/>
                </a:lnTo>
                <a:lnTo>
                  <a:pt x="215" y="472"/>
                </a:lnTo>
                <a:lnTo>
                  <a:pt x="219" y="450"/>
                </a:lnTo>
                <a:lnTo>
                  <a:pt x="225" y="430"/>
                </a:lnTo>
                <a:lnTo>
                  <a:pt x="232" y="410"/>
                </a:lnTo>
                <a:lnTo>
                  <a:pt x="242" y="390"/>
                </a:lnTo>
                <a:lnTo>
                  <a:pt x="252" y="372"/>
                </a:lnTo>
                <a:lnTo>
                  <a:pt x="264" y="354"/>
                </a:lnTo>
                <a:lnTo>
                  <a:pt x="277" y="338"/>
                </a:lnTo>
                <a:lnTo>
                  <a:pt x="291" y="322"/>
                </a:lnTo>
                <a:lnTo>
                  <a:pt x="307" y="308"/>
                </a:lnTo>
                <a:lnTo>
                  <a:pt x="323" y="295"/>
                </a:lnTo>
                <a:lnTo>
                  <a:pt x="340" y="283"/>
                </a:lnTo>
                <a:lnTo>
                  <a:pt x="359" y="273"/>
                </a:lnTo>
                <a:lnTo>
                  <a:pt x="378" y="264"/>
                </a:lnTo>
                <a:lnTo>
                  <a:pt x="398" y="256"/>
                </a:lnTo>
                <a:lnTo>
                  <a:pt x="419" y="250"/>
                </a:lnTo>
                <a:lnTo>
                  <a:pt x="440" y="246"/>
                </a:lnTo>
                <a:lnTo>
                  <a:pt x="462" y="243"/>
                </a:lnTo>
                <a:lnTo>
                  <a:pt x="484" y="242"/>
                </a:lnTo>
                <a:close/>
                <a:moveTo>
                  <a:pt x="484" y="31"/>
                </a:moveTo>
                <a:lnTo>
                  <a:pt x="512" y="32"/>
                </a:lnTo>
                <a:lnTo>
                  <a:pt x="539" y="34"/>
                </a:lnTo>
                <a:lnTo>
                  <a:pt x="566" y="38"/>
                </a:lnTo>
                <a:lnTo>
                  <a:pt x="593" y="43"/>
                </a:lnTo>
                <a:lnTo>
                  <a:pt x="618" y="50"/>
                </a:lnTo>
                <a:lnTo>
                  <a:pt x="644" y="58"/>
                </a:lnTo>
                <a:lnTo>
                  <a:pt x="621" y="81"/>
                </a:lnTo>
                <a:lnTo>
                  <a:pt x="615" y="88"/>
                </a:lnTo>
                <a:lnTo>
                  <a:pt x="610" y="96"/>
                </a:lnTo>
                <a:lnTo>
                  <a:pt x="606" y="104"/>
                </a:lnTo>
                <a:lnTo>
                  <a:pt x="603" y="113"/>
                </a:lnTo>
                <a:lnTo>
                  <a:pt x="601" y="122"/>
                </a:lnTo>
                <a:lnTo>
                  <a:pt x="600" y="132"/>
                </a:lnTo>
                <a:lnTo>
                  <a:pt x="600" y="190"/>
                </a:lnTo>
                <a:lnTo>
                  <a:pt x="578" y="183"/>
                </a:lnTo>
                <a:lnTo>
                  <a:pt x="555" y="177"/>
                </a:lnTo>
                <a:lnTo>
                  <a:pt x="532" y="173"/>
                </a:lnTo>
                <a:lnTo>
                  <a:pt x="508" y="171"/>
                </a:lnTo>
                <a:lnTo>
                  <a:pt x="484" y="170"/>
                </a:lnTo>
                <a:lnTo>
                  <a:pt x="459" y="171"/>
                </a:lnTo>
                <a:lnTo>
                  <a:pt x="433" y="173"/>
                </a:lnTo>
                <a:lnTo>
                  <a:pt x="409" y="178"/>
                </a:lnTo>
                <a:lnTo>
                  <a:pt x="385" y="184"/>
                </a:lnTo>
                <a:lnTo>
                  <a:pt x="361" y="192"/>
                </a:lnTo>
                <a:lnTo>
                  <a:pt x="339" y="202"/>
                </a:lnTo>
                <a:lnTo>
                  <a:pt x="317" y="213"/>
                </a:lnTo>
                <a:lnTo>
                  <a:pt x="296" y="226"/>
                </a:lnTo>
                <a:lnTo>
                  <a:pt x="277" y="239"/>
                </a:lnTo>
                <a:lnTo>
                  <a:pt x="258" y="255"/>
                </a:lnTo>
                <a:lnTo>
                  <a:pt x="240" y="271"/>
                </a:lnTo>
                <a:lnTo>
                  <a:pt x="223" y="289"/>
                </a:lnTo>
                <a:lnTo>
                  <a:pt x="208" y="308"/>
                </a:lnTo>
                <a:lnTo>
                  <a:pt x="194" y="328"/>
                </a:lnTo>
                <a:lnTo>
                  <a:pt x="182" y="348"/>
                </a:lnTo>
                <a:lnTo>
                  <a:pt x="171" y="370"/>
                </a:lnTo>
                <a:lnTo>
                  <a:pt x="161" y="393"/>
                </a:lnTo>
                <a:lnTo>
                  <a:pt x="153" y="416"/>
                </a:lnTo>
                <a:lnTo>
                  <a:pt x="147" y="440"/>
                </a:lnTo>
                <a:lnTo>
                  <a:pt x="142" y="465"/>
                </a:lnTo>
                <a:lnTo>
                  <a:pt x="140" y="490"/>
                </a:lnTo>
                <a:lnTo>
                  <a:pt x="139" y="516"/>
                </a:lnTo>
                <a:lnTo>
                  <a:pt x="140" y="542"/>
                </a:lnTo>
                <a:lnTo>
                  <a:pt x="142" y="567"/>
                </a:lnTo>
                <a:lnTo>
                  <a:pt x="147" y="592"/>
                </a:lnTo>
                <a:lnTo>
                  <a:pt x="153" y="616"/>
                </a:lnTo>
                <a:lnTo>
                  <a:pt x="161" y="639"/>
                </a:lnTo>
                <a:lnTo>
                  <a:pt x="171" y="662"/>
                </a:lnTo>
                <a:lnTo>
                  <a:pt x="182" y="683"/>
                </a:lnTo>
                <a:lnTo>
                  <a:pt x="194" y="704"/>
                </a:lnTo>
                <a:lnTo>
                  <a:pt x="208" y="724"/>
                </a:lnTo>
                <a:lnTo>
                  <a:pt x="223" y="743"/>
                </a:lnTo>
                <a:lnTo>
                  <a:pt x="240" y="761"/>
                </a:lnTo>
                <a:lnTo>
                  <a:pt x="258" y="777"/>
                </a:lnTo>
                <a:lnTo>
                  <a:pt x="277" y="792"/>
                </a:lnTo>
                <a:lnTo>
                  <a:pt x="296" y="806"/>
                </a:lnTo>
                <a:lnTo>
                  <a:pt x="317" y="819"/>
                </a:lnTo>
                <a:lnTo>
                  <a:pt x="339" y="830"/>
                </a:lnTo>
                <a:lnTo>
                  <a:pt x="361" y="839"/>
                </a:lnTo>
                <a:lnTo>
                  <a:pt x="385" y="847"/>
                </a:lnTo>
                <a:lnTo>
                  <a:pt x="409" y="854"/>
                </a:lnTo>
                <a:lnTo>
                  <a:pt x="433" y="859"/>
                </a:lnTo>
                <a:lnTo>
                  <a:pt x="459" y="861"/>
                </a:lnTo>
                <a:lnTo>
                  <a:pt x="484" y="862"/>
                </a:lnTo>
                <a:lnTo>
                  <a:pt x="510" y="861"/>
                </a:lnTo>
                <a:lnTo>
                  <a:pt x="535" y="859"/>
                </a:lnTo>
                <a:lnTo>
                  <a:pt x="560" y="854"/>
                </a:lnTo>
                <a:lnTo>
                  <a:pt x="584" y="847"/>
                </a:lnTo>
                <a:lnTo>
                  <a:pt x="607" y="839"/>
                </a:lnTo>
                <a:lnTo>
                  <a:pt x="630" y="830"/>
                </a:lnTo>
                <a:lnTo>
                  <a:pt x="651" y="819"/>
                </a:lnTo>
                <a:lnTo>
                  <a:pt x="672" y="806"/>
                </a:lnTo>
                <a:lnTo>
                  <a:pt x="692" y="792"/>
                </a:lnTo>
                <a:lnTo>
                  <a:pt x="711" y="777"/>
                </a:lnTo>
                <a:lnTo>
                  <a:pt x="728" y="761"/>
                </a:lnTo>
                <a:lnTo>
                  <a:pt x="745" y="743"/>
                </a:lnTo>
                <a:lnTo>
                  <a:pt x="760" y="724"/>
                </a:lnTo>
                <a:lnTo>
                  <a:pt x="774" y="704"/>
                </a:lnTo>
                <a:lnTo>
                  <a:pt x="786" y="683"/>
                </a:lnTo>
                <a:lnTo>
                  <a:pt x="797" y="662"/>
                </a:lnTo>
                <a:lnTo>
                  <a:pt x="807" y="639"/>
                </a:lnTo>
                <a:lnTo>
                  <a:pt x="815" y="616"/>
                </a:lnTo>
                <a:lnTo>
                  <a:pt x="821" y="592"/>
                </a:lnTo>
                <a:lnTo>
                  <a:pt x="826" y="567"/>
                </a:lnTo>
                <a:lnTo>
                  <a:pt x="829" y="542"/>
                </a:lnTo>
                <a:lnTo>
                  <a:pt x="830" y="516"/>
                </a:lnTo>
                <a:lnTo>
                  <a:pt x="829" y="491"/>
                </a:lnTo>
                <a:lnTo>
                  <a:pt x="826" y="466"/>
                </a:lnTo>
                <a:lnTo>
                  <a:pt x="822" y="442"/>
                </a:lnTo>
                <a:lnTo>
                  <a:pt x="816" y="419"/>
                </a:lnTo>
                <a:lnTo>
                  <a:pt x="808" y="396"/>
                </a:lnTo>
                <a:lnTo>
                  <a:pt x="864" y="396"/>
                </a:lnTo>
                <a:lnTo>
                  <a:pt x="873" y="396"/>
                </a:lnTo>
                <a:lnTo>
                  <a:pt x="882" y="394"/>
                </a:lnTo>
                <a:lnTo>
                  <a:pt x="891" y="391"/>
                </a:lnTo>
                <a:lnTo>
                  <a:pt x="900" y="387"/>
                </a:lnTo>
                <a:lnTo>
                  <a:pt x="907" y="381"/>
                </a:lnTo>
                <a:lnTo>
                  <a:pt x="915" y="375"/>
                </a:lnTo>
                <a:lnTo>
                  <a:pt x="939" y="350"/>
                </a:lnTo>
                <a:lnTo>
                  <a:pt x="948" y="376"/>
                </a:lnTo>
                <a:lnTo>
                  <a:pt x="955" y="403"/>
                </a:lnTo>
                <a:lnTo>
                  <a:pt x="961" y="431"/>
                </a:lnTo>
                <a:lnTo>
                  <a:pt x="965" y="459"/>
                </a:lnTo>
                <a:lnTo>
                  <a:pt x="968" y="487"/>
                </a:lnTo>
                <a:lnTo>
                  <a:pt x="968" y="516"/>
                </a:lnTo>
                <a:lnTo>
                  <a:pt x="968" y="547"/>
                </a:lnTo>
                <a:lnTo>
                  <a:pt x="965" y="577"/>
                </a:lnTo>
                <a:lnTo>
                  <a:pt x="960" y="606"/>
                </a:lnTo>
                <a:lnTo>
                  <a:pt x="954" y="635"/>
                </a:lnTo>
                <a:lnTo>
                  <a:pt x="945" y="664"/>
                </a:lnTo>
                <a:lnTo>
                  <a:pt x="936" y="691"/>
                </a:lnTo>
                <a:lnTo>
                  <a:pt x="924" y="718"/>
                </a:lnTo>
                <a:lnTo>
                  <a:pt x="912" y="744"/>
                </a:lnTo>
                <a:lnTo>
                  <a:pt x="897" y="769"/>
                </a:lnTo>
                <a:lnTo>
                  <a:pt x="881" y="793"/>
                </a:lnTo>
                <a:lnTo>
                  <a:pt x="865" y="816"/>
                </a:lnTo>
                <a:lnTo>
                  <a:pt x="846" y="838"/>
                </a:lnTo>
                <a:lnTo>
                  <a:pt x="827" y="859"/>
                </a:lnTo>
                <a:lnTo>
                  <a:pt x="806" y="878"/>
                </a:lnTo>
                <a:lnTo>
                  <a:pt x="784" y="897"/>
                </a:lnTo>
                <a:lnTo>
                  <a:pt x="761" y="914"/>
                </a:lnTo>
                <a:lnTo>
                  <a:pt x="737" y="930"/>
                </a:lnTo>
                <a:lnTo>
                  <a:pt x="712" y="944"/>
                </a:lnTo>
                <a:lnTo>
                  <a:pt x="686" y="957"/>
                </a:lnTo>
                <a:lnTo>
                  <a:pt x="659" y="968"/>
                </a:lnTo>
                <a:lnTo>
                  <a:pt x="632" y="978"/>
                </a:lnTo>
                <a:lnTo>
                  <a:pt x="603" y="986"/>
                </a:lnTo>
                <a:lnTo>
                  <a:pt x="574" y="993"/>
                </a:lnTo>
                <a:lnTo>
                  <a:pt x="545" y="997"/>
                </a:lnTo>
                <a:lnTo>
                  <a:pt x="515" y="1000"/>
                </a:lnTo>
                <a:lnTo>
                  <a:pt x="484" y="1001"/>
                </a:lnTo>
                <a:lnTo>
                  <a:pt x="454" y="1000"/>
                </a:lnTo>
                <a:lnTo>
                  <a:pt x="424" y="997"/>
                </a:lnTo>
                <a:lnTo>
                  <a:pt x="394" y="993"/>
                </a:lnTo>
                <a:lnTo>
                  <a:pt x="365" y="986"/>
                </a:lnTo>
                <a:lnTo>
                  <a:pt x="337" y="978"/>
                </a:lnTo>
                <a:lnTo>
                  <a:pt x="309" y="968"/>
                </a:lnTo>
                <a:lnTo>
                  <a:pt x="283" y="957"/>
                </a:lnTo>
                <a:lnTo>
                  <a:pt x="257" y="944"/>
                </a:lnTo>
                <a:lnTo>
                  <a:pt x="232" y="930"/>
                </a:lnTo>
                <a:lnTo>
                  <a:pt x="208" y="914"/>
                </a:lnTo>
                <a:lnTo>
                  <a:pt x="185" y="897"/>
                </a:lnTo>
                <a:lnTo>
                  <a:pt x="163" y="878"/>
                </a:lnTo>
                <a:lnTo>
                  <a:pt x="142" y="859"/>
                </a:lnTo>
                <a:lnTo>
                  <a:pt x="122" y="838"/>
                </a:lnTo>
                <a:lnTo>
                  <a:pt x="104" y="816"/>
                </a:lnTo>
                <a:lnTo>
                  <a:pt x="87" y="793"/>
                </a:lnTo>
                <a:lnTo>
                  <a:pt x="71" y="769"/>
                </a:lnTo>
                <a:lnTo>
                  <a:pt x="57" y="744"/>
                </a:lnTo>
                <a:lnTo>
                  <a:pt x="44" y="718"/>
                </a:lnTo>
                <a:lnTo>
                  <a:pt x="33" y="691"/>
                </a:lnTo>
                <a:lnTo>
                  <a:pt x="23" y="664"/>
                </a:lnTo>
                <a:lnTo>
                  <a:pt x="15" y="635"/>
                </a:lnTo>
                <a:lnTo>
                  <a:pt x="8" y="606"/>
                </a:lnTo>
                <a:lnTo>
                  <a:pt x="4" y="577"/>
                </a:lnTo>
                <a:lnTo>
                  <a:pt x="1" y="547"/>
                </a:lnTo>
                <a:lnTo>
                  <a:pt x="0" y="516"/>
                </a:lnTo>
                <a:lnTo>
                  <a:pt x="1" y="485"/>
                </a:lnTo>
                <a:lnTo>
                  <a:pt x="4" y="455"/>
                </a:lnTo>
                <a:lnTo>
                  <a:pt x="8" y="426"/>
                </a:lnTo>
                <a:lnTo>
                  <a:pt x="15" y="397"/>
                </a:lnTo>
                <a:lnTo>
                  <a:pt x="23" y="368"/>
                </a:lnTo>
                <a:lnTo>
                  <a:pt x="33" y="341"/>
                </a:lnTo>
                <a:lnTo>
                  <a:pt x="44" y="314"/>
                </a:lnTo>
                <a:lnTo>
                  <a:pt x="57" y="288"/>
                </a:lnTo>
                <a:lnTo>
                  <a:pt x="71" y="263"/>
                </a:lnTo>
                <a:lnTo>
                  <a:pt x="87" y="239"/>
                </a:lnTo>
                <a:lnTo>
                  <a:pt x="104" y="216"/>
                </a:lnTo>
                <a:lnTo>
                  <a:pt x="122" y="194"/>
                </a:lnTo>
                <a:lnTo>
                  <a:pt x="142" y="173"/>
                </a:lnTo>
                <a:lnTo>
                  <a:pt x="163" y="153"/>
                </a:lnTo>
                <a:lnTo>
                  <a:pt x="185" y="135"/>
                </a:lnTo>
                <a:lnTo>
                  <a:pt x="208" y="118"/>
                </a:lnTo>
                <a:lnTo>
                  <a:pt x="232" y="102"/>
                </a:lnTo>
                <a:lnTo>
                  <a:pt x="257" y="88"/>
                </a:lnTo>
                <a:lnTo>
                  <a:pt x="283" y="75"/>
                </a:lnTo>
                <a:lnTo>
                  <a:pt x="309" y="63"/>
                </a:lnTo>
                <a:lnTo>
                  <a:pt x="337" y="54"/>
                </a:lnTo>
                <a:lnTo>
                  <a:pt x="365" y="46"/>
                </a:lnTo>
                <a:lnTo>
                  <a:pt x="394" y="39"/>
                </a:lnTo>
                <a:lnTo>
                  <a:pt x="424" y="35"/>
                </a:lnTo>
                <a:lnTo>
                  <a:pt x="454" y="32"/>
                </a:lnTo>
                <a:lnTo>
                  <a:pt x="484" y="31"/>
                </a:lnTo>
                <a:close/>
                <a:moveTo>
                  <a:pt x="816" y="0"/>
                </a:moveTo>
                <a:lnTo>
                  <a:pt x="818" y="0"/>
                </a:lnTo>
                <a:lnTo>
                  <a:pt x="820" y="0"/>
                </a:lnTo>
                <a:lnTo>
                  <a:pt x="820" y="0"/>
                </a:lnTo>
                <a:lnTo>
                  <a:pt x="822" y="0"/>
                </a:lnTo>
                <a:lnTo>
                  <a:pt x="823" y="0"/>
                </a:lnTo>
                <a:lnTo>
                  <a:pt x="824" y="1"/>
                </a:lnTo>
                <a:lnTo>
                  <a:pt x="824" y="1"/>
                </a:lnTo>
                <a:lnTo>
                  <a:pt x="825" y="1"/>
                </a:lnTo>
                <a:lnTo>
                  <a:pt x="827" y="1"/>
                </a:lnTo>
                <a:lnTo>
                  <a:pt x="828" y="2"/>
                </a:lnTo>
                <a:lnTo>
                  <a:pt x="829" y="2"/>
                </a:lnTo>
                <a:lnTo>
                  <a:pt x="830" y="3"/>
                </a:lnTo>
                <a:lnTo>
                  <a:pt x="831" y="3"/>
                </a:lnTo>
                <a:lnTo>
                  <a:pt x="832" y="4"/>
                </a:lnTo>
                <a:lnTo>
                  <a:pt x="832" y="4"/>
                </a:lnTo>
                <a:lnTo>
                  <a:pt x="833" y="4"/>
                </a:lnTo>
                <a:lnTo>
                  <a:pt x="836" y="6"/>
                </a:lnTo>
                <a:lnTo>
                  <a:pt x="836" y="6"/>
                </a:lnTo>
                <a:lnTo>
                  <a:pt x="836" y="6"/>
                </a:lnTo>
                <a:lnTo>
                  <a:pt x="837" y="7"/>
                </a:lnTo>
                <a:lnTo>
                  <a:pt x="838" y="8"/>
                </a:lnTo>
                <a:lnTo>
                  <a:pt x="839" y="9"/>
                </a:lnTo>
                <a:lnTo>
                  <a:pt x="839" y="9"/>
                </a:lnTo>
                <a:lnTo>
                  <a:pt x="840" y="10"/>
                </a:lnTo>
                <a:lnTo>
                  <a:pt x="841" y="11"/>
                </a:lnTo>
                <a:lnTo>
                  <a:pt x="842" y="13"/>
                </a:lnTo>
                <a:lnTo>
                  <a:pt x="842" y="13"/>
                </a:lnTo>
                <a:lnTo>
                  <a:pt x="843" y="14"/>
                </a:lnTo>
                <a:lnTo>
                  <a:pt x="844" y="16"/>
                </a:lnTo>
                <a:lnTo>
                  <a:pt x="844" y="16"/>
                </a:lnTo>
                <a:lnTo>
                  <a:pt x="844" y="16"/>
                </a:lnTo>
                <a:lnTo>
                  <a:pt x="846" y="19"/>
                </a:lnTo>
                <a:lnTo>
                  <a:pt x="846" y="20"/>
                </a:lnTo>
                <a:lnTo>
                  <a:pt x="847" y="22"/>
                </a:lnTo>
                <a:lnTo>
                  <a:pt x="847" y="24"/>
                </a:lnTo>
                <a:lnTo>
                  <a:pt x="847" y="25"/>
                </a:lnTo>
                <a:lnTo>
                  <a:pt x="847" y="27"/>
                </a:lnTo>
                <a:lnTo>
                  <a:pt x="847" y="28"/>
                </a:lnTo>
                <a:lnTo>
                  <a:pt x="848" y="30"/>
                </a:lnTo>
                <a:lnTo>
                  <a:pt x="850" y="145"/>
                </a:lnTo>
                <a:lnTo>
                  <a:pt x="853" y="146"/>
                </a:lnTo>
                <a:lnTo>
                  <a:pt x="966" y="148"/>
                </a:lnTo>
                <a:lnTo>
                  <a:pt x="972" y="149"/>
                </a:lnTo>
                <a:lnTo>
                  <a:pt x="977" y="150"/>
                </a:lnTo>
                <a:lnTo>
                  <a:pt x="982" y="153"/>
                </a:lnTo>
                <a:lnTo>
                  <a:pt x="986" y="157"/>
                </a:lnTo>
                <a:lnTo>
                  <a:pt x="989" y="160"/>
                </a:lnTo>
                <a:lnTo>
                  <a:pt x="991" y="164"/>
                </a:lnTo>
                <a:lnTo>
                  <a:pt x="993" y="168"/>
                </a:lnTo>
                <a:lnTo>
                  <a:pt x="995" y="172"/>
                </a:lnTo>
                <a:lnTo>
                  <a:pt x="996" y="177"/>
                </a:lnTo>
                <a:lnTo>
                  <a:pt x="995" y="184"/>
                </a:lnTo>
                <a:lnTo>
                  <a:pt x="994" y="189"/>
                </a:lnTo>
                <a:lnTo>
                  <a:pt x="991" y="195"/>
                </a:lnTo>
                <a:lnTo>
                  <a:pt x="987" y="200"/>
                </a:lnTo>
                <a:lnTo>
                  <a:pt x="864" y="324"/>
                </a:lnTo>
                <a:lnTo>
                  <a:pt x="721" y="324"/>
                </a:lnTo>
                <a:lnTo>
                  <a:pt x="698" y="346"/>
                </a:lnTo>
                <a:lnTo>
                  <a:pt x="515" y="531"/>
                </a:lnTo>
                <a:lnTo>
                  <a:pt x="509" y="535"/>
                </a:lnTo>
                <a:lnTo>
                  <a:pt x="503" y="538"/>
                </a:lnTo>
                <a:lnTo>
                  <a:pt x="497" y="540"/>
                </a:lnTo>
                <a:lnTo>
                  <a:pt x="490" y="541"/>
                </a:lnTo>
                <a:lnTo>
                  <a:pt x="483" y="540"/>
                </a:lnTo>
                <a:lnTo>
                  <a:pt x="477" y="538"/>
                </a:lnTo>
                <a:lnTo>
                  <a:pt x="471" y="535"/>
                </a:lnTo>
                <a:lnTo>
                  <a:pt x="465" y="530"/>
                </a:lnTo>
                <a:lnTo>
                  <a:pt x="461" y="524"/>
                </a:lnTo>
                <a:lnTo>
                  <a:pt x="458" y="518"/>
                </a:lnTo>
                <a:lnTo>
                  <a:pt x="456" y="512"/>
                </a:lnTo>
                <a:lnTo>
                  <a:pt x="456" y="505"/>
                </a:lnTo>
                <a:lnTo>
                  <a:pt x="457" y="499"/>
                </a:lnTo>
                <a:lnTo>
                  <a:pt x="459" y="492"/>
                </a:lnTo>
                <a:lnTo>
                  <a:pt x="463" y="486"/>
                </a:lnTo>
                <a:lnTo>
                  <a:pt x="467" y="481"/>
                </a:lnTo>
                <a:lnTo>
                  <a:pt x="563" y="384"/>
                </a:lnTo>
                <a:lnTo>
                  <a:pt x="649" y="298"/>
                </a:lnTo>
                <a:lnTo>
                  <a:pt x="672" y="275"/>
                </a:lnTo>
                <a:lnTo>
                  <a:pt x="672" y="132"/>
                </a:lnTo>
                <a:lnTo>
                  <a:pt x="715" y="90"/>
                </a:lnTo>
                <a:lnTo>
                  <a:pt x="795" y="9"/>
                </a:lnTo>
                <a:lnTo>
                  <a:pt x="796" y="8"/>
                </a:lnTo>
                <a:lnTo>
                  <a:pt x="799" y="6"/>
                </a:lnTo>
                <a:lnTo>
                  <a:pt x="799" y="6"/>
                </a:lnTo>
                <a:lnTo>
                  <a:pt x="799" y="5"/>
                </a:lnTo>
                <a:lnTo>
                  <a:pt x="799" y="5"/>
                </a:lnTo>
                <a:lnTo>
                  <a:pt x="801" y="4"/>
                </a:lnTo>
                <a:lnTo>
                  <a:pt x="803" y="3"/>
                </a:lnTo>
                <a:lnTo>
                  <a:pt x="803" y="3"/>
                </a:lnTo>
                <a:lnTo>
                  <a:pt x="804" y="2"/>
                </a:lnTo>
                <a:lnTo>
                  <a:pt x="805" y="2"/>
                </a:lnTo>
                <a:lnTo>
                  <a:pt x="807" y="1"/>
                </a:lnTo>
                <a:lnTo>
                  <a:pt x="808" y="1"/>
                </a:lnTo>
                <a:lnTo>
                  <a:pt x="811" y="0"/>
                </a:lnTo>
                <a:lnTo>
                  <a:pt x="812" y="0"/>
                </a:lnTo>
                <a:lnTo>
                  <a:pt x="813" y="0"/>
                </a:lnTo>
                <a:lnTo>
                  <a:pt x="815" y="0"/>
                </a:lnTo>
                <a:lnTo>
                  <a:pt x="81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</a:t>
            </a:r>
            <a:endParaRPr lang="en-US" dirty="0"/>
          </a:p>
        </p:txBody>
      </p:sp>
      <p:sp>
        <p:nvSpPr>
          <p:cNvPr id="28" name="Flowchart: Document 27"/>
          <p:cNvSpPr/>
          <p:nvPr/>
        </p:nvSpPr>
        <p:spPr>
          <a:xfrm>
            <a:off x="605312" y="1627698"/>
            <a:ext cx="1875236" cy="2065845"/>
          </a:xfrm>
          <a:prstGeom prst="flowChartDocumen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 rot="5400000">
            <a:off x="1045220" y="1271125"/>
            <a:ext cx="995421" cy="99669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252035" y="1536579"/>
            <a:ext cx="581790" cy="465788"/>
            <a:chOff x="1436687" y="150813"/>
            <a:chExt cx="517526" cy="414338"/>
          </a:xfrm>
          <a:solidFill>
            <a:schemeClr val="accent1"/>
          </a:solidFill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1436687" y="354013"/>
              <a:ext cx="57150" cy="55563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69" y="28"/>
                </a:cxn>
                <a:cxn ang="0">
                  <a:pos x="8" y="0"/>
                </a:cxn>
                <a:cxn ang="0">
                  <a:pos x="26" y="65"/>
                </a:cxn>
                <a:cxn ang="0">
                  <a:pos x="88" y="88"/>
                </a:cxn>
                <a:cxn ang="0">
                  <a:pos x="88" y="88"/>
                </a:cxn>
                <a:cxn ang="0">
                  <a:pos x="88" y="88"/>
                </a:cxn>
              </a:cxnLst>
              <a:rect l="0" t="0" r="r" b="b"/>
              <a:pathLst>
                <a:path w="95" h="92">
                  <a:moveTo>
                    <a:pt x="88" y="88"/>
                  </a:moveTo>
                  <a:cubicBezTo>
                    <a:pt x="88" y="88"/>
                    <a:pt x="95" y="56"/>
                    <a:pt x="69" y="28"/>
                  </a:cubicBezTo>
                  <a:cubicBezTo>
                    <a:pt x="42" y="0"/>
                    <a:pt x="8" y="0"/>
                    <a:pt x="8" y="0"/>
                  </a:cubicBezTo>
                  <a:cubicBezTo>
                    <a:pt x="8" y="0"/>
                    <a:pt x="0" y="38"/>
                    <a:pt x="26" y="65"/>
                  </a:cubicBezTo>
                  <a:cubicBezTo>
                    <a:pt x="52" y="92"/>
                    <a:pt x="88" y="88"/>
                    <a:pt x="88" y="88"/>
                  </a:cubicBezTo>
                  <a:close/>
                  <a:moveTo>
                    <a:pt x="88" y="88"/>
                  </a:moveTo>
                  <a:cubicBezTo>
                    <a:pt x="88" y="88"/>
                    <a:pt x="88" y="88"/>
                    <a:pt x="88" y="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1641475" y="244476"/>
              <a:ext cx="93663" cy="179388"/>
            </a:xfrm>
            <a:custGeom>
              <a:avLst/>
              <a:gdLst/>
              <a:ahLst/>
              <a:cxnLst>
                <a:cxn ang="0">
                  <a:pos x="157" y="295"/>
                </a:cxn>
                <a:cxn ang="0">
                  <a:pos x="157" y="0"/>
                </a:cxn>
                <a:cxn ang="0">
                  <a:pos x="87" y="0"/>
                </a:cxn>
                <a:cxn ang="0">
                  <a:pos x="78" y="31"/>
                </a:cxn>
                <a:cxn ang="0">
                  <a:pos x="58" y="51"/>
                </a:cxn>
                <a:cxn ang="0">
                  <a:pos x="31" y="62"/>
                </a:cxn>
                <a:cxn ang="0">
                  <a:pos x="0" y="64"/>
                </a:cxn>
                <a:cxn ang="0">
                  <a:pos x="0" y="125"/>
                </a:cxn>
                <a:cxn ang="0">
                  <a:pos x="69" y="125"/>
                </a:cxn>
                <a:cxn ang="0">
                  <a:pos x="69" y="295"/>
                </a:cxn>
                <a:cxn ang="0">
                  <a:pos x="157" y="295"/>
                </a:cxn>
                <a:cxn ang="0">
                  <a:pos x="157" y="295"/>
                </a:cxn>
                <a:cxn ang="0">
                  <a:pos x="157" y="295"/>
                </a:cxn>
              </a:cxnLst>
              <a:rect l="0" t="0" r="r" b="b"/>
              <a:pathLst>
                <a:path w="157" h="295">
                  <a:moveTo>
                    <a:pt x="157" y="295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13"/>
                    <a:pt x="84" y="23"/>
                    <a:pt x="78" y="31"/>
                  </a:cubicBezTo>
                  <a:cubicBezTo>
                    <a:pt x="73" y="39"/>
                    <a:pt x="67" y="46"/>
                    <a:pt x="58" y="51"/>
                  </a:cubicBezTo>
                  <a:cubicBezTo>
                    <a:pt x="50" y="56"/>
                    <a:pt x="41" y="59"/>
                    <a:pt x="31" y="62"/>
                  </a:cubicBezTo>
                  <a:cubicBezTo>
                    <a:pt x="21" y="64"/>
                    <a:pt x="10" y="65"/>
                    <a:pt x="0" y="6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295"/>
                    <a:pt x="69" y="295"/>
                    <a:pt x="69" y="295"/>
                  </a:cubicBezTo>
                  <a:lnTo>
                    <a:pt x="157" y="295"/>
                  </a:lnTo>
                  <a:close/>
                  <a:moveTo>
                    <a:pt x="157" y="295"/>
                  </a:moveTo>
                  <a:cubicBezTo>
                    <a:pt x="157" y="295"/>
                    <a:pt x="157" y="295"/>
                    <a:pt x="157" y="29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1539875" y="150813"/>
              <a:ext cx="311150" cy="179388"/>
            </a:xfrm>
            <a:custGeom>
              <a:avLst/>
              <a:gdLst/>
              <a:ahLst/>
              <a:cxnLst>
                <a:cxn ang="0">
                  <a:pos x="55" y="296"/>
                </a:cxn>
                <a:cxn ang="0">
                  <a:pos x="51" y="260"/>
                </a:cxn>
                <a:cxn ang="0">
                  <a:pos x="257" y="52"/>
                </a:cxn>
                <a:cxn ang="0">
                  <a:pos x="257" y="52"/>
                </a:cxn>
                <a:cxn ang="0">
                  <a:pos x="464" y="260"/>
                </a:cxn>
                <a:cxn ang="0">
                  <a:pos x="461" y="297"/>
                </a:cxn>
                <a:cxn ang="0">
                  <a:pos x="513" y="297"/>
                </a:cxn>
                <a:cxn ang="0">
                  <a:pos x="516" y="260"/>
                </a:cxn>
                <a:cxn ang="0">
                  <a:pos x="258" y="0"/>
                </a:cxn>
                <a:cxn ang="0">
                  <a:pos x="258" y="0"/>
                </a:cxn>
                <a:cxn ang="0">
                  <a:pos x="0" y="260"/>
                </a:cxn>
                <a:cxn ang="0">
                  <a:pos x="3" y="296"/>
                </a:cxn>
                <a:cxn ang="0">
                  <a:pos x="55" y="296"/>
                </a:cxn>
                <a:cxn ang="0">
                  <a:pos x="55" y="296"/>
                </a:cxn>
                <a:cxn ang="0">
                  <a:pos x="55" y="296"/>
                </a:cxn>
              </a:cxnLst>
              <a:rect l="0" t="0" r="r" b="b"/>
              <a:pathLst>
                <a:path w="516" h="297">
                  <a:moveTo>
                    <a:pt x="55" y="296"/>
                  </a:moveTo>
                  <a:cubicBezTo>
                    <a:pt x="53" y="284"/>
                    <a:pt x="51" y="272"/>
                    <a:pt x="51" y="260"/>
                  </a:cubicBezTo>
                  <a:cubicBezTo>
                    <a:pt x="51" y="146"/>
                    <a:pt x="144" y="53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371" y="53"/>
                    <a:pt x="464" y="146"/>
                    <a:pt x="464" y="260"/>
                  </a:cubicBezTo>
                  <a:cubicBezTo>
                    <a:pt x="464" y="272"/>
                    <a:pt x="463" y="285"/>
                    <a:pt x="461" y="297"/>
                  </a:cubicBezTo>
                  <a:cubicBezTo>
                    <a:pt x="513" y="297"/>
                    <a:pt x="513" y="297"/>
                    <a:pt x="513" y="297"/>
                  </a:cubicBezTo>
                  <a:cubicBezTo>
                    <a:pt x="514" y="284"/>
                    <a:pt x="516" y="272"/>
                    <a:pt x="516" y="260"/>
                  </a:cubicBezTo>
                  <a:cubicBezTo>
                    <a:pt x="516" y="117"/>
                    <a:pt x="400" y="1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115" y="1"/>
                    <a:pt x="0" y="117"/>
                    <a:pt x="0" y="260"/>
                  </a:cubicBezTo>
                  <a:cubicBezTo>
                    <a:pt x="0" y="272"/>
                    <a:pt x="1" y="284"/>
                    <a:pt x="3" y="296"/>
                  </a:cubicBezTo>
                  <a:lnTo>
                    <a:pt x="55" y="296"/>
                  </a:lnTo>
                  <a:close/>
                  <a:moveTo>
                    <a:pt x="55" y="296"/>
                  </a:moveTo>
                  <a:cubicBezTo>
                    <a:pt x="55" y="296"/>
                    <a:pt x="55" y="296"/>
                    <a:pt x="55" y="29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1509713" y="333376"/>
              <a:ext cx="39688" cy="69850"/>
            </a:xfrm>
            <a:custGeom>
              <a:avLst/>
              <a:gdLst/>
              <a:ahLst/>
              <a:cxnLst>
                <a:cxn ang="0">
                  <a:pos x="25" y="118"/>
                </a:cxn>
                <a:cxn ang="0">
                  <a:pos x="62" y="64"/>
                </a:cxn>
                <a:cxn ang="0">
                  <a:pos x="39" y="0"/>
                </a:cxn>
                <a:cxn ang="0">
                  <a:pos x="6" y="58"/>
                </a:cxn>
                <a:cxn ang="0">
                  <a:pos x="25" y="118"/>
                </a:cxn>
                <a:cxn ang="0">
                  <a:pos x="25" y="118"/>
                </a:cxn>
                <a:cxn ang="0">
                  <a:pos x="25" y="118"/>
                </a:cxn>
              </a:cxnLst>
              <a:rect l="0" t="0" r="r" b="b"/>
              <a:pathLst>
                <a:path w="68" h="118">
                  <a:moveTo>
                    <a:pt x="25" y="118"/>
                  </a:moveTo>
                  <a:cubicBezTo>
                    <a:pt x="25" y="118"/>
                    <a:pt x="57" y="101"/>
                    <a:pt x="62" y="64"/>
                  </a:cubicBezTo>
                  <a:cubicBezTo>
                    <a:pt x="68" y="26"/>
                    <a:pt x="39" y="0"/>
                    <a:pt x="39" y="0"/>
                  </a:cubicBezTo>
                  <a:cubicBezTo>
                    <a:pt x="39" y="0"/>
                    <a:pt x="12" y="20"/>
                    <a:pt x="6" y="58"/>
                  </a:cubicBezTo>
                  <a:cubicBezTo>
                    <a:pt x="0" y="96"/>
                    <a:pt x="25" y="118"/>
                    <a:pt x="25" y="118"/>
                  </a:cubicBezTo>
                  <a:close/>
                  <a:moveTo>
                    <a:pt x="25" y="118"/>
                  </a:moveTo>
                  <a:cubicBezTo>
                    <a:pt x="25" y="118"/>
                    <a:pt x="25" y="118"/>
                    <a:pt x="25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9"/>
            <p:cNvSpPr>
              <a:spLocks noEditPoints="1"/>
            </p:cNvSpPr>
            <p:nvPr/>
          </p:nvSpPr>
          <p:spPr bwMode="auto">
            <a:xfrm>
              <a:off x="1536700" y="388938"/>
              <a:ext cx="34925" cy="71438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28" y="118"/>
                </a:cxn>
                <a:cxn ang="0">
                  <a:pos x="57" y="60"/>
                </a:cxn>
                <a:cxn ang="0">
                  <a:pos x="26" y="0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58" h="118">
                  <a:moveTo>
                    <a:pt x="1" y="62"/>
                  </a:moveTo>
                  <a:cubicBezTo>
                    <a:pt x="0" y="100"/>
                    <a:pt x="28" y="118"/>
                    <a:pt x="28" y="118"/>
                  </a:cubicBezTo>
                  <a:cubicBezTo>
                    <a:pt x="28" y="118"/>
                    <a:pt x="57" y="97"/>
                    <a:pt x="57" y="60"/>
                  </a:cubicBezTo>
                  <a:cubicBezTo>
                    <a:pt x="58" y="22"/>
                    <a:pt x="26" y="0"/>
                    <a:pt x="26" y="0"/>
                  </a:cubicBezTo>
                  <a:cubicBezTo>
                    <a:pt x="26" y="0"/>
                    <a:pt x="2" y="23"/>
                    <a:pt x="1" y="62"/>
                  </a:cubicBezTo>
                  <a:close/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1574800" y="422276"/>
              <a:ext cx="36513" cy="698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" y="64"/>
                </a:cxn>
                <a:cxn ang="0">
                  <a:pos x="36" y="118"/>
                </a:cxn>
                <a:cxn ang="0">
                  <a:pos x="59" y="57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62" h="118">
                  <a:moveTo>
                    <a:pt x="23" y="0"/>
                  </a:moveTo>
                  <a:cubicBezTo>
                    <a:pt x="23" y="0"/>
                    <a:pt x="0" y="26"/>
                    <a:pt x="3" y="64"/>
                  </a:cubicBezTo>
                  <a:cubicBezTo>
                    <a:pt x="6" y="103"/>
                    <a:pt x="36" y="118"/>
                    <a:pt x="36" y="118"/>
                  </a:cubicBezTo>
                  <a:cubicBezTo>
                    <a:pt x="36" y="118"/>
                    <a:pt x="62" y="94"/>
                    <a:pt x="59" y="57"/>
                  </a:cubicBezTo>
                  <a:cubicBezTo>
                    <a:pt x="56" y="19"/>
                    <a:pt x="23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1612900" y="455613"/>
              <a:ext cx="47625" cy="65088"/>
            </a:xfrm>
            <a:custGeom>
              <a:avLst/>
              <a:gdLst/>
              <a:ahLst/>
              <a:cxnLst>
                <a:cxn ang="0">
                  <a:pos x="60" y="108"/>
                </a:cxn>
                <a:cxn ang="0">
                  <a:pos x="65" y="43"/>
                </a:cxn>
                <a:cxn ang="0">
                  <a:pos x="14" y="0"/>
                </a:cxn>
                <a:cxn ang="0">
                  <a:pos x="14" y="66"/>
                </a:cxn>
                <a:cxn ang="0">
                  <a:pos x="60" y="108"/>
                </a:cxn>
                <a:cxn ang="0">
                  <a:pos x="60" y="108"/>
                </a:cxn>
                <a:cxn ang="0">
                  <a:pos x="60" y="108"/>
                </a:cxn>
              </a:cxnLst>
              <a:rect l="0" t="0" r="r" b="b"/>
              <a:pathLst>
                <a:path w="79" h="108">
                  <a:moveTo>
                    <a:pt x="60" y="108"/>
                  </a:moveTo>
                  <a:cubicBezTo>
                    <a:pt x="60" y="108"/>
                    <a:pt x="79" y="78"/>
                    <a:pt x="65" y="43"/>
                  </a:cubicBezTo>
                  <a:cubicBezTo>
                    <a:pt x="52" y="8"/>
                    <a:pt x="14" y="0"/>
                    <a:pt x="14" y="0"/>
                  </a:cubicBezTo>
                  <a:cubicBezTo>
                    <a:pt x="14" y="0"/>
                    <a:pt x="0" y="30"/>
                    <a:pt x="14" y="66"/>
                  </a:cubicBezTo>
                  <a:cubicBezTo>
                    <a:pt x="28" y="102"/>
                    <a:pt x="60" y="108"/>
                    <a:pt x="60" y="108"/>
                  </a:cubicBezTo>
                  <a:close/>
                  <a:moveTo>
                    <a:pt x="60" y="108"/>
                  </a:moveTo>
                  <a:cubicBezTo>
                    <a:pt x="60" y="108"/>
                    <a:pt x="60" y="108"/>
                    <a:pt x="60" y="10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2"/>
            <p:cNvSpPr>
              <a:spLocks noEditPoints="1"/>
            </p:cNvSpPr>
            <p:nvPr/>
          </p:nvSpPr>
          <p:spPr bwMode="auto">
            <a:xfrm>
              <a:off x="1470025" y="287338"/>
              <a:ext cx="41275" cy="71438"/>
            </a:xfrm>
            <a:custGeom>
              <a:avLst/>
              <a:gdLst/>
              <a:ahLst/>
              <a:cxnLst>
                <a:cxn ang="0">
                  <a:pos x="45" y="117"/>
                </a:cxn>
                <a:cxn ang="0">
                  <a:pos x="63" y="56"/>
                </a:cxn>
                <a:cxn ang="0">
                  <a:pos x="28" y="0"/>
                </a:cxn>
                <a:cxn ang="0">
                  <a:pos x="7" y="64"/>
                </a:cxn>
                <a:cxn ang="0">
                  <a:pos x="45" y="117"/>
                </a:cxn>
                <a:cxn ang="0">
                  <a:pos x="45" y="117"/>
                </a:cxn>
                <a:cxn ang="0">
                  <a:pos x="45" y="117"/>
                </a:cxn>
              </a:cxnLst>
              <a:rect l="0" t="0" r="r" b="b"/>
              <a:pathLst>
                <a:path w="70" h="117">
                  <a:moveTo>
                    <a:pt x="45" y="117"/>
                  </a:moveTo>
                  <a:cubicBezTo>
                    <a:pt x="45" y="117"/>
                    <a:pt x="70" y="94"/>
                    <a:pt x="63" y="56"/>
                  </a:cubicBezTo>
                  <a:cubicBezTo>
                    <a:pt x="56" y="18"/>
                    <a:pt x="28" y="0"/>
                    <a:pt x="28" y="0"/>
                  </a:cubicBezTo>
                  <a:cubicBezTo>
                    <a:pt x="28" y="0"/>
                    <a:pt x="0" y="26"/>
                    <a:pt x="7" y="64"/>
                  </a:cubicBezTo>
                  <a:cubicBezTo>
                    <a:pt x="13" y="101"/>
                    <a:pt x="45" y="117"/>
                    <a:pt x="45" y="117"/>
                  </a:cubicBezTo>
                  <a:close/>
                  <a:moveTo>
                    <a:pt x="45" y="117"/>
                  </a:moveTo>
                  <a:cubicBezTo>
                    <a:pt x="45" y="117"/>
                    <a:pt x="45" y="117"/>
                    <a:pt x="45" y="11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1447800" y="409576"/>
              <a:ext cx="60325" cy="50800"/>
            </a:xfrm>
            <a:custGeom>
              <a:avLst/>
              <a:gdLst/>
              <a:ahLst/>
              <a:cxnLst>
                <a:cxn ang="0">
                  <a:pos x="102" y="70"/>
                </a:cxn>
                <a:cxn ang="0">
                  <a:pos x="66" y="18"/>
                </a:cxn>
                <a:cxn ang="0">
                  <a:pos x="0" y="9"/>
                </a:cxn>
                <a:cxn ang="0">
                  <a:pos x="37" y="66"/>
                </a:cxn>
                <a:cxn ang="0">
                  <a:pos x="102" y="70"/>
                </a:cxn>
                <a:cxn ang="0">
                  <a:pos x="102" y="70"/>
                </a:cxn>
                <a:cxn ang="0">
                  <a:pos x="102" y="70"/>
                </a:cxn>
              </a:cxnLst>
              <a:rect l="0" t="0" r="r" b="b"/>
              <a:pathLst>
                <a:path w="102" h="84">
                  <a:moveTo>
                    <a:pt x="102" y="70"/>
                  </a:moveTo>
                  <a:cubicBezTo>
                    <a:pt x="102" y="70"/>
                    <a:pt x="100" y="37"/>
                    <a:pt x="66" y="18"/>
                  </a:cubicBezTo>
                  <a:cubicBezTo>
                    <a:pt x="32" y="0"/>
                    <a:pt x="0" y="9"/>
                    <a:pt x="0" y="9"/>
                  </a:cubicBezTo>
                  <a:cubicBezTo>
                    <a:pt x="0" y="9"/>
                    <a:pt x="4" y="48"/>
                    <a:pt x="37" y="66"/>
                  </a:cubicBezTo>
                  <a:cubicBezTo>
                    <a:pt x="70" y="84"/>
                    <a:pt x="102" y="70"/>
                    <a:pt x="102" y="70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1476375" y="458788"/>
              <a:ext cx="66675" cy="44450"/>
            </a:xfrm>
            <a:custGeom>
              <a:avLst/>
              <a:gdLst/>
              <a:ahLst/>
              <a:cxnLst>
                <a:cxn ang="0">
                  <a:pos x="112" y="53"/>
                </a:cxn>
                <a:cxn ang="0">
                  <a:pos x="66" y="10"/>
                </a:cxn>
                <a:cxn ang="0">
                  <a:pos x="0" y="16"/>
                </a:cxn>
                <a:cxn ang="0">
                  <a:pos x="48" y="64"/>
                </a:cxn>
                <a:cxn ang="0">
                  <a:pos x="112" y="53"/>
                </a:cxn>
                <a:cxn ang="0">
                  <a:pos x="112" y="53"/>
                </a:cxn>
                <a:cxn ang="0">
                  <a:pos x="112" y="53"/>
                </a:cxn>
              </a:cxnLst>
              <a:rect l="0" t="0" r="r" b="b"/>
              <a:pathLst>
                <a:path w="112" h="74">
                  <a:moveTo>
                    <a:pt x="112" y="53"/>
                  </a:moveTo>
                  <a:cubicBezTo>
                    <a:pt x="112" y="53"/>
                    <a:pt x="103" y="21"/>
                    <a:pt x="66" y="10"/>
                  </a:cubicBezTo>
                  <a:cubicBezTo>
                    <a:pt x="29" y="0"/>
                    <a:pt x="0" y="16"/>
                    <a:pt x="0" y="16"/>
                  </a:cubicBezTo>
                  <a:cubicBezTo>
                    <a:pt x="0" y="16"/>
                    <a:pt x="12" y="53"/>
                    <a:pt x="48" y="64"/>
                  </a:cubicBezTo>
                  <a:cubicBezTo>
                    <a:pt x="84" y="74"/>
                    <a:pt x="112" y="53"/>
                    <a:pt x="112" y="53"/>
                  </a:cubicBezTo>
                  <a:close/>
                  <a:moveTo>
                    <a:pt x="112" y="53"/>
                  </a:moveTo>
                  <a:cubicBezTo>
                    <a:pt x="112" y="53"/>
                    <a:pt x="112" y="53"/>
                    <a:pt x="112" y="5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5"/>
            <p:cNvSpPr>
              <a:spLocks noEditPoints="1"/>
            </p:cNvSpPr>
            <p:nvPr/>
          </p:nvSpPr>
          <p:spPr bwMode="auto">
            <a:xfrm>
              <a:off x="1511300" y="501651"/>
              <a:ext cx="69850" cy="34925"/>
            </a:xfrm>
            <a:custGeom>
              <a:avLst/>
              <a:gdLst/>
              <a:ahLst/>
              <a:cxnLst>
                <a:cxn ang="0">
                  <a:pos x="118" y="27"/>
                </a:cxn>
                <a:cxn ang="0">
                  <a:pos x="61" y="1"/>
                </a:cxn>
                <a:cxn ang="0">
                  <a:pos x="0" y="27"/>
                </a:cxn>
                <a:cxn ang="0">
                  <a:pos x="60" y="57"/>
                </a:cxn>
                <a:cxn ang="0">
                  <a:pos x="118" y="27"/>
                </a:cxn>
                <a:cxn ang="0">
                  <a:pos x="118" y="27"/>
                </a:cxn>
                <a:cxn ang="0">
                  <a:pos x="118" y="27"/>
                </a:cxn>
              </a:cxnLst>
              <a:rect l="0" t="0" r="r" b="b"/>
              <a:pathLst>
                <a:path w="118" h="58">
                  <a:moveTo>
                    <a:pt x="118" y="27"/>
                  </a:moveTo>
                  <a:cubicBezTo>
                    <a:pt x="118" y="27"/>
                    <a:pt x="100" y="0"/>
                    <a:pt x="61" y="1"/>
                  </a:cubicBezTo>
                  <a:cubicBezTo>
                    <a:pt x="23" y="2"/>
                    <a:pt x="0" y="27"/>
                    <a:pt x="0" y="27"/>
                  </a:cubicBezTo>
                  <a:cubicBezTo>
                    <a:pt x="0" y="27"/>
                    <a:pt x="22" y="58"/>
                    <a:pt x="60" y="57"/>
                  </a:cubicBezTo>
                  <a:cubicBezTo>
                    <a:pt x="98" y="56"/>
                    <a:pt x="118" y="27"/>
                    <a:pt x="118" y="27"/>
                  </a:cubicBezTo>
                  <a:close/>
                  <a:moveTo>
                    <a:pt x="118" y="27"/>
                  </a:moveTo>
                  <a:cubicBezTo>
                    <a:pt x="118" y="27"/>
                    <a:pt x="118" y="27"/>
                    <a:pt x="118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6"/>
            <p:cNvSpPr>
              <a:spLocks noEditPoints="1"/>
            </p:cNvSpPr>
            <p:nvPr/>
          </p:nvSpPr>
          <p:spPr bwMode="auto">
            <a:xfrm>
              <a:off x="1563688" y="525463"/>
              <a:ext cx="69850" cy="39688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0" y="39"/>
                </a:cxn>
                <a:cxn ang="0">
                  <a:pos x="63" y="62"/>
                </a:cxn>
                <a:cxn ang="0">
                  <a:pos x="117" y="25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57" y="5"/>
                </a:cxn>
              </a:cxnLst>
              <a:rect l="0" t="0" r="r" b="b"/>
              <a:pathLst>
                <a:path w="117" h="67">
                  <a:moveTo>
                    <a:pt x="57" y="5"/>
                  </a:moveTo>
                  <a:cubicBezTo>
                    <a:pt x="19" y="11"/>
                    <a:pt x="0" y="39"/>
                    <a:pt x="0" y="39"/>
                  </a:cubicBezTo>
                  <a:cubicBezTo>
                    <a:pt x="0" y="39"/>
                    <a:pt x="26" y="67"/>
                    <a:pt x="63" y="62"/>
                  </a:cubicBezTo>
                  <a:cubicBezTo>
                    <a:pt x="100" y="56"/>
                    <a:pt x="117" y="25"/>
                    <a:pt x="117" y="25"/>
                  </a:cubicBezTo>
                  <a:cubicBezTo>
                    <a:pt x="117" y="25"/>
                    <a:pt x="96" y="0"/>
                    <a:pt x="57" y="5"/>
                  </a:cubicBezTo>
                  <a:close/>
                  <a:moveTo>
                    <a:pt x="57" y="5"/>
                  </a:moveTo>
                  <a:cubicBezTo>
                    <a:pt x="57" y="5"/>
                    <a:pt x="57" y="5"/>
                    <a:pt x="57" y="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7"/>
            <p:cNvSpPr>
              <a:spLocks noEditPoints="1"/>
            </p:cNvSpPr>
            <p:nvPr/>
          </p:nvSpPr>
          <p:spPr bwMode="auto">
            <a:xfrm>
              <a:off x="1490663" y="368301"/>
              <a:ext cx="184150" cy="1762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" y="0"/>
                </a:cxn>
                <a:cxn ang="0">
                  <a:pos x="301" y="290"/>
                </a:cxn>
                <a:cxn ang="0">
                  <a:pos x="306" y="27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6" h="290">
                  <a:moveTo>
                    <a:pt x="2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0" y="201"/>
                    <a:pt x="301" y="290"/>
                  </a:cubicBezTo>
                  <a:cubicBezTo>
                    <a:pt x="306" y="272"/>
                    <a:pt x="306" y="272"/>
                    <a:pt x="306" y="272"/>
                  </a:cubicBezTo>
                  <a:cubicBezTo>
                    <a:pt x="19" y="188"/>
                    <a:pt x="22" y="8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8"/>
            <p:cNvSpPr>
              <a:spLocks noEditPoints="1"/>
            </p:cNvSpPr>
            <p:nvPr/>
          </p:nvSpPr>
          <p:spPr bwMode="auto">
            <a:xfrm>
              <a:off x="1897063" y="355601"/>
              <a:ext cx="57150" cy="53975"/>
            </a:xfrm>
            <a:custGeom>
              <a:avLst/>
              <a:gdLst/>
              <a:ahLst/>
              <a:cxnLst>
                <a:cxn ang="0">
                  <a:pos x="8" y="87"/>
                </a:cxn>
                <a:cxn ang="0">
                  <a:pos x="69" y="64"/>
                </a:cxn>
                <a:cxn ang="0">
                  <a:pos x="87" y="0"/>
                </a:cxn>
                <a:cxn ang="0">
                  <a:pos x="27" y="27"/>
                </a:cxn>
                <a:cxn ang="0">
                  <a:pos x="8" y="87"/>
                </a:cxn>
                <a:cxn ang="0">
                  <a:pos x="8" y="87"/>
                </a:cxn>
                <a:cxn ang="0">
                  <a:pos x="8" y="87"/>
                </a:cxn>
              </a:cxnLst>
              <a:rect l="0" t="0" r="r" b="b"/>
              <a:pathLst>
                <a:path w="95" h="91">
                  <a:moveTo>
                    <a:pt x="8" y="87"/>
                  </a:moveTo>
                  <a:cubicBezTo>
                    <a:pt x="8" y="87"/>
                    <a:pt x="43" y="91"/>
                    <a:pt x="69" y="64"/>
                  </a:cubicBezTo>
                  <a:cubicBezTo>
                    <a:pt x="95" y="37"/>
                    <a:pt x="87" y="0"/>
                    <a:pt x="87" y="0"/>
                  </a:cubicBezTo>
                  <a:cubicBezTo>
                    <a:pt x="87" y="0"/>
                    <a:pt x="54" y="0"/>
                    <a:pt x="27" y="27"/>
                  </a:cubicBezTo>
                  <a:cubicBezTo>
                    <a:pt x="0" y="55"/>
                    <a:pt x="8" y="87"/>
                    <a:pt x="8" y="87"/>
                  </a:cubicBezTo>
                  <a:close/>
                  <a:moveTo>
                    <a:pt x="8" y="87"/>
                  </a:moveTo>
                  <a:cubicBezTo>
                    <a:pt x="8" y="87"/>
                    <a:pt x="8" y="87"/>
                    <a:pt x="8" y="8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9"/>
            <p:cNvSpPr>
              <a:spLocks noEditPoints="1"/>
            </p:cNvSpPr>
            <p:nvPr/>
          </p:nvSpPr>
          <p:spPr bwMode="auto">
            <a:xfrm>
              <a:off x="1839913" y="333376"/>
              <a:ext cx="41275" cy="69850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43" y="118"/>
                </a:cxn>
                <a:cxn ang="0">
                  <a:pos x="62" y="58"/>
                </a:cxn>
                <a:cxn ang="0">
                  <a:pos x="29" y="0"/>
                </a:cxn>
                <a:cxn ang="0">
                  <a:pos x="6" y="64"/>
                </a:cxn>
                <a:cxn ang="0">
                  <a:pos x="6" y="64"/>
                </a:cxn>
                <a:cxn ang="0">
                  <a:pos x="6" y="64"/>
                </a:cxn>
              </a:cxnLst>
              <a:rect l="0" t="0" r="r" b="b"/>
              <a:pathLst>
                <a:path w="68" h="118">
                  <a:moveTo>
                    <a:pt x="6" y="64"/>
                  </a:moveTo>
                  <a:cubicBezTo>
                    <a:pt x="12" y="101"/>
                    <a:pt x="43" y="118"/>
                    <a:pt x="43" y="118"/>
                  </a:cubicBezTo>
                  <a:cubicBezTo>
                    <a:pt x="43" y="118"/>
                    <a:pt x="68" y="96"/>
                    <a:pt x="62" y="58"/>
                  </a:cubicBezTo>
                  <a:cubicBezTo>
                    <a:pt x="56" y="20"/>
                    <a:pt x="29" y="0"/>
                    <a:pt x="29" y="0"/>
                  </a:cubicBezTo>
                  <a:cubicBezTo>
                    <a:pt x="29" y="0"/>
                    <a:pt x="0" y="26"/>
                    <a:pt x="6" y="64"/>
                  </a:cubicBezTo>
                  <a:close/>
                  <a:moveTo>
                    <a:pt x="6" y="64"/>
                  </a:moveTo>
                  <a:cubicBezTo>
                    <a:pt x="6" y="64"/>
                    <a:pt x="6" y="64"/>
                    <a:pt x="6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0"/>
            <p:cNvSpPr>
              <a:spLocks noEditPoints="1"/>
            </p:cNvSpPr>
            <p:nvPr/>
          </p:nvSpPr>
          <p:spPr bwMode="auto">
            <a:xfrm>
              <a:off x="1819275" y="388938"/>
              <a:ext cx="34925" cy="71438"/>
            </a:xfrm>
            <a:custGeom>
              <a:avLst/>
              <a:gdLst/>
              <a:ahLst/>
              <a:cxnLst>
                <a:cxn ang="0">
                  <a:pos x="1" y="60"/>
                </a:cxn>
                <a:cxn ang="0">
                  <a:pos x="30" y="119"/>
                </a:cxn>
                <a:cxn ang="0">
                  <a:pos x="57" y="62"/>
                </a:cxn>
                <a:cxn ang="0">
                  <a:pos x="32" y="0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1" y="60"/>
                </a:cxn>
              </a:cxnLst>
              <a:rect l="0" t="0" r="r" b="b"/>
              <a:pathLst>
                <a:path w="58" h="119">
                  <a:moveTo>
                    <a:pt x="1" y="60"/>
                  </a:moveTo>
                  <a:cubicBezTo>
                    <a:pt x="2" y="97"/>
                    <a:pt x="30" y="119"/>
                    <a:pt x="30" y="119"/>
                  </a:cubicBezTo>
                  <a:cubicBezTo>
                    <a:pt x="30" y="119"/>
                    <a:pt x="58" y="100"/>
                    <a:pt x="57" y="62"/>
                  </a:cubicBezTo>
                  <a:cubicBezTo>
                    <a:pt x="57" y="23"/>
                    <a:pt x="32" y="0"/>
                    <a:pt x="32" y="0"/>
                  </a:cubicBezTo>
                  <a:cubicBezTo>
                    <a:pt x="32" y="0"/>
                    <a:pt x="0" y="22"/>
                    <a:pt x="1" y="60"/>
                  </a:cubicBezTo>
                  <a:close/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1"/>
            <p:cNvSpPr>
              <a:spLocks noEditPoints="1"/>
            </p:cNvSpPr>
            <p:nvPr/>
          </p:nvSpPr>
          <p:spPr bwMode="auto">
            <a:xfrm>
              <a:off x="1779588" y="422276"/>
              <a:ext cx="36513" cy="69850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7" y="117"/>
                </a:cxn>
                <a:cxn ang="0">
                  <a:pos x="59" y="63"/>
                </a:cxn>
                <a:cxn ang="0">
                  <a:pos x="40" y="0"/>
                </a:cxn>
                <a:cxn ang="0">
                  <a:pos x="3" y="56"/>
                </a:cxn>
                <a:cxn ang="0">
                  <a:pos x="3" y="56"/>
                </a:cxn>
                <a:cxn ang="0">
                  <a:pos x="3" y="56"/>
                </a:cxn>
              </a:cxnLst>
              <a:rect l="0" t="0" r="r" b="b"/>
              <a:pathLst>
                <a:path w="62" h="117">
                  <a:moveTo>
                    <a:pt x="3" y="56"/>
                  </a:moveTo>
                  <a:cubicBezTo>
                    <a:pt x="0" y="94"/>
                    <a:pt x="27" y="117"/>
                    <a:pt x="27" y="117"/>
                  </a:cubicBezTo>
                  <a:cubicBezTo>
                    <a:pt x="27" y="117"/>
                    <a:pt x="56" y="102"/>
                    <a:pt x="59" y="63"/>
                  </a:cubicBezTo>
                  <a:cubicBezTo>
                    <a:pt x="62" y="25"/>
                    <a:pt x="40" y="0"/>
                    <a:pt x="40" y="0"/>
                  </a:cubicBezTo>
                  <a:cubicBezTo>
                    <a:pt x="40" y="0"/>
                    <a:pt x="6" y="19"/>
                    <a:pt x="3" y="56"/>
                  </a:cubicBezTo>
                  <a:close/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2"/>
            <p:cNvSpPr>
              <a:spLocks noEditPoints="1"/>
            </p:cNvSpPr>
            <p:nvPr/>
          </p:nvSpPr>
          <p:spPr bwMode="auto">
            <a:xfrm>
              <a:off x="1730375" y="455613"/>
              <a:ext cx="47625" cy="65088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18" y="109"/>
                </a:cxn>
                <a:cxn ang="0">
                  <a:pos x="64" y="66"/>
                </a:cxn>
                <a:cxn ang="0">
                  <a:pos x="64" y="0"/>
                </a:cxn>
                <a:cxn ang="0">
                  <a:pos x="13" y="43"/>
                </a:cxn>
                <a:cxn ang="0">
                  <a:pos x="13" y="43"/>
                </a:cxn>
                <a:cxn ang="0">
                  <a:pos x="13" y="43"/>
                </a:cxn>
              </a:cxnLst>
              <a:rect l="0" t="0" r="r" b="b"/>
              <a:pathLst>
                <a:path w="78" h="109">
                  <a:moveTo>
                    <a:pt x="13" y="43"/>
                  </a:moveTo>
                  <a:cubicBezTo>
                    <a:pt x="0" y="78"/>
                    <a:pt x="18" y="109"/>
                    <a:pt x="18" y="109"/>
                  </a:cubicBezTo>
                  <a:cubicBezTo>
                    <a:pt x="18" y="109"/>
                    <a:pt x="51" y="102"/>
                    <a:pt x="64" y="66"/>
                  </a:cubicBezTo>
                  <a:cubicBezTo>
                    <a:pt x="78" y="30"/>
                    <a:pt x="64" y="0"/>
                    <a:pt x="64" y="0"/>
                  </a:cubicBezTo>
                  <a:cubicBezTo>
                    <a:pt x="64" y="0"/>
                    <a:pt x="27" y="8"/>
                    <a:pt x="13" y="43"/>
                  </a:cubicBez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3"/>
            <p:cNvSpPr>
              <a:spLocks noEditPoints="1"/>
            </p:cNvSpPr>
            <p:nvPr/>
          </p:nvSpPr>
          <p:spPr bwMode="auto">
            <a:xfrm>
              <a:off x="1879600" y="287338"/>
              <a:ext cx="41275" cy="71438"/>
            </a:xfrm>
            <a:custGeom>
              <a:avLst/>
              <a:gdLst/>
              <a:ahLst/>
              <a:cxnLst>
                <a:cxn ang="0">
                  <a:pos x="63" y="64"/>
                </a:cxn>
                <a:cxn ang="0">
                  <a:pos x="42" y="0"/>
                </a:cxn>
                <a:cxn ang="0">
                  <a:pos x="7" y="56"/>
                </a:cxn>
                <a:cxn ang="0">
                  <a:pos x="24" y="117"/>
                </a:cxn>
                <a:cxn ang="0">
                  <a:pos x="63" y="64"/>
                </a:cxn>
                <a:cxn ang="0">
                  <a:pos x="63" y="64"/>
                </a:cxn>
                <a:cxn ang="0">
                  <a:pos x="63" y="64"/>
                </a:cxn>
              </a:cxnLst>
              <a:rect l="0" t="0" r="r" b="b"/>
              <a:pathLst>
                <a:path w="69" h="117">
                  <a:moveTo>
                    <a:pt x="63" y="64"/>
                  </a:moveTo>
                  <a:cubicBezTo>
                    <a:pt x="69" y="27"/>
                    <a:pt x="42" y="0"/>
                    <a:pt x="42" y="0"/>
                  </a:cubicBezTo>
                  <a:cubicBezTo>
                    <a:pt x="42" y="0"/>
                    <a:pt x="14" y="18"/>
                    <a:pt x="7" y="56"/>
                  </a:cubicBezTo>
                  <a:cubicBezTo>
                    <a:pt x="0" y="94"/>
                    <a:pt x="24" y="117"/>
                    <a:pt x="24" y="117"/>
                  </a:cubicBezTo>
                  <a:cubicBezTo>
                    <a:pt x="24" y="117"/>
                    <a:pt x="56" y="101"/>
                    <a:pt x="63" y="64"/>
                  </a:cubicBezTo>
                  <a:close/>
                  <a:moveTo>
                    <a:pt x="63" y="64"/>
                  </a:moveTo>
                  <a:cubicBezTo>
                    <a:pt x="63" y="64"/>
                    <a:pt x="63" y="64"/>
                    <a:pt x="63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4"/>
            <p:cNvSpPr>
              <a:spLocks noEditPoints="1"/>
            </p:cNvSpPr>
            <p:nvPr/>
          </p:nvSpPr>
          <p:spPr bwMode="auto">
            <a:xfrm>
              <a:off x="1881188" y="409576"/>
              <a:ext cx="61913" cy="5080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0" y="70"/>
                </a:cxn>
                <a:cxn ang="0">
                  <a:pos x="66" y="66"/>
                </a:cxn>
                <a:cxn ang="0">
                  <a:pos x="102" y="10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102" h="84">
                  <a:moveTo>
                    <a:pt x="36" y="18"/>
                  </a:moveTo>
                  <a:cubicBezTo>
                    <a:pt x="2" y="37"/>
                    <a:pt x="0" y="70"/>
                    <a:pt x="0" y="70"/>
                  </a:cubicBezTo>
                  <a:cubicBezTo>
                    <a:pt x="0" y="70"/>
                    <a:pt x="33" y="84"/>
                    <a:pt x="66" y="66"/>
                  </a:cubicBezTo>
                  <a:cubicBezTo>
                    <a:pt x="99" y="48"/>
                    <a:pt x="102" y="10"/>
                    <a:pt x="102" y="10"/>
                  </a:cubicBezTo>
                  <a:cubicBezTo>
                    <a:pt x="102" y="10"/>
                    <a:pt x="70" y="0"/>
                    <a:pt x="36" y="18"/>
                  </a:cubicBezTo>
                  <a:close/>
                  <a:moveTo>
                    <a:pt x="36" y="18"/>
                  </a:moveTo>
                  <a:cubicBezTo>
                    <a:pt x="36" y="18"/>
                    <a:pt x="36" y="18"/>
                    <a:pt x="36" y="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5"/>
            <p:cNvSpPr>
              <a:spLocks noEditPoints="1"/>
            </p:cNvSpPr>
            <p:nvPr/>
          </p:nvSpPr>
          <p:spPr bwMode="auto">
            <a:xfrm>
              <a:off x="1847850" y="458788"/>
              <a:ext cx="68263" cy="44450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0" y="53"/>
                </a:cxn>
                <a:cxn ang="0">
                  <a:pos x="65" y="64"/>
                </a:cxn>
                <a:cxn ang="0">
                  <a:pos x="113" y="1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6" y="10"/>
                </a:cxn>
              </a:cxnLst>
              <a:rect l="0" t="0" r="r" b="b"/>
              <a:pathLst>
                <a:path w="113" h="74">
                  <a:moveTo>
                    <a:pt x="46" y="10"/>
                  </a:moveTo>
                  <a:cubicBezTo>
                    <a:pt x="9" y="21"/>
                    <a:pt x="0" y="53"/>
                    <a:pt x="0" y="53"/>
                  </a:cubicBezTo>
                  <a:cubicBezTo>
                    <a:pt x="0" y="53"/>
                    <a:pt x="28" y="74"/>
                    <a:pt x="65" y="64"/>
                  </a:cubicBezTo>
                  <a:cubicBezTo>
                    <a:pt x="101" y="53"/>
                    <a:pt x="113" y="16"/>
                    <a:pt x="113" y="16"/>
                  </a:cubicBezTo>
                  <a:cubicBezTo>
                    <a:pt x="113" y="16"/>
                    <a:pt x="84" y="0"/>
                    <a:pt x="46" y="10"/>
                  </a:cubicBezTo>
                  <a:close/>
                  <a:moveTo>
                    <a:pt x="46" y="10"/>
                  </a:moveTo>
                  <a:cubicBezTo>
                    <a:pt x="46" y="10"/>
                    <a:pt x="46" y="10"/>
                    <a:pt x="46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6"/>
            <p:cNvSpPr>
              <a:spLocks noEditPoints="1"/>
            </p:cNvSpPr>
            <p:nvPr/>
          </p:nvSpPr>
          <p:spPr bwMode="auto">
            <a:xfrm>
              <a:off x="1809750" y="501651"/>
              <a:ext cx="69850" cy="34925"/>
            </a:xfrm>
            <a:custGeom>
              <a:avLst/>
              <a:gdLst/>
              <a:ahLst/>
              <a:cxnLst>
                <a:cxn ang="0">
                  <a:pos x="57" y="1"/>
                </a:cxn>
                <a:cxn ang="0">
                  <a:pos x="0" y="27"/>
                </a:cxn>
                <a:cxn ang="0">
                  <a:pos x="58" y="57"/>
                </a:cxn>
                <a:cxn ang="0">
                  <a:pos x="118" y="27"/>
                </a:cxn>
                <a:cxn ang="0">
                  <a:pos x="57" y="1"/>
                </a:cxn>
                <a:cxn ang="0">
                  <a:pos x="57" y="1"/>
                </a:cxn>
                <a:cxn ang="0">
                  <a:pos x="57" y="1"/>
                </a:cxn>
              </a:cxnLst>
              <a:rect l="0" t="0" r="r" b="b"/>
              <a:pathLst>
                <a:path w="118" h="58">
                  <a:moveTo>
                    <a:pt x="57" y="1"/>
                  </a:moveTo>
                  <a:cubicBezTo>
                    <a:pt x="19" y="0"/>
                    <a:pt x="0" y="27"/>
                    <a:pt x="0" y="27"/>
                  </a:cubicBezTo>
                  <a:cubicBezTo>
                    <a:pt x="0" y="27"/>
                    <a:pt x="21" y="56"/>
                    <a:pt x="58" y="57"/>
                  </a:cubicBezTo>
                  <a:cubicBezTo>
                    <a:pt x="96" y="58"/>
                    <a:pt x="118" y="27"/>
                    <a:pt x="118" y="27"/>
                  </a:cubicBezTo>
                  <a:cubicBezTo>
                    <a:pt x="118" y="27"/>
                    <a:pt x="96" y="2"/>
                    <a:pt x="57" y="1"/>
                  </a:cubicBezTo>
                  <a:close/>
                  <a:moveTo>
                    <a:pt x="57" y="1"/>
                  </a:moveTo>
                  <a:cubicBezTo>
                    <a:pt x="57" y="1"/>
                    <a:pt x="57" y="1"/>
                    <a:pt x="57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27"/>
            <p:cNvSpPr>
              <a:spLocks noEditPoints="1"/>
            </p:cNvSpPr>
            <p:nvPr/>
          </p:nvSpPr>
          <p:spPr bwMode="auto">
            <a:xfrm>
              <a:off x="1757363" y="525463"/>
              <a:ext cx="69850" cy="39688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0" y="25"/>
                </a:cxn>
                <a:cxn ang="0">
                  <a:pos x="54" y="62"/>
                </a:cxn>
                <a:cxn ang="0">
                  <a:pos x="118" y="39"/>
                </a:cxn>
                <a:cxn ang="0">
                  <a:pos x="60" y="6"/>
                </a:cxn>
                <a:cxn ang="0">
                  <a:pos x="60" y="6"/>
                </a:cxn>
                <a:cxn ang="0">
                  <a:pos x="60" y="6"/>
                </a:cxn>
              </a:cxnLst>
              <a:rect l="0" t="0" r="r" b="b"/>
              <a:pathLst>
                <a:path w="118" h="67">
                  <a:moveTo>
                    <a:pt x="60" y="6"/>
                  </a:moveTo>
                  <a:cubicBezTo>
                    <a:pt x="22" y="0"/>
                    <a:pt x="0" y="25"/>
                    <a:pt x="0" y="25"/>
                  </a:cubicBezTo>
                  <a:cubicBezTo>
                    <a:pt x="0" y="25"/>
                    <a:pt x="17" y="56"/>
                    <a:pt x="54" y="62"/>
                  </a:cubicBezTo>
                  <a:cubicBezTo>
                    <a:pt x="92" y="67"/>
                    <a:pt x="118" y="39"/>
                    <a:pt x="118" y="39"/>
                  </a:cubicBezTo>
                  <a:cubicBezTo>
                    <a:pt x="118" y="39"/>
                    <a:pt x="98" y="11"/>
                    <a:pt x="60" y="6"/>
                  </a:cubicBezTo>
                  <a:close/>
                  <a:moveTo>
                    <a:pt x="60" y="6"/>
                  </a:moveTo>
                  <a:cubicBezTo>
                    <a:pt x="60" y="6"/>
                    <a:pt x="60" y="6"/>
                    <a:pt x="60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28"/>
            <p:cNvSpPr>
              <a:spLocks noEditPoints="1"/>
            </p:cNvSpPr>
            <p:nvPr/>
          </p:nvSpPr>
          <p:spPr bwMode="auto">
            <a:xfrm>
              <a:off x="1716088" y="368301"/>
              <a:ext cx="184150" cy="176213"/>
            </a:xfrm>
            <a:custGeom>
              <a:avLst/>
              <a:gdLst/>
              <a:ahLst/>
              <a:cxnLst>
                <a:cxn ang="0">
                  <a:pos x="303" y="0"/>
                </a:cxn>
                <a:cxn ang="0">
                  <a:pos x="285" y="1"/>
                </a:cxn>
                <a:cxn ang="0">
                  <a:pos x="0" y="272"/>
                </a:cxn>
                <a:cxn ang="0">
                  <a:pos x="5" y="290"/>
                </a:cxn>
                <a:cxn ang="0">
                  <a:pos x="303" y="0"/>
                </a:cxn>
                <a:cxn ang="0">
                  <a:pos x="303" y="0"/>
                </a:cxn>
                <a:cxn ang="0">
                  <a:pos x="303" y="0"/>
                </a:cxn>
              </a:cxnLst>
              <a:rect l="0" t="0" r="r" b="b"/>
              <a:pathLst>
                <a:path w="307" h="290">
                  <a:moveTo>
                    <a:pt x="303" y="0"/>
                  </a:moveTo>
                  <a:cubicBezTo>
                    <a:pt x="285" y="1"/>
                    <a:pt x="285" y="1"/>
                    <a:pt x="285" y="1"/>
                  </a:cubicBezTo>
                  <a:cubicBezTo>
                    <a:pt x="285" y="8"/>
                    <a:pt x="287" y="188"/>
                    <a:pt x="0" y="272"/>
                  </a:cubicBezTo>
                  <a:cubicBezTo>
                    <a:pt x="5" y="290"/>
                    <a:pt x="5" y="290"/>
                    <a:pt x="5" y="290"/>
                  </a:cubicBezTo>
                  <a:cubicBezTo>
                    <a:pt x="307" y="202"/>
                    <a:pt x="303" y="2"/>
                    <a:pt x="303" y="0"/>
                  </a:cubicBezTo>
                  <a:close/>
                  <a:moveTo>
                    <a:pt x="303" y="0"/>
                  </a:moveTo>
                  <a:cubicBezTo>
                    <a:pt x="303" y="0"/>
                    <a:pt x="303" y="0"/>
                    <a:pt x="30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98845" y="2409155"/>
            <a:ext cx="168817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Проект модернизации педагогического образования Российской Федерации*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7" name="Flowchart: Document 76"/>
          <p:cNvSpPr/>
          <p:nvPr/>
        </p:nvSpPr>
        <p:spPr>
          <a:xfrm>
            <a:off x="2619984" y="1627698"/>
            <a:ext cx="1875236" cy="2065845"/>
          </a:xfrm>
          <a:prstGeom prst="flowChartDocumen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 rot="5400000">
            <a:off x="3059892" y="1271125"/>
            <a:ext cx="995421" cy="99669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713517" y="2409155"/>
            <a:ext cx="1688170" cy="6894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Реализация проекта </a:t>
            </a:r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первый этап</a:t>
            </a:r>
            <a:r>
              <a:rPr lang="ru-RU" sz="1400" dirty="0" smtClean="0">
                <a:solidFill>
                  <a:schemeClr val="bg1"/>
                </a:solidFill>
              </a:rPr>
              <a:t>):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2014 – 2015 гг.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0" name="Flowchart: Document 79"/>
          <p:cNvSpPr/>
          <p:nvPr/>
        </p:nvSpPr>
        <p:spPr>
          <a:xfrm>
            <a:off x="4667656" y="1627698"/>
            <a:ext cx="1875236" cy="2065845"/>
          </a:xfrm>
          <a:prstGeom prst="flowChartDocumen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 rot="5400000">
            <a:off x="5107564" y="1271125"/>
            <a:ext cx="995421" cy="99669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761189" y="2409155"/>
            <a:ext cx="1688170" cy="947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bg1"/>
                </a:solidFill>
              </a:rPr>
              <a:t>Оператор проекта: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400" dirty="0">
                <a:solidFill>
                  <a:schemeClr val="bg1"/>
                </a:solidFill>
              </a:rPr>
              <a:t>МГППУ,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400" dirty="0">
                <a:solidFill>
                  <a:schemeClr val="bg1"/>
                </a:solidFill>
              </a:rPr>
              <a:t>НИУ «Высшая школа экономики»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3" name="Flowchart: Document 82"/>
          <p:cNvSpPr/>
          <p:nvPr/>
        </p:nvSpPr>
        <p:spPr>
          <a:xfrm>
            <a:off x="6705600" y="1627698"/>
            <a:ext cx="1875236" cy="2065845"/>
          </a:xfrm>
          <a:prstGeom prst="flowChartDocumen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 rot="5400000">
            <a:off x="7145508" y="1271125"/>
            <a:ext cx="995421" cy="996696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799133" y="2409155"/>
            <a:ext cx="1688170" cy="6894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Участники: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44 вуза Российской Федерации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6" name="Freeform 32"/>
          <p:cNvSpPr>
            <a:spLocks noEditPoints="1"/>
          </p:cNvSpPr>
          <p:nvPr/>
        </p:nvSpPr>
        <p:spPr bwMode="auto">
          <a:xfrm>
            <a:off x="3332858" y="1544729"/>
            <a:ext cx="449490" cy="449490"/>
          </a:xfrm>
          <a:custGeom>
            <a:avLst/>
            <a:gdLst/>
            <a:ahLst/>
            <a:cxnLst>
              <a:cxn ang="0">
                <a:pos x="1208" y="973"/>
              </a:cxn>
              <a:cxn ang="0">
                <a:pos x="1199" y="1330"/>
              </a:cxn>
              <a:cxn ang="0">
                <a:pos x="1116" y="1322"/>
              </a:cxn>
              <a:cxn ang="0">
                <a:pos x="1067" y="1095"/>
              </a:cxn>
              <a:cxn ang="0">
                <a:pos x="1060" y="1095"/>
              </a:cxn>
              <a:cxn ang="0">
                <a:pos x="1046" y="1026"/>
              </a:cxn>
              <a:cxn ang="0">
                <a:pos x="1157" y="965"/>
              </a:cxn>
              <a:cxn ang="0">
                <a:pos x="1199" y="964"/>
              </a:cxn>
              <a:cxn ang="0">
                <a:pos x="962" y="1157"/>
              </a:cxn>
              <a:cxn ang="0">
                <a:pos x="941" y="1303"/>
              </a:cxn>
              <a:cxn ang="0">
                <a:pos x="740" y="1320"/>
              </a:cxn>
              <a:cxn ang="0">
                <a:pos x="742" y="1249"/>
              </a:cxn>
              <a:cxn ang="0">
                <a:pos x="754" y="1242"/>
              </a:cxn>
              <a:cxn ang="0">
                <a:pos x="874" y="1247"/>
              </a:cxn>
              <a:cxn ang="0">
                <a:pos x="873" y="1191"/>
              </a:cxn>
              <a:cxn ang="0">
                <a:pos x="799" y="1167"/>
              </a:cxn>
              <a:cxn ang="0">
                <a:pos x="807" y="1097"/>
              </a:cxn>
              <a:cxn ang="0">
                <a:pos x="873" y="1061"/>
              </a:cxn>
              <a:cxn ang="0">
                <a:pos x="832" y="1038"/>
              </a:cxn>
              <a:cxn ang="0">
                <a:pos x="756" y="1054"/>
              </a:cxn>
              <a:cxn ang="0">
                <a:pos x="744" y="987"/>
              </a:cxn>
              <a:cxn ang="0">
                <a:pos x="852" y="958"/>
              </a:cxn>
              <a:cxn ang="0">
                <a:pos x="973" y="1042"/>
              </a:cxn>
              <a:cxn ang="0">
                <a:pos x="1432" y="544"/>
              </a:cxn>
              <a:cxn ang="0">
                <a:pos x="1322" y="527"/>
              </a:cxn>
              <a:cxn ang="0">
                <a:pos x="1299" y="634"/>
              </a:cxn>
              <a:cxn ang="0">
                <a:pos x="1144" y="634"/>
              </a:cxn>
              <a:cxn ang="0">
                <a:pos x="1122" y="527"/>
              </a:cxn>
              <a:cxn ang="0">
                <a:pos x="838" y="570"/>
              </a:cxn>
              <a:cxn ang="0">
                <a:pos x="738" y="664"/>
              </a:cxn>
              <a:cxn ang="0">
                <a:pos x="638" y="570"/>
              </a:cxn>
              <a:cxn ang="0">
                <a:pos x="544" y="527"/>
              </a:cxn>
              <a:cxn ang="0">
                <a:pos x="527" y="727"/>
              </a:cxn>
              <a:cxn ang="0">
                <a:pos x="1414" y="744"/>
              </a:cxn>
              <a:cxn ang="0">
                <a:pos x="1432" y="544"/>
              </a:cxn>
              <a:cxn ang="0">
                <a:pos x="1414" y="807"/>
              </a:cxn>
              <a:cxn ang="0">
                <a:pos x="527" y="824"/>
              </a:cxn>
              <a:cxn ang="0">
                <a:pos x="544" y="1467"/>
              </a:cxn>
              <a:cxn ang="0">
                <a:pos x="1432" y="1449"/>
              </a:cxn>
              <a:cxn ang="0">
                <a:pos x="697" y="570"/>
              </a:cxn>
              <a:cxn ang="0">
                <a:pos x="779" y="570"/>
              </a:cxn>
              <a:cxn ang="0">
                <a:pos x="738" y="445"/>
              </a:cxn>
              <a:cxn ang="0">
                <a:pos x="697" y="570"/>
              </a:cxn>
              <a:cxn ang="0">
                <a:pos x="1222" y="607"/>
              </a:cxn>
              <a:cxn ang="0">
                <a:pos x="1263" y="482"/>
              </a:cxn>
              <a:cxn ang="0">
                <a:pos x="1179" y="482"/>
              </a:cxn>
              <a:cxn ang="0">
                <a:pos x="979" y="0"/>
              </a:cxn>
              <a:cxn ang="0">
                <a:pos x="1672" y="287"/>
              </a:cxn>
              <a:cxn ang="0">
                <a:pos x="1958" y="979"/>
              </a:cxn>
              <a:cxn ang="0">
                <a:pos x="1824" y="1474"/>
              </a:cxn>
              <a:cxn ang="0">
                <a:pos x="1474" y="1824"/>
              </a:cxn>
              <a:cxn ang="0">
                <a:pos x="979" y="1958"/>
              </a:cxn>
              <a:cxn ang="0">
                <a:pos x="485" y="1824"/>
              </a:cxn>
              <a:cxn ang="0">
                <a:pos x="134" y="1474"/>
              </a:cxn>
              <a:cxn ang="0">
                <a:pos x="0" y="979"/>
              </a:cxn>
              <a:cxn ang="0">
                <a:pos x="134" y="485"/>
              </a:cxn>
              <a:cxn ang="0">
                <a:pos x="485" y="134"/>
              </a:cxn>
              <a:cxn ang="0">
                <a:pos x="979" y="0"/>
              </a:cxn>
              <a:cxn ang="0">
                <a:pos x="979" y="0"/>
              </a:cxn>
            </a:cxnLst>
            <a:rect l="0" t="0" r="r" b="b"/>
            <a:pathLst>
              <a:path w="1958" h="1958">
                <a:moveTo>
                  <a:pt x="1199" y="964"/>
                </a:moveTo>
                <a:cubicBezTo>
                  <a:pt x="1205" y="964"/>
                  <a:pt x="1208" y="967"/>
                  <a:pt x="1208" y="973"/>
                </a:cubicBezTo>
                <a:cubicBezTo>
                  <a:pt x="1208" y="1322"/>
                  <a:pt x="1208" y="1322"/>
                  <a:pt x="1208" y="1322"/>
                </a:cubicBezTo>
                <a:cubicBezTo>
                  <a:pt x="1208" y="1327"/>
                  <a:pt x="1205" y="1330"/>
                  <a:pt x="1199" y="1330"/>
                </a:cubicBezTo>
                <a:cubicBezTo>
                  <a:pt x="1124" y="1330"/>
                  <a:pt x="1124" y="1330"/>
                  <a:pt x="1124" y="1330"/>
                </a:cubicBezTo>
                <a:cubicBezTo>
                  <a:pt x="1119" y="1330"/>
                  <a:pt x="1116" y="1327"/>
                  <a:pt x="1116" y="1322"/>
                </a:cubicBezTo>
                <a:cubicBezTo>
                  <a:pt x="1116" y="1077"/>
                  <a:pt x="1116" y="1077"/>
                  <a:pt x="1116" y="1077"/>
                </a:cubicBezTo>
                <a:cubicBezTo>
                  <a:pt x="1067" y="1095"/>
                  <a:pt x="1067" y="1095"/>
                  <a:pt x="1067" y="1095"/>
                </a:cubicBezTo>
                <a:cubicBezTo>
                  <a:pt x="1065" y="1096"/>
                  <a:pt x="1063" y="1096"/>
                  <a:pt x="1062" y="1096"/>
                </a:cubicBezTo>
                <a:cubicBezTo>
                  <a:pt x="1062" y="1095"/>
                  <a:pt x="1061" y="1095"/>
                  <a:pt x="1060" y="1095"/>
                </a:cubicBezTo>
                <a:cubicBezTo>
                  <a:pt x="1057" y="1092"/>
                  <a:pt x="1056" y="1090"/>
                  <a:pt x="1056" y="1087"/>
                </a:cubicBezTo>
                <a:cubicBezTo>
                  <a:pt x="1046" y="1026"/>
                  <a:pt x="1046" y="1026"/>
                  <a:pt x="1046" y="1026"/>
                </a:cubicBezTo>
                <a:cubicBezTo>
                  <a:pt x="1046" y="1022"/>
                  <a:pt x="1048" y="1019"/>
                  <a:pt x="1052" y="1016"/>
                </a:cubicBezTo>
                <a:cubicBezTo>
                  <a:pt x="1157" y="965"/>
                  <a:pt x="1157" y="965"/>
                  <a:pt x="1157" y="965"/>
                </a:cubicBezTo>
                <a:cubicBezTo>
                  <a:pt x="1159" y="964"/>
                  <a:pt x="1160" y="964"/>
                  <a:pt x="1161" y="964"/>
                </a:cubicBezTo>
                <a:lnTo>
                  <a:pt x="1199" y="964"/>
                </a:lnTo>
                <a:close/>
                <a:moveTo>
                  <a:pt x="915" y="1128"/>
                </a:moveTo>
                <a:cubicBezTo>
                  <a:pt x="932" y="1135"/>
                  <a:pt x="947" y="1144"/>
                  <a:pt x="962" y="1157"/>
                </a:cubicBezTo>
                <a:cubicBezTo>
                  <a:pt x="976" y="1170"/>
                  <a:pt x="983" y="1190"/>
                  <a:pt x="983" y="1216"/>
                </a:cubicBezTo>
                <a:cubicBezTo>
                  <a:pt x="983" y="1253"/>
                  <a:pt x="969" y="1282"/>
                  <a:pt x="941" y="1303"/>
                </a:cubicBezTo>
                <a:cubicBezTo>
                  <a:pt x="913" y="1325"/>
                  <a:pt x="875" y="1336"/>
                  <a:pt x="828" y="1336"/>
                </a:cubicBezTo>
                <a:cubicBezTo>
                  <a:pt x="797" y="1336"/>
                  <a:pt x="768" y="1330"/>
                  <a:pt x="740" y="1320"/>
                </a:cubicBezTo>
                <a:cubicBezTo>
                  <a:pt x="735" y="1317"/>
                  <a:pt x="733" y="1314"/>
                  <a:pt x="734" y="1310"/>
                </a:cubicBezTo>
                <a:cubicBezTo>
                  <a:pt x="742" y="1249"/>
                  <a:pt x="742" y="1249"/>
                  <a:pt x="742" y="1249"/>
                </a:cubicBezTo>
                <a:cubicBezTo>
                  <a:pt x="742" y="1247"/>
                  <a:pt x="744" y="1244"/>
                  <a:pt x="746" y="1242"/>
                </a:cubicBezTo>
                <a:cubicBezTo>
                  <a:pt x="754" y="1242"/>
                  <a:pt x="754" y="1242"/>
                  <a:pt x="754" y="1242"/>
                </a:cubicBezTo>
                <a:cubicBezTo>
                  <a:pt x="783" y="1252"/>
                  <a:pt x="810" y="1257"/>
                  <a:pt x="836" y="1257"/>
                </a:cubicBezTo>
                <a:cubicBezTo>
                  <a:pt x="852" y="1257"/>
                  <a:pt x="865" y="1254"/>
                  <a:pt x="874" y="1247"/>
                </a:cubicBezTo>
                <a:cubicBezTo>
                  <a:pt x="884" y="1239"/>
                  <a:pt x="889" y="1231"/>
                  <a:pt x="889" y="1220"/>
                </a:cubicBezTo>
                <a:cubicBezTo>
                  <a:pt x="889" y="1207"/>
                  <a:pt x="884" y="1197"/>
                  <a:pt x="873" y="1191"/>
                </a:cubicBezTo>
                <a:cubicBezTo>
                  <a:pt x="863" y="1184"/>
                  <a:pt x="841" y="1180"/>
                  <a:pt x="807" y="1177"/>
                </a:cubicBezTo>
                <a:cubicBezTo>
                  <a:pt x="802" y="1177"/>
                  <a:pt x="799" y="1174"/>
                  <a:pt x="799" y="1167"/>
                </a:cubicBezTo>
                <a:cubicBezTo>
                  <a:pt x="799" y="1106"/>
                  <a:pt x="799" y="1106"/>
                  <a:pt x="799" y="1106"/>
                </a:cubicBezTo>
                <a:cubicBezTo>
                  <a:pt x="799" y="1103"/>
                  <a:pt x="802" y="1099"/>
                  <a:pt x="807" y="1097"/>
                </a:cubicBezTo>
                <a:cubicBezTo>
                  <a:pt x="837" y="1094"/>
                  <a:pt x="855" y="1089"/>
                  <a:pt x="863" y="1082"/>
                </a:cubicBezTo>
                <a:cubicBezTo>
                  <a:pt x="870" y="1075"/>
                  <a:pt x="873" y="1068"/>
                  <a:pt x="873" y="1061"/>
                </a:cubicBezTo>
                <a:cubicBezTo>
                  <a:pt x="873" y="1056"/>
                  <a:pt x="872" y="1051"/>
                  <a:pt x="869" y="1046"/>
                </a:cubicBezTo>
                <a:cubicBezTo>
                  <a:pt x="865" y="1041"/>
                  <a:pt x="853" y="1038"/>
                  <a:pt x="832" y="1038"/>
                </a:cubicBezTo>
                <a:cubicBezTo>
                  <a:pt x="813" y="1038"/>
                  <a:pt x="791" y="1043"/>
                  <a:pt x="766" y="1054"/>
                </a:cubicBezTo>
                <a:cubicBezTo>
                  <a:pt x="762" y="1055"/>
                  <a:pt x="759" y="1055"/>
                  <a:pt x="756" y="1054"/>
                </a:cubicBezTo>
                <a:cubicBezTo>
                  <a:pt x="753" y="1054"/>
                  <a:pt x="752" y="1052"/>
                  <a:pt x="752" y="1048"/>
                </a:cubicBezTo>
                <a:cubicBezTo>
                  <a:pt x="744" y="987"/>
                  <a:pt x="744" y="987"/>
                  <a:pt x="744" y="987"/>
                </a:cubicBezTo>
                <a:cubicBezTo>
                  <a:pt x="743" y="984"/>
                  <a:pt x="744" y="981"/>
                  <a:pt x="748" y="977"/>
                </a:cubicBezTo>
                <a:cubicBezTo>
                  <a:pt x="778" y="964"/>
                  <a:pt x="813" y="958"/>
                  <a:pt x="852" y="958"/>
                </a:cubicBezTo>
                <a:cubicBezTo>
                  <a:pt x="888" y="958"/>
                  <a:pt x="918" y="965"/>
                  <a:pt x="940" y="981"/>
                </a:cubicBezTo>
                <a:cubicBezTo>
                  <a:pt x="962" y="997"/>
                  <a:pt x="973" y="1017"/>
                  <a:pt x="973" y="1042"/>
                </a:cubicBezTo>
                <a:cubicBezTo>
                  <a:pt x="973" y="1080"/>
                  <a:pt x="954" y="1108"/>
                  <a:pt x="915" y="1128"/>
                </a:cubicBezTo>
                <a:close/>
                <a:moveTo>
                  <a:pt x="1432" y="544"/>
                </a:moveTo>
                <a:cubicBezTo>
                  <a:pt x="1432" y="533"/>
                  <a:pt x="1426" y="527"/>
                  <a:pt x="1414" y="527"/>
                </a:cubicBezTo>
                <a:cubicBezTo>
                  <a:pt x="1322" y="527"/>
                  <a:pt x="1322" y="527"/>
                  <a:pt x="1322" y="527"/>
                </a:cubicBezTo>
                <a:cubicBezTo>
                  <a:pt x="1322" y="570"/>
                  <a:pt x="1322" y="570"/>
                  <a:pt x="1322" y="570"/>
                </a:cubicBezTo>
                <a:cubicBezTo>
                  <a:pt x="1322" y="592"/>
                  <a:pt x="1314" y="613"/>
                  <a:pt x="1299" y="634"/>
                </a:cubicBezTo>
                <a:cubicBezTo>
                  <a:pt x="1284" y="654"/>
                  <a:pt x="1259" y="664"/>
                  <a:pt x="1222" y="664"/>
                </a:cubicBezTo>
                <a:cubicBezTo>
                  <a:pt x="1184" y="664"/>
                  <a:pt x="1158" y="654"/>
                  <a:pt x="1144" y="634"/>
                </a:cubicBezTo>
                <a:cubicBezTo>
                  <a:pt x="1129" y="613"/>
                  <a:pt x="1122" y="592"/>
                  <a:pt x="1122" y="570"/>
                </a:cubicBezTo>
                <a:cubicBezTo>
                  <a:pt x="1122" y="527"/>
                  <a:pt x="1122" y="527"/>
                  <a:pt x="1122" y="527"/>
                </a:cubicBezTo>
                <a:cubicBezTo>
                  <a:pt x="838" y="527"/>
                  <a:pt x="838" y="527"/>
                  <a:pt x="838" y="527"/>
                </a:cubicBezTo>
                <a:cubicBezTo>
                  <a:pt x="838" y="570"/>
                  <a:pt x="838" y="570"/>
                  <a:pt x="838" y="570"/>
                </a:cubicBezTo>
                <a:cubicBezTo>
                  <a:pt x="838" y="592"/>
                  <a:pt x="831" y="613"/>
                  <a:pt x="817" y="634"/>
                </a:cubicBezTo>
                <a:cubicBezTo>
                  <a:pt x="802" y="654"/>
                  <a:pt x="776" y="664"/>
                  <a:pt x="738" y="664"/>
                </a:cubicBezTo>
                <a:cubicBezTo>
                  <a:pt x="700" y="664"/>
                  <a:pt x="674" y="654"/>
                  <a:pt x="660" y="634"/>
                </a:cubicBezTo>
                <a:cubicBezTo>
                  <a:pt x="646" y="613"/>
                  <a:pt x="638" y="592"/>
                  <a:pt x="638" y="570"/>
                </a:cubicBezTo>
                <a:cubicBezTo>
                  <a:pt x="638" y="527"/>
                  <a:pt x="638" y="527"/>
                  <a:pt x="638" y="527"/>
                </a:cubicBezTo>
                <a:cubicBezTo>
                  <a:pt x="544" y="527"/>
                  <a:pt x="544" y="527"/>
                  <a:pt x="544" y="527"/>
                </a:cubicBezTo>
                <a:cubicBezTo>
                  <a:pt x="533" y="527"/>
                  <a:pt x="527" y="533"/>
                  <a:pt x="527" y="544"/>
                </a:cubicBezTo>
                <a:cubicBezTo>
                  <a:pt x="527" y="727"/>
                  <a:pt x="527" y="727"/>
                  <a:pt x="527" y="727"/>
                </a:cubicBezTo>
                <a:cubicBezTo>
                  <a:pt x="527" y="738"/>
                  <a:pt x="533" y="744"/>
                  <a:pt x="544" y="744"/>
                </a:cubicBezTo>
                <a:cubicBezTo>
                  <a:pt x="1414" y="744"/>
                  <a:pt x="1414" y="744"/>
                  <a:pt x="1414" y="744"/>
                </a:cubicBezTo>
                <a:cubicBezTo>
                  <a:pt x="1426" y="744"/>
                  <a:pt x="1432" y="738"/>
                  <a:pt x="1432" y="727"/>
                </a:cubicBezTo>
                <a:lnTo>
                  <a:pt x="1432" y="544"/>
                </a:lnTo>
                <a:close/>
                <a:moveTo>
                  <a:pt x="1432" y="824"/>
                </a:moveTo>
                <a:cubicBezTo>
                  <a:pt x="1432" y="813"/>
                  <a:pt x="1426" y="807"/>
                  <a:pt x="1414" y="807"/>
                </a:cubicBezTo>
                <a:cubicBezTo>
                  <a:pt x="544" y="807"/>
                  <a:pt x="544" y="807"/>
                  <a:pt x="544" y="807"/>
                </a:cubicBezTo>
                <a:cubicBezTo>
                  <a:pt x="533" y="807"/>
                  <a:pt x="527" y="813"/>
                  <a:pt x="527" y="824"/>
                </a:cubicBezTo>
                <a:cubicBezTo>
                  <a:pt x="527" y="1449"/>
                  <a:pt x="527" y="1449"/>
                  <a:pt x="527" y="1449"/>
                </a:cubicBezTo>
                <a:cubicBezTo>
                  <a:pt x="527" y="1461"/>
                  <a:pt x="533" y="1467"/>
                  <a:pt x="544" y="1467"/>
                </a:cubicBezTo>
                <a:cubicBezTo>
                  <a:pt x="1414" y="1467"/>
                  <a:pt x="1414" y="1467"/>
                  <a:pt x="1414" y="1467"/>
                </a:cubicBezTo>
                <a:cubicBezTo>
                  <a:pt x="1426" y="1467"/>
                  <a:pt x="1432" y="1461"/>
                  <a:pt x="1432" y="1449"/>
                </a:cubicBezTo>
                <a:lnTo>
                  <a:pt x="1432" y="824"/>
                </a:lnTo>
                <a:close/>
                <a:moveTo>
                  <a:pt x="697" y="570"/>
                </a:moveTo>
                <a:cubicBezTo>
                  <a:pt x="697" y="595"/>
                  <a:pt x="711" y="607"/>
                  <a:pt x="738" y="607"/>
                </a:cubicBezTo>
                <a:cubicBezTo>
                  <a:pt x="766" y="607"/>
                  <a:pt x="779" y="595"/>
                  <a:pt x="779" y="570"/>
                </a:cubicBezTo>
                <a:cubicBezTo>
                  <a:pt x="779" y="482"/>
                  <a:pt x="779" y="482"/>
                  <a:pt x="779" y="482"/>
                </a:cubicBezTo>
                <a:cubicBezTo>
                  <a:pt x="779" y="457"/>
                  <a:pt x="766" y="445"/>
                  <a:pt x="738" y="445"/>
                </a:cubicBezTo>
                <a:cubicBezTo>
                  <a:pt x="711" y="445"/>
                  <a:pt x="697" y="457"/>
                  <a:pt x="697" y="482"/>
                </a:cubicBezTo>
                <a:lnTo>
                  <a:pt x="697" y="570"/>
                </a:lnTo>
                <a:close/>
                <a:moveTo>
                  <a:pt x="1179" y="570"/>
                </a:moveTo>
                <a:cubicBezTo>
                  <a:pt x="1179" y="595"/>
                  <a:pt x="1193" y="607"/>
                  <a:pt x="1222" y="607"/>
                </a:cubicBezTo>
                <a:cubicBezTo>
                  <a:pt x="1249" y="607"/>
                  <a:pt x="1263" y="595"/>
                  <a:pt x="1263" y="570"/>
                </a:cubicBezTo>
                <a:cubicBezTo>
                  <a:pt x="1263" y="482"/>
                  <a:pt x="1263" y="482"/>
                  <a:pt x="1263" y="482"/>
                </a:cubicBezTo>
                <a:cubicBezTo>
                  <a:pt x="1263" y="457"/>
                  <a:pt x="1249" y="445"/>
                  <a:pt x="1222" y="445"/>
                </a:cubicBezTo>
                <a:cubicBezTo>
                  <a:pt x="1193" y="445"/>
                  <a:pt x="1179" y="457"/>
                  <a:pt x="1179" y="482"/>
                </a:cubicBezTo>
                <a:lnTo>
                  <a:pt x="1179" y="570"/>
                </a:lnTo>
                <a:close/>
                <a:moveTo>
                  <a:pt x="979" y="0"/>
                </a:moveTo>
                <a:cubicBezTo>
                  <a:pt x="1114" y="0"/>
                  <a:pt x="1241" y="26"/>
                  <a:pt x="1360" y="77"/>
                </a:cubicBezTo>
                <a:cubicBezTo>
                  <a:pt x="1480" y="129"/>
                  <a:pt x="1583" y="199"/>
                  <a:pt x="1672" y="287"/>
                </a:cubicBezTo>
                <a:cubicBezTo>
                  <a:pt x="1760" y="375"/>
                  <a:pt x="1829" y="479"/>
                  <a:pt x="1881" y="598"/>
                </a:cubicBezTo>
                <a:cubicBezTo>
                  <a:pt x="1933" y="718"/>
                  <a:pt x="1958" y="845"/>
                  <a:pt x="1958" y="979"/>
                </a:cubicBezTo>
                <a:cubicBezTo>
                  <a:pt x="1958" y="1069"/>
                  <a:pt x="1947" y="1156"/>
                  <a:pt x="1923" y="1240"/>
                </a:cubicBezTo>
                <a:cubicBezTo>
                  <a:pt x="1900" y="1323"/>
                  <a:pt x="1867" y="1401"/>
                  <a:pt x="1824" y="1474"/>
                </a:cubicBezTo>
                <a:cubicBezTo>
                  <a:pt x="1782" y="1546"/>
                  <a:pt x="1731" y="1612"/>
                  <a:pt x="1672" y="1672"/>
                </a:cubicBezTo>
                <a:cubicBezTo>
                  <a:pt x="1612" y="1731"/>
                  <a:pt x="1546" y="1782"/>
                  <a:pt x="1474" y="1824"/>
                </a:cubicBezTo>
                <a:cubicBezTo>
                  <a:pt x="1401" y="1867"/>
                  <a:pt x="1323" y="1900"/>
                  <a:pt x="1240" y="1923"/>
                </a:cubicBezTo>
                <a:cubicBezTo>
                  <a:pt x="1156" y="1947"/>
                  <a:pt x="1069" y="1958"/>
                  <a:pt x="979" y="1958"/>
                </a:cubicBezTo>
                <a:cubicBezTo>
                  <a:pt x="889" y="1958"/>
                  <a:pt x="802" y="1947"/>
                  <a:pt x="719" y="1923"/>
                </a:cubicBezTo>
                <a:cubicBezTo>
                  <a:pt x="635" y="1900"/>
                  <a:pt x="557" y="1867"/>
                  <a:pt x="485" y="1824"/>
                </a:cubicBezTo>
                <a:cubicBezTo>
                  <a:pt x="412" y="1782"/>
                  <a:pt x="346" y="1731"/>
                  <a:pt x="287" y="1672"/>
                </a:cubicBezTo>
                <a:cubicBezTo>
                  <a:pt x="228" y="1612"/>
                  <a:pt x="177" y="1546"/>
                  <a:pt x="134" y="1474"/>
                </a:cubicBezTo>
                <a:cubicBezTo>
                  <a:pt x="92" y="1401"/>
                  <a:pt x="59" y="1323"/>
                  <a:pt x="35" y="1240"/>
                </a:cubicBezTo>
                <a:cubicBezTo>
                  <a:pt x="12" y="1156"/>
                  <a:pt x="0" y="1069"/>
                  <a:pt x="0" y="979"/>
                </a:cubicBezTo>
                <a:cubicBezTo>
                  <a:pt x="0" y="889"/>
                  <a:pt x="12" y="802"/>
                  <a:pt x="35" y="719"/>
                </a:cubicBezTo>
                <a:cubicBezTo>
                  <a:pt x="59" y="635"/>
                  <a:pt x="92" y="557"/>
                  <a:pt x="134" y="485"/>
                </a:cubicBezTo>
                <a:cubicBezTo>
                  <a:pt x="177" y="412"/>
                  <a:pt x="228" y="346"/>
                  <a:pt x="287" y="287"/>
                </a:cubicBezTo>
                <a:cubicBezTo>
                  <a:pt x="346" y="227"/>
                  <a:pt x="412" y="177"/>
                  <a:pt x="485" y="134"/>
                </a:cubicBezTo>
                <a:cubicBezTo>
                  <a:pt x="557" y="92"/>
                  <a:pt x="635" y="59"/>
                  <a:pt x="719" y="35"/>
                </a:cubicBezTo>
                <a:cubicBezTo>
                  <a:pt x="802" y="12"/>
                  <a:pt x="889" y="0"/>
                  <a:pt x="979" y="0"/>
                </a:cubicBezTo>
                <a:close/>
                <a:moveTo>
                  <a:pt x="979" y="0"/>
                </a:moveTo>
                <a:cubicBezTo>
                  <a:pt x="979" y="0"/>
                  <a:pt x="979" y="0"/>
                  <a:pt x="979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09600" y="4552950"/>
            <a:ext cx="68597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заказу Минобрнауки России  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458033" y="1580243"/>
            <a:ext cx="370370" cy="37037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131"/>
          <p:cNvSpPr>
            <a:spLocks/>
          </p:cNvSpPr>
          <p:nvPr/>
        </p:nvSpPr>
        <p:spPr bwMode="auto">
          <a:xfrm>
            <a:off x="5425806" y="1548023"/>
            <a:ext cx="358936" cy="364375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АПРОБАЦИИ</a:t>
            </a:r>
            <a:endParaRPr lang="en-US" dirty="0"/>
          </a:p>
        </p:txBody>
      </p:sp>
      <p:grpSp>
        <p:nvGrpSpPr>
          <p:cNvPr id="6" name="Group 35"/>
          <p:cNvGrpSpPr>
            <a:grpSpLocks noChangeAspect="1"/>
          </p:cNvGrpSpPr>
          <p:nvPr/>
        </p:nvGrpSpPr>
        <p:grpSpPr>
          <a:xfrm>
            <a:off x="5275686" y="2038862"/>
            <a:ext cx="1871368" cy="1980688"/>
            <a:chOff x="4659025" y="1439274"/>
            <a:chExt cx="1555283" cy="1646138"/>
          </a:xfrm>
        </p:grpSpPr>
        <p:graphicFrame>
          <p:nvGraphicFramePr>
            <p:cNvPr id="65" name="Chart 64"/>
            <p:cNvGraphicFramePr/>
            <p:nvPr/>
          </p:nvGraphicFramePr>
          <p:xfrm>
            <a:off x="4659025" y="1439274"/>
            <a:ext cx="1555283" cy="16461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0" name="TextBox 69"/>
            <p:cNvSpPr txBox="1"/>
            <p:nvPr/>
          </p:nvSpPr>
          <p:spPr>
            <a:xfrm>
              <a:off x="5170715" y="2138344"/>
              <a:ext cx="531902" cy="2813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/>
                  </a:solidFill>
                </a:rPr>
                <a:t>9</a:t>
              </a:r>
              <a:r>
                <a:rPr lang="ru-RU" sz="1600" b="1" dirty="0" smtClean="0">
                  <a:solidFill>
                    <a:schemeClr val="accent3"/>
                  </a:solidFill>
                </a:rPr>
                <a:t>2</a:t>
              </a:r>
              <a:r>
                <a:rPr lang="en-US" sz="1600" b="1" dirty="0" smtClean="0">
                  <a:solidFill>
                    <a:schemeClr val="accent3"/>
                  </a:solidFill>
                </a:rPr>
                <a:t>%</a:t>
              </a:r>
              <a:endParaRPr lang="en-US" sz="1200" b="1" dirty="0" smtClean="0">
                <a:solidFill>
                  <a:schemeClr val="accent3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047891" y="4019548"/>
            <a:ext cx="11283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600" b="1" dirty="0" smtClean="0"/>
              <a:t>Бакалавриат</a:t>
            </a:r>
            <a:endParaRPr lang="en-US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594570" y="4019549"/>
            <a:ext cx="12336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600" b="1" dirty="0" smtClean="0"/>
              <a:t>Магистратура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08538" y="1147286"/>
            <a:ext cx="785446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По профессиональному стандарту педагога </a:t>
            </a:r>
            <a:r>
              <a:rPr lang="ru-RU" sz="1600" dirty="0" smtClean="0"/>
              <a:t>была проверена готовность к выполнению    </a:t>
            </a:r>
            <a:r>
              <a:rPr lang="ru-RU" sz="1600" b="1" dirty="0" smtClean="0"/>
              <a:t>57 </a:t>
            </a:r>
            <a:r>
              <a:rPr lang="ru-RU" sz="1600" b="1" dirty="0"/>
              <a:t>трудовых действий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smtClean="0"/>
              <a:t>Процент </a:t>
            </a:r>
            <a:r>
              <a:rPr lang="ru-RU" sz="1600" dirty="0"/>
              <a:t>освоенных трудовых действий по профессиональному стандарту педагога в соответствии с моделью составил 79%.</a:t>
            </a:r>
          </a:p>
        </p:txBody>
      </p:sp>
      <p:grpSp>
        <p:nvGrpSpPr>
          <p:cNvPr id="35" name="Group 33"/>
          <p:cNvGrpSpPr>
            <a:grpSpLocks noChangeAspect="1"/>
          </p:cNvGrpSpPr>
          <p:nvPr/>
        </p:nvGrpSpPr>
        <p:grpSpPr>
          <a:xfrm>
            <a:off x="1676400" y="2038862"/>
            <a:ext cx="1871368" cy="1980688"/>
            <a:chOff x="1263334" y="1439274"/>
            <a:chExt cx="1555283" cy="1646138"/>
          </a:xfrm>
        </p:grpSpPr>
        <p:graphicFrame>
          <p:nvGraphicFramePr>
            <p:cNvPr id="36" name="Chart 61"/>
            <p:cNvGraphicFramePr/>
            <p:nvPr/>
          </p:nvGraphicFramePr>
          <p:xfrm>
            <a:off x="1263334" y="1439274"/>
            <a:ext cx="1555283" cy="16461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1775024" y="2121656"/>
              <a:ext cx="531902" cy="2813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/>
                  </a:solidFill>
                </a:rPr>
                <a:t>69</a:t>
              </a:r>
              <a:r>
                <a:rPr lang="en-US" sz="1600" b="1" dirty="0" smtClean="0">
                  <a:solidFill>
                    <a:schemeClr val="accent1"/>
                  </a:solidFill>
                </a:rPr>
                <a:t>%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7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hart 63"/>
          <p:cNvGraphicFramePr/>
          <p:nvPr>
            <p:extLst>
              <p:ext uri="{D42A27DB-BD31-4B8C-83A1-F6EECF244321}">
                <p14:modId xmlns:p14="http://schemas.microsoft.com/office/powerpoint/2010/main" val="1483904154"/>
              </p:ext>
            </p:extLst>
          </p:nvPr>
        </p:nvGraphicFramePr>
        <p:xfrm>
          <a:off x="1256893" y="1047750"/>
          <a:ext cx="6736836" cy="274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ПО ПРОФИЛЯМ</a:t>
            </a:r>
            <a:endParaRPr lang="en-US" dirty="0"/>
          </a:p>
        </p:txBody>
      </p:sp>
      <p:grpSp>
        <p:nvGrpSpPr>
          <p:cNvPr id="3" name="Group 78"/>
          <p:cNvGrpSpPr/>
          <p:nvPr/>
        </p:nvGrpSpPr>
        <p:grpSpPr>
          <a:xfrm>
            <a:off x="654724" y="3872562"/>
            <a:ext cx="1296168" cy="819850"/>
            <a:chOff x="654724" y="3666283"/>
            <a:chExt cx="1296168" cy="518463"/>
          </a:xfrm>
        </p:grpSpPr>
        <p:grpSp>
          <p:nvGrpSpPr>
            <p:cNvPr id="5" name="Group 57"/>
            <p:cNvGrpSpPr/>
            <p:nvPr/>
          </p:nvGrpSpPr>
          <p:grpSpPr>
            <a:xfrm flipV="1">
              <a:off x="654724" y="3666283"/>
              <a:ext cx="1296168" cy="518463"/>
              <a:chOff x="654725" y="3090213"/>
              <a:chExt cx="1296168" cy="518463"/>
            </a:xfrm>
          </p:grpSpPr>
          <p:sp>
            <p:nvSpPr>
              <p:cNvPr id="59" name="Isosceles Triangle 58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ound Same Side Corner Rectangle 59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799620" y="3765547"/>
              <a:ext cx="965136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Воспитатель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99140" y="3877983"/>
            <a:ext cx="1768502" cy="814429"/>
            <a:chOff x="2399140" y="3877983"/>
            <a:chExt cx="1768502" cy="814429"/>
          </a:xfrm>
        </p:grpSpPr>
        <p:grpSp>
          <p:nvGrpSpPr>
            <p:cNvPr id="7" name="Group 60"/>
            <p:cNvGrpSpPr/>
            <p:nvPr/>
          </p:nvGrpSpPr>
          <p:grpSpPr>
            <a:xfrm flipV="1">
              <a:off x="2399140" y="3877983"/>
              <a:ext cx="1768502" cy="814429"/>
              <a:chOff x="654725" y="3090213"/>
              <a:chExt cx="1296168" cy="518463"/>
            </a:xfrm>
          </p:grpSpPr>
          <p:sp>
            <p:nvSpPr>
              <p:cNvPr id="62" name="Isosceles Triangle 61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ound Same Side Corner Rectangle 62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2399140" y="3982820"/>
              <a:ext cx="1701819" cy="64633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Учитель начальных классов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4745096" y="3878500"/>
            <a:ext cx="1833191" cy="908988"/>
            <a:chOff x="3957830" y="3666283"/>
            <a:chExt cx="1296168" cy="518463"/>
          </a:xfrm>
        </p:grpSpPr>
        <p:grpSp>
          <p:nvGrpSpPr>
            <p:cNvPr id="9" name="Group 64"/>
            <p:cNvGrpSpPr/>
            <p:nvPr/>
          </p:nvGrpSpPr>
          <p:grpSpPr>
            <a:xfrm flipV="1">
              <a:off x="3957830" y="3666283"/>
              <a:ext cx="1296168" cy="518463"/>
              <a:chOff x="654725" y="3090213"/>
              <a:chExt cx="1296168" cy="518463"/>
            </a:xfrm>
          </p:grpSpPr>
          <p:sp>
            <p:nvSpPr>
              <p:cNvPr id="66" name="Isosceles Triangle 65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Round Same Side Corner Rectangle 66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4019782" y="3721699"/>
              <a:ext cx="1172263" cy="24576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Учитель основного общего образования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81"/>
          <p:cNvGrpSpPr/>
          <p:nvPr/>
        </p:nvGrpSpPr>
        <p:grpSpPr>
          <a:xfrm>
            <a:off x="7038628" y="3878500"/>
            <a:ext cx="1876771" cy="908988"/>
            <a:chOff x="5580111" y="3666283"/>
            <a:chExt cx="1296168" cy="518463"/>
          </a:xfrm>
        </p:grpSpPr>
        <p:grpSp>
          <p:nvGrpSpPr>
            <p:cNvPr id="11" name="Group 67"/>
            <p:cNvGrpSpPr/>
            <p:nvPr/>
          </p:nvGrpSpPr>
          <p:grpSpPr>
            <a:xfrm flipV="1">
              <a:off x="5580111" y="3666283"/>
              <a:ext cx="1296168" cy="518463"/>
              <a:chOff x="654725" y="3090213"/>
              <a:chExt cx="1296168" cy="518463"/>
            </a:xfrm>
          </p:grpSpPr>
          <p:sp>
            <p:nvSpPr>
              <p:cNvPr id="69" name="Isosceles Triangle 68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Round Same Side Corner Rectangle 69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5646171" y="3731669"/>
              <a:ext cx="1164046" cy="24576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Учитель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среднего </a:t>
              </a:r>
              <a:r>
                <a:rPr lang="ru-RU" sz="1400" b="1" dirty="0">
                  <a:solidFill>
                    <a:schemeClr val="bg1"/>
                  </a:solidFill>
                </a:rPr>
                <a:t>общего образования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1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9792" y="57150"/>
            <a:ext cx="8349114" cy="340294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dirty="0"/>
              <a:t>Профиль </a:t>
            </a:r>
            <a:r>
              <a:rPr lang="ru-RU" dirty="0" err="1"/>
              <a:t>сформированности</a:t>
            </a:r>
            <a:r>
              <a:rPr lang="ru-RU" dirty="0"/>
              <a:t> профессиональных компетенций студентов проекта</a:t>
            </a:r>
            <a:endParaRPr lang="en-US" dirty="0"/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762000" y="1416843"/>
            <a:ext cx="4038600" cy="98488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b="1" dirty="0">
                <a:latin typeface="+mj-lt"/>
                <a:cs typeface="Times New Roman" panose="02020603050405020304" pitchFamily="18" charset="0"/>
              </a:rPr>
              <a:t>Эффективность освоения трудовых действий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проекта по профилю 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«Учитель среднего общего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образования» одного из основных вузов-участников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228600" y="4204746"/>
            <a:ext cx="4191000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400" i="1" dirty="0">
                <a:latin typeface="+mj-lt"/>
                <a:cs typeface="Times New Roman" panose="02020603050405020304" pitchFamily="18" charset="0"/>
              </a:rPr>
              <a:t>Примечание: ТД отмечены цифрами, вузы – цветом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957" r="33122" b="4102"/>
          <a:stretch/>
        </p:blipFill>
        <p:spPr bwMode="auto">
          <a:xfrm>
            <a:off x="5111207" y="1029384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33399" y="1310277"/>
            <a:ext cx="723797" cy="7030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82564" y="1200150"/>
            <a:ext cx="7232835" cy="3493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/>
              <a:t>Семь трудовых действий </a:t>
            </a:r>
            <a:r>
              <a:rPr lang="ru-RU" sz="1600" dirty="0"/>
              <a:t>из 57 трудовых действий профессионального стандарта педагога были </a:t>
            </a:r>
            <a:r>
              <a:rPr lang="ru-RU" sz="1600" b="1" u="sng" dirty="0"/>
              <a:t>освоены во всех проектах </a:t>
            </a:r>
            <a:r>
              <a:rPr lang="ru-RU" sz="1600" dirty="0"/>
              <a:t>(в двух и более), в которых они </a:t>
            </a:r>
            <a:r>
              <a:rPr lang="ru-RU" sz="1600" dirty="0" smtClean="0"/>
              <a:t>проверялись: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ru-RU" sz="1600" b="1" dirty="0" smtClean="0"/>
              <a:t>Проведение</a:t>
            </a:r>
            <a:r>
              <a:rPr lang="ru-RU" sz="1600" dirty="0" smtClean="0"/>
              <a:t> учебных </a:t>
            </a:r>
            <a:r>
              <a:rPr lang="ru-RU" sz="1600" b="1" dirty="0" smtClean="0"/>
              <a:t>занятий</a:t>
            </a:r>
            <a:r>
              <a:rPr lang="ru-RU" sz="1600" dirty="0" smtClean="0"/>
              <a:t>;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ru-RU" sz="1600" dirty="0"/>
              <a:t>П</a:t>
            </a:r>
            <a:r>
              <a:rPr lang="ru-RU" sz="1600" dirty="0" smtClean="0"/>
              <a:t>роектирование </a:t>
            </a:r>
            <a:r>
              <a:rPr lang="ru-RU" sz="1600" dirty="0"/>
              <a:t>психологически </a:t>
            </a:r>
            <a:r>
              <a:rPr lang="ru-RU" sz="1600" b="1" dirty="0"/>
              <a:t>безопасной и комфортной образовательной </a:t>
            </a:r>
            <a:r>
              <a:rPr lang="ru-RU" sz="1600" b="1" dirty="0" smtClean="0"/>
              <a:t>среды</a:t>
            </a:r>
            <a:r>
              <a:rPr lang="ru-RU" sz="1600" dirty="0" smtClean="0"/>
              <a:t>;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ru-RU" sz="1600" dirty="0"/>
              <a:t>Оказание </a:t>
            </a:r>
            <a:r>
              <a:rPr lang="ru-RU" sz="1600" b="1" dirty="0"/>
              <a:t>адресной помощи </a:t>
            </a:r>
            <a:r>
              <a:rPr lang="ru-RU" sz="1600" dirty="0" smtClean="0"/>
              <a:t>обучающимся;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ru-RU" sz="1600" dirty="0" smtClean="0"/>
              <a:t>Разработка </a:t>
            </a:r>
            <a:r>
              <a:rPr lang="ru-RU" sz="1600" b="1" dirty="0" smtClean="0"/>
              <a:t>программ </a:t>
            </a:r>
            <a:r>
              <a:rPr lang="ru-RU" sz="1600" b="1" dirty="0"/>
              <a:t>индивидуального развития </a:t>
            </a:r>
            <a:r>
              <a:rPr lang="ru-RU" sz="1600" dirty="0" smtClean="0"/>
              <a:t>ребенка;</a:t>
            </a:r>
            <a:endParaRPr lang="ru-RU" sz="1600" dirty="0"/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ru-RU" sz="1600" b="1" dirty="0"/>
              <a:t>Организация</a:t>
            </a:r>
            <a:r>
              <a:rPr lang="ru-RU" sz="1600" dirty="0"/>
              <a:t> </a:t>
            </a:r>
            <a:r>
              <a:rPr lang="ru-RU" sz="1600" b="1" dirty="0" smtClean="0"/>
              <a:t>взаимодействия </a:t>
            </a:r>
            <a:r>
              <a:rPr lang="ru-RU" sz="1600" b="1" dirty="0"/>
              <a:t>детей </a:t>
            </a:r>
            <a:r>
              <a:rPr lang="ru-RU" sz="1600" dirty="0"/>
              <a:t>в разных видах </a:t>
            </a:r>
            <a:r>
              <a:rPr lang="ru-RU" sz="1600" dirty="0" smtClean="0"/>
              <a:t>деятельности;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ru-RU" sz="1600" b="1" dirty="0"/>
              <a:t>Организация учебного </a:t>
            </a:r>
            <a:r>
              <a:rPr lang="ru-RU" sz="1600" b="1" dirty="0" smtClean="0"/>
              <a:t>процесса</a:t>
            </a:r>
            <a:r>
              <a:rPr lang="ru-RU" sz="1600" dirty="0" smtClean="0"/>
              <a:t> первоклассника;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ru-RU" sz="1600" dirty="0"/>
              <a:t>Корректировка учебной </a:t>
            </a:r>
            <a:r>
              <a:rPr lang="ru-RU" sz="1600" dirty="0" smtClean="0"/>
              <a:t>деятельности </a:t>
            </a:r>
            <a:r>
              <a:rPr lang="ru-RU" sz="1600" dirty="0"/>
              <a:t>исходя из данных мониторинга образовательных </a:t>
            </a:r>
            <a:r>
              <a:rPr lang="ru-RU" sz="1600" dirty="0" smtClean="0"/>
              <a:t>результатов.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 ТРУДОВЫХ ДЕЙСТВИЙ, КОТОРЫЕ БЫЛИ ОСВОЕНЫ</a:t>
            </a:r>
            <a:endParaRPr lang="en-US" dirty="0"/>
          </a:p>
        </p:txBody>
      </p:sp>
      <p:sp>
        <p:nvSpPr>
          <p:cNvPr id="6" name="Freeform 217"/>
          <p:cNvSpPr>
            <a:spLocks noEditPoints="1"/>
          </p:cNvSpPr>
          <p:nvPr/>
        </p:nvSpPr>
        <p:spPr bwMode="auto">
          <a:xfrm>
            <a:off x="705857" y="1519733"/>
            <a:ext cx="378880" cy="28416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33399" y="1310277"/>
            <a:ext cx="723797" cy="7030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82564" y="1200150"/>
            <a:ext cx="723283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/>
              <a:t>Семь трудовых действий </a:t>
            </a:r>
            <a:r>
              <a:rPr lang="ru-RU" sz="1600" dirty="0"/>
              <a:t>из 57 трудовых действий профессионального стандарта педагога вызвали </a:t>
            </a:r>
            <a:r>
              <a:rPr lang="ru-RU" sz="1600" b="1" u="sng" dirty="0"/>
              <a:t>наибольшие сложности </a:t>
            </a:r>
            <a:r>
              <a:rPr lang="ru-RU" sz="1600" dirty="0"/>
              <a:t>у </a:t>
            </a:r>
            <a:r>
              <a:rPr lang="ru-RU" sz="1600" dirty="0" smtClean="0"/>
              <a:t>студентов:</a:t>
            </a:r>
            <a:endParaRPr lang="ru-RU" sz="16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Разработка и реализация программ учебных </a:t>
            </a:r>
            <a:r>
              <a:rPr lang="ru-RU" sz="1600" dirty="0" smtClean="0"/>
              <a:t>дисциплин;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Формирование универсальных учебных действий</a:t>
            </a:r>
            <a:r>
              <a:rPr lang="ru-RU" sz="1600" dirty="0"/>
              <a:t>;</a:t>
            </a:r>
            <a:endParaRPr lang="ru-RU" sz="16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/>
              <a:t>Поддержание уклада </a:t>
            </a:r>
            <a:r>
              <a:rPr lang="ru-RU" sz="1600" dirty="0" smtClean="0"/>
              <a:t>образовательной организации;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Освоение и применение психолого-педагогических </a:t>
            </a:r>
            <a:r>
              <a:rPr lang="ru-RU" sz="1600" b="1" dirty="0" smtClean="0"/>
              <a:t>технологий</a:t>
            </a:r>
            <a:r>
              <a:rPr lang="ru-RU" sz="1600" dirty="0" smtClean="0"/>
              <a:t>;</a:t>
            </a:r>
            <a:endParaRPr lang="ru-RU" sz="16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/>
              <a:t>Поддержка </a:t>
            </a:r>
            <a:r>
              <a:rPr lang="ru-RU" sz="1600" b="1" dirty="0"/>
              <a:t>детской инициативы </a:t>
            </a:r>
            <a:r>
              <a:rPr lang="ru-RU" sz="1600" dirty="0"/>
              <a:t>и самостоятельности в разных видах деятельности;</a:t>
            </a:r>
            <a:endParaRPr lang="ru-RU" sz="16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Участие в планировании и корректировке образовательных задач;</a:t>
            </a:r>
            <a:endParaRPr lang="ru-RU" sz="16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Формирование </a:t>
            </a:r>
            <a:r>
              <a:rPr lang="ru-RU" sz="1600" b="1" dirty="0" err="1"/>
              <a:t>метапредметных</a:t>
            </a:r>
            <a:r>
              <a:rPr lang="ru-RU" sz="1600" b="1" dirty="0"/>
              <a:t> </a:t>
            </a:r>
            <a:r>
              <a:rPr lang="ru-RU" sz="1600" b="1" dirty="0" smtClean="0"/>
              <a:t>компетенций</a:t>
            </a:r>
            <a:r>
              <a:rPr lang="ru-RU" sz="1600" dirty="0" smtClean="0"/>
              <a:t>.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97443" y="125127"/>
            <a:ext cx="8349114" cy="3402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 НАИБОЛЕЕ СЛОЖНЫХ ТРУДОВЫХ ДЕЙСТВИЙ</a:t>
            </a:r>
            <a:endParaRPr lang="en-US" dirty="0"/>
          </a:p>
        </p:txBody>
      </p:sp>
      <p:sp>
        <p:nvSpPr>
          <p:cNvPr id="6" name="Freeform 217"/>
          <p:cNvSpPr>
            <a:spLocks noEditPoints="1"/>
          </p:cNvSpPr>
          <p:nvPr/>
        </p:nvSpPr>
        <p:spPr bwMode="auto">
          <a:xfrm>
            <a:off x="705857" y="1519733"/>
            <a:ext cx="378880" cy="28416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ПРЕДЛОЖЕНИЕ ПО РАЗВИТИЮ НЕЗАВИСИМОЙ ОЦЕНКИ</a:t>
            </a:r>
            <a:endParaRPr lang="en-US" dirty="0"/>
          </a:p>
        </p:txBody>
      </p:sp>
      <p:sp>
        <p:nvSpPr>
          <p:cNvPr id="96" name="Text Placeholder 3"/>
          <p:cNvSpPr txBox="1">
            <a:spLocks/>
          </p:cNvSpPr>
          <p:nvPr/>
        </p:nvSpPr>
        <p:spPr>
          <a:xfrm>
            <a:off x="4571999" y="2087238"/>
            <a:ext cx="4156625" cy="13849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ru-RU" sz="1800" dirty="0"/>
              <a:t>Выявленные группы тестовых заданий и кейсов разной сложности позволят </a:t>
            </a:r>
            <a:r>
              <a:rPr lang="ru-RU" sz="1800" b="1" dirty="0"/>
              <a:t>дифференцированно оценивать освоенные профессиональные компетенции по 3-4 уровням </a:t>
            </a:r>
            <a:r>
              <a:rPr lang="ru-RU" sz="1800" b="1" dirty="0" smtClean="0"/>
              <a:t>сложности.</a:t>
            </a:r>
            <a:endParaRPr lang="ru-RU" sz="1800" b="1" dirty="0"/>
          </a:p>
        </p:txBody>
      </p:sp>
      <p:grpSp>
        <p:nvGrpSpPr>
          <p:cNvPr id="36" name="Group 3"/>
          <p:cNvGrpSpPr/>
          <p:nvPr/>
        </p:nvGrpSpPr>
        <p:grpSpPr>
          <a:xfrm>
            <a:off x="3048000" y="1657350"/>
            <a:ext cx="578009" cy="578008"/>
            <a:chOff x="990066" y="3337989"/>
            <a:chExt cx="717824" cy="717824"/>
          </a:xfrm>
        </p:grpSpPr>
        <p:sp>
          <p:nvSpPr>
            <p:cNvPr id="37" name="Freeform 4"/>
            <p:cNvSpPr/>
            <p:nvPr/>
          </p:nvSpPr>
          <p:spPr>
            <a:xfrm>
              <a:off x="990066" y="3337989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latin typeface="FontAwesome" pitchFamily="2" charset="0"/>
              </a:endParaRPr>
            </a:p>
          </p:txBody>
        </p:sp>
        <p:sp>
          <p:nvSpPr>
            <p:cNvPr id="38" name="Freeform 62"/>
            <p:cNvSpPr>
              <a:spLocks noEditPoints="1"/>
            </p:cNvSpPr>
            <p:nvPr/>
          </p:nvSpPr>
          <p:spPr bwMode="auto">
            <a:xfrm>
              <a:off x="1183770" y="3530372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" name="Group 6"/>
          <p:cNvGrpSpPr/>
          <p:nvPr/>
        </p:nvGrpSpPr>
        <p:grpSpPr>
          <a:xfrm>
            <a:off x="2166604" y="2023015"/>
            <a:ext cx="729133" cy="729133"/>
            <a:chOff x="2502224" y="2594793"/>
            <a:chExt cx="905504" cy="905504"/>
          </a:xfrm>
        </p:grpSpPr>
        <p:sp>
          <p:nvSpPr>
            <p:cNvPr id="41" name="Freeform 9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FontAwesome" pitchFamily="2" charset="0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latin typeface="FontAwesome" pitchFamily="2" charset="0"/>
              </a:endParaRPr>
            </a:p>
          </p:txBody>
        </p:sp>
      </p:grpSp>
      <p:grpSp>
        <p:nvGrpSpPr>
          <p:cNvPr id="45" name="Group 12"/>
          <p:cNvGrpSpPr/>
          <p:nvPr/>
        </p:nvGrpSpPr>
        <p:grpSpPr>
          <a:xfrm>
            <a:off x="1234256" y="2523793"/>
            <a:ext cx="578009" cy="578008"/>
            <a:chOff x="4202062" y="3135894"/>
            <a:chExt cx="717824" cy="717824"/>
          </a:xfrm>
        </p:grpSpPr>
        <p:sp>
          <p:nvSpPr>
            <p:cNvPr id="47" name="Freeform 13"/>
            <p:cNvSpPr/>
            <p:nvPr/>
          </p:nvSpPr>
          <p:spPr>
            <a:xfrm>
              <a:off x="4202062" y="3135894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FontAwesome" pitchFamily="2" charset="0"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4362577" y="3331139"/>
              <a:ext cx="396795" cy="327335"/>
            </a:xfrm>
            <a:custGeom>
              <a:avLst/>
              <a:gdLst/>
              <a:ahLst/>
              <a:cxnLst>
                <a:cxn ang="0">
                  <a:pos x="910" y="0"/>
                </a:cxn>
                <a:cxn ang="0">
                  <a:pos x="617" y="0"/>
                </a:cxn>
                <a:cxn ang="0">
                  <a:pos x="617" y="0"/>
                </a:cxn>
                <a:cxn ang="0">
                  <a:pos x="324" y="0"/>
                </a:cxn>
                <a:cxn ang="0">
                  <a:pos x="218" y="85"/>
                </a:cxn>
                <a:cxn ang="0">
                  <a:pos x="617" y="1018"/>
                </a:cxn>
                <a:cxn ang="0">
                  <a:pos x="617" y="1018"/>
                </a:cxn>
                <a:cxn ang="0">
                  <a:pos x="1016" y="85"/>
                </a:cxn>
                <a:cxn ang="0">
                  <a:pos x="910" y="0"/>
                </a:cxn>
              </a:cxnLst>
              <a:rect l="0" t="0" r="r" b="b"/>
              <a:pathLst>
                <a:path w="1234" h="1018">
                  <a:moveTo>
                    <a:pt x="910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0"/>
                    <a:pt x="617" y="0"/>
                    <a:pt x="6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4" y="0"/>
                    <a:pt x="279" y="78"/>
                    <a:pt x="218" y="85"/>
                  </a:cubicBezTo>
                  <a:cubicBezTo>
                    <a:pt x="0" y="833"/>
                    <a:pt x="617" y="1018"/>
                    <a:pt x="617" y="1018"/>
                  </a:cubicBezTo>
                  <a:cubicBezTo>
                    <a:pt x="617" y="1018"/>
                    <a:pt x="617" y="1018"/>
                    <a:pt x="617" y="1018"/>
                  </a:cubicBezTo>
                  <a:cubicBezTo>
                    <a:pt x="617" y="1018"/>
                    <a:pt x="1234" y="833"/>
                    <a:pt x="1016" y="85"/>
                  </a:cubicBezTo>
                  <a:cubicBezTo>
                    <a:pt x="955" y="78"/>
                    <a:pt x="910" y="0"/>
                    <a:pt x="91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15"/>
          <p:cNvGrpSpPr/>
          <p:nvPr/>
        </p:nvGrpSpPr>
        <p:grpSpPr>
          <a:xfrm>
            <a:off x="2166604" y="2880135"/>
            <a:ext cx="729133" cy="729133"/>
            <a:chOff x="5714220" y="3605271"/>
            <a:chExt cx="905504" cy="905504"/>
          </a:xfrm>
        </p:grpSpPr>
        <p:sp>
          <p:nvSpPr>
            <p:cNvPr id="51" name="Freeform 1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58008" rIns="158008" bIns="914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  <p:sp>
          <p:nvSpPr>
            <p:cNvPr id="52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latin typeface="FontAwesome" pitchFamily="2" charset="0"/>
              </a:endParaRPr>
            </a:p>
          </p:txBody>
        </p:sp>
      </p:grpSp>
      <p:grpSp>
        <p:nvGrpSpPr>
          <p:cNvPr id="54" name="Group 19"/>
          <p:cNvGrpSpPr/>
          <p:nvPr/>
        </p:nvGrpSpPr>
        <p:grpSpPr>
          <a:xfrm>
            <a:off x="3048000" y="3377642"/>
            <a:ext cx="578009" cy="578008"/>
            <a:chOff x="7414059" y="2469972"/>
            <a:chExt cx="717824" cy="717824"/>
          </a:xfrm>
        </p:grpSpPr>
        <p:sp>
          <p:nvSpPr>
            <p:cNvPr id="55" name="Freeform 20"/>
            <p:cNvSpPr/>
            <p:nvPr/>
          </p:nvSpPr>
          <p:spPr>
            <a:xfrm>
              <a:off x="7414059" y="2469972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58008" rIns="158008" bIns="1580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FontAwesome" pitchFamily="2" charset="0"/>
              </a:endParaRPr>
            </a:p>
          </p:txBody>
        </p:sp>
        <p:sp>
          <p:nvSpPr>
            <p:cNvPr id="56" name="Freeform 187"/>
            <p:cNvSpPr>
              <a:spLocks noEditPoints="1"/>
            </p:cNvSpPr>
            <p:nvPr/>
          </p:nvSpPr>
          <p:spPr bwMode="auto">
            <a:xfrm>
              <a:off x="7593812" y="2713101"/>
              <a:ext cx="358318" cy="23156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7" name="Group 22"/>
          <p:cNvGrpSpPr/>
          <p:nvPr/>
        </p:nvGrpSpPr>
        <p:grpSpPr>
          <a:xfrm>
            <a:off x="1169133" y="3677122"/>
            <a:ext cx="1359860" cy="711210"/>
            <a:chOff x="6507348" y="3881049"/>
            <a:chExt cx="1849276" cy="967176"/>
          </a:xfrm>
        </p:grpSpPr>
        <p:grpSp>
          <p:nvGrpSpPr>
            <p:cNvPr id="58" name="Group 300"/>
            <p:cNvGrpSpPr/>
            <p:nvPr/>
          </p:nvGrpSpPr>
          <p:grpSpPr>
            <a:xfrm>
              <a:off x="6507348" y="3881049"/>
              <a:ext cx="1849276" cy="967176"/>
              <a:chOff x="2844800" y="1304396"/>
              <a:chExt cx="2803525" cy="1466250"/>
            </a:xfrm>
          </p:grpSpPr>
          <p:grpSp>
            <p:nvGrpSpPr>
              <p:cNvPr id="60" name="Group 44"/>
              <p:cNvGrpSpPr/>
              <p:nvPr/>
            </p:nvGrpSpPr>
            <p:grpSpPr>
              <a:xfrm>
                <a:off x="3209925" y="1304396"/>
                <a:ext cx="2073275" cy="1397000"/>
                <a:chOff x="4843457" y="992546"/>
                <a:chExt cx="2073275" cy="1397000"/>
              </a:xfrm>
            </p:grpSpPr>
            <p:sp>
              <p:nvSpPr>
                <p:cNvPr id="65" name="Freeform 12"/>
                <p:cNvSpPr>
                  <a:spLocks/>
                </p:cNvSpPr>
                <p:nvPr/>
              </p:nvSpPr>
              <p:spPr bwMode="auto">
                <a:xfrm>
                  <a:off x="4843457" y="992546"/>
                  <a:ext cx="2073275" cy="1397000"/>
                </a:xfrm>
                <a:custGeom>
                  <a:avLst/>
                  <a:gdLst/>
                  <a:ahLst/>
                  <a:cxnLst>
                    <a:cxn ang="0">
                      <a:pos x="1146" y="737"/>
                    </a:cxn>
                    <a:cxn ang="0">
                      <a:pos x="1120" y="772"/>
                    </a:cxn>
                    <a:cxn ang="0">
                      <a:pos x="26" y="772"/>
                    </a:cxn>
                    <a:cxn ang="0">
                      <a:pos x="0" y="737"/>
                    </a:cxn>
                    <a:cxn ang="0">
                      <a:pos x="0" y="35"/>
                    </a:cxn>
                    <a:cxn ang="0">
                      <a:pos x="26" y="0"/>
                    </a:cxn>
                    <a:cxn ang="0">
                      <a:pos x="1120" y="0"/>
                    </a:cxn>
                    <a:cxn ang="0">
                      <a:pos x="1146" y="35"/>
                    </a:cxn>
                    <a:cxn ang="0">
                      <a:pos x="1146" y="737"/>
                    </a:cxn>
                  </a:cxnLst>
                  <a:rect l="0" t="0" r="r" b="b"/>
                  <a:pathLst>
                    <a:path w="1146" h="772">
                      <a:moveTo>
                        <a:pt x="1146" y="737"/>
                      </a:moveTo>
                      <a:cubicBezTo>
                        <a:pt x="1146" y="756"/>
                        <a:pt x="1134" y="772"/>
                        <a:pt x="1120" y="772"/>
                      </a:cubicBezTo>
                      <a:cubicBezTo>
                        <a:pt x="26" y="772"/>
                        <a:pt x="26" y="772"/>
                        <a:pt x="26" y="772"/>
                      </a:cubicBezTo>
                      <a:cubicBezTo>
                        <a:pt x="12" y="772"/>
                        <a:pt x="0" y="756"/>
                        <a:pt x="0" y="737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16"/>
                        <a:pt x="12" y="0"/>
                        <a:pt x="26" y="0"/>
                      </a:cubicBezTo>
                      <a:cubicBezTo>
                        <a:pt x="1120" y="0"/>
                        <a:pt x="1120" y="0"/>
                        <a:pt x="1120" y="0"/>
                      </a:cubicBezTo>
                      <a:cubicBezTo>
                        <a:pt x="1134" y="0"/>
                        <a:pt x="1146" y="16"/>
                        <a:pt x="1146" y="35"/>
                      </a:cubicBezTo>
                      <a:cubicBezTo>
                        <a:pt x="1146" y="737"/>
                        <a:pt x="1146" y="737"/>
                        <a:pt x="1146" y="737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Rectangle 13"/>
                <p:cNvSpPr>
                  <a:spLocks noChangeArrowheads="1"/>
                </p:cNvSpPr>
                <p:nvPr/>
              </p:nvSpPr>
              <p:spPr bwMode="auto">
                <a:xfrm>
                  <a:off x="4926007" y="1068746"/>
                  <a:ext cx="1914525" cy="11811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21"/>
                <p:cNvSpPr>
                  <a:spLocks/>
                </p:cNvSpPr>
                <p:nvPr/>
              </p:nvSpPr>
              <p:spPr bwMode="auto">
                <a:xfrm>
                  <a:off x="4936351" y="1068746"/>
                  <a:ext cx="1901825" cy="1089025"/>
                </a:xfrm>
                <a:custGeom>
                  <a:avLst/>
                  <a:gdLst/>
                  <a:ahLst/>
                  <a:cxnLst>
                    <a:cxn ang="0">
                      <a:pos x="1198" y="0"/>
                    </a:cxn>
                    <a:cxn ang="0">
                      <a:pos x="0" y="0"/>
                    </a:cxn>
                    <a:cxn ang="0">
                      <a:pos x="1198" y="686"/>
                    </a:cxn>
                    <a:cxn ang="0">
                      <a:pos x="1198" y="0"/>
                    </a:cxn>
                  </a:cxnLst>
                  <a:rect l="0" t="0" r="r" b="b"/>
                  <a:pathLst>
                    <a:path w="1198" h="686">
                      <a:moveTo>
                        <a:pt x="1198" y="0"/>
                      </a:moveTo>
                      <a:lnTo>
                        <a:pt x="0" y="0"/>
                      </a:lnTo>
                      <a:lnTo>
                        <a:pt x="1198" y="686"/>
                      </a:lnTo>
                      <a:lnTo>
                        <a:pt x="1198" y="0"/>
                      </a:lnTo>
                      <a:close/>
                    </a:path>
                  </a:pathLst>
                </a:custGeom>
                <a:solidFill>
                  <a:schemeClr val="bg1">
                    <a:alpha val="23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1" name="Group 43"/>
              <p:cNvGrpSpPr/>
              <p:nvPr/>
            </p:nvGrpSpPr>
            <p:grpSpPr>
              <a:xfrm>
                <a:off x="2844800" y="2648409"/>
                <a:ext cx="2803525" cy="122237"/>
                <a:chOff x="4462463" y="2425701"/>
                <a:chExt cx="2803525" cy="122237"/>
              </a:xfrm>
            </p:grpSpPr>
            <p:sp>
              <p:nvSpPr>
                <p:cNvPr id="62" name="Freeform 15"/>
                <p:cNvSpPr>
                  <a:spLocks/>
                </p:cNvSpPr>
                <p:nvPr/>
              </p:nvSpPr>
              <p:spPr bwMode="auto">
                <a:xfrm>
                  <a:off x="4462463" y="2481263"/>
                  <a:ext cx="2800350" cy="66675"/>
                </a:xfrm>
                <a:custGeom>
                  <a:avLst/>
                  <a:gdLst/>
                  <a:ahLst/>
                  <a:cxnLst>
                    <a:cxn ang="0">
                      <a:pos x="10" y="5"/>
                    </a:cxn>
                    <a:cxn ang="0">
                      <a:pos x="68" y="37"/>
                    </a:cxn>
                    <a:cxn ang="0">
                      <a:pos x="1487" y="37"/>
                    </a:cxn>
                    <a:cxn ang="0">
                      <a:pos x="1546" y="12"/>
                    </a:cxn>
                    <a:cxn ang="0">
                      <a:pos x="1547" y="0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547" h="37">
                      <a:moveTo>
                        <a:pt x="10" y="5"/>
                      </a:moveTo>
                      <a:cubicBezTo>
                        <a:pt x="10" y="5"/>
                        <a:pt x="0" y="23"/>
                        <a:pt x="68" y="37"/>
                      </a:cubicBezTo>
                      <a:cubicBezTo>
                        <a:pt x="1487" y="37"/>
                        <a:pt x="1487" y="37"/>
                        <a:pt x="1487" y="37"/>
                      </a:cubicBezTo>
                      <a:cubicBezTo>
                        <a:pt x="1487" y="37"/>
                        <a:pt x="1534" y="34"/>
                        <a:pt x="1546" y="12"/>
                      </a:cubicBezTo>
                      <a:cubicBezTo>
                        <a:pt x="1547" y="0"/>
                        <a:pt x="1547" y="0"/>
                        <a:pt x="1547" y="0"/>
                      </a:cubicBez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" name="Freeform 16"/>
                <p:cNvSpPr>
                  <a:spLocks/>
                </p:cNvSpPr>
                <p:nvPr/>
              </p:nvSpPr>
              <p:spPr bwMode="auto">
                <a:xfrm>
                  <a:off x="4478338" y="2425701"/>
                  <a:ext cx="2787650" cy="841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38"/>
                    </a:cxn>
                    <a:cxn ang="0">
                      <a:pos x="16" y="43"/>
                    </a:cxn>
                    <a:cxn ang="0">
                      <a:pos x="1522" y="43"/>
                    </a:cxn>
                    <a:cxn ang="0">
                      <a:pos x="1538" y="40"/>
                    </a:cxn>
                    <a:cxn ang="0">
                      <a:pos x="1538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540" h="47">
                      <a:moveTo>
                        <a:pt x="1" y="0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1" y="47"/>
                        <a:pt x="16" y="43"/>
                        <a:pt x="16" y="43"/>
                      </a:cubicBezTo>
                      <a:cubicBezTo>
                        <a:pt x="1522" y="43"/>
                        <a:pt x="1522" y="43"/>
                        <a:pt x="1522" y="43"/>
                      </a:cubicBezTo>
                      <a:cubicBezTo>
                        <a:pt x="1540" y="45"/>
                        <a:pt x="1538" y="40"/>
                        <a:pt x="1538" y="40"/>
                      </a:cubicBezTo>
                      <a:cubicBezTo>
                        <a:pt x="1538" y="0"/>
                        <a:pt x="1538" y="0"/>
                        <a:pt x="1538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adFill>
                  <a:gsLst>
                    <a:gs pos="42000">
                      <a:schemeClr val="bg1">
                        <a:lumMod val="75000"/>
                      </a:schemeClr>
                    </a:gs>
                    <a:gs pos="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5672138" y="2425701"/>
                  <a:ext cx="392113" cy="44450"/>
                </a:xfrm>
                <a:custGeom>
                  <a:avLst/>
                  <a:gdLst/>
                  <a:ahLst/>
                  <a:cxnLst>
                    <a:cxn ang="0">
                      <a:pos x="20" y="22"/>
                    </a:cxn>
                    <a:cxn ang="0">
                      <a:pos x="198" y="22"/>
                    </a:cxn>
                    <a:cxn ang="0">
                      <a:pos x="215" y="1"/>
                    </a:cxn>
                    <a:cxn ang="0">
                      <a:pos x="6" y="0"/>
                    </a:cxn>
                    <a:cxn ang="0">
                      <a:pos x="20" y="22"/>
                    </a:cxn>
                  </a:cxnLst>
                  <a:rect l="0" t="0" r="r" b="b"/>
                  <a:pathLst>
                    <a:path w="217" h="25">
                      <a:moveTo>
                        <a:pt x="20" y="22"/>
                      </a:moveTo>
                      <a:cubicBezTo>
                        <a:pt x="198" y="22"/>
                        <a:pt x="198" y="22"/>
                        <a:pt x="198" y="22"/>
                      </a:cubicBezTo>
                      <a:cubicBezTo>
                        <a:pt x="198" y="22"/>
                        <a:pt x="217" y="25"/>
                        <a:pt x="21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20"/>
                        <a:pt x="20" y="22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9" name="Freeform 45"/>
            <p:cNvSpPr>
              <a:spLocks noEditPoints="1"/>
            </p:cNvSpPr>
            <p:nvPr/>
          </p:nvSpPr>
          <p:spPr bwMode="auto">
            <a:xfrm>
              <a:off x="7176098" y="4038600"/>
              <a:ext cx="511776" cy="51177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33"/>
          <p:cNvGrpSpPr/>
          <p:nvPr/>
        </p:nvGrpSpPr>
        <p:grpSpPr>
          <a:xfrm>
            <a:off x="1316959" y="1186072"/>
            <a:ext cx="1041166" cy="828403"/>
            <a:chOff x="850200" y="1048228"/>
            <a:chExt cx="1415883" cy="1126549"/>
          </a:xfrm>
        </p:grpSpPr>
        <p:grpSp>
          <p:nvGrpSpPr>
            <p:cNvPr id="69" name="Group 17"/>
            <p:cNvGrpSpPr/>
            <p:nvPr/>
          </p:nvGrpSpPr>
          <p:grpSpPr>
            <a:xfrm>
              <a:off x="850200" y="1048228"/>
              <a:ext cx="1415883" cy="1126549"/>
              <a:chOff x="2094899" y="1081795"/>
              <a:chExt cx="4400683" cy="3501414"/>
            </a:xfrm>
          </p:grpSpPr>
          <p:sp>
            <p:nvSpPr>
              <p:cNvPr id="100" name="Rectangle 56"/>
              <p:cNvSpPr/>
              <p:nvPr/>
            </p:nvSpPr>
            <p:spPr>
              <a:xfrm>
                <a:off x="2261198" y="1247618"/>
                <a:ext cx="4081379" cy="22598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/>
              </a:p>
            </p:txBody>
          </p:sp>
          <p:sp>
            <p:nvSpPr>
              <p:cNvPr id="101" name="Freeform 5"/>
              <p:cNvSpPr>
                <a:spLocks noEditPoints="1"/>
              </p:cNvSpPr>
              <p:nvPr/>
            </p:nvSpPr>
            <p:spPr bwMode="auto">
              <a:xfrm>
                <a:off x="2094899" y="1081795"/>
                <a:ext cx="4400683" cy="2608522"/>
              </a:xfrm>
              <a:custGeom>
                <a:avLst/>
                <a:gdLst/>
                <a:ahLst/>
                <a:cxnLst>
                  <a:cxn ang="0">
                    <a:pos x="1757" y="0"/>
                  </a:cxn>
                  <a:cxn ang="0">
                    <a:pos x="921" y="0"/>
                  </a:cxn>
                  <a:cxn ang="0">
                    <a:pos x="893" y="0"/>
                  </a:cxn>
                  <a:cxn ang="0">
                    <a:pos x="56" y="0"/>
                  </a:cxn>
                  <a:cxn ang="0">
                    <a:pos x="0" y="47"/>
                  </a:cxn>
                  <a:cxn ang="0">
                    <a:pos x="0" y="1076"/>
                  </a:cxn>
                  <a:cxn ang="0">
                    <a:pos x="1816" y="1076"/>
                  </a:cxn>
                  <a:cxn ang="0">
                    <a:pos x="1816" y="47"/>
                  </a:cxn>
                  <a:cxn ang="0">
                    <a:pos x="1757" y="0"/>
                  </a:cxn>
                  <a:cxn ang="0">
                    <a:pos x="1732" y="1000"/>
                  </a:cxn>
                  <a:cxn ang="0">
                    <a:pos x="76" y="1000"/>
                  </a:cxn>
                  <a:cxn ang="0">
                    <a:pos x="76" y="68"/>
                  </a:cxn>
                  <a:cxn ang="0">
                    <a:pos x="1732" y="68"/>
                  </a:cxn>
                  <a:cxn ang="0">
                    <a:pos x="1732" y="1000"/>
                  </a:cxn>
                </a:cxnLst>
                <a:rect l="0" t="0" r="r" b="b"/>
                <a:pathLst>
                  <a:path w="1816" h="1076">
                    <a:moveTo>
                      <a:pt x="1757" y="0"/>
                    </a:moveTo>
                    <a:cubicBezTo>
                      <a:pt x="921" y="0"/>
                      <a:pt x="921" y="0"/>
                      <a:pt x="921" y="0"/>
                    </a:cubicBezTo>
                    <a:cubicBezTo>
                      <a:pt x="893" y="0"/>
                      <a:pt x="893" y="0"/>
                      <a:pt x="89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7" y="0"/>
                      <a:pt x="0" y="17"/>
                      <a:pt x="0" y="47"/>
                    </a:cubicBezTo>
                    <a:cubicBezTo>
                      <a:pt x="0" y="1076"/>
                      <a:pt x="0" y="1076"/>
                      <a:pt x="0" y="1076"/>
                    </a:cubicBezTo>
                    <a:cubicBezTo>
                      <a:pt x="1816" y="1076"/>
                      <a:pt x="1816" y="1076"/>
                      <a:pt x="1816" y="1076"/>
                    </a:cubicBezTo>
                    <a:cubicBezTo>
                      <a:pt x="1816" y="47"/>
                      <a:pt x="1816" y="47"/>
                      <a:pt x="1816" y="47"/>
                    </a:cubicBezTo>
                    <a:cubicBezTo>
                      <a:pt x="1816" y="17"/>
                      <a:pt x="1787" y="0"/>
                      <a:pt x="1757" y="0"/>
                    </a:cubicBezTo>
                    <a:moveTo>
                      <a:pt x="1732" y="1000"/>
                    </a:moveTo>
                    <a:cubicBezTo>
                      <a:pt x="76" y="1000"/>
                      <a:pt x="76" y="1000"/>
                      <a:pt x="76" y="1000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1732" y="68"/>
                      <a:pt x="1732" y="68"/>
                      <a:pt x="1732" y="68"/>
                    </a:cubicBezTo>
                    <a:cubicBezTo>
                      <a:pt x="1732" y="1000"/>
                      <a:pt x="1732" y="1000"/>
                      <a:pt x="1732" y="100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dirty="0"/>
              </a:p>
            </p:txBody>
          </p:sp>
          <p:sp>
            <p:nvSpPr>
              <p:cNvPr id="102" name="Freeform 23"/>
              <p:cNvSpPr>
                <a:spLocks/>
              </p:cNvSpPr>
              <p:nvPr/>
            </p:nvSpPr>
            <p:spPr bwMode="auto">
              <a:xfrm>
                <a:off x="2311744" y="1247618"/>
                <a:ext cx="3979748" cy="2259869"/>
              </a:xfrm>
              <a:custGeom>
                <a:avLst/>
                <a:gdLst/>
                <a:ahLst/>
                <a:cxnLst>
                  <a:cxn ang="0">
                    <a:pos x="1872" y="0"/>
                  </a:cxn>
                  <a:cxn ang="0">
                    <a:pos x="0" y="0"/>
                  </a:cxn>
                  <a:cxn ang="0">
                    <a:pos x="1872" y="1063"/>
                  </a:cxn>
                  <a:cxn ang="0">
                    <a:pos x="1872" y="0"/>
                  </a:cxn>
                </a:cxnLst>
                <a:rect l="0" t="0" r="r" b="b"/>
                <a:pathLst>
                  <a:path w="1872" h="1063">
                    <a:moveTo>
                      <a:pt x="1872" y="0"/>
                    </a:moveTo>
                    <a:lnTo>
                      <a:pt x="0" y="0"/>
                    </a:lnTo>
                    <a:lnTo>
                      <a:pt x="1872" y="1063"/>
                    </a:lnTo>
                    <a:lnTo>
                      <a:pt x="1872" y="0"/>
                    </a:lnTo>
                    <a:close/>
                  </a:path>
                </a:pathLst>
              </a:custGeom>
              <a:solidFill>
                <a:srgbClr val="FFFFFF">
                  <a:alpha val="16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dirty="0"/>
              </a:p>
            </p:txBody>
          </p:sp>
          <p:sp>
            <p:nvSpPr>
              <p:cNvPr id="103" name="Freeform 27"/>
              <p:cNvSpPr>
                <a:spLocks/>
              </p:cNvSpPr>
              <p:nvPr/>
            </p:nvSpPr>
            <p:spPr bwMode="auto">
              <a:xfrm>
                <a:off x="2094899" y="3690315"/>
                <a:ext cx="4400683" cy="397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0"/>
                  </a:cxn>
                  <a:cxn ang="0">
                    <a:pos x="56" y="164"/>
                  </a:cxn>
                  <a:cxn ang="0">
                    <a:pos x="893" y="164"/>
                  </a:cxn>
                  <a:cxn ang="0">
                    <a:pos x="921" y="164"/>
                  </a:cxn>
                  <a:cxn ang="0">
                    <a:pos x="1757" y="164"/>
                  </a:cxn>
                  <a:cxn ang="0">
                    <a:pos x="1816" y="100"/>
                  </a:cxn>
                  <a:cxn ang="0">
                    <a:pos x="1816" y="0"/>
                  </a:cxn>
                  <a:cxn ang="0">
                    <a:pos x="0" y="0"/>
                  </a:cxn>
                </a:cxnLst>
                <a:rect l="0" t="0" r="r" b="b"/>
                <a:pathLst>
                  <a:path w="1816" h="164">
                    <a:moveTo>
                      <a:pt x="0" y="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30"/>
                      <a:pt x="27" y="164"/>
                      <a:pt x="56" y="164"/>
                    </a:cubicBezTo>
                    <a:cubicBezTo>
                      <a:pt x="893" y="164"/>
                      <a:pt x="893" y="164"/>
                      <a:pt x="893" y="164"/>
                    </a:cubicBezTo>
                    <a:cubicBezTo>
                      <a:pt x="921" y="164"/>
                      <a:pt x="921" y="164"/>
                      <a:pt x="921" y="164"/>
                    </a:cubicBezTo>
                    <a:cubicBezTo>
                      <a:pt x="1757" y="164"/>
                      <a:pt x="1757" y="164"/>
                      <a:pt x="1757" y="164"/>
                    </a:cubicBezTo>
                    <a:cubicBezTo>
                      <a:pt x="1787" y="164"/>
                      <a:pt x="1816" y="130"/>
                      <a:pt x="1816" y="100"/>
                    </a:cubicBezTo>
                    <a:cubicBezTo>
                      <a:pt x="1816" y="0"/>
                      <a:pt x="1816" y="0"/>
                      <a:pt x="18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3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1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04" name="Freeform 29"/>
              <p:cNvSpPr>
                <a:spLocks/>
              </p:cNvSpPr>
              <p:nvPr/>
            </p:nvSpPr>
            <p:spPr bwMode="auto">
              <a:xfrm>
                <a:off x="3506519" y="4087866"/>
                <a:ext cx="1590198" cy="495343"/>
              </a:xfrm>
              <a:custGeom>
                <a:avLst/>
                <a:gdLst/>
                <a:ahLst/>
                <a:cxnLst>
                  <a:cxn ang="0">
                    <a:pos x="335" y="0"/>
                  </a:cxn>
                  <a:cxn ang="0">
                    <a:pos x="322" y="0"/>
                  </a:cxn>
                  <a:cxn ang="0">
                    <a:pos x="143" y="0"/>
                  </a:cxn>
                  <a:cxn ang="0">
                    <a:pos x="102" y="128"/>
                  </a:cxn>
                  <a:cxn ang="0">
                    <a:pos x="108" y="204"/>
                  </a:cxn>
                  <a:cxn ang="0">
                    <a:pos x="322" y="204"/>
                  </a:cxn>
                  <a:cxn ang="0">
                    <a:pos x="335" y="204"/>
                  </a:cxn>
                  <a:cxn ang="0">
                    <a:pos x="549" y="204"/>
                  </a:cxn>
                  <a:cxn ang="0">
                    <a:pos x="555" y="128"/>
                  </a:cxn>
                  <a:cxn ang="0">
                    <a:pos x="513" y="0"/>
                  </a:cxn>
                  <a:cxn ang="0">
                    <a:pos x="335" y="0"/>
                  </a:cxn>
                </a:cxnLst>
                <a:rect l="0" t="0" r="r" b="b"/>
                <a:pathLst>
                  <a:path w="656" h="204">
                    <a:moveTo>
                      <a:pt x="335" y="0"/>
                    </a:moveTo>
                    <a:cubicBezTo>
                      <a:pt x="322" y="0"/>
                      <a:pt x="322" y="0"/>
                      <a:pt x="322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2" y="88"/>
                      <a:pt x="102" y="128"/>
                    </a:cubicBezTo>
                    <a:cubicBezTo>
                      <a:pt x="62" y="169"/>
                      <a:pt x="0" y="204"/>
                      <a:pt x="108" y="204"/>
                    </a:cubicBezTo>
                    <a:cubicBezTo>
                      <a:pt x="322" y="204"/>
                      <a:pt x="322" y="204"/>
                      <a:pt x="322" y="204"/>
                    </a:cubicBezTo>
                    <a:cubicBezTo>
                      <a:pt x="335" y="204"/>
                      <a:pt x="335" y="204"/>
                      <a:pt x="335" y="204"/>
                    </a:cubicBezTo>
                    <a:cubicBezTo>
                      <a:pt x="549" y="204"/>
                      <a:pt x="549" y="204"/>
                      <a:pt x="549" y="204"/>
                    </a:cubicBezTo>
                    <a:cubicBezTo>
                      <a:pt x="656" y="204"/>
                      <a:pt x="594" y="169"/>
                      <a:pt x="555" y="128"/>
                    </a:cubicBezTo>
                    <a:cubicBezTo>
                      <a:pt x="515" y="88"/>
                      <a:pt x="513" y="0"/>
                      <a:pt x="513" y="0"/>
                    </a:cubicBezTo>
                    <a:lnTo>
                      <a:pt x="335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dirty="0"/>
              </a:p>
            </p:txBody>
          </p:sp>
        </p:grpSp>
        <p:grpSp>
          <p:nvGrpSpPr>
            <p:cNvPr id="70" name="Group 35"/>
            <p:cNvGrpSpPr/>
            <p:nvPr/>
          </p:nvGrpSpPr>
          <p:grpSpPr>
            <a:xfrm>
              <a:off x="1266964" y="1212850"/>
              <a:ext cx="582354" cy="454430"/>
              <a:chOff x="1771916" y="2586507"/>
              <a:chExt cx="582354" cy="454430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73" name="Group 36"/>
              <p:cNvGrpSpPr/>
              <p:nvPr/>
            </p:nvGrpSpPr>
            <p:grpSpPr>
              <a:xfrm>
                <a:off x="2266083" y="2586507"/>
                <a:ext cx="88187" cy="454430"/>
                <a:chOff x="2266083" y="2586507"/>
                <a:chExt cx="88187" cy="454430"/>
              </a:xfrm>
              <a:grpFill/>
            </p:grpSpPr>
            <p:sp>
              <p:nvSpPr>
                <p:cNvPr id="95" name="Rectangle 52"/>
                <p:cNvSpPr/>
                <p:nvPr/>
              </p:nvSpPr>
              <p:spPr>
                <a:xfrm>
                  <a:off x="2266083" y="2586507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53"/>
                <p:cNvSpPr/>
                <p:nvPr/>
              </p:nvSpPr>
              <p:spPr>
                <a:xfrm>
                  <a:off x="2266083" y="2708588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Rectangle 54"/>
                <p:cNvSpPr/>
                <p:nvPr/>
              </p:nvSpPr>
              <p:spPr>
                <a:xfrm>
                  <a:off x="2266083" y="2952750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55"/>
                <p:cNvSpPr/>
                <p:nvPr/>
              </p:nvSpPr>
              <p:spPr>
                <a:xfrm>
                  <a:off x="2266083" y="2830669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37"/>
              <p:cNvGrpSpPr/>
              <p:nvPr/>
            </p:nvGrpSpPr>
            <p:grpSpPr>
              <a:xfrm>
                <a:off x="2101360" y="2586507"/>
                <a:ext cx="88187" cy="454430"/>
                <a:chOff x="2266083" y="2586507"/>
                <a:chExt cx="88187" cy="454430"/>
              </a:xfrm>
              <a:grpFill/>
            </p:grpSpPr>
            <p:sp>
              <p:nvSpPr>
                <p:cNvPr id="91" name="Rectangle 48"/>
                <p:cNvSpPr/>
                <p:nvPr/>
              </p:nvSpPr>
              <p:spPr>
                <a:xfrm>
                  <a:off x="2266083" y="2586507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49"/>
                <p:cNvSpPr/>
                <p:nvPr/>
              </p:nvSpPr>
              <p:spPr>
                <a:xfrm>
                  <a:off x="2266083" y="2708588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Rectangle 50"/>
                <p:cNvSpPr/>
                <p:nvPr/>
              </p:nvSpPr>
              <p:spPr>
                <a:xfrm>
                  <a:off x="2266083" y="2952750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51"/>
                <p:cNvSpPr/>
                <p:nvPr/>
              </p:nvSpPr>
              <p:spPr>
                <a:xfrm>
                  <a:off x="2266083" y="2830669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38"/>
              <p:cNvGrpSpPr/>
              <p:nvPr/>
            </p:nvGrpSpPr>
            <p:grpSpPr>
              <a:xfrm>
                <a:off x="1936638" y="2586507"/>
                <a:ext cx="88187" cy="454430"/>
                <a:chOff x="2266083" y="2586507"/>
                <a:chExt cx="88187" cy="454430"/>
              </a:xfrm>
              <a:grpFill/>
            </p:grpSpPr>
            <p:sp>
              <p:nvSpPr>
                <p:cNvPr id="87" name="Rectangle 44"/>
                <p:cNvSpPr/>
                <p:nvPr/>
              </p:nvSpPr>
              <p:spPr>
                <a:xfrm>
                  <a:off x="2266083" y="2586507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45"/>
                <p:cNvSpPr/>
                <p:nvPr/>
              </p:nvSpPr>
              <p:spPr>
                <a:xfrm>
                  <a:off x="2266083" y="2708588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46"/>
                <p:cNvSpPr/>
                <p:nvPr/>
              </p:nvSpPr>
              <p:spPr>
                <a:xfrm>
                  <a:off x="2266083" y="2952750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47"/>
                <p:cNvSpPr/>
                <p:nvPr/>
              </p:nvSpPr>
              <p:spPr>
                <a:xfrm>
                  <a:off x="2266083" y="2830669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39"/>
              <p:cNvGrpSpPr/>
              <p:nvPr/>
            </p:nvGrpSpPr>
            <p:grpSpPr>
              <a:xfrm>
                <a:off x="1771916" y="2586507"/>
                <a:ext cx="88187" cy="454430"/>
                <a:chOff x="2266083" y="2586507"/>
                <a:chExt cx="88187" cy="454430"/>
              </a:xfrm>
              <a:grpFill/>
            </p:grpSpPr>
            <p:sp>
              <p:nvSpPr>
                <p:cNvPr id="83" name="Rectangle 40"/>
                <p:cNvSpPr/>
                <p:nvPr/>
              </p:nvSpPr>
              <p:spPr>
                <a:xfrm>
                  <a:off x="2266083" y="2586507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41"/>
                <p:cNvSpPr/>
                <p:nvPr/>
              </p:nvSpPr>
              <p:spPr>
                <a:xfrm>
                  <a:off x="2266083" y="2708588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42"/>
                <p:cNvSpPr/>
                <p:nvPr/>
              </p:nvSpPr>
              <p:spPr>
                <a:xfrm>
                  <a:off x="2266083" y="2952750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3"/>
                <p:cNvSpPr/>
                <p:nvPr/>
              </p:nvSpPr>
              <p:spPr>
                <a:xfrm>
                  <a:off x="2266083" y="2830669"/>
                  <a:ext cx="88187" cy="88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05" name="Straight Connector 61"/>
          <p:cNvCxnSpPr/>
          <p:nvPr/>
        </p:nvCxnSpPr>
        <p:spPr>
          <a:xfrm>
            <a:off x="2358736" y="1525707"/>
            <a:ext cx="978269" cy="123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rc 62"/>
          <p:cNvSpPr/>
          <p:nvPr/>
        </p:nvSpPr>
        <p:spPr>
          <a:xfrm>
            <a:off x="2915143" y="1527986"/>
            <a:ext cx="858358" cy="858358"/>
          </a:xfrm>
          <a:prstGeom prst="arc">
            <a:avLst>
              <a:gd name="adj1" fmla="val 16200000"/>
              <a:gd name="adj2" fmla="val 5453928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Connector 63"/>
          <p:cNvCxnSpPr/>
          <p:nvPr/>
        </p:nvCxnSpPr>
        <p:spPr>
          <a:xfrm>
            <a:off x="2916552" y="2387581"/>
            <a:ext cx="441266" cy="136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Arc 64"/>
          <p:cNvSpPr/>
          <p:nvPr/>
        </p:nvSpPr>
        <p:spPr>
          <a:xfrm flipH="1">
            <a:off x="1122411" y="2386344"/>
            <a:ext cx="858358" cy="858358"/>
          </a:xfrm>
          <a:prstGeom prst="arc">
            <a:avLst>
              <a:gd name="adj1" fmla="val 16200000"/>
              <a:gd name="adj2" fmla="val 5453928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" name="Straight Connector 65"/>
          <p:cNvCxnSpPr/>
          <p:nvPr/>
        </p:nvCxnSpPr>
        <p:spPr>
          <a:xfrm>
            <a:off x="2924713" y="3244702"/>
            <a:ext cx="441266" cy="123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c 66"/>
          <p:cNvSpPr/>
          <p:nvPr/>
        </p:nvSpPr>
        <p:spPr>
          <a:xfrm>
            <a:off x="2915143" y="3245938"/>
            <a:ext cx="858358" cy="858358"/>
          </a:xfrm>
          <a:prstGeom prst="arc">
            <a:avLst>
              <a:gd name="adj1" fmla="val 16200000"/>
              <a:gd name="adj2" fmla="val 5453928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Straight Connector 67"/>
          <p:cNvCxnSpPr/>
          <p:nvPr/>
        </p:nvCxnSpPr>
        <p:spPr>
          <a:xfrm>
            <a:off x="2358736" y="4104296"/>
            <a:ext cx="978269" cy="123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68"/>
          <p:cNvCxnSpPr/>
          <p:nvPr/>
        </p:nvCxnSpPr>
        <p:spPr>
          <a:xfrm>
            <a:off x="1566766" y="2386344"/>
            <a:ext cx="615516" cy="259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69"/>
          <p:cNvCxnSpPr/>
          <p:nvPr/>
        </p:nvCxnSpPr>
        <p:spPr>
          <a:xfrm>
            <a:off x="1553595" y="3244702"/>
            <a:ext cx="599838" cy="136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5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sp>
        <p:nvSpPr>
          <p:cNvPr id="29" name="Rectangle 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357" y="590550"/>
            <a:ext cx="5346866" cy="3402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Публикации</a:t>
            </a:r>
            <a:endParaRPr lang="en-US" dirty="0"/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1600200" y="4252912"/>
            <a:ext cx="300038" cy="300038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0" y="113"/>
              </a:cxn>
              <a:cxn ang="0">
                <a:pos x="113" y="226"/>
              </a:cxn>
              <a:cxn ang="0">
                <a:pos x="226" y="113"/>
              </a:cxn>
              <a:cxn ang="0">
                <a:pos x="113" y="0"/>
              </a:cxn>
              <a:cxn ang="0">
                <a:pos x="173" y="165"/>
              </a:cxn>
              <a:cxn ang="0">
                <a:pos x="164" y="174"/>
              </a:cxn>
              <a:cxn ang="0">
                <a:pos x="157" y="176"/>
              </a:cxn>
              <a:cxn ang="0">
                <a:pos x="81" y="145"/>
              </a:cxn>
              <a:cxn ang="0">
                <a:pos x="49" y="68"/>
              </a:cxn>
              <a:cxn ang="0">
                <a:pos x="52" y="62"/>
              </a:cxn>
              <a:cxn ang="0">
                <a:pos x="61" y="53"/>
              </a:cxn>
              <a:cxn ang="0">
                <a:pos x="75" y="50"/>
              </a:cxn>
              <a:cxn ang="0">
                <a:pos x="77" y="50"/>
              </a:cxn>
              <a:cxn ang="0">
                <a:pos x="88" y="61"/>
              </a:cxn>
              <a:cxn ang="0">
                <a:pos x="92" y="78"/>
              </a:cxn>
              <a:cxn ang="0">
                <a:pos x="88" y="92"/>
              </a:cxn>
              <a:cxn ang="0">
                <a:pos x="82" y="98"/>
              </a:cxn>
              <a:cxn ang="0">
                <a:pos x="127" y="144"/>
              </a:cxn>
              <a:cxn ang="0">
                <a:pos x="134" y="138"/>
              </a:cxn>
              <a:cxn ang="0">
                <a:pos x="148" y="134"/>
              </a:cxn>
              <a:cxn ang="0">
                <a:pos x="165" y="138"/>
              </a:cxn>
              <a:cxn ang="0">
                <a:pos x="176" y="149"/>
              </a:cxn>
              <a:cxn ang="0">
                <a:pos x="176" y="151"/>
              </a:cxn>
              <a:cxn ang="0">
                <a:pos x="173" y="165"/>
              </a:cxn>
              <a:cxn ang="0">
                <a:pos x="173" y="165"/>
              </a:cxn>
              <a:cxn ang="0">
                <a:pos x="173" y="165"/>
              </a:cxn>
            </a:cxnLst>
            <a:rect l="0" t="0" r="r" b="b"/>
            <a:pathLst>
              <a:path w="226" h="226">
                <a:moveTo>
                  <a:pt x="113" y="0"/>
                </a:moveTo>
                <a:cubicBezTo>
                  <a:pt x="51" y="0"/>
                  <a:pt x="0" y="50"/>
                  <a:pt x="0" y="113"/>
                </a:cubicBezTo>
                <a:cubicBezTo>
                  <a:pt x="0" y="175"/>
                  <a:pt x="51" y="226"/>
                  <a:pt x="113" y="226"/>
                </a:cubicBezTo>
                <a:cubicBezTo>
                  <a:pt x="176" y="226"/>
                  <a:pt x="226" y="175"/>
                  <a:pt x="226" y="113"/>
                </a:cubicBezTo>
                <a:cubicBezTo>
                  <a:pt x="226" y="50"/>
                  <a:pt x="176" y="0"/>
                  <a:pt x="113" y="0"/>
                </a:cubicBezTo>
                <a:close/>
                <a:moveTo>
                  <a:pt x="173" y="165"/>
                </a:moveTo>
                <a:cubicBezTo>
                  <a:pt x="164" y="174"/>
                  <a:pt x="164" y="174"/>
                  <a:pt x="164" y="174"/>
                </a:cubicBezTo>
                <a:cubicBezTo>
                  <a:pt x="162" y="175"/>
                  <a:pt x="157" y="176"/>
                  <a:pt x="157" y="176"/>
                </a:cubicBezTo>
                <a:cubicBezTo>
                  <a:pt x="129" y="177"/>
                  <a:pt x="101" y="165"/>
                  <a:pt x="81" y="145"/>
                </a:cubicBezTo>
                <a:cubicBezTo>
                  <a:pt x="60" y="125"/>
                  <a:pt x="49" y="97"/>
                  <a:pt x="49" y="68"/>
                </a:cubicBezTo>
                <a:cubicBezTo>
                  <a:pt x="49" y="68"/>
                  <a:pt x="50" y="64"/>
                  <a:pt x="52" y="62"/>
                </a:cubicBezTo>
                <a:cubicBezTo>
                  <a:pt x="61" y="53"/>
                  <a:pt x="61" y="53"/>
                  <a:pt x="61" y="53"/>
                </a:cubicBezTo>
                <a:cubicBezTo>
                  <a:pt x="64" y="50"/>
                  <a:pt x="71" y="48"/>
                  <a:pt x="75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82" y="52"/>
                  <a:pt x="86" y="57"/>
                  <a:pt x="88" y="61"/>
                </a:cubicBezTo>
                <a:cubicBezTo>
                  <a:pt x="92" y="78"/>
                  <a:pt x="92" y="78"/>
                  <a:pt x="92" y="78"/>
                </a:cubicBezTo>
                <a:cubicBezTo>
                  <a:pt x="93" y="83"/>
                  <a:pt x="92" y="89"/>
                  <a:pt x="88" y="92"/>
                </a:cubicBezTo>
                <a:cubicBezTo>
                  <a:pt x="82" y="98"/>
                  <a:pt x="82" y="98"/>
                  <a:pt x="82" y="98"/>
                </a:cubicBezTo>
                <a:cubicBezTo>
                  <a:pt x="88" y="120"/>
                  <a:pt x="106" y="138"/>
                  <a:pt x="127" y="144"/>
                </a:cubicBezTo>
                <a:cubicBezTo>
                  <a:pt x="134" y="138"/>
                  <a:pt x="134" y="138"/>
                  <a:pt x="134" y="138"/>
                </a:cubicBezTo>
                <a:cubicBezTo>
                  <a:pt x="137" y="134"/>
                  <a:pt x="143" y="133"/>
                  <a:pt x="148" y="134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9" y="140"/>
                  <a:pt x="174" y="144"/>
                  <a:pt x="176" y="149"/>
                </a:cubicBezTo>
                <a:cubicBezTo>
                  <a:pt x="176" y="151"/>
                  <a:pt x="176" y="151"/>
                  <a:pt x="176" y="151"/>
                </a:cubicBezTo>
                <a:cubicBezTo>
                  <a:pt x="178" y="155"/>
                  <a:pt x="176" y="161"/>
                  <a:pt x="173" y="165"/>
                </a:cubicBezTo>
                <a:close/>
                <a:moveTo>
                  <a:pt x="173" y="165"/>
                </a:moveTo>
                <a:cubicBezTo>
                  <a:pt x="173" y="165"/>
                  <a:pt x="173" y="165"/>
                  <a:pt x="173" y="1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035088" y="4265006"/>
            <a:ext cx="275850" cy="275850"/>
            <a:chOff x="3721100" y="6330951"/>
            <a:chExt cx="530225" cy="530225"/>
          </a:xfrm>
          <a:solidFill>
            <a:schemeClr val="bg1"/>
          </a:solidFill>
        </p:grpSpPr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3959225" y="6383338"/>
              <a:ext cx="292100" cy="469900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2" y="34"/>
                </a:cxn>
                <a:cxn ang="0">
                  <a:pos x="101" y="36"/>
                </a:cxn>
                <a:cxn ang="0">
                  <a:pos x="95" y="46"/>
                </a:cxn>
                <a:cxn ang="0">
                  <a:pos x="90" y="44"/>
                </a:cxn>
                <a:cxn ang="0">
                  <a:pos x="73" y="29"/>
                </a:cxn>
                <a:cxn ang="0">
                  <a:pos x="70" y="21"/>
                </a:cxn>
                <a:cxn ang="0">
                  <a:pos x="67" y="12"/>
                </a:cxn>
                <a:cxn ang="0">
                  <a:pos x="56" y="2"/>
                </a:cxn>
                <a:cxn ang="0">
                  <a:pos x="43" y="0"/>
                </a:cxn>
                <a:cxn ang="0">
                  <a:pos x="43" y="6"/>
                </a:cxn>
                <a:cxn ang="0">
                  <a:pos x="56" y="18"/>
                </a:cxn>
                <a:cxn ang="0">
                  <a:pos x="62" y="25"/>
                </a:cxn>
                <a:cxn ang="0">
                  <a:pos x="55" y="29"/>
                </a:cxn>
                <a:cxn ang="0">
                  <a:pos x="49" y="27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0" y="12"/>
                </a:cxn>
                <a:cxn ang="0">
                  <a:pos x="27" y="28"/>
                </a:cxn>
                <a:cxn ang="0">
                  <a:pos x="15" y="31"/>
                </a:cxn>
                <a:cxn ang="0">
                  <a:pos x="17" y="40"/>
                </a:cxn>
                <a:cxn ang="0">
                  <a:pos x="31" y="42"/>
                </a:cxn>
                <a:cxn ang="0">
                  <a:pos x="34" y="28"/>
                </a:cxn>
                <a:cxn ang="0">
                  <a:pos x="45" y="30"/>
                </a:cxn>
                <a:cxn ang="0">
                  <a:pos x="51" y="33"/>
                </a:cxn>
                <a:cxn ang="0">
                  <a:pos x="60" y="33"/>
                </a:cxn>
                <a:cxn ang="0">
                  <a:pos x="66" y="45"/>
                </a:cxn>
                <a:cxn ang="0">
                  <a:pos x="82" y="62"/>
                </a:cxn>
                <a:cxn ang="0">
                  <a:pos x="81" y="68"/>
                </a:cxn>
                <a:cxn ang="0">
                  <a:pos x="68" y="66"/>
                </a:cxn>
                <a:cxn ang="0">
                  <a:pos x="45" y="78"/>
                </a:cxn>
                <a:cxn ang="0">
                  <a:pos x="29" y="97"/>
                </a:cxn>
                <a:cxn ang="0">
                  <a:pos x="27" y="106"/>
                </a:cxn>
                <a:cxn ang="0">
                  <a:pos x="21" y="106"/>
                </a:cxn>
                <a:cxn ang="0">
                  <a:pos x="11" y="101"/>
                </a:cxn>
                <a:cxn ang="0">
                  <a:pos x="0" y="106"/>
                </a:cxn>
                <a:cxn ang="0">
                  <a:pos x="3" y="117"/>
                </a:cxn>
                <a:cxn ang="0">
                  <a:pos x="7" y="112"/>
                </a:cxn>
                <a:cxn ang="0">
                  <a:pos x="15" y="111"/>
                </a:cxn>
                <a:cxn ang="0">
                  <a:pos x="15" y="121"/>
                </a:cxn>
                <a:cxn ang="0">
                  <a:pos x="21" y="123"/>
                </a:cxn>
                <a:cxn ang="0">
                  <a:pos x="28" y="131"/>
                </a:cxn>
                <a:cxn ang="0">
                  <a:pos x="39" y="128"/>
                </a:cxn>
                <a:cxn ang="0">
                  <a:pos x="51" y="130"/>
                </a:cxn>
                <a:cxn ang="0">
                  <a:pos x="66" y="134"/>
                </a:cxn>
                <a:cxn ang="0">
                  <a:pos x="73" y="134"/>
                </a:cxn>
                <a:cxn ang="0">
                  <a:pos x="85" y="148"/>
                </a:cxn>
                <a:cxn ang="0">
                  <a:pos x="109" y="162"/>
                </a:cxn>
                <a:cxn ang="0">
                  <a:pos x="93" y="191"/>
                </a:cxn>
                <a:cxn ang="0">
                  <a:pos x="77" y="199"/>
                </a:cxn>
                <a:cxn ang="0">
                  <a:pos x="71" y="215"/>
                </a:cxn>
                <a:cxn ang="0">
                  <a:pos x="48" y="231"/>
                </a:cxn>
                <a:cxn ang="0">
                  <a:pos x="45" y="240"/>
                </a:cxn>
                <a:cxn ang="0">
                  <a:pos x="149" y="108"/>
                </a:cxn>
                <a:cxn ang="0">
                  <a:pos x="126" y="33"/>
                </a:cxn>
                <a:cxn ang="0">
                  <a:pos x="126" y="33"/>
                </a:cxn>
                <a:cxn ang="0">
                  <a:pos x="126" y="33"/>
                </a:cxn>
              </a:cxnLst>
              <a:rect l="0" t="0" r="r" b="b"/>
              <a:pathLst>
                <a:path w="149" h="240">
                  <a:moveTo>
                    <a:pt x="126" y="33"/>
                  </a:moveTo>
                  <a:cubicBezTo>
                    <a:pt x="122" y="34"/>
                    <a:pt x="122" y="34"/>
                    <a:pt x="122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105" y="226"/>
                    <a:pt x="149" y="172"/>
                    <a:pt x="149" y="108"/>
                  </a:cubicBezTo>
                  <a:cubicBezTo>
                    <a:pt x="149" y="80"/>
                    <a:pt x="141" y="54"/>
                    <a:pt x="126" y="33"/>
                  </a:cubicBezTo>
                  <a:close/>
                  <a:moveTo>
                    <a:pt x="126" y="33"/>
                  </a:moveTo>
                  <a:cubicBezTo>
                    <a:pt x="126" y="33"/>
                    <a:pt x="126" y="33"/>
                    <a:pt x="126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721100" y="6457951"/>
              <a:ext cx="307975" cy="403225"/>
            </a:xfrm>
            <a:custGeom>
              <a:avLst/>
              <a:gdLst/>
              <a:ahLst/>
              <a:cxnLst>
                <a:cxn ang="0">
                  <a:pos x="151" y="141"/>
                </a:cxn>
                <a:cxn ang="0">
                  <a:pos x="141" y="123"/>
                </a:cxn>
                <a:cxn ang="0">
                  <a:pos x="150" y="104"/>
                </a:cxn>
                <a:cxn ang="0">
                  <a:pos x="141" y="101"/>
                </a:cxn>
                <a:cxn ang="0">
                  <a:pos x="131" y="91"/>
                </a:cxn>
                <a:cxn ang="0">
                  <a:pos x="109" y="86"/>
                </a:cxn>
                <a:cxn ang="0">
                  <a:pos x="101" y="70"/>
                </a:cxn>
                <a:cxn ang="0">
                  <a:pos x="101" y="80"/>
                </a:cxn>
                <a:cxn ang="0">
                  <a:pos x="98" y="80"/>
                </a:cxn>
                <a:cxn ang="0">
                  <a:pos x="78" y="53"/>
                </a:cxn>
                <a:cxn ang="0">
                  <a:pos x="78" y="31"/>
                </a:cxn>
                <a:cxn ang="0">
                  <a:pos x="64" y="8"/>
                </a:cxn>
                <a:cxn ang="0">
                  <a:pos x="42" y="12"/>
                </a:cxn>
                <a:cxn ang="0">
                  <a:pos x="26" y="12"/>
                </a:cxn>
                <a:cxn ang="0">
                  <a:pos x="19" y="7"/>
                </a:cxn>
                <a:cxn ang="0">
                  <a:pos x="28" y="0"/>
                </a:cxn>
                <a:cxn ang="0">
                  <a:pos x="19" y="2"/>
                </a:cxn>
                <a:cxn ang="0">
                  <a:pos x="0" y="70"/>
                </a:cxn>
                <a:cxn ang="0">
                  <a:pos x="136" y="206"/>
                </a:cxn>
                <a:cxn ang="0">
                  <a:pos x="153" y="205"/>
                </a:cxn>
                <a:cxn ang="0">
                  <a:pos x="151" y="188"/>
                </a:cxn>
                <a:cxn ang="0">
                  <a:pos x="157" y="163"/>
                </a:cxn>
                <a:cxn ang="0">
                  <a:pos x="151" y="141"/>
                </a:cxn>
                <a:cxn ang="0">
                  <a:pos x="151" y="141"/>
                </a:cxn>
                <a:cxn ang="0">
                  <a:pos x="151" y="141"/>
                </a:cxn>
              </a:cxnLst>
              <a:rect l="0" t="0" r="r" b="b"/>
              <a:pathLst>
                <a:path w="157" h="206">
                  <a:moveTo>
                    <a:pt x="151" y="141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22"/>
                    <a:pt x="0" y="45"/>
                    <a:pt x="0" y="70"/>
                  </a:cubicBezTo>
                  <a:cubicBezTo>
                    <a:pt x="0" y="145"/>
                    <a:pt x="61" y="206"/>
                    <a:pt x="136" y="206"/>
                  </a:cubicBezTo>
                  <a:cubicBezTo>
                    <a:pt x="141" y="206"/>
                    <a:pt x="147" y="205"/>
                    <a:pt x="153" y="205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51" y="188"/>
                    <a:pt x="157" y="164"/>
                    <a:pt x="157" y="163"/>
                  </a:cubicBezTo>
                  <a:cubicBezTo>
                    <a:pt x="157" y="162"/>
                    <a:pt x="151" y="141"/>
                    <a:pt x="151" y="141"/>
                  </a:cubicBezTo>
                  <a:close/>
                  <a:moveTo>
                    <a:pt x="151" y="141"/>
                  </a:moveTo>
                  <a:cubicBezTo>
                    <a:pt x="151" y="141"/>
                    <a:pt x="151" y="141"/>
                    <a:pt x="151" y="1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3781425" y="6330951"/>
              <a:ext cx="317500" cy="95250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44" y="40"/>
                </a:cxn>
                <a:cxn ang="0">
                  <a:pos x="55" y="34"/>
                </a:cxn>
                <a:cxn ang="0">
                  <a:pos x="67" y="37"/>
                </a:cxn>
                <a:cxn ang="0">
                  <a:pos x="87" y="36"/>
                </a:cxn>
                <a:cxn ang="0">
                  <a:pos x="94" y="26"/>
                </a:cxn>
                <a:cxn ang="0">
                  <a:pos x="104" y="27"/>
                </a:cxn>
                <a:cxn ang="0">
                  <a:pos x="128" y="25"/>
                </a:cxn>
                <a:cxn ang="0">
                  <a:pos x="135" y="18"/>
                </a:cxn>
                <a:cxn ang="0">
                  <a:pos x="144" y="11"/>
                </a:cxn>
                <a:cxn ang="0">
                  <a:pos x="157" y="13"/>
                </a:cxn>
                <a:cxn ang="0">
                  <a:pos x="162" y="13"/>
                </a:cxn>
                <a:cxn ang="0">
                  <a:pos x="105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9" y="43"/>
                </a:cxn>
                <a:cxn ang="0">
                  <a:pos x="110" y="13"/>
                </a:cxn>
                <a:cxn ang="0">
                  <a:pos x="124" y="5"/>
                </a:cxn>
                <a:cxn ang="0">
                  <a:pos x="133" y="11"/>
                </a:cxn>
                <a:cxn ang="0">
                  <a:pos x="120" y="20"/>
                </a:cxn>
                <a:cxn ang="0">
                  <a:pos x="108" y="22"/>
                </a:cxn>
                <a:cxn ang="0">
                  <a:pos x="102" y="18"/>
                </a:cxn>
                <a:cxn ang="0">
                  <a:pos x="110" y="13"/>
                </a:cxn>
                <a:cxn ang="0">
                  <a:pos x="69" y="14"/>
                </a:cxn>
                <a:cxn ang="0">
                  <a:pos x="75" y="17"/>
                </a:cxn>
                <a:cxn ang="0">
                  <a:pos x="83" y="14"/>
                </a:cxn>
                <a:cxn ang="0">
                  <a:pos x="88" y="22"/>
                </a:cxn>
                <a:cxn ang="0">
                  <a:pos x="69" y="27"/>
                </a:cxn>
                <a:cxn ang="0">
                  <a:pos x="60" y="21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69" y="14"/>
                </a:cxn>
              </a:cxnLst>
              <a:rect l="0" t="0" r="r" b="b"/>
              <a:pathLst>
                <a:path w="162" h="49">
                  <a:moveTo>
                    <a:pt x="19" y="43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45" y="4"/>
                    <a:pt x="125" y="0"/>
                    <a:pt x="105" y="0"/>
                  </a:cubicBezTo>
                  <a:cubicBezTo>
                    <a:pt x="63" y="0"/>
                    <a:pt x="25" y="1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9" y="43"/>
                  </a:lnTo>
                  <a:close/>
                  <a:moveTo>
                    <a:pt x="110" y="13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2" y="18"/>
                    <a:pt x="102" y="18"/>
                    <a:pt x="102" y="18"/>
                  </a:cubicBezTo>
                  <a:lnTo>
                    <a:pt x="110" y="13"/>
                  </a:lnTo>
                  <a:close/>
                  <a:moveTo>
                    <a:pt x="69" y="1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9" y="16"/>
                    <a:pt x="69" y="14"/>
                  </a:cubicBezTo>
                  <a:close/>
                  <a:moveTo>
                    <a:pt x="69" y="14"/>
                  </a:moveTo>
                  <a:cubicBezTo>
                    <a:pt x="69" y="14"/>
                    <a:pt x="69" y="14"/>
                    <a:pt x="69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913357" y="4310598"/>
            <a:ext cx="1197443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buNone/>
            </a:pPr>
            <a:r>
              <a:rPr lang="ru-RU" sz="1200" dirty="0">
                <a:solidFill>
                  <a:schemeClr val="bg1"/>
                </a:solidFill>
              </a:rPr>
              <a:t>+7 (495) 623-06-95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950" y="4289586"/>
            <a:ext cx="2145203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buNone/>
            </a:pPr>
            <a:r>
              <a:rPr lang="ru-RU" sz="1200" dirty="0" err="1">
                <a:solidFill>
                  <a:schemeClr val="bg1"/>
                </a:solidFill>
              </a:rPr>
              <a:t>педагогическоеобразование.рф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3239191" y="4256244"/>
            <a:ext cx="291736" cy="293374"/>
          </a:xfrm>
          <a:custGeom>
            <a:avLst/>
            <a:gdLst/>
            <a:ahLst/>
            <a:cxnLst>
              <a:cxn ang="0">
                <a:pos x="106" y="284"/>
              </a:cxn>
              <a:cxn ang="0">
                <a:pos x="42" y="247"/>
              </a:cxn>
              <a:cxn ang="0">
                <a:pos x="5" y="183"/>
              </a:cxn>
              <a:cxn ang="0">
                <a:pos x="5" y="107"/>
              </a:cxn>
              <a:cxn ang="0">
                <a:pos x="42" y="43"/>
              </a:cxn>
              <a:cxn ang="0">
                <a:pos x="106" y="6"/>
              </a:cxn>
              <a:cxn ang="0">
                <a:pos x="201" y="12"/>
              </a:cxn>
              <a:cxn ang="0">
                <a:pos x="278" y="89"/>
              </a:cxn>
              <a:cxn ang="0">
                <a:pos x="284" y="183"/>
              </a:cxn>
              <a:cxn ang="0">
                <a:pos x="247" y="247"/>
              </a:cxn>
              <a:cxn ang="0">
                <a:pos x="183" y="284"/>
              </a:cxn>
              <a:cxn ang="0">
                <a:pos x="214" y="85"/>
              </a:cxn>
              <a:cxn ang="0">
                <a:pos x="74" y="87"/>
              </a:cxn>
              <a:cxn ang="0">
                <a:pos x="72" y="106"/>
              </a:cxn>
              <a:cxn ang="0">
                <a:pos x="145" y="148"/>
              </a:cxn>
              <a:cxn ang="0">
                <a:pos x="146" y="148"/>
              </a:cxn>
              <a:cxn ang="0">
                <a:pos x="217" y="107"/>
              </a:cxn>
              <a:cxn ang="0">
                <a:pos x="219" y="105"/>
              </a:cxn>
              <a:cxn ang="0">
                <a:pos x="218" y="87"/>
              </a:cxn>
              <a:cxn ang="0">
                <a:pos x="116" y="147"/>
              </a:cxn>
              <a:cxn ang="0">
                <a:pos x="116" y="145"/>
              </a:cxn>
              <a:cxn ang="0">
                <a:pos x="73" y="122"/>
              </a:cxn>
              <a:cxn ang="0">
                <a:pos x="72" y="185"/>
              </a:cxn>
              <a:cxn ang="0">
                <a:pos x="74" y="186"/>
              </a:cxn>
              <a:cxn ang="0">
                <a:pos x="116" y="147"/>
              </a:cxn>
              <a:cxn ang="0">
                <a:pos x="165" y="151"/>
              </a:cxn>
              <a:cxn ang="0">
                <a:pos x="143" y="161"/>
              </a:cxn>
              <a:cxn ang="0">
                <a:pos x="127" y="153"/>
              </a:cxn>
              <a:cxn ang="0">
                <a:pos x="74" y="203"/>
              </a:cxn>
              <a:cxn ang="0">
                <a:pos x="77" y="205"/>
              </a:cxn>
              <a:cxn ang="0">
                <a:pos x="214" y="204"/>
              </a:cxn>
              <a:cxn ang="0">
                <a:pos x="166" y="152"/>
              </a:cxn>
              <a:cxn ang="0">
                <a:pos x="217" y="120"/>
              </a:cxn>
              <a:cxn ang="0">
                <a:pos x="177" y="145"/>
              </a:cxn>
              <a:cxn ang="0">
                <a:pos x="217" y="188"/>
              </a:cxn>
              <a:cxn ang="0">
                <a:pos x="218" y="189"/>
              </a:cxn>
              <a:cxn ang="0">
                <a:pos x="219" y="122"/>
              </a:cxn>
              <a:cxn ang="0">
                <a:pos x="218" y="120"/>
              </a:cxn>
            </a:cxnLst>
            <a:rect l="0" t="0" r="r" b="b"/>
            <a:pathLst>
              <a:path w="289" h="290">
                <a:moveTo>
                  <a:pt x="144" y="290"/>
                </a:moveTo>
                <a:cubicBezTo>
                  <a:pt x="131" y="290"/>
                  <a:pt x="118" y="288"/>
                  <a:pt x="106" y="284"/>
                </a:cubicBezTo>
                <a:cubicBezTo>
                  <a:pt x="94" y="281"/>
                  <a:pt x="82" y="276"/>
                  <a:pt x="71" y="270"/>
                </a:cubicBezTo>
                <a:cubicBezTo>
                  <a:pt x="61" y="263"/>
                  <a:pt x="51" y="256"/>
                  <a:pt x="42" y="247"/>
                </a:cubicBezTo>
                <a:cubicBezTo>
                  <a:pt x="34" y="238"/>
                  <a:pt x="26" y="229"/>
                  <a:pt x="20" y="218"/>
                </a:cubicBezTo>
                <a:cubicBezTo>
                  <a:pt x="13" y="207"/>
                  <a:pt x="9" y="196"/>
                  <a:pt x="5" y="183"/>
                </a:cubicBezTo>
                <a:cubicBezTo>
                  <a:pt x="2" y="171"/>
                  <a:pt x="0" y="158"/>
                  <a:pt x="0" y="145"/>
                </a:cubicBezTo>
                <a:cubicBezTo>
                  <a:pt x="0" y="132"/>
                  <a:pt x="2" y="119"/>
                  <a:pt x="5" y="107"/>
                </a:cubicBezTo>
                <a:cubicBezTo>
                  <a:pt x="9" y="94"/>
                  <a:pt x="13" y="83"/>
                  <a:pt x="20" y="72"/>
                </a:cubicBezTo>
                <a:cubicBezTo>
                  <a:pt x="26" y="61"/>
                  <a:pt x="34" y="52"/>
                  <a:pt x="42" y="43"/>
                </a:cubicBezTo>
                <a:cubicBezTo>
                  <a:pt x="51" y="34"/>
                  <a:pt x="61" y="27"/>
                  <a:pt x="71" y="20"/>
                </a:cubicBezTo>
                <a:cubicBezTo>
                  <a:pt x="82" y="14"/>
                  <a:pt x="94" y="9"/>
                  <a:pt x="106" y="6"/>
                </a:cubicBezTo>
                <a:cubicBezTo>
                  <a:pt x="118" y="2"/>
                  <a:pt x="131" y="0"/>
                  <a:pt x="144" y="0"/>
                </a:cubicBezTo>
                <a:cubicBezTo>
                  <a:pt x="164" y="0"/>
                  <a:pt x="183" y="4"/>
                  <a:pt x="201" y="12"/>
                </a:cubicBezTo>
                <a:cubicBezTo>
                  <a:pt x="218" y="20"/>
                  <a:pt x="234" y="30"/>
                  <a:pt x="247" y="43"/>
                </a:cubicBezTo>
                <a:cubicBezTo>
                  <a:pt x="260" y="56"/>
                  <a:pt x="270" y="71"/>
                  <a:pt x="278" y="89"/>
                </a:cubicBezTo>
                <a:cubicBezTo>
                  <a:pt x="285" y="106"/>
                  <a:pt x="289" y="125"/>
                  <a:pt x="289" y="145"/>
                </a:cubicBezTo>
                <a:cubicBezTo>
                  <a:pt x="289" y="158"/>
                  <a:pt x="287" y="171"/>
                  <a:pt x="284" y="183"/>
                </a:cubicBezTo>
                <a:cubicBezTo>
                  <a:pt x="280" y="196"/>
                  <a:pt x="275" y="207"/>
                  <a:pt x="269" y="218"/>
                </a:cubicBezTo>
                <a:cubicBezTo>
                  <a:pt x="263" y="229"/>
                  <a:pt x="255" y="238"/>
                  <a:pt x="247" y="247"/>
                </a:cubicBezTo>
                <a:cubicBezTo>
                  <a:pt x="238" y="256"/>
                  <a:pt x="228" y="263"/>
                  <a:pt x="217" y="270"/>
                </a:cubicBezTo>
                <a:cubicBezTo>
                  <a:pt x="207" y="276"/>
                  <a:pt x="195" y="281"/>
                  <a:pt x="183" y="284"/>
                </a:cubicBezTo>
                <a:cubicBezTo>
                  <a:pt x="171" y="288"/>
                  <a:pt x="158" y="290"/>
                  <a:pt x="144" y="290"/>
                </a:cubicBezTo>
                <a:close/>
                <a:moveTo>
                  <a:pt x="214" y="85"/>
                </a:moveTo>
                <a:cubicBezTo>
                  <a:pt x="77" y="85"/>
                  <a:pt x="77" y="85"/>
                  <a:pt x="77" y="85"/>
                </a:cubicBezTo>
                <a:cubicBezTo>
                  <a:pt x="76" y="85"/>
                  <a:pt x="75" y="86"/>
                  <a:pt x="74" y="87"/>
                </a:cubicBezTo>
                <a:cubicBezTo>
                  <a:pt x="73" y="88"/>
                  <a:pt x="72" y="89"/>
                  <a:pt x="72" y="90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2" y="106"/>
                  <a:pt x="72" y="107"/>
                  <a:pt x="73" y="107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7"/>
                  <a:pt x="217" y="106"/>
                  <a:pt x="218" y="106"/>
                </a:cubicBezTo>
                <a:cubicBezTo>
                  <a:pt x="219" y="106"/>
                  <a:pt x="219" y="106"/>
                  <a:pt x="219" y="105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19" y="89"/>
                  <a:pt x="219" y="88"/>
                  <a:pt x="218" y="87"/>
                </a:cubicBezTo>
                <a:cubicBezTo>
                  <a:pt x="217" y="86"/>
                  <a:pt x="215" y="85"/>
                  <a:pt x="214" y="85"/>
                </a:cubicBezTo>
                <a:close/>
                <a:moveTo>
                  <a:pt x="116" y="147"/>
                </a:moveTo>
                <a:cubicBezTo>
                  <a:pt x="116" y="147"/>
                  <a:pt x="116" y="147"/>
                  <a:pt x="116" y="146"/>
                </a:cubicBezTo>
                <a:cubicBezTo>
                  <a:pt x="116" y="146"/>
                  <a:pt x="116" y="145"/>
                  <a:pt x="116" y="145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21"/>
                  <a:pt x="73" y="121"/>
                  <a:pt x="73" y="122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72" y="185"/>
                  <a:pt x="72" y="186"/>
                  <a:pt x="73" y="186"/>
                </a:cubicBezTo>
                <a:cubicBezTo>
                  <a:pt x="74" y="186"/>
                  <a:pt x="74" y="186"/>
                  <a:pt x="74" y="186"/>
                </a:cubicBezTo>
                <a:cubicBezTo>
                  <a:pt x="74" y="186"/>
                  <a:pt x="74" y="186"/>
                  <a:pt x="74" y="185"/>
                </a:cubicBezTo>
                <a:lnTo>
                  <a:pt x="116" y="147"/>
                </a:lnTo>
                <a:close/>
                <a:moveTo>
                  <a:pt x="166" y="152"/>
                </a:moveTo>
                <a:cubicBezTo>
                  <a:pt x="166" y="151"/>
                  <a:pt x="165" y="151"/>
                  <a:pt x="165" y="151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47" y="162"/>
                  <a:pt x="145" y="162"/>
                  <a:pt x="143" y="161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28" y="152"/>
                  <a:pt x="128" y="152"/>
                  <a:pt x="127" y="153"/>
                </a:cubicBezTo>
                <a:cubicBezTo>
                  <a:pt x="74" y="202"/>
                  <a:pt x="74" y="202"/>
                  <a:pt x="74" y="202"/>
                </a:cubicBezTo>
                <a:cubicBezTo>
                  <a:pt x="74" y="202"/>
                  <a:pt x="74" y="203"/>
                  <a:pt x="74" y="203"/>
                </a:cubicBezTo>
                <a:cubicBezTo>
                  <a:pt x="74" y="203"/>
                  <a:pt x="74" y="204"/>
                  <a:pt x="75" y="204"/>
                </a:cubicBezTo>
                <a:cubicBezTo>
                  <a:pt x="76" y="204"/>
                  <a:pt x="77" y="205"/>
                  <a:pt x="77" y="205"/>
                </a:cubicBezTo>
                <a:cubicBezTo>
                  <a:pt x="213" y="205"/>
                  <a:pt x="213" y="205"/>
                  <a:pt x="213" y="205"/>
                </a:cubicBezTo>
                <a:cubicBezTo>
                  <a:pt x="213" y="205"/>
                  <a:pt x="213" y="204"/>
                  <a:pt x="214" y="204"/>
                </a:cubicBezTo>
                <a:cubicBezTo>
                  <a:pt x="214" y="203"/>
                  <a:pt x="214" y="203"/>
                  <a:pt x="214" y="203"/>
                </a:cubicBezTo>
                <a:lnTo>
                  <a:pt x="166" y="152"/>
                </a:lnTo>
                <a:close/>
                <a:moveTo>
                  <a:pt x="218" y="120"/>
                </a:moveTo>
                <a:cubicBezTo>
                  <a:pt x="217" y="120"/>
                  <a:pt x="217" y="120"/>
                  <a:pt x="217" y="120"/>
                </a:cubicBezTo>
                <a:cubicBezTo>
                  <a:pt x="178" y="144"/>
                  <a:pt x="178" y="144"/>
                  <a:pt x="178" y="144"/>
                </a:cubicBezTo>
                <a:cubicBezTo>
                  <a:pt x="177" y="144"/>
                  <a:pt x="177" y="144"/>
                  <a:pt x="177" y="145"/>
                </a:cubicBezTo>
                <a:cubicBezTo>
                  <a:pt x="177" y="145"/>
                  <a:pt x="177" y="145"/>
                  <a:pt x="177" y="146"/>
                </a:cubicBezTo>
                <a:cubicBezTo>
                  <a:pt x="217" y="188"/>
                  <a:pt x="217" y="188"/>
                  <a:pt x="217" y="188"/>
                </a:cubicBezTo>
                <a:cubicBezTo>
                  <a:pt x="217" y="188"/>
                  <a:pt x="217" y="189"/>
                  <a:pt x="218" y="189"/>
                </a:cubicBezTo>
                <a:cubicBezTo>
                  <a:pt x="218" y="189"/>
                  <a:pt x="218" y="189"/>
                  <a:pt x="218" y="189"/>
                </a:cubicBezTo>
                <a:cubicBezTo>
                  <a:pt x="219" y="188"/>
                  <a:pt x="219" y="188"/>
                  <a:pt x="219" y="187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19" y="121"/>
                  <a:pt x="219" y="121"/>
                  <a:pt x="218" y="120"/>
                </a:cubicBezTo>
                <a:close/>
                <a:moveTo>
                  <a:pt x="218" y="120"/>
                </a:moveTo>
                <a:cubicBezTo>
                  <a:pt x="218" y="120"/>
                  <a:pt x="218" y="120"/>
                  <a:pt x="218" y="1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07404" y="4310598"/>
            <a:ext cx="1283749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buNone/>
            </a:pPr>
            <a:r>
              <a:rPr lang="ru-RU" sz="1200" dirty="0" err="1">
                <a:solidFill>
                  <a:schemeClr val="bg1"/>
                </a:solidFill>
              </a:rPr>
              <a:t>teacher@mgppu.ru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5582" y="1362492"/>
            <a:ext cx="7232835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  <a:hlinkClick r:id="rId3"/>
              </a:rPr>
              <a:t>Марголис 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А.А., Сафронова М.А., Панфилова А.С. , </a:t>
            </a:r>
            <a:r>
              <a:rPr lang="ru-RU" sz="1600" dirty="0" err="1">
                <a:solidFill>
                  <a:schemeClr val="bg1"/>
                </a:solidFill>
                <a:hlinkClick r:id="rId3"/>
              </a:rPr>
              <a:t>Шишлянникова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 Л. М.  Апробация инструментария оценки </a:t>
            </a:r>
            <a:r>
              <a:rPr lang="ru-RU" sz="1600" dirty="0" err="1">
                <a:solidFill>
                  <a:schemeClr val="bg1"/>
                </a:solidFill>
                <a:hlinkClick r:id="rId3"/>
              </a:rPr>
              <a:t>сформированности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 профессиональных компетенций у будущих педагогов // Психологическая наука и образование. 2015. Том 20. № 5. С. 77–92. </a:t>
            </a:r>
            <a:r>
              <a:rPr lang="ru-RU" sz="1600" dirty="0" smtClean="0">
                <a:solidFill>
                  <a:schemeClr val="bg1"/>
                </a:solidFill>
                <a:hlinkClick r:id="rId3"/>
              </a:rPr>
              <a:t>doi:10.17759/pse.2015200507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cap="all" dirty="0">
                <a:solidFill>
                  <a:schemeClr val="bg1"/>
                </a:solidFill>
                <a:hlinkClick r:id="rId4"/>
              </a:rPr>
              <a:t>ТЕМАТИЧЕСКИЙ ВЫПУСК ЖУРНАЛА «ПСИХОЛОГИЧЕСКАЯ НАУКА И ОБРАЗОВАНИЕ» (№ </a:t>
            </a:r>
            <a:r>
              <a:rPr lang="en-US" sz="1600" cap="all" dirty="0" smtClean="0">
                <a:solidFill>
                  <a:schemeClr val="bg1"/>
                </a:solidFill>
                <a:hlinkClick r:id="rId4"/>
              </a:rPr>
              <a:t>5</a:t>
            </a:r>
            <a:r>
              <a:rPr lang="ru-RU" sz="1600" cap="all" dirty="0" smtClean="0">
                <a:solidFill>
                  <a:schemeClr val="bg1"/>
                </a:solidFill>
                <a:hlinkClick r:id="rId4"/>
              </a:rPr>
              <a:t>, 201</a:t>
            </a:r>
            <a:r>
              <a:rPr lang="en-US" sz="1600" cap="all" dirty="0" smtClean="0">
                <a:solidFill>
                  <a:schemeClr val="bg1"/>
                </a:solidFill>
                <a:hlinkClick r:id="rId4"/>
              </a:rPr>
              <a:t>5</a:t>
            </a:r>
            <a:r>
              <a:rPr lang="ru-RU" sz="1600" cap="all" dirty="0" smtClean="0">
                <a:solidFill>
                  <a:schemeClr val="bg1"/>
                </a:solidFill>
                <a:hlinkClick r:id="rId4"/>
              </a:rPr>
              <a:t>) ПОСВЯЩЕН МОДЕРНИЗАЦИИ </a:t>
            </a:r>
            <a:r>
              <a:rPr lang="ru-RU" sz="1600" cap="all" dirty="0">
                <a:solidFill>
                  <a:schemeClr val="bg1"/>
                </a:solidFill>
                <a:hlinkClick r:id="rId4"/>
              </a:rPr>
              <a:t>ПЕДАГОГИЧЕСКОГО ОБРАЗОВАНИЯ В </a:t>
            </a:r>
            <a:r>
              <a:rPr lang="ru-RU" sz="1600" cap="all" dirty="0" smtClean="0">
                <a:solidFill>
                  <a:schemeClr val="bg1"/>
                </a:solidFill>
                <a:hlinkClick r:id="rId4"/>
              </a:rPr>
              <a:t>РОССИИ</a:t>
            </a:r>
            <a:endParaRPr lang="ru-RU" sz="1600" cap="all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02619" y="3907856"/>
            <a:ext cx="5346866" cy="340294"/>
          </a:xfrm>
          <a:prstGeom prst="rect">
            <a:avLst/>
          </a:prstGeom>
        </p:spPr>
        <p:txBody>
          <a:bodyPr lIns="0" tIns="0" rIns="0" bIns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Контакты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rc 44"/>
          <p:cNvSpPr/>
          <p:nvPr/>
        </p:nvSpPr>
        <p:spPr>
          <a:xfrm rot="10800000">
            <a:off x="3277982" y="1650385"/>
            <a:ext cx="2588038" cy="2588036"/>
          </a:xfrm>
          <a:prstGeom prst="arc">
            <a:avLst>
              <a:gd name="adj1" fmla="val 16200000"/>
              <a:gd name="adj2" fmla="val 1618528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7 Федеральных округов, </a:t>
            </a:r>
            <a:r>
              <a:rPr lang="ru-RU" dirty="0" smtClean="0"/>
              <a:t>35 </a:t>
            </a:r>
            <a:r>
              <a:rPr lang="ru-RU" dirty="0"/>
              <a:t>субъектов Российской Федерации, </a:t>
            </a:r>
            <a:r>
              <a:rPr lang="ru-RU" dirty="0" smtClean="0"/>
              <a:t>44 вуза-участника</a:t>
            </a:r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Масштаб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 bwMode="auto">
          <a:xfrm rot="3600000">
            <a:off x="5040261" y="1965092"/>
            <a:ext cx="904050" cy="957229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 bwMode="auto">
          <a:xfrm rot="18000000" flipV="1">
            <a:off x="5019895" y="2944819"/>
            <a:ext cx="904050" cy="957229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 bwMode="auto">
          <a:xfrm rot="3600000" flipH="1" flipV="1">
            <a:off x="3217613" y="2944819"/>
            <a:ext cx="904050" cy="957229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 bwMode="auto">
          <a:xfrm rot="18000000" flipH="1">
            <a:off x="3209419" y="1937935"/>
            <a:ext cx="904050" cy="957229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1503" y="1797127"/>
            <a:ext cx="2600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академический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бакалавриат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1503" y="3287873"/>
            <a:ext cx="2600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профессиональная (педагогическая)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магистратура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82011" y="1797127"/>
            <a:ext cx="260053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прикладной бакалавриат</a:t>
            </a:r>
          </a:p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82011" y="3287873"/>
            <a:ext cx="2600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исследовательская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магистратура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32"/>
          <p:cNvSpPr/>
          <p:nvPr/>
        </p:nvSpPr>
        <p:spPr>
          <a:xfrm>
            <a:off x="3534814" y="2388825"/>
            <a:ext cx="2074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D3E50"/>
                </a:solidFill>
              </a:rPr>
              <a:t>Новые образовательные результаты</a:t>
            </a:r>
            <a:endParaRPr lang="ru-RU" sz="1600" b="1" dirty="0">
              <a:solidFill>
                <a:srgbClr val="2D3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оценки образовательных результатов выпускника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Традиционная </a:t>
            </a:r>
            <a:r>
              <a:rPr lang="ru-RU" dirty="0" smtClean="0"/>
              <a:t>модель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63688" y="1059583"/>
            <a:ext cx="5553099" cy="774879"/>
            <a:chOff x="1763688" y="860767"/>
            <a:chExt cx="5553099" cy="774879"/>
          </a:xfrm>
        </p:grpSpPr>
        <p:sp>
          <p:nvSpPr>
            <p:cNvPr id="7" name="Rectangle 6"/>
            <p:cNvSpPr/>
            <p:nvPr/>
          </p:nvSpPr>
          <p:spPr>
            <a:xfrm>
              <a:off x="1763688" y="1077733"/>
              <a:ext cx="5553099" cy="5579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Требования  к профессиональной деятельности выпускника задаются профессиональным стандартом педагога</a:t>
              </a:r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rot="5400000" flipH="1" flipV="1">
              <a:off x="1862670" y="761785"/>
              <a:ext cx="216966" cy="414929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0" name="Right Triangle 19"/>
          <p:cNvSpPr/>
          <p:nvPr/>
        </p:nvSpPr>
        <p:spPr>
          <a:xfrm rot="5400000" flipH="1">
            <a:off x="7000839" y="960601"/>
            <a:ext cx="216966" cy="414929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179512" y="3279730"/>
            <a:ext cx="3956624" cy="937171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Оценка образовательных результатов по знаниям (ГИА)</a:t>
            </a:r>
          </a:p>
        </p:txBody>
      </p:sp>
      <p:sp>
        <p:nvSpPr>
          <p:cNvPr id="60" name="Pentagon 59"/>
          <p:cNvSpPr/>
          <p:nvPr/>
        </p:nvSpPr>
        <p:spPr>
          <a:xfrm flipH="1">
            <a:off x="5011725" y="3279729"/>
            <a:ext cx="3808747" cy="9371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Испытание, направленное </a:t>
            </a:r>
            <a:r>
              <a:rPr lang="ru-RU" sz="1600" b="1" dirty="0">
                <a:solidFill>
                  <a:schemeClr val="bg1"/>
                </a:solidFill>
              </a:rPr>
              <a:t>на определение готовности к профессиональной деятельности 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81313" y="2211710"/>
            <a:ext cx="1645284" cy="774880"/>
            <a:chOff x="2819400" y="3244670"/>
            <a:chExt cx="1645284" cy="774880"/>
          </a:xfrm>
        </p:grpSpPr>
        <p:sp>
          <p:nvSpPr>
            <p:cNvPr id="23" name="Rectangle 22"/>
            <p:cNvSpPr/>
            <p:nvPr/>
          </p:nvSpPr>
          <p:spPr>
            <a:xfrm>
              <a:off x="2819400" y="3244670"/>
              <a:ext cx="1645284" cy="5579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Образовательная программа </a:t>
              </a:r>
            </a:p>
          </p:txBody>
        </p:sp>
        <p:sp>
          <p:nvSpPr>
            <p:cNvPr id="24" name="Right Triangle 23"/>
            <p:cNvSpPr/>
            <p:nvPr/>
          </p:nvSpPr>
          <p:spPr>
            <a:xfrm rot="16200000" flipH="1">
              <a:off x="2918383" y="3703602"/>
              <a:ext cx="216966" cy="414929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08473" y="2211711"/>
            <a:ext cx="1821614" cy="774880"/>
            <a:chOff x="4546560" y="3244671"/>
            <a:chExt cx="1821614" cy="774880"/>
          </a:xfrm>
        </p:grpSpPr>
        <p:sp>
          <p:nvSpPr>
            <p:cNvPr id="26" name="Rectangle 25"/>
            <p:cNvSpPr/>
            <p:nvPr/>
          </p:nvSpPr>
          <p:spPr>
            <a:xfrm>
              <a:off x="4546560" y="3244671"/>
              <a:ext cx="1821614" cy="5579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Профессиональная деятельность </a:t>
              </a:r>
            </a:p>
          </p:txBody>
        </p:sp>
        <p:sp>
          <p:nvSpPr>
            <p:cNvPr id="27" name="Right Triangle 26"/>
            <p:cNvSpPr/>
            <p:nvPr/>
          </p:nvSpPr>
          <p:spPr>
            <a:xfrm rot="16200000" flipH="1" flipV="1">
              <a:off x="6052226" y="3703603"/>
              <a:ext cx="216966" cy="414929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3796459" y="3950935"/>
            <a:ext cx="1574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Противоречие</a:t>
            </a:r>
            <a:endParaRPr lang="en-US" sz="105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Oval 59"/>
          <p:cNvSpPr/>
          <p:nvPr/>
        </p:nvSpPr>
        <p:spPr>
          <a:xfrm>
            <a:off x="4211960" y="3291830"/>
            <a:ext cx="723797" cy="7030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Freeform 217"/>
          <p:cNvSpPr>
            <a:spLocks noEditPoints="1"/>
          </p:cNvSpPr>
          <p:nvPr/>
        </p:nvSpPr>
        <p:spPr bwMode="auto">
          <a:xfrm>
            <a:off x="4384418" y="3501286"/>
            <a:ext cx="378880" cy="28416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8"/>
          <p:cNvSpPr>
            <a:spLocks/>
          </p:cNvSpPr>
          <p:nvPr/>
        </p:nvSpPr>
        <p:spPr bwMode="auto">
          <a:xfrm rot="19278684">
            <a:off x="5536244" y="3476181"/>
            <a:ext cx="1328920" cy="1327686"/>
          </a:xfrm>
          <a:custGeom>
            <a:avLst/>
            <a:gdLst/>
            <a:ahLst/>
            <a:cxnLst>
              <a:cxn ang="0">
                <a:pos x="399" y="216"/>
              </a:cxn>
              <a:cxn ang="0">
                <a:pos x="472" y="181"/>
              </a:cxn>
              <a:cxn ang="0">
                <a:pos x="433" y="88"/>
              </a:cxn>
              <a:cxn ang="0">
                <a:pos x="601" y="88"/>
              </a:cxn>
              <a:cxn ang="0">
                <a:pos x="563" y="181"/>
              </a:cxn>
              <a:cxn ang="0">
                <a:pos x="636" y="216"/>
              </a:cxn>
              <a:cxn ang="0">
                <a:pos x="819" y="216"/>
              </a:cxn>
              <a:cxn ang="0">
                <a:pos x="819" y="399"/>
              </a:cxn>
              <a:cxn ang="0">
                <a:pos x="784" y="472"/>
              </a:cxn>
              <a:cxn ang="0">
                <a:pos x="691" y="434"/>
              </a:cxn>
              <a:cxn ang="0">
                <a:pos x="691" y="602"/>
              </a:cxn>
              <a:cxn ang="0">
                <a:pos x="784" y="563"/>
              </a:cxn>
              <a:cxn ang="0">
                <a:pos x="819" y="636"/>
              </a:cxn>
              <a:cxn ang="0">
                <a:pos x="819" y="819"/>
              </a:cxn>
              <a:cxn ang="0">
                <a:pos x="636" y="819"/>
              </a:cxn>
              <a:cxn ang="0">
                <a:pos x="563" y="784"/>
              </a:cxn>
              <a:cxn ang="0">
                <a:pos x="601" y="691"/>
              </a:cxn>
              <a:cxn ang="0">
                <a:pos x="433" y="691"/>
              </a:cxn>
              <a:cxn ang="0">
                <a:pos x="472" y="784"/>
              </a:cxn>
              <a:cxn ang="0">
                <a:pos x="399" y="819"/>
              </a:cxn>
              <a:cxn ang="0">
                <a:pos x="216" y="819"/>
              </a:cxn>
              <a:cxn ang="0">
                <a:pos x="216" y="636"/>
              </a:cxn>
              <a:cxn ang="0">
                <a:pos x="180" y="563"/>
              </a:cxn>
              <a:cxn ang="0">
                <a:pos x="88" y="602"/>
              </a:cxn>
              <a:cxn ang="0">
                <a:pos x="88" y="434"/>
              </a:cxn>
              <a:cxn ang="0">
                <a:pos x="180" y="472"/>
              </a:cxn>
              <a:cxn ang="0">
                <a:pos x="216" y="399"/>
              </a:cxn>
              <a:cxn ang="0">
                <a:pos x="216" y="216"/>
              </a:cxn>
              <a:cxn ang="0">
                <a:pos x="399" y="216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Как </a:t>
            </a:r>
            <a:r>
              <a:rPr lang="ru-RU" sz="2400" dirty="0" smtClean="0"/>
              <a:t>оценивают </a:t>
            </a:r>
            <a:r>
              <a:rPr lang="ru-RU" sz="2400" dirty="0"/>
              <a:t>готовность к профессиональной </a:t>
            </a:r>
            <a:r>
              <a:rPr lang="ru-RU" sz="2400" dirty="0" smtClean="0"/>
              <a:t>деятельности?</a:t>
            </a:r>
            <a:endParaRPr lang="en-US" sz="2400" dirty="0"/>
          </a:p>
        </p:txBody>
      </p:sp>
      <p:sp>
        <p:nvSpPr>
          <p:cNvPr id="35" name="Freeform 245"/>
          <p:cNvSpPr>
            <a:spLocks/>
          </p:cNvSpPr>
          <p:nvPr/>
        </p:nvSpPr>
        <p:spPr bwMode="auto">
          <a:xfrm>
            <a:off x="2015377" y="2821092"/>
            <a:ext cx="331612" cy="33161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217"/>
          <p:cNvSpPr>
            <a:spLocks noEditPoints="1"/>
          </p:cNvSpPr>
          <p:nvPr/>
        </p:nvSpPr>
        <p:spPr bwMode="auto">
          <a:xfrm>
            <a:off x="6049091" y="2814286"/>
            <a:ext cx="378880" cy="28416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216"/>
          <p:cNvSpPr>
            <a:spLocks noEditPoints="1"/>
          </p:cNvSpPr>
          <p:nvPr/>
        </p:nvSpPr>
        <p:spPr bwMode="auto">
          <a:xfrm>
            <a:off x="8097658" y="2825723"/>
            <a:ext cx="339094" cy="341400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131590"/>
            <a:ext cx="216024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Профессиональный </a:t>
            </a:r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экзамен </a:t>
            </a:r>
            <a:r>
              <a:rPr lang="ru-RU" dirty="0">
                <a:cs typeface="Times New Roman" panose="02020603050405020304" pitchFamily="18" charset="0"/>
              </a:rPr>
              <a:t>(тест). </a:t>
            </a:r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cs typeface="Times New Roman" panose="02020603050405020304" pitchFamily="18" charset="0"/>
              </a:rPr>
              <a:t>Praxis </a:t>
            </a:r>
            <a:r>
              <a:rPr lang="en-US" dirty="0">
                <a:cs typeface="Times New Roman" panose="02020603050405020304" pitchFamily="18" charset="0"/>
              </a:rPr>
              <a:t>II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1707654"/>
            <a:ext cx="21602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Кейсы (</a:t>
            </a:r>
            <a:r>
              <a:rPr lang="ru-RU" dirty="0" smtClean="0">
                <a:cs typeface="Times New Roman" panose="02020603050405020304" pitchFamily="18" charset="0"/>
              </a:rPr>
              <a:t>профессиональные </a:t>
            </a:r>
            <a:r>
              <a:rPr lang="ru-RU" dirty="0">
                <a:cs typeface="Times New Roman" panose="02020603050405020304" pitchFamily="18" charset="0"/>
              </a:rPr>
              <a:t>задачи)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644008" y="2039758"/>
            <a:ext cx="252028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Образцы профессиональной деятельности. </a:t>
            </a:r>
          </a:p>
          <a:p>
            <a:pPr algn="ctr"/>
            <a:r>
              <a:rPr lang="ru-RU" dirty="0">
                <a:cs typeface="Times New Roman" panose="02020603050405020304" pitchFamily="18" charset="0"/>
              </a:rPr>
              <a:t>Praxis III </a:t>
            </a:r>
          </a:p>
          <a:p>
            <a:pPr algn="ctr"/>
            <a:r>
              <a:rPr lang="ru-RU" dirty="0">
                <a:cs typeface="Times New Roman" panose="02020603050405020304" pitchFamily="18" charset="0"/>
              </a:rPr>
              <a:t>(для работающих педагогов)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36296" y="3470918"/>
            <a:ext cx="159452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Портфолио выпускника</a:t>
            </a:r>
          </a:p>
        </p:txBody>
      </p:sp>
      <p:sp>
        <p:nvSpPr>
          <p:cNvPr id="42" name="Freeform 76"/>
          <p:cNvSpPr>
            <a:spLocks/>
          </p:cNvSpPr>
          <p:nvPr/>
        </p:nvSpPr>
        <p:spPr bwMode="auto">
          <a:xfrm rot="19278684">
            <a:off x="2827420" y="2807074"/>
            <a:ext cx="1328920" cy="1327686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77"/>
          <p:cNvSpPr>
            <a:spLocks/>
          </p:cNvSpPr>
          <p:nvPr/>
        </p:nvSpPr>
        <p:spPr bwMode="auto">
          <a:xfrm rot="19278684">
            <a:off x="616570" y="1935043"/>
            <a:ext cx="1328920" cy="1327686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79"/>
          <p:cNvSpPr>
            <a:spLocks/>
          </p:cNvSpPr>
          <p:nvPr/>
        </p:nvSpPr>
        <p:spPr bwMode="auto">
          <a:xfrm rot="19278684">
            <a:off x="7433821" y="2313787"/>
            <a:ext cx="1328920" cy="1328920"/>
          </a:xfrm>
          <a:custGeom>
            <a:avLst/>
            <a:gdLst/>
            <a:ahLst/>
            <a:cxnLst>
              <a:cxn ang="0">
                <a:pos x="216" y="420"/>
              </a:cxn>
              <a:cxn ang="0">
                <a:pos x="181" y="347"/>
              </a:cxn>
              <a:cxn ang="0">
                <a:pos x="88" y="386"/>
              </a:cxn>
              <a:cxn ang="0">
                <a:pos x="88" y="218"/>
              </a:cxn>
              <a:cxn ang="0">
                <a:pos x="181" y="256"/>
              </a:cxn>
              <a:cxn ang="0">
                <a:pos x="216" y="183"/>
              </a:cxn>
              <a:cxn ang="0">
                <a:pos x="216" y="0"/>
              </a:cxn>
              <a:cxn ang="0">
                <a:pos x="399" y="0"/>
              </a:cxn>
              <a:cxn ang="0">
                <a:pos x="472" y="35"/>
              </a:cxn>
              <a:cxn ang="0">
                <a:pos x="434" y="128"/>
              </a:cxn>
              <a:cxn ang="0">
                <a:pos x="602" y="128"/>
              </a:cxn>
              <a:cxn ang="0">
                <a:pos x="563" y="35"/>
              </a:cxn>
              <a:cxn ang="0">
                <a:pos x="636" y="0"/>
              </a:cxn>
              <a:cxn ang="0">
                <a:pos x="819" y="0"/>
              </a:cxn>
              <a:cxn ang="0">
                <a:pos x="819" y="183"/>
              </a:cxn>
              <a:cxn ang="0">
                <a:pos x="784" y="256"/>
              </a:cxn>
              <a:cxn ang="0">
                <a:pos x="691" y="218"/>
              </a:cxn>
              <a:cxn ang="0">
                <a:pos x="691" y="386"/>
              </a:cxn>
              <a:cxn ang="0">
                <a:pos x="784" y="347"/>
              </a:cxn>
              <a:cxn ang="0">
                <a:pos x="819" y="420"/>
              </a:cxn>
              <a:cxn ang="0">
                <a:pos x="819" y="603"/>
              </a:cxn>
              <a:cxn ang="0">
                <a:pos x="636" y="603"/>
              </a:cxn>
              <a:cxn ang="0">
                <a:pos x="563" y="639"/>
              </a:cxn>
              <a:cxn ang="0">
                <a:pos x="602" y="731"/>
              </a:cxn>
              <a:cxn ang="0">
                <a:pos x="434" y="731"/>
              </a:cxn>
              <a:cxn ang="0">
                <a:pos x="472" y="639"/>
              </a:cxn>
              <a:cxn ang="0">
                <a:pos x="399" y="603"/>
              </a:cxn>
              <a:cxn ang="0">
                <a:pos x="216" y="603"/>
              </a:cxn>
              <a:cxn ang="0">
                <a:pos x="216" y="420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/>
              <a:t>Определение компетенций (образовательных результатов)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66" y="895350"/>
            <a:ext cx="2971800" cy="223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95350"/>
            <a:ext cx="2971800" cy="22306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3181350"/>
            <a:ext cx="7869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/>
              <a:t>Проектные </a:t>
            </a:r>
            <a:r>
              <a:rPr lang="ru-RU" dirty="0"/>
              <a:t>команды вузов установили </a:t>
            </a:r>
            <a:r>
              <a:rPr lang="ru-RU" b="1" dirty="0"/>
              <a:t>соответствие профессиональных компетенций </a:t>
            </a:r>
            <a:r>
              <a:rPr lang="ru-RU" dirty="0"/>
              <a:t>профессионального стандарта и </a:t>
            </a:r>
            <a:r>
              <a:rPr lang="ru-RU" dirty="0" smtClean="0"/>
              <a:t>компетенций ФГОС ВО (ФГОС3</a:t>
            </a:r>
            <a:r>
              <a:rPr lang="ru-RU" dirty="0"/>
              <a:t>+ или </a:t>
            </a:r>
            <a:r>
              <a:rPr lang="ru-RU" dirty="0" smtClean="0"/>
              <a:t>дополнительных компетенций, введенных </a:t>
            </a:r>
            <a:r>
              <a:rPr lang="ru-RU" dirty="0"/>
              <a:t>авторами проекта), формируемых при обучении студентов в </a:t>
            </a:r>
            <a:r>
              <a:rPr lang="ru-RU" dirty="0" smtClean="0"/>
              <a:t>проектах.</a:t>
            </a:r>
          </a:p>
          <a:p>
            <a:pPr algn="just">
              <a:buNone/>
            </a:pPr>
            <a:r>
              <a:rPr lang="ru-RU" dirty="0" smtClean="0"/>
              <a:t>Определили образовательные </a:t>
            </a:r>
            <a:r>
              <a:rPr lang="ru-RU" dirty="0"/>
              <a:t>организации </a:t>
            </a:r>
            <a:r>
              <a:rPr lang="ru-RU" dirty="0" smtClean="0"/>
              <a:t>– практические базы.</a:t>
            </a:r>
            <a:endParaRPr lang="ru-RU" dirty="0"/>
          </a:p>
        </p:txBody>
      </p:sp>
      <p:sp>
        <p:nvSpPr>
          <p:cNvPr id="8" name="Freeform 217"/>
          <p:cNvSpPr>
            <a:spLocks noEditPoints="1"/>
          </p:cNvSpPr>
          <p:nvPr/>
        </p:nvSpPr>
        <p:spPr bwMode="auto">
          <a:xfrm>
            <a:off x="4319850" y="2632369"/>
            <a:ext cx="378880" cy="28416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" name="Group 30"/>
          <p:cNvGrpSpPr/>
          <p:nvPr/>
        </p:nvGrpSpPr>
        <p:grpSpPr>
          <a:xfrm>
            <a:off x="4160305" y="2388341"/>
            <a:ext cx="697970" cy="697970"/>
            <a:chOff x="6343650" y="2430536"/>
            <a:chExt cx="697970" cy="697970"/>
          </a:xfrm>
        </p:grpSpPr>
        <p:sp>
          <p:nvSpPr>
            <p:cNvPr id="10" name="Oval 31"/>
            <p:cNvSpPr/>
            <p:nvPr/>
          </p:nvSpPr>
          <p:spPr>
            <a:xfrm rot="16200000">
              <a:off x="6343650" y="2430536"/>
              <a:ext cx="697970" cy="6979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27"/>
            <p:cNvSpPr>
              <a:spLocks noEditPoints="1"/>
            </p:cNvSpPr>
            <p:nvPr/>
          </p:nvSpPr>
          <p:spPr bwMode="auto">
            <a:xfrm>
              <a:off x="6540020" y="2626138"/>
              <a:ext cx="305230" cy="306764"/>
            </a:xfrm>
            <a:custGeom>
              <a:avLst/>
              <a:gdLst/>
              <a:ahLst/>
              <a:cxnLst>
                <a:cxn ang="0">
                  <a:pos x="483" y="362"/>
                </a:cxn>
                <a:cxn ang="0">
                  <a:pos x="381" y="402"/>
                </a:cxn>
                <a:cxn ang="0">
                  <a:pos x="331" y="499"/>
                </a:cxn>
                <a:cxn ang="0">
                  <a:pos x="360" y="607"/>
                </a:cxn>
                <a:cxn ang="0">
                  <a:pos x="451" y="666"/>
                </a:cxn>
                <a:cxn ang="0">
                  <a:pos x="562" y="649"/>
                </a:cxn>
                <a:cxn ang="0">
                  <a:pos x="630" y="565"/>
                </a:cxn>
                <a:cxn ang="0">
                  <a:pos x="750" y="451"/>
                </a:cxn>
                <a:cxn ang="0">
                  <a:pos x="743" y="602"/>
                </a:cxn>
                <a:cxn ang="0">
                  <a:pos x="662" y="724"/>
                </a:cxn>
                <a:cxn ang="0">
                  <a:pos x="528" y="786"/>
                </a:cxn>
                <a:cxn ang="0">
                  <a:pos x="378" y="768"/>
                </a:cxn>
                <a:cxn ang="0">
                  <a:pos x="264" y="678"/>
                </a:cxn>
                <a:cxn ang="0">
                  <a:pos x="212" y="538"/>
                </a:cxn>
                <a:cxn ang="0">
                  <a:pos x="242" y="390"/>
                </a:cxn>
                <a:cxn ang="0">
                  <a:pos x="340" y="283"/>
                </a:cxn>
                <a:cxn ang="0">
                  <a:pos x="484" y="242"/>
                </a:cxn>
                <a:cxn ang="0">
                  <a:pos x="644" y="58"/>
                </a:cxn>
                <a:cxn ang="0">
                  <a:pos x="600" y="132"/>
                </a:cxn>
                <a:cxn ang="0">
                  <a:pos x="459" y="171"/>
                </a:cxn>
                <a:cxn ang="0">
                  <a:pos x="296" y="226"/>
                </a:cxn>
                <a:cxn ang="0">
                  <a:pos x="182" y="348"/>
                </a:cxn>
                <a:cxn ang="0">
                  <a:pos x="139" y="516"/>
                </a:cxn>
                <a:cxn ang="0">
                  <a:pos x="182" y="683"/>
                </a:cxn>
                <a:cxn ang="0">
                  <a:pos x="296" y="806"/>
                </a:cxn>
                <a:cxn ang="0">
                  <a:pos x="459" y="861"/>
                </a:cxn>
                <a:cxn ang="0">
                  <a:pos x="630" y="830"/>
                </a:cxn>
                <a:cxn ang="0">
                  <a:pos x="760" y="724"/>
                </a:cxn>
                <a:cxn ang="0">
                  <a:pos x="826" y="567"/>
                </a:cxn>
                <a:cxn ang="0">
                  <a:pos x="808" y="396"/>
                </a:cxn>
                <a:cxn ang="0">
                  <a:pos x="915" y="375"/>
                </a:cxn>
                <a:cxn ang="0">
                  <a:pos x="968" y="516"/>
                </a:cxn>
                <a:cxn ang="0">
                  <a:pos x="924" y="718"/>
                </a:cxn>
                <a:cxn ang="0">
                  <a:pos x="806" y="878"/>
                </a:cxn>
                <a:cxn ang="0">
                  <a:pos x="632" y="978"/>
                </a:cxn>
                <a:cxn ang="0">
                  <a:pos x="424" y="997"/>
                </a:cxn>
                <a:cxn ang="0">
                  <a:pos x="232" y="930"/>
                </a:cxn>
                <a:cxn ang="0">
                  <a:pos x="87" y="793"/>
                </a:cxn>
                <a:cxn ang="0">
                  <a:pos x="8" y="606"/>
                </a:cxn>
                <a:cxn ang="0">
                  <a:pos x="15" y="397"/>
                </a:cxn>
                <a:cxn ang="0">
                  <a:pos x="104" y="216"/>
                </a:cxn>
                <a:cxn ang="0">
                  <a:pos x="257" y="88"/>
                </a:cxn>
                <a:cxn ang="0">
                  <a:pos x="454" y="32"/>
                </a:cxn>
                <a:cxn ang="0">
                  <a:pos x="823" y="0"/>
                </a:cxn>
                <a:cxn ang="0">
                  <a:pos x="830" y="3"/>
                </a:cxn>
                <a:cxn ang="0">
                  <a:pos x="836" y="6"/>
                </a:cxn>
                <a:cxn ang="0">
                  <a:pos x="842" y="13"/>
                </a:cxn>
                <a:cxn ang="0">
                  <a:pos x="846" y="20"/>
                </a:cxn>
                <a:cxn ang="0">
                  <a:pos x="850" y="145"/>
                </a:cxn>
                <a:cxn ang="0">
                  <a:pos x="989" y="160"/>
                </a:cxn>
                <a:cxn ang="0">
                  <a:pos x="991" y="195"/>
                </a:cxn>
                <a:cxn ang="0">
                  <a:pos x="503" y="538"/>
                </a:cxn>
                <a:cxn ang="0">
                  <a:pos x="461" y="524"/>
                </a:cxn>
                <a:cxn ang="0">
                  <a:pos x="467" y="481"/>
                </a:cxn>
                <a:cxn ang="0">
                  <a:pos x="796" y="8"/>
                </a:cxn>
                <a:cxn ang="0">
                  <a:pos x="803" y="3"/>
                </a:cxn>
                <a:cxn ang="0">
                  <a:pos x="813" y="0"/>
                </a:cxn>
              </a:cxnLst>
              <a:rect l="0" t="0" r="r" b="b"/>
              <a:pathLst>
                <a:path w="996" h="1001">
                  <a:moveTo>
                    <a:pt x="484" y="242"/>
                  </a:moveTo>
                  <a:lnTo>
                    <a:pt x="505" y="243"/>
                  </a:lnTo>
                  <a:lnTo>
                    <a:pt x="526" y="245"/>
                  </a:lnTo>
                  <a:lnTo>
                    <a:pt x="546" y="249"/>
                  </a:lnTo>
                  <a:lnTo>
                    <a:pt x="565" y="254"/>
                  </a:lnTo>
                  <a:lnTo>
                    <a:pt x="584" y="261"/>
                  </a:lnTo>
                  <a:lnTo>
                    <a:pt x="483" y="362"/>
                  </a:lnTo>
                  <a:lnTo>
                    <a:pt x="467" y="363"/>
                  </a:lnTo>
                  <a:lnTo>
                    <a:pt x="451" y="366"/>
                  </a:lnTo>
                  <a:lnTo>
                    <a:pt x="435" y="370"/>
                  </a:lnTo>
                  <a:lnTo>
                    <a:pt x="420" y="376"/>
                  </a:lnTo>
                  <a:lnTo>
                    <a:pt x="406" y="383"/>
                  </a:lnTo>
                  <a:lnTo>
                    <a:pt x="393" y="392"/>
                  </a:lnTo>
                  <a:lnTo>
                    <a:pt x="381" y="402"/>
                  </a:lnTo>
                  <a:lnTo>
                    <a:pt x="370" y="413"/>
                  </a:lnTo>
                  <a:lnTo>
                    <a:pt x="360" y="425"/>
                  </a:lnTo>
                  <a:lnTo>
                    <a:pt x="351" y="438"/>
                  </a:lnTo>
                  <a:lnTo>
                    <a:pt x="344" y="453"/>
                  </a:lnTo>
                  <a:lnTo>
                    <a:pt x="338" y="467"/>
                  </a:lnTo>
                  <a:lnTo>
                    <a:pt x="334" y="483"/>
                  </a:lnTo>
                  <a:lnTo>
                    <a:pt x="331" y="499"/>
                  </a:lnTo>
                  <a:lnTo>
                    <a:pt x="330" y="516"/>
                  </a:lnTo>
                  <a:lnTo>
                    <a:pt x="331" y="533"/>
                  </a:lnTo>
                  <a:lnTo>
                    <a:pt x="334" y="549"/>
                  </a:lnTo>
                  <a:lnTo>
                    <a:pt x="338" y="565"/>
                  </a:lnTo>
                  <a:lnTo>
                    <a:pt x="344" y="579"/>
                  </a:lnTo>
                  <a:lnTo>
                    <a:pt x="352" y="593"/>
                  </a:lnTo>
                  <a:lnTo>
                    <a:pt x="360" y="607"/>
                  </a:lnTo>
                  <a:lnTo>
                    <a:pt x="370" y="619"/>
                  </a:lnTo>
                  <a:lnTo>
                    <a:pt x="381" y="630"/>
                  </a:lnTo>
                  <a:lnTo>
                    <a:pt x="394" y="640"/>
                  </a:lnTo>
                  <a:lnTo>
                    <a:pt x="407" y="649"/>
                  </a:lnTo>
                  <a:lnTo>
                    <a:pt x="421" y="656"/>
                  </a:lnTo>
                  <a:lnTo>
                    <a:pt x="436" y="662"/>
                  </a:lnTo>
                  <a:lnTo>
                    <a:pt x="451" y="666"/>
                  </a:lnTo>
                  <a:lnTo>
                    <a:pt x="467" y="669"/>
                  </a:lnTo>
                  <a:lnTo>
                    <a:pt x="484" y="670"/>
                  </a:lnTo>
                  <a:lnTo>
                    <a:pt x="501" y="669"/>
                  </a:lnTo>
                  <a:lnTo>
                    <a:pt x="517" y="666"/>
                  </a:lnTo>
                  <a:lnTo>
                    <a:pt x="533" y="662"/>
                  </a:lnTo>
                  <a:lnTo>
                    <a:pt x="548" y="656"/>
                  </a:lnTo>
                  <a:lnTo>
                    <a:pt x="562" y="649"/>
                  </a:lnTo>
                  <a:lnTo>
                    <a:pt x="575" y="640"/>
                  </a:lnTo>
                  <a:lnTo>
                    <a:pt x="587" y="630"/>
                  </a:lnTo>
                  <a:lnTo>
                    <a:pt x="598" y="619"/>
                  </a:lnTo>
                  <a:lnTo>
                    <a:pt x="608" y="607"/>
                  </a:lnTo>
                  <a:lnTo>
                    <a:pt x="617" y="593"/>
                  </a:lnTo>
                  <a:lnTo>
                    <a:pt x="624" y="579"/>
                  </a:lnTo>
                  <a:lnTo>
                    <a:pt x="630" y="565"/>
                  </a:lnTo>
                  <a:lnTo>
                    <a:pt x="634" y="549"/>
                  </a:lnTo>
                  <a:lnTo>
                    <a:pt x="637" y="533"/>
                  </a:lnTo>
                  <a:lnTo>
                    <a:pt x="638" y="516"/>
                  </a:lnTo>
                  <a:lnTo>
                    <a:pt x="637" y="510"/>
                  </a:lnTo>
                  <a:lnTo>
                    <a:pt x="736" y="411"/>
                  </a:lnTo>
                  <a:lnTo>
                    <a:pt x="744" y="431"/>
                  </a:lnTo>
                  <a:lnTo>
                    <a:pt x="750" y="451"/>
                  </a:lnTo>
                  <a:lnTo>
                    <a:pt x="754" y="472"/>
                  </a:lnTo>
                  <a:lnTo>
                    <a:pt x="756" y="494"/>
                  </a:lnTo>
                  <a:lnTo>
                    <a:pt x="757" y="516"/>
                  </a:lnTo>
                  <a:lnTo>
                    <a:pt x="756" y="538"/>
                  </a:lnTo>
                  <a:lnTo>
                    <a:pt x="754" y="560"/>
                  </a:lnTo>
                  <a:lnTo>
                    <a:pt x="749" y="582"/>
                  </a:lnTo>
                  <a:lnTo>
                    <a:pt x="743" y="602"/>
                  </a:lnTo>
                  <a:lnTo>
                    <a:pt x="736" y="622"/>
                  </a:lnTo>
                  <a:lnTo>
                    <a:pt x="727" y="642"/>
                  </a:lnTo>
                  <a:lnTo>
                    <a:pt x="716" y="660"/>
                  </a:lnTo>
                  <a:lnTo>
                    <a:pt x="705" y="678"/>
                  </a:lnTo>
                  <a:lnTo>
                    <a:pt x="691" y="694"/>
                  </a:lnTo>
                  <a:lnTo>
                    <a:pt x="677" y="710"/>
                  </a:lnTo>
                  <a:lnTo>
                    <a:pt x="662" y="724"/>
                  </a:lnTo>
                  <a:lnTo>
                    <a:pt x="645" y="737"/>
                  </a:lnTo>
                  <a:lnTo>
                    <a:pt x="628" y="749"/>
                  </a:lnTo>
                  <a:lnTo>
                    <a:pt x="610" y="759"/>
                  </a:lnTo>
                  <a:lnTo>
                    <a:pt x="590" y="768"/>
                  </a:lnTo>
                  <a:lnTo>
                    <a:pt x="570" y="776"/>
                  </a:lnTo>
                  <a:lnTo>
                    <a:pt x="550" y="782"/>
                  </a:lnTo>
                  <a:lnTo>
                    <a:pt x="528" y="786"/>
                  </a:lnTo>
                  <a:lnTo>
                    <a:pt x="507" y="789"/>
                  </a:lnTo>
                  <a:lnTo>
                    <a:pt x="484" y="790"/>
                  </a:lnTo>
                  <a:lnTo>
                    <a:pt x="462" y="789"/>
                  </a:lnTo>
                  <a:lnTo>
                    <a:pt x="440" y="786"/>
                  </a:lnTo>
                  <a:lnTo>
                    <a:pt x="419" y="782"/>
                  </a:lnTo>
                  <a:lnTo>
                    <a:pt x="398" y="776"/>
                  </a:lnTo>
                  <a:lnTo>
                    <a:pt x="378" y="768"/>
                  </a:lnTo>
                  <a:lnTo>
                    <a:pt x="359" y="759"/>
                  </a:lnTo>
                  <a:lnTo>
                    <a:pt x="340" y="749"/>
                  </a:lnTo>
                  <a:lnTo>
                    <a:pt x="323" y="737"/>
                  </a:lnTo>
                  <a:lnTo>
                    <a:pt x="307" y="724"/>
                  </a:lnTo>
                  <a:lnTo>
                    <a:pt x="291" y="710"/>
                  </a:lnTo>
                  <a:lnTo>
                    <a:pt x="277" y="694"/>
                  </a:lnTo>
                  <a:lnTo>
                    <a:pt x="264" y="678"/>
                  </a:lnTo>
                  <a:lnTo>
                    <a:pt x="252" y="660"/>
                  </a:lnTo>
                  <a:lnTo>
                    <a:pt x="242" y="642"/>
                  </a:lnTo>
                  <a:lnTo>
                    <a:pt x="232" y="622"/>
                  </a:lnTo>
                  <a:lnTo>
                    <a:pt x="225" y="602"/>
                  </a:lnTo>
                  <a:lnTo>
                    <a:pt x="219" y="582"/>
                  </a:lnTo>
                  <a:lnTo>
                    <a:pt x="215" y="560"/>
                  </a:lnTo>
                  <a:lnTo>
                    <a:pt x="212" y="538"/>
                  </a:lnTo>
                  <a:lnTo>
                    <a:pt x="211" y="516"/>
                  </a:lnTo>
                  <a:lnTo>
                    <a:pt x="212" y="493"/>
                  </a:lnTo>
                  <a:lnTo>
                    <a:pt x="215" y="472"/>
                  </a:lnTo>
                  <a:lnTo>
                    <a:pt x="219" y="450"/>
                  </a:lnTo>
                  <a:lnTo>
                    <a:pt x="225" y="430"/>
                  </a:lnTo>
                  <a:lnTo>
                    <a:pt x="232" y="410"/>
                  </a:lnTo>
                  <a:lnTo>
                    <a:pt x="242" y="390"/>
                  </a:lnTo>
                  <a:lnTo>
                    <a:pt x="252" y="372"/>
                  </a:lnTo>
                  <a:lnTo>
                    <a:pt x="264" y="354"/>
                  </a:lnTo>
                  <a:lnTo>
                    <a:pt x="277" y="338"/>
                  </a:lnTo>
                  <a:lnTo>
                    <a:pt x="291" y="322"/>
                  </a:lnTo>
                  <a:lnTo>
                    <a:pt x="307" y="308"/>
                  </a:lnTo>
                  <a:lnTo>
                    <a:pt x="323" y="295"/>
                  </a:lnTo>
                  <a:lnTo>
                    <a:pt x="340" y="283"/>
                  </a:lnTo>
                  <a:lnTo>
                    <a:pt x="359" y="273"/>
                  </a:lnTo>
                  <a:lnTo>
                    <a:pt x="378" y="264"/>
                  </a:lnTo>
                  <a:lnTo>
                    <a:pt x="398" y="256"/>
                  </a:lnTo>
                  <a:lnTo>
                    <a:pt x="419" y="250"/>
                  </a:lnTo>
                  <a:lnTo>
                    <a:pt x="440" y="246"/>
                  </a:lnTo>
                  <a:lnTo>
                    <a:pt x="462" y="243"/>
                  </a:lnTo>
                  <a:lnTo>
                    <a:pt x="484" y="242"/>
                  </a:lnTo>
                  <a:close/>
                  <a:moveTo>
                    <a:pt x="484" y="31"/>
                  </a:moveTo>
                  <a:lnTo>
                    <a:pt x="512" y="32"/>
                  </a:lnTo>
                  <a:lnTo>
                    <a:pt x="539" y="34"/>
                  </a:lnTo>
                  <a:lnTo>
                    <a:pt x="566" y="38"/>
                  </a:lnTo>
                  <a:lnTo>
                    <a:pt x="593" y="43"/>
                  </a:lnTo>
                  <a:lnTo>
                    <a:pt x="618" y="50"/>
                  </a:lnTo>
                  <a:lnTo>
                    <a:pt x="644" y="58"/>
                  </a:lnTo>
                  <a:lnTo>
                    <a:pt x="621" y="81"/>
                  </a:lnTo>
                  <a:lnTo>
                    <a:pt x="615" y="88"/>
                  </a:lnTo>
                  <a:lnTo>
                    <a:pt x="610" y="96"/>
                  </a:lnTo>
                  <a:lnTo>
                    <a:pt x="606" y="104"/>
                  </a:lnTo>
                  <a:lnTo>
                    <a:pt x="603" y="113"/>
                  </a:lnTo>
                  <a:lnTo>
                    <a:pt x="601" y="122"/>
                  </a:lnTo>
                  <a:lnTo>
                    <a:pt x="600" y="132"/>
                  </a:lnTo>
                  <a:lnTo>
                    <a:pt x="600" y="190"/>
                  </a:lnTo>
                  <a:lnTo>
                    <a:pt x="578" y="183"/>
                  </a:lnTo>
                  <a:lnTo>
                    <a:pt x="555" y="177"/>
                  </a:lnTo>
                  <a:lnTo>
                    <a:pt x="532" y="173"/>
                  </a:lnTo>
                  <a:lnTo>
                    <a:pt x="508" y="171"/>
                  </a:lnTo>
                  <a:lnTo>
                    <a:pt x="484" y="170"/>
                  </a:lnTo>
                  <a:lnTo>
                    <a:pt x="459" y="171"/>
                  </a:lnTo>
                  <a:lnTo>
                    <a:pt x="433" y="173"/>
                  </a:lnTo>
                  <a:lnTo>
                    <a:pt x="409" y="178"/>
                  </a:lnTo>
                  <a:lnTo>
                    <a:pt x="385" y="184"/>
                  </a:lnTo>
                  <a:lnTo>
                    <a:pt x="361" y="192"/>
                  </a:lnTo>
                  <a:lnTo>
                    <a:pt x="339" y="202"/>
                  </a:lnTo>
                  <a:lnTo>
                    <a:pt x="317" y="213"/>
                  </a:lnTo>
                  <a:lnTo>
                    <a:pt x="296" y="226"/>
                  </a:lnTo>
                  <a:lnTo>
                    <a:pt x="277" y="239"/>
                  </a:lnTo>
                  <a:lnTo>
                    <a:pt x="258" y="255"/>
                  </a:lnTo>
                  <a:lnTo>
                    <a:pt x="240" y="271"/>
                  </a:lnTo>
                  <a:lnTo>
                    <a:pt x="223" y="289"/>
                  </a:lnTo>
                  <a:lnTo>
                    <a:pt x="208" y="308"/>
                  </a:lnTo>
                  <a:lnTo>
                    <a:pt x="194" y="328"/>
                  </a:lnTo>
                  <a:lnTo>
                    <a:pt x="182" y="348"/>
                  </a:lnTo>
                  <a:lnTo>
                    <a:pt x="171" y="370"/>
                  </a:lnTo>
                  <a:lnTo>
                    <a:pt x="161" y="393"/>
                  </a:lnTo>
                  <a:lnTo>
                    <a:pt x="153" y="416"/>
                  </a:lnTo>
                  <a:lnTo>
                    <a:pt x="147" y="440"/>
                  </a:lnTo>
                  <a:lnTo>
                    <a:pt x="142" y="465"/>
                  </a:lnTo>
                  <a:lnTo>
                    <a:pt x="140" y="490"/>
                  </a:lnTo>
                  <a:lnTo>
                    <a:pt x="139" y="516"/>
                  </a:lnTo>
                  <a:lnTo>
                    <a:pt x="140" y="542"/>
                  </a:lnTo>
                  <a:lnTo>
                    <a:pt x="142" y="567"/>
                  </a:lnTo>
                  <a:lnTo>
                    <a:pt x="147" y="592"/>
                  </a:lnTo>
                  <a:lnTo>
                    <a:pt x="153" y="616"/>
                  </a:lnTo>
                  <a:lnTo>
                    <a:pt x="161" y="639"/>
                  </a:lnTo>
                  <a:lnTo>
                    <a:pt x="171" y="662"/>
                  </a:lnTo>
                  <a:lnTo>
                    <a:pt x="182" y="683"/>
                  </a:lnTo>
                  <a:lnTo>
                    <a:pt x="194" y="704"/>
                  </a:lnTo>
                  <a:lnTo>
                    <a:pt x="208" y="724"/>
                  </a:lnTo>
                  <a:lnTo>
                    <a:pt x="223" y="743"/>
                  </a:lnTo>
                  <a:lnTo>
                    <a:pt x="240" y="761"/>
                  </a:lnTo>
                  <a:lnTo>
                    <a:pt x="258" y="777"/>
                  </a:lnTo>
                  <a:lnTo>
                    <a:pt x="277" y="792"/>
                  </a:lnTo>
                  <a:lnTo>
                    <a:pt x="296" y="806"/>
                  </a:lnTo>
                  <a:lnTo>
                    <a:pt x="317" y="819"/>
                  </a:lnTo>
                  <a:lnTo>
                    <a:pt x="339" y="830"/>
                  </a:lnTo>
                  <a:lnTo>
                    <a:pt x="361" y="839"/>
                  </a:lnTo>
                  <a:lnTo>
                    <a:pt x="385" y="847"/>
                  </a:lnTo>
                  <a:lnTo>
                    <a:pt x="409" y="854"/>
                  </a:lnTo>
                  <a:lnTo>
                    <a:pt x="433" y="859"/>
                  </a:lnTo>
                  <a:lnTo>
                    <a:pt x="459" y="861"/>
                  </a:lnTo>
                  <a:lnTo>
                    <a:pt x="484" y="862"/>
                  </a:lnTo>
                  <a:lnTo>
                    <a:pt x="510" y="861"/>
                  </a:lnTo>
                  <a:lnTo>
                    <a:pt x="535" y="859"/>
                  </a:lnTo>
                  <a:lnTo>
                    <a:pt x="560" y="854"/>
                  </a:lnTo>
                  <a:lnTo>
                    <a:pt x="584" y="847"/>
                  </a:lnTo>
                  <a:lnTo>
                    <a:pt x="607" y="839"/>
                  </a:lnTo>
                  <a:lnTo>
                    <a:pt x="630" y="830"/>
                  </a:lnTo>
                  <a:lnTo>
                    <a:pt x="651" y="819"/>
                  </a:lnTo>
                  <a:lnTo>
                    <a:pt x="672" y="806"/>
                  </a:lnTo>
                  <a:lnTo>
                    <a:pt x="692" y="792"/>
                  </a:lnTo>
                  <a:lnTo>
                    <a:pt x="711" y="777"/>
                  </a:lnTo>
                  <a:lnTo>
                    <a:pt x="728" y="761"/>
                  </a:lnTo>
                  <a:lnTo>
                    <a:pt x="745" y="743"/>
                  </a:lnTo>
                  <a:lnTo>
                    <a:pt x="760" y="724"/>
                  </a:lnTo>
                  <a:lnTo>
                    <a:pt x="774" y="704"/>
                  </a:lnTo>
                  <a:lnTo>
                    <a:pt x="786" y="683"/>
                  </a:lnTo>
                  <a:lnTo>
                    <a:pt x="797" y="662"/>
                  </a:lnTo>
                  <a:lnTo>
                    <a:pt x="807" y="639"/>
                  </a:lnTo>
                  <a:lnTo>
                    <a:pt x="815" y="616"/>
                  </a:lnTo>
                  <a:lnTo>
                    <a:pt x="821" y="592"/>
                  </a:lnTo>
                  <a:lnTo>
                    <a:pt x="826" y="567"/>
                  </a:lnTo>
                  <a:lnTo>
                    <a:pt x="829" y="542"/>
                  </a:lnTo>
                  <a:lnTo>
                    <a:pt x="830" y="516"/>
                  </a:lnTo>
                  <a:lnTo>
                    <a:pt x="829" y="491"/>
                  </a:lnTo>
                  <a:lnTo>
                    <a:pt x="826" y="466"/>
                  </a:lnTo>
                  <a:lnTo>
                    <a:pt x="822" y="442"/>
                  </a:lnTo>
                  <a:lnTo>
                    <a:pt x="816" y="419"/>
                  </a:lnTo>
                  <a:lnTo>
                    <a:pt x="808" y="396"/>
                  </a:lnTo>
                  <a:lnTo>
                    <a:pt x="864" y="396"/>
                  </a:lnTo>
                  <a:lnTo>
                    <a:pt x="873" y="396"/>
                  </a:lnTo>
                  <a:lnTo>
                    <a:pt x="882" y="394"/>
                  </a:lnTo>
                  <a:lnTo>
                    <a:pt x="891" y="391"/>
                  </a:lnTo>
                  <a:lnTo>
                    <a:pt x="900" y="387"/>
                  </a:lnTo>
                  <a:lnTo>
                    <a:pt x="907" y="381"/>
                  </a:lnTo>
                  <a:lnTo>
                    <a:pt x="915" y="375"/>
                  </a:lnTo>
                  <a:lnTo>
                    <a:pt x="939" y="350"/>
                  </a:lnTo>
                  <a:lnTo>
                    <a:pt x="948" y="376"/>
                  </a:lnTo>
                  <a:lnTo>
                    <a:pt x="955" y="403"/>
                  </a:lnTo>
                  <a:lnTo>
                    <a:pt x="961" y="431"/>
                  </a:lnTo>
                  <a:lnTo>
                    <a:pt x="965" y="459"/>
                  </a:lnTo>
                  <a:lnTo>
                    <a:pt x="968" y="487"/>
                  </a:lnTo>
                  <a:lnTo>
                    <a:pt x="968" y="516"/>
                  </a:lnTo>
                  <a:lnTo>
                    <a:pt x="968" y="547"/>
                  </a:lnTo>
                  <a:lnTo>
                    <a:pt x="965" y="577"/>
                  </a:lnTo>
                  <a:lnTo>
                    <a:pt x="960" y="606"/>
                  </a:lnTo>
                  <a:lnTo>
                    <a:pt x="954" y="635"/>
                  </a:lnTo>
                  <a:lnTo>
                    <a:pt x="945" y="664"/>
                  </a:lnTo>
                  <a:lnTo>
                    <a:pt x="936" y="691"/>
                  </a:lnTo>
                  <a:lnTo>
                    <a:pt x="924" y="718"/>
                  </a:lnTo>
                  <a:lnTo>
                    <a:pt x="912" y="744"/>
                  </a:lnTo>
                  <a:lnTo>
                    <a:pt x="897" y="769"/>
                  </a:lnTo>
                  <a:lnTo>
                    <a:pt x="881" y="793"/>
                  </a:lnTo>
                  <a:lnTo>
                    <a:pt x="865" y="816"/>
                  </a:lnTo>
                  <a:lnTo>
                    <a:pt x="846" y="838"/>
                  </a:lnTo>
                  <a:lnTo>
                    <a:pt x="827" y="859"/>
                  </a:lnTo>
                  <a:lnTo>
                    <a:pt x="806" y="878"/>
                  </a:lnTo>
                  <a:lnTo>
                    <a:pt x="784" y="897"/>
                  </a:lnTo>
                  <a:lnTo>
                    <a:pt x="761" y="914"/>
                  </a:lnTo>
                  <a:lnTo>
                    <a:pt x="737" y="930"/>
                  </a:lnTo>
                  <a:lnTo>
                    <a:pt x="712" y="944"/>
                  </a:lnTo>
                  <a:lnTo>
                    <a:pt x="686" y="957"/>
                  </a:lnTo>
                  <a:lnTo>
                    <a:pt x="659" y="968"/>
                  </a:lnTo>
                  <a:lnTo>
                    <a:pt x="632" y="978"/>
                  </a:lnTo>
                  <a:lnTo>
                    <a:pt x="603" y="986"/>
                  </a:lnTo>
                  <a:lnTo>
                    <a:pt x="574" y="993"/>
                  </a:lnTo>
                  <a:lnTo>
                    <a:pt x="545" y="997"/>
                  </a:lnTo>
                  <a:lnTo>
                    <a:pt x="515" y="1000"/>
                  </a:lnTo>
                  <a:lnTo>
                    <a:pt x="484" y="1001"/>
                  </a:lnTo>
                  <a:lnTo>
                    <a:pt x="454" y="1000"/>
                  </a:lnTo>
                  <a:lnTo>
                    <a:pt x="424" y="997"/>
                  </a:lnTo>
                  <a:lnTo>
                    <a:pt x="394" y="993"/>
                  </a:lnTo>
                  <a:lnTo>
                    <a:pt x="365" y="986"/>
                  </a:lnTo>
                  <a:lnTo>
                    <a:pt x="337" y="978"/>
                  </a:lnTo>
                  <a:lnTo>
                    <a:pt x="309" y="968"/>
                  </a:lnTo>
                  <a:lnTo>
                    <a:pt x="283" y="957"/>
                  </a:lnTo>
                  <a:lnTo>
                    <a:pt x="257" y="944"/>
                  </a:lnTo>
                  <a:lnTo>
                    <a:pt x="232" y="930"/>
                  </a:lnTo>
                  <a:lnTo>
                    <a:pt x="208" y="914"/>
                  </a:lnTo>
                  <a:lnTo>
                    <a:pt x="185" y="897"/>
                  </a:lnTo>
                  <a:lnTo>
                    <a:pt x="163" y="878"/>
                  </a:lnTo>
                  <a:lnTo>
                    <a:pt x="142" y="859"/>
                  </a:lnTo>
                  <a:lnTo>
                    <a:pt x="122" y="838"/>
                  </a:lnTo>
                  <a:lnTo>
                    <a:pt x="104" y="816"/>
                  </a:lnTo>
                  <a:lnTo>
                    <a:pt x="87" y="793"/>
                  </a:lnTo>
                  <a:lnTo>
                    <a:pt x="71" y="769"/>
                  </a:lnTo>
                  <a:lnTo>
                    <a:pt x="57" y="744"/>
                  </a:lnTo>
                  <a:lnTo>
                    <a:pt x="44" y="718"/>
                  </a:lnTo>
                  <a:lnTo>
                    <a:pt x="33" y="691"/>
                  </a:lnTo>
                  <a:lnTo>
                    <a:pt x="23" y="664"/>
                  </a:lnTo>
                  <a:lnTo>
                    <a:pt x="15" y="635"/>
                  </a:lnTo>
                  <a:lnTo>
                    <a:pt x="8" y="606"/>
                  </a:lnTo>
                  <a:lnTo>
                    <a:pt x="4" y="577"/>
                  </a:lnTo>
                  <a:lnTo>
                    <a:pt x="1" y="547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4" y="455"/>
                  </a:lnTo>
                  <a:lnTo>
                    <a:pt x="8" y="426"/>
                  </a:lnTo>
                  <a:lnTo>
                    <a:pt x="15" y="397"/>
                  </a:lnTo>
                  <a:lnTo>
                    <a:pt x="23" y="368"/>
                  </a:lnTo>
                  <a:lnTo>
                    <a:pt x="33" y="341"/>
                  </a:lnTo>
                  <a:lnTo>
                    <a:pt x="44" y="314"/>
                  </a:lnTo>
                  <a:lnTo>
                    <a:pt x="57" y="288"/>
                  </a:lnTo>
                  <a:lnTo>
                    <a:pt x="71" y="263"/>
                  </a:lnTo>
                  <a:lnTo>
                    <a:pt x="87" y="239"/>
                  </a:lnTo>
                  <a:lnTo>
                    <a:pt x="104" y="216"/>
                  </a:lnTo>
                  <a:lnTo>
                    <a:pt x="122" y="194"/>
                  </a:lnTo>
                  <a:lnTo>
                    <a:pt x="142" y="173"/>
                  </a:lnTo>
                  <a:lnTo>
                    <a:pt x="163" y="153"/>
                  </a:lnTo>
                  <a:lnTo>
                    <a:pt x="185" y="135"/>
                  </a:lnTo>
                  <a:lnTo>
                    <a:pt x="208" y="118"/>
                  </a:lnTo>
                  <a:lnTo>
                    <a:pt x="232" y="102"/>
                  </a:lnTo>
                  <a:lnTo>
                    <a:pt x="257" y="88"/>
                  </a:lnTo>
                  <a:lnTo>
                    <a:pt x="283" y="75"/>
                  </a:lnTo>
                  <a:lnTo>
                    <a:pt x="309" y="63"/>
                  </a:lnTo>
                  <a:lnTo>
                    <a:pt x="337" y="54"/>
                  </a:lnTo>
                  <a:lnTo>
                    <a:pt x="365" y="46"/>
                  </a:lnTo>
                  <a:lnTo>
                    <a:pt x="394" y="39"/>
                  </a:lnTo>
                  <a:lnTo>
                    <a:pt x="424" y="35"/>
                  </a:lnTo>
                  <a:lnTo>
                    <a:pt x="454" y="32"/>
                  </a:lnTo>
                  <a:lnTo>
                    <a:pt x="484" y="31"/>
                  </a:lnTo>
                  <a:close/>
                  <a:moveTo>
                    <a:pt x="816" y="0"/>
                  </a:moveTo>
                  <a:lnTo>
                    <a:pt x="818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3" y="0"/>
                  </a:lnTo>
                  <a:lnTo>
                    <a:pt x="824" y="1"/>
                  </a:lnTo>
                  <a:lnTo>
                    <a:pt x="824" y="1"/>
                  </a:lnTo>
                  <a:lnTo>
                    <a:pt x="825" y="1"/>
                  </a:lnTo>
                  <a:lnTo>
                    <a:pt x="827" y="1"/>
                  </a:lnTo>
                  <a:lnTo>
                    <a:pt x="828" y="2"/>
                  </a:lnTo>
                  <a:lnTo>
                    <a:pt x="829" y="2"/>
                  </a:lnTo>
                  <a:lnTo>
                    <a:pt x="830" y="3"/>
                  </a:lnTo>
                  <a:lnTo>
                    <a:pt x="831" y="3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3" y="4"/>
                  </a:lnTo>
                  <a:lnTo>
                    <a:pt x="836" y="6"/>
                  </a:lnTo>
                  <a:lnTo>
                    <a:pt x="836" y="6"/>
                  </a:lnTo>
                  <a:lnTo>
                    <a:pt x="836" y="6"/>
                  </a:lnTo>
                  <a:lnTo>
                    <a:pt x="837" y="7"/>
                  </a:lnTo>
                  <a:lnTo>
                    <a:pt x="838" y="8"/>
                  </a:lnTo>
                  <a:lnTo>
                    <a:pt x="839" y="9"/>
                  </a:lnTo>
                  <a:lnTo>
                    <a:pt x="839" y="9"/>
                  </a:lnTo>
                  <a:lnTo>
                    <a:pt x="840" y="10"/>
                  </a:lnTo>
                  <a:lnTo>
                    <a:pt x="841" y="11"/>
                  </a:lnTo>
                  <a:lnTo>
                    <a:pt x="842" y="13"/>
                  </a:lnTo>
                  <a:lnTo>
                    <a:pt x="842" y="13"/>
                  </a:lnTo>
                  <a:lnTo>
                    <a:pt x="843" y="14"/>
                  </a:lnTo>
                  <a:lnTo>
                    <a:pt x="844" y="16"/>
                  </a:lnTo>
                  <a:lnTo>
                    <a:pt x="844" y="16"/>
                  </a:lnTo>
                  <a:lnTo>
                    <a:pt x="844" y="16"/>
                  </a:lnTo>
                  <a:lnTo>
                    <a:pt x="846" y="19"/>
                  </a:lnTo>
                  <a:lnTo>
                    <a:pt x="846" y="20"/>
                  </a:lnTo>
                  <a:lnTo>
                    <a:pt x="847" y="22"/>
                  </a:lnTo>
                  <a:lnTo>
                    <a:pt x="847" y="24"/>
                  </a:lnTo>
                  <a:lnTo>
                    <a:pt x="847" y="25"/>
                  </a:lnTo>
                  <a:lnTo>
                    <a:pt x="847" y="27"/>
                  </a:lnTo>
                  <a:lnTo>
                    <a:pt x="847" y="28"/>
                  </a:lnTo>
                  <a:lnTo>
                    <a:pt x="848" y="30"/>
                  </a:lnTo>
                  <a:lnTo>
                    <a:pt x="850" y="145"/>
                  </a:lnTo>
                  <a:lnTo>
                    <a:pt x="853" y="146"/>
                  </a:lnTo>
                  <a:lnTo>
                    <a:pt x="966" y="148"/>
                  </a:lnTo>
                  <a:lnTo>
                    <a:pt x="972" y="149"/>
                  </a:lnTo>
                  <a:lnTo>
                    <a:pt x="977" y="150"/>
                  </a:lnTo>
                  <a:lnTo>
                    <a:pt x="982" y="153"/>
                  </a:lnTo>
                  <a:lnTo>
                    <a:pt x="986" y="157"/>
                  </a:lnTo>
                  <a:lnTo>
                    <a:pt x="989" y="160"/>
                  </a:lnTo>
                  <a:lnTo>
                    <a:pt x="991" y="164"/>
                  </a:lnTo>
                  <a:lnTo>
                    <a:pt x="993" y="168"/>
                  </a:lnTo>
                  <a:lnTo>
                    <a:pt x="995" y="172"/>
                  </a:lnTo>
                  <a:lnTo>
                    <a:pt x="996" y="177"/>
                  </a:lnTo>
                  <a:lnTo>
                    <a:pt x="995" y="184"/>
                  </a:lnTo>
                  <a:lnTo>
                    <a:pt x="994" y="189"/>
                  </a:lnTo>
                  <a:lnTo>
                    <a:pt x="991" y="195"/>
                  </a:lnTo>
                  <a:lnTo>
                    <a:pt x="987" y="200"/>
                  </a:lnTo>
                  <a:lnTo>
                    <a:pt x="864" y="324"/>
                  </a:lnTo>
                  <a:lnTo>
                    <a:pt x="721" y="324"/>
                  </a:lnTo>
                  <a:lnTo>
                    <a:pt x="698" y="346"/>
                  </a:lnTo>
                  <a:lnTo>
                    <a:pt x="515" y="531"/>
                  </a:lnTo>
                  <a:lnTo>
                    <a:pt x="509" y="535"/>
                  </a:lnTo>
                  <a:lnTo>
                    <a:pt x="503" y="538"/>
                  </a:lnTo>
                  <a:lnTo>
                    <a:pt x="497" y="540"/>
                  </a:lnTo>
                  <a:lnTo>
                    <a:pt x="490" y="541"/>
                  </a:lnTo>
                  <a:lnTo>
                    <a:pt x="483" y="540"/>
                  </a:lnTo>
                  <a:lnTo>
                    <a:pt x="477" y="538"/>
                  </a:lnTo>
                  <a:lnTo>
                    <a:pt x="471" y="535"/>
                  </a:lnTo>
                  <a:lnTo>
                    <a:pt x="465" y="530"/>
                  </a:lnTo>
                  <a:lnTo>
                    <a:pt x="461" y="524"/>
                  </a:lnTo>
                  <a:lnTo>
                    <a:pt x="458" y="518"/>
                  </a:lnTo>
                  <a:lnTo>
                    <a:pt x="456" y="512"/>
                  </a:lnTo>
                  <a:lnTo>
                    <a:pt x="456" y="505"/>
                  </a:lnTo>
                  <a:lnTo>
                    <a:pt x="457" y="499"/>
                  </a:lnTo>
                  <a:lnTo>
                    <a:pt x="459" y="492"/>
                  </a:lnTo>
                  <a:lnTo>
                    <a:pt x="463" y="486"/>
                  </a:lnTo>
                  <a:lnTo>
                    <a:pt x="467" y="481"/>
                  </a:lnTo>
                  <a:lnTo>
                    <a:pt x="563" y="384"/>
                  </a:lnTo>
                  <a:lnTo>
                    <a:pt x="649" y="298"/>
                  </a:lnTo>
                  <a:lnTo>
                    <a:pt x="672" y="275"/>
                  </a:lnTo>
                  <a:lnTo>
                    <a:pt x="672" y="132"/>
                  </a:lnTo>
                  <a:lnTo>
                    <a:pt x="715" y="90"/>
                  </a:lnTo>
                  <a:lnTo>
                    <a:pt x="795" y="9"/>
                  </a:lnTo>
                  <a:lnTo>
                    <a:pt x="796" y="8"/>
                  </a:lnTo>
                  <a:lnTo>
                    <a:pt x="799" y="6"/>
                  </a:lnTo>
                  <a:lnTo>
                    <a:pt x="799" y="6"/>
                  </a:lnTo>
                  <a:lnTo>
                    <a:pt x="799" y="5"/>
                  </a:lnTo>
                  <a:lnTo>
                    <a:pt x="799" y="5"/>
                  </a:lnTo>
                  <a:lnTo>
                    <a:pt x="801" y="4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4" y="2"/>
                  </a:lnTo>
                  <a:lnTo>
                    <a:pt x="805" y="2"/>
                  </a:lnTo>
                  <a:lnTo>
                    <a:pt x="807" y="1"/>
                  </a:lnTo>
                  <a:lnTo>
                    <a:pt x="808" y="1"/>
                  </a:lnTo>
                  <a:lnTo>
                    <a:pt x="811" y="0"/>
                  </a:lnTo>
                  <a:lnTo>
                    <a:pt x="812" y="0"/>
                  </a:lnTo>
                  <a:lnTo>
                    <a:pt x="813" y="0"/>
                  </a:lnTo>
                  <a:lnTo>
                    <a:pt x="815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Placeholder 1"/>
          <p:cNvSpPr>
            <a:spLocks noGrp="1"/>
          </p:cNvSpPr>
          <p:nvPr>
            <p:ph type="body" sz="half" idx="2"/>
          </p:nvPr>
        </p:nvSpPr>
        <p:spPr>
          <a:xfrm>
            <a:off x="397443" y="511945"/>
            <a:ext cx="8349114" cy="173255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рамках проекта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>
          <a:xfrm>
            <a:off x="655313" y="2829745"/>
            <a:ext cx="7833375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НЕЗАВИСИМАЯ </a:t>
            </a:r>
            <a:r>
              <a:rPr lang="ru-RU" dirty="0" smtClean="0"/>
              <a:t>ОЦЕНКА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892845" y="2714080"/>
            <a:ext cx="258126" cy="2581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Connector 82"/>
          <p:cNvCxnSpPr>
            <a:endCxn id="82" idx="0"/>
          </p:cNvCxnSpPr>
          <p:nvPr/>
        </p:nvCxnSpPr>
        <p:spPr>
          <a:xfrm rot="5400000">
            <a:off x="465966" y="2157343"/>
            <a:ext cx="1112680" cy="795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099151" y="4104765"/>
            <a:ext cx="2362200" cy="38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Рабочие группы</a:t>
            </a:r>
            <a:endParaRPr lang="en-US" sz="1400" b="1" dirty="0"/>
          </a:p>
        </p:txBody>
      </p:sp>
      <p:sp>
        <p:nvSpPr>
          <p:cNvPr id="90" name="Text Placeholder 3"/>
          <p:cNvSpPr txBox="1">
            <a:spLocks/>
          </p:cNvSpPr>
          <p:nvPr/>
        </p:nvSpPr>
        <p:spPr>
          <a:xfrm>
            <a:off x="1215859" y="1723189"/>
            <a:ext cx="2247950" cy="6463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1"/>
                </a:solidFill>
              </a:rPr>
              <a:t>Обучение студентов по новым образовательным программам</a:t>
            </a:r>
            <a:endParaRPr lang="en-US" sz="105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418751" y="1945114"/>
            <a:ext cx="621965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1"/>
                </a:solidFill>
              </a:rPr>
              <a:t>2014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980601" y="2714080"/>
            <a:ext cx="258126" cy="2581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>
            <a:off x="3886200" y="1219606"/>
            <a:ext cx="2362200" cy="38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Экзамен</a:t>
            </a:r>
            <a:endParaRPr lang="en-US" sz="1400" b="1" dirty="0"/>
          </a:p>
        </p:txBody>
      </p:sp>
      <p:sp>
        <p:nvSpPr>
          <p:cNvPr id="104" name="Text Placeholder 3"/>
          <p:cNvSpPr txBox="1">
            <a:spLocks/>
          </p:cNvSpPr>
          <p:nvPr/>
        </p:nvSpPr>
        <p:spPr>
          <a:xfrm>
            <a:off x="4303614" y="1723189"/>
            <a:ext cx="2243191" cy="90486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3"/>
                </a:solidFill>
              </a:rPr>
              <a:t>Проведение независимой оценки в дистанционном формате на сайте</a:t>
            </a:r>
          </a:p>
          <a:p>
            <a:pPr lvl="0" algn="l" defTabSz="91440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3"/>
                </a:solidFill>
              </a:rPr>
              <a:t>ОЦЕНКАКОМПЕТЕНЦИЙ.РФ</a:t>
            </a:r>
            <a:endParaRPr lang="en-US" sz="105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3546509" y="1945114"/>
            <a:ext cx="621966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3"/>
                </a:solidFill>
              </a:rPr>
              <a:t>2015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216718" y="2714080"/>
            <a:ext cx="258126" cy="2581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4989444" y="2714080"/>
            <a:ext cx="258126" cy="2581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4" name="Straight Connector 123"/>
          <p:cNvCxnSpPr/>
          <p:nvPr/>
        </p:nvCxnSpPr>
        <p:spPr>
          <a:xfrm rot="5400000">
            <a:off x="1789441" y="3538088"/>
            <a:ext cx="1112680" cy="795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798783" y="1219606"/>
            <a:ext cx="2362200" cy="381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Модульный принцип</a:t>
            </a:r>
            <a:endParaRPr lang="en-US" sz="1400" b="1" dirty="0"/>
          </a:p>
        </p:txBody>
      </p:sp>
      <p:sp>
        <p:nvSpPr>
          <p:cNvPr id="127" name="Text Placeholder 3"/>
          <p:cNvSpPr txBox="1">
            <a:spLocks/>
          </p:cNvSpPr>
          <p:nvPr/>
        </p:nvSpPr>
        <p:spPr>
          <a:xfrm>
            <a:off x="2496762" y="3409950"/>
            <a:ext cx="2151437" cy="62478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accent2"/>
                </a:solidFill>
              </a:rPr>
              <a:t>102 </a:t>
            </a:r>
            <a:r>
              <a:rPr lang="ru-RU" sz="1400" b="1" dirty="0">
                <a:solidFill>
                  <a:schemeClr val="accent2"/>
                </a:solidFill>
              </a:rPr>
              <a:t>разработчика </a:t>
            </a:r>
            <a:r>
              <a:rPr lang="ru-RU" sz="1400" dirty="0">
                <a:solidFill>
                  <a:schemeClr val="accent2"/>
                </a:solidFill>
              </a:rPr>
              <a:t>КИМов и</a:t>
            </a:r>
            <a:r>
              <a:rPr lang="ru-RU" sz="1400" b="1" dirty="0">
                <a:solidFill>
                  <a:schemeClr val="accent2"/>
                </a:solidFill>
              </a:rPr>
              <a:t> 92 эксперта</a:t>
            </a:r>
          </a:p>
          <a:p>
            <a:pPr lvl="0" algn="l">
              <a:spcBef>
                <a:spcPct val="20000"/>
              </a:spcBef>
              <a:defRPr/>
            </a:pPr>
            <a:endParaRPr lang="en-US" sz="105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rot="5400000">
            <a:off x="3549758" y="2157344"/>
            <a:ext cx="1112680" cy="795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4878161" y="4104765"/>
            <a:ext cx="2362200" cy="38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Обучающиеся</a:t>
            </a:r>
            <a:endParaRPr lang="en-US" sz="1400" b="1" dirty="0"/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4562167" y="3538088"/>
            <a:ext cx="1112680" cy="795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3"/>
          <p:cNvSpPr txBox="1">
            <a:spLocks/>
          </p:cNvSpPr>
          <p:nvPr/>
        </p:nvSpPr>
        <p:spPr>
          <a:xfrm>
            <a:off x="5247568" y="3409950"/>
            <a:ext cx="200667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accent4"/>
                </a:solidFill>
              </a:rPr>
              <a:t>3603 </a:t>
            </a:r>
            <a:r>
              <a:rPr lang="ru-RU" sz="1400" b="1" dirty="0">
                <a:solidFill>
                  <a:schemeClr val="accent4"/>
                </a:solidFill>
              </a:rPr>
              <a:t>студента из 38 вузов </a:t>
            </a:r>
            <a:r>
              <a:rPr lang="ru-RU" sz="1400" dirty="0">
                <a:solidFill>
                  <a:schemeClr val="accent4"/>
                </a:solidFill>
              </a:rPr>
              <a:t>Российской Федерации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9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405&quot;&gt;&lt;object type=&quot;3&quot; unique_id=&quot;10406&quot;&gt;&lt;property id=&quot;20148&quot; value=&quot;5&quot;/&gt;&lt;property id=&quot;20300&quot; value=&quot;Slide 1&quot;/&gt;&lt;property id=&quot;20307&quot; value=&quot;544&quot;/&gt;&lt;/object&gt;&lt;object type=&quot;3&quot; unique_id=&quot;10407&quot;&gt;&lt;property id=&quot;20148&quot; value=&quot;5&quot;/&gt;&lt;property id=&quot;20300&quot; value=&quot;Slide 2&quot;/&gt;&lt;property id=&quot;20307&quot; value=&quot;617&quot;/&gt;&lt;/object&gt;&lt;object type=&quot;3&quot; unique_id=&quot;10408&quot;&gt;&lt;property id=&quot;20148&quot; value=&quot;5&quot;/&gt;&lt;property id=&quot;20300&quot; value=&quot;Slide 3&quot;/&gt;&lt;property id=&quot;20307&quot; value=&quot;618&quot;/&gt;&lt;/object&gt;&lt;object type=&quot;3&quot; unique_id=&quot;10409&quot;&gt;&lt;property id=&quot;20148&quot; value=&quot;5&quot;/&gt;&lt;property id=&quot;20300&quot; value=&quot;Slide 4 - &amp;quot;Our Agenda&amp;quot;&quot;/&gt;&lt;property id=&quot;20307&quot; value=&quot;630&quot;/&gt;&lt;/object&gt;&lt;object type=&quot;3&quot; unique_id=&quot;10410&quot;&gt;&lt;property id=&quot;20148&quot; value=&quot;5&quot;/&gt;&lt;property id=&quot;20300&quot; value=&quot;Slide 5 - &amp;quot;Our Agenda&amp;quot;&quot;/&gt;&lt;property id=&quot;20307&quot; value=&quot;631&quot;/&gt;&lt;/object&gt;&lt;object type=&quot;3&quot; unique_id=&quot;10411&quot;&gt;&lt;property id=&quot;20148&quot; value=&quot;5&quot;/&gt;&lt;property id=&quot;20300&quot; value=&quot;Slide 6 - &amp;quot;Top Three Steps&amp;quot;&quot;/&gt;&lt;property id=&quot;20307&quot; value=&quot;587&quot;/&gt;&lt;/object&gt;&lt;object type=&quot;3&quot; unique_id=&quot;10412&quot;&gt;&lt;property id=&quot;20148&quot; value=&quot;5&quot;/&gt;&lt;property id=&quot;20300&quot; value=&quot;Slide 7 - &amp;quot;Our Perspective&amp;quot;&quot;/&gt;&lt;property id=&quot;20307&quot; value=&quot;615&quot;/&gt;&lt;/object&gt;&lt;object type=&quot;3&quot; unique_id=&quot;10413&quot;&gt;&lt;property id=&quot;20148&quot; value=&quot;5&quot;/&gt;&lt;property id=&quot;20300&quot; value=&quot;Slide 8&quot;/&gt;&lt;property id=&quot;20307&quot; value=&quot;545&quot;/&gt;&lt;/object&gt;&lt;object type=&quot;3&quot; unique_id=&quot;10414&quot;&gt;&lt;property id=&quot;20148&quot; value=&quot;5&quot;/&gt;&lt;property id=&quot;20300&quot; value=&quot;Slide 9&quot;/&gt;&lt;property id=&quot;20307&quot; value=&quot;588&quot;/&gt;&lt;/object&gt;&lt;object type=&quot;3&quot; unique_id=&quot;10415&quot;&gt;&lt;property id=&quot;20148&quot; value=&quot;5&quot;/&gt;&lt;property id=&quot;20300&quot; value=&quot;Slide 10 - &amp;quot;Simple Strategy&amp;quot;&quot;/&gt;&lt;property id=&quot;20307&quot; value=&quot;546&quot;/&gt;&lt;/object&gt;&lt;object type=&quot;3&quot; unique_id=&quot;10416&quot;&gt;&lt;property id=&quot;20148&quot; value=&quot;5&quot;/&gt;&lt;property id=&quot;20300&quot; value=&quot;Slide 11 - &amp;quot;Four Strong Points&amp;quot;&quot;/&gt;&lt;property id=&quot;20307&quot; value=&quot;547&quot;/&gt;&lt;/object&gt;&lt;object type=&quot;3&quot; unique_id=&quot;10417&quot;&gt;&lt;property id=&quot;20148&quot; value=&quot;5&quot;/&gt;&lt;property id=&quot;20300&quot; value=&quot;Slide 12 - &amp;quot;Our Magic Services&amp;quot;&quot;/&gt;&lt;property id=&quot;20307&quot; value=&quot;548&quot;/&gt;&lt;/object&gt;&lt;object type=&quot;3&quot; unique_id=&quot;10418&quot;&gt;&lt;property id=&quot;20148&quot; value=&quot;5&quot;/&gt;&lt;property id=&quot;20300&quot; value=&quot;Slide 13 - &amp;quot;Our Powerful Features&amp;quot;&quot;/&gt;&lt;property id=&quot;20307&quot; value=&quot;580&quot;/&gt;&lt;/object&gt;&lt;object type=&quot;3&quot; unique_id=&quot;10419&quot;&gt;&lt;property id=&quot;20148&quot; value=&quot;5&quot;/&gt;&lt;property id=&quot;20300&quot; value=&quot;Slide 14 - &amp;quot;Our Mission &amp;amp; Vision&amp;quot;&quot;/&gt;&lt;property id=&quot;20307&quot; value=&quot;549&quot;/&gt;&lt;/object&gt;&lt;object type=&quot;3&quot; unique_id=&quot;10420&quot;&gt;&lt;property id=&quot;20148&quot; value=&quot;5&quot;/&gt;&lt;property id=&quot;20300&quot; value=&quot;Slide 15 - &amp;quot;Our Annual Growth&amp;quot;&quot;/&gt;&lt;property id=&quot;20307&quot; value=&quot;583&quot;/&gt;&lt;/object&gt;&lt;object type=&quot;3&quot; unique_id=&quot;10421&quot;&gt;&lt;property id=&quot;20148&quot; value=&quot;5&quot;/&gt;&lt;property id=&quot;20300&quot; value=&quot;Slide 16 - &amp;quot;Mission Statement&amp;quot;&quot;/&gt;&lt;property id=&quot;20307&quot; value=&quot;589&quot;/&gt;&lt;/object&gt;&lt;object type=&quot;3&quot; unique_id=&quot;10422&quot;&gt;&lt;property id=&quot;20148&quot; value=&quot;5&quot;/&gt;&lt;property id=&quot;20300&quot; value=&quot;Slide 17 - &amp;quot;Vision Statement&amp;quot;&quot;/&gt;&lt;property id=&quot;20307&quot; value=&quot;590&quot;/&gt;&lt;/object&gt;&lt;object type=&quot;3&quot; unique_id=&quot;10423&quot;&gt;&lt;property id=&quot;20148&quot; value=&quot;5&quot;/&gt;&lt;property id=&quot;20300&quot; value=&quot;Slide 18 - &amp;quot;Our Values&amp;quot;&quot;/&gt;&lt;property id=&quot;20307&quot; value=&quot;591&quot;/&gt;&lt;/object&gt;&lt;object type=&quot;3&quot; unique_id=&quot;10424&quot;&gt;&lt;property id=&quot;20148&quot; value=&quot;5&quot;/&gt;&lt;property id=&quot;20300&quot; value=&quot;Slide 19 - &amp;quot;Company Vision, Mission&amp;quot;&quot;/&gt;&lt;property id=&quot;20307&quot; value=&quot;592&quot;/&gt;&lt;/object&gt;&lt;object type=&quot;3&quot; unique_id=&quot;10425&quot;&gt;&lt;property id=&quot;20148&quot; value=&quot;5&quot;/&gt;&lt;property id=&quot;20300&quot; value=&quot;Slide 20 - &amp;quot;New Strategy Horizons&amp;quot;&quot;/&gt;&lt;property id=&quot;20307&quot; value=&quot;585&quot;/&gt;&lt;/object&gt;&lt;object type=&quot;3&quot; unique_id=&quot;10426&quot;&gt;&lt;property id=&quot;20148&quot; value=&quot;5&quot;/&gt;&lt;property id=&quot;20300&quot; value=&quot;Slide 21 - &amp;quot;New Strategy Horizons&amp;quot;&quot;/&gt;&lt;property id=&quot;20307&quot; value=&quot;586&quot;/&gt;&lt;/object&gt;&lt;object type=&quot;3&quot; unique_id=&quot;10427&quot;&gt;&lt;property id=&quot;20148&quot; value=&quot;5&quot;/&gt;&lt;property id=&quot;20300&quot; value=&quot;Slide 22 - &amp;quot;PORTFOLIO LAYOUT – 2Pics&amp;quot;&quot;/&gt;&lt;property id=&quot;20307&quot; value=&quot;551&quot;/&gt;&lt;/object&gt;&lt;object type=&quot;3&quot; unique_id=&quot;10428&quot;&gt;&lt;property id=&quot;20148&quot; value=&quot;5&quot;/&gt;&lt;property id=&quot;20300&quot; value=&quot;Slide 23 - &amp;quot;PORTFOLIO LAYOUT – 3Pics&amp;quot;&quot;/&gt;&lt;property id=&quot;20307&quot; value=&quot;553&quot;/&gt;&lt;/object&gt;&lt;object type=&quot;3&quot; unique_id=&quot;10429&quot;&gt;&lt;property id=&quot;20148&quot; value=&quot;5&quot;/&gt;&lt;property id=&quot;20300&quot; value=&quot;Slide 24 - &amp;quot;PORTFOLIO LAYOUT – 4Pics&amp;quot;&quot;/&gt;&lt;property id=&quot;20307&quot; value=&quot;554&quot;/&gt;&lt;/object&gt;&lt;object type=&quot;3&quot; unique_id=&quot;10430&quot;&gt;&lt;property id=&quot;20148&quot; value=&quot;5&quot;/&gt;&lt;property id=&quot;20300&quot; value=&quot;Slide 25 - &amp;quot;PORTFOLIO LAYOUT – 6Pics&amp;quot;&quot;/&gt;&lt;property id=&quot;20307&quot; value=&quot;555&quot;/&gt;&lt;/object&gt;&lt;object type=&quot;3&quot; unique_id=&quot;10431&quot;&gt;&lt;property id=&quot;20148&quot; value=&quot;5&quot;/&gt;&lt;property id=&quot;20300&quot; value=&quot;Slide 26 - &amp;quot;PORTFOLIO LAYOUT – 8Pics&amp;quot;&quot;/&gt;&lt;property id=&quot;20307&quot; value=&quot;556&quot;/&gt;&lt;/object&gt;&lt;object type=&quot;3&quot; unique_id=&quot;10432&quot;&gt;&lt;property id=&quot;20148&quot; value=&quot;5&quot;/&gt;&lt;property id=&quot;20300&quot; value=&quot;Slide 27 - &amp;quot;PORTFOLIO LAYOUT&amp;quot;&quot;/&gt;&lt;property id=&quot;20307&quot; value=&quot;557&quot;/&gt;&lt;/object&gt;&lt;object type=&quot;3&quot; unique_id=&quot;10433&quot;&gt;&lt;property id=&quot;20148&quot; value=&quot;5&quot;/&gt;&lt;property id=&quot;20300&quot; value=&quot;Slide 28&quot;/&gt;&lt;property id=&quot;20307&quot; value=&quot;616&quot;/&gt;&lt;/object&gt;&lt;object type=&quot;3&quot; unique_id=&quot;10434&quot;&gt;&lt;property id=&quot;20148&quot; value=&quot;5&quot;/&gt;&lt;property id=&quot;20300&quot; value=&quot;Slide 29 - &amp;quot;Team Layouts – 5Items&amp;quot;&quot;/&gt;&lt;property id=&quot;20307&quot; value=&quot;539&quot;/&gt;&lt;/object&gt;&lt;object type=&quot;3&quot; unique_id=&quot;10435&quot;&gt;&lt;property id=&quot;20148&quot; value=&quot;5&quot;/&gt;&lt;property id=&quot;20300&quot; value=&quot;Slide 30 - &amp;quot;Team Layouts – 4Items&amp;quot;&quot;/&gt;&lt;property id=&quot;20307&quot; value=&quot;558&quot;/&gt;&lt;/object&gt;&lt;object type=&quot;3&quot; unique_id=&quot;10436&quot;&gt;&lt;property id=&quot;20148&quot; value=&quot;5&quot;/&gt;&lt;property id=&quot;20300&quot; value=&quot;Slide 31 - &amp;quot;Team Layouts – 5Items&amp;quot;&quot;/&gt;&lt;property id=&quot;20307&quot; value=&quot;594&quot;/&gt;&lt;/object&gt;&lt;object type=&quot;3&quot; unique_id=&quot;10437&quot;&gt;&lt;property id=&quot;20148&quot; value=&quot;5&quot;/&gt;&lt;property id=&quot;20300&quot; value=&quot;Slide 32 - &amp;quot;Team Layouts – 4Items&amp;quot;&quot;/&gt;&lt;property id=&quot;20307&quot; value=&quot;593&quot;/&gt;&lt;/object&gt;&lt;object type=&quot;3&quot; unique_id=&quot;10438&quot;&gt;&lt;property id=&quot;20148&quot; value=&quot;5&quot;/&gt;&lt;property id=&quot;20300&quot; value=&quot;Slide 33 - &amp;quot;Team Layouts – 4Items&amp;quot;&quot;/&gt;&lt;property id=&quot;20307&quot; value=&quot;560&quot;/&gt;&lt;/object&gt;&lt;object type=&quot;3&quot; unique_id=&quot;10439&quot;&gt;&lt;property id=&quot;20148&quot; value=&quot;5&quot;/&gt;&lt;property id=&quot;20300&quot; value=&quot;Slide 34 - &amp;quot;Team Layouts&amp;quot;&quot;/&gt;&lt;property id=&quot;20307&quot; value=&quot;562&quot;/&gt;&lt;/object&gt;&lt;object type=&quot;3&quot; unique_id=&quot;10440&quot;&gt;&lt;property id=&quot;20148&quot; value=&quot;5&quot;/&gt;&lt;property id=&quot;20300&quot; value=&quot;Slide 35 - &amp;quot;Rachel Sh&amp;quot;&quot;/&gt;&lt;property id=&quot;20307&quot; value=&quot;582&quot;/&gt;&lt;/object&gt;&lt;object type=&quot;3&quot; unique_id=&quot;10441&quot;&gt;&lt;property id=&quot;20148&quot; value=&quot;5&quot;/&gt;&lt;property id=&quot;20300&quot; value=&quot;Slide 36 - &amp;quot;Take Great Steps&amp;quot;&quot;/&gt;&lt;property id=&quot;20307&quot; value=&quot;581&quot;/&gt;&lt;/object&gt;&lt;object type=&quot;3&quot; unique_id=&quot;10442&quot;&gt;&lt;property id=&quot;20148&quot; value=&quot;5&quot;/&gt;&lt;property id=&quot;20300&quot; value=&quot;Slide 37 - &amp;quot;Our Services&amp;quot;&quot;/&gt;&lt;property id=&quot;20307&quot; value=&quot;577&quot;/&gt;&lt;/object&gt;&lt;object type=&quot;3&quot; unique_id=&quot;10443&quot;&gt;&lt;property id=&quot;20148&quot; value=&quot;5&quot;/&gt;&lt;property id=&quot;20300&quot; value=&quot;Slide 38 - &amp;quot;7S MODEL SLIDE&amp;quot;&quot;/&gt;&lt;property id=&quot;20307&quot; value=&quot;398&quot;/&gt;&lt;/object&gt;&lt;object type=&quot;3&quot; unique_id=&quot;10444&quot;&gt;&lt;property id=&quot;20148&quot; value=&quot;5&quot;/&gt;&lt;property id=&quot;20300&quot; value=&quot;Slide 39 - &amp;quot;7S MODEL SLIDE&amp;quot;&quot;/&gt;&lt;property id=&quot;20307&quot; value=&quot;399&quot;/&gt;&lt;/object&gt;&lt;object type=&quot;3&quot; unique_id=&quot;10445&quot;&gt;&lt;property id=&quot;20148&quot; value=&quot;5&quot;/&gt;&lt;property id=&quot;20300&quot; value=&quot;Slide 40 - &amp;quot;Porter’s Five Forces Model&amp;quot;&quot;/&gt;&lt;property id=&quot;20307&quot; value=&quot;400&quot;/&gt;&lt;/object&gt;&lt;object type=&quot;3&quot; unique_id=&quot;10446&quot;&gt;&lt;property id=&quot;20148&quot; value=&quot;5&quot;/&gt;&lt;property id=&quot;20300&quot; value=&quot;Slide 41 - &amp;quot;Porter’s Five Forces Model&amp;quot;&quot;/&gt;&lt;property id=&quot;20307&quot; value=&quot;401&quot;/&gt;&lt;/object&gt;&lt;object type=&quot;3&quot; unique_id=&quot;10447&quot;&gt;&lt;property id=&quot;20148&quot; value=&quot;5&quot;/&gt;&lt;property id=&quot;20300&quot; value=&quot;Slide 42 - &amp;quot;Ansoff Growth Matrix&amp;quot;&quot;/&gt;&lt;property id=&quot;20307&quot; value=&quot;402&quot;/&gt;&lt;/object&gt;&lt;object type=&quot;3&quot; unique_id=&quot;10448&quot;&gt;&lt;property id=&quot;20148&quot; value=&quot;5&quot;/&gt;&lt;property id=&quot;20300&quot; value=&quot;Slide 43 - &amp;quot;Ansoff Growth Matrix&amp;quot;&quot;/&gt;&lt;property id=&quot;20307&quot; value=&quot;403&quot;/&gt;&lt;/object&gt;&lt;object type=&quot;3&quot; unique_id=&quot;10449&quot;&gt;&lt;property id=&quot;20148&quot; value=&quot;5&quot;/&gt;&lt;property id=&quot;20300&quot; value=&quot;Slide 44 - &amp;quot;Stairs Diagram (6 Steps)&amp;quot;&quot;/&gt;&lt;property id=&quot;20307&quot; value=&quot;405&quot;/&gt;&lt;/object&gt;&lt;object type=&quot;3&quot; unique_id=&quot;10450&quot;&gt;&lt;property id=&quot;20148&quot; value=&quot;5&quot;/&gt;&lt;property id=&quot;20300&quot; value=&quot;Slide 45 - &amp;quot;Stairs Diagram (6 Steps)&amp;quot;&quot;/&gt;&lt;property id=&quot;20307&quot; value=&quot;404&quot;/&gt;&lt;/object&gt;&lt;object type=&quot;3&quot; unique_id=&quot;10451&quot;&gt;&lt;property id=&quot;20148&quot; value=&quot;5&quot;/&gt;&lt;property id=&quot;20300&quot; value=&quot;Slide 46 - &amp;quot;Creative Checklists&amp;quot;&quot;/&gt;&lt;property id=&quot;20307&quot; value=&quot;406&quot;/&gt;&lt;/object&gt;&lt;object type=&quot;3&quot; unique_id=&quot;10452&quot;&gt;&lt;property id=&quot;20148&quot; value=&quot;5&quot;/&gt;&lt;property id=&quot;20300&quot; value=&quot;Slide 47 - &amp;quot;Creative Checklists&amp;quot;&quot;/&gt;&lt;property id=&quot;20307&quot; value=&quot;407&quot;/&gt;&lt;/object&gt;&lt;object type=&quot;3&quot; unique_id=&quot;10453&quot;&gt;&lt;property id=&quot;20148&quot; value=&quot;5&quot;/&gt;&lt;property id=&quot;20300&quot; value=&quot;Slide 48 - &amp;quot;Creative Checklists&amp;quot;&quot;/&gt;&lt;property id=&quot;20307&quot; value=&quot;408&quot;/&gt;&lt;/object&gt;&lt;object type=&quot;3&quot; unique_id=&quot;10454&quot;&gt;&lt;property id=&quot;20148&quot; value=&quot;5&quot;/&gt;&lt;property id=&quot;20300&quot; value=&quot;Slide 49 - &amp;quot;Creative Checklists&amp;quot;&quot;/&gt;&lt;property id=&quot;20307&quot; value=&quot;409&quot;/&gt;&lt;/object&gt;&lt;object type=&quot;3&quot; unique_id=&quot;10455&quot;&gt;&lt;property id=&quot;20148&quot; value=&quot;5&quot;/&gt;&lt;property id=&quot;20300&quot; value=&quot;Slide 50 - &amp;quot;Creative Checklists&amp;quot;&quot;/&gt;&lt;property id=&quot;20307&quot; value=&quot;410&quot;/&gt;&lt;/object&gt;&lt;object type=&quot;3&quot; unique_id=&quot;10456&quot;&gt;&lt;property id=&quot;20148&quot; value=&quot;5&quot;/&gt;&lt;property id=&quot;20300&quot; value=&quot;Slide 51 - &amp;quot;PESTEL Analysis&amp;quot;&quot;/&gt;&lt;property id=&quot;20307&quot; value=&quot;411&quot;/&gt;&lt;/object&gt;&lt;object type=&quot;3&quot; unique_id=&quot;10457&quot;&gt;&lt;property id=&quot;20148&quot; value=&quot;5&quot;/&gt;&lt;property id=&quot;20300&quot; value=&quot;Slide 52 - &amp;quot;PESTEL Analysis&amp;quot;&quot;/&gt;&lt;property id=&quot;20307&quot; value=&quot;412&quot;/&gt;&lt;/object&gt;&lt;object type=&quot;3&quot; unique_id=&quot;10458&quot;&gt;&lt;property id=&quot;20148&quot; value=&quot;5&quot;/&gt;&lt;property id=&quot;20300&quot; value=&quot;Slide 53 - &amp;quot;RoadMapping Layout&amp;quot;&quot;/&gt;&lt;property id=&quot;20307&quot; value=&quot;413&quot;/&gt;&lt;/object&gt;&lt;object type=&quot;3&quot; unique_id=&quot;10459&quot;&gt;&lt;property id=&quot;20148&quot; value=&quot;5&quot;/&gt;&lt;property id=&quot;20300&quot; value=&quot;Slide 54 - &amp;quot;RoadMapping Layout&amp;quot;&quot;/&gt;&lt;property id=&quot;20307&quot; value=&quot;414&quot;/&gt;&lt;/object&gt;&lt;object type=&quot;3&quot; unique_id=&quot;10460&quot;&gt;&lt;property id=&quot;20148&quot; value=&quot;5&quot;/&gt;&lt;property id=&quot;20300&quot; value=&quot;Slide 55 - &amp;quot;RoadMapping Layout&amp;quot;&quot;/&gt;&lt;property id=&quot;20307&quot; value=&quot;415&quot;/&gt;&lt;/object&gt;&lt;object type=&quot;3&quot; unique_id=&quot;10461&quot;&gt;&lt;property id=&quot;20148&quot; value=&quot;5&quot;/&gt;&lt;property id=&quot;20300&quot; value=&quot;Slide 56 - &amp;quot;Centre Spheres Layout&amp;quot;&quot;/&gt;&lt;property id=&quot;20307&quot; value=&quot;416&quot;/&gt;&lt;/object&gt;&lt;object type=&quot;3&quot; unique_id=&quot;10462&quot;&gt;&lt;property id=&quot;20148&quot; value=&quot;5&quot;/&gt;&lt;property id=&quot;20300&quot; value=&quot;Slide 57 - &amp;quot;Centre Spheres Layout&amp;quot;&quot;/&gt;&lt;property id=&quot;20307&quot; value=&quot;418&quot;/&gt;&lt;/object&gt;&lt;object type=&quot;3&quot; unique_id=&quot;10463&quot;&gt;&lt;property id=&quot;20148&quot; value=&quot;5&quot;/&gt;&lt;property id=&quot;20300&quot; value=&quot;Slide 58 - &amp;quot;Centre Spheres Layout&amp;quot;&quot;/&gt;&lt;property id=&quot;20307&quot; value=&quot;632&quot;/&gt;&lt;/object&gt;&lt;object type=&quot;3&quot; unique_id=&quot;10464&quot;&gt;&lt;property id=&quot;20148&quot; value=&quot;5&quot;/&gt;&lt;property id=&quot;20300&quot; value=&quot;Slide 59 - &amp;quot;3D Layers / Blocks Layout&amp;quot;&quot;/&gt;&lt;property id=&quot;20307&quot; value=&quot;419&quot;/&gt;&lt;/object&gt;&lt;object type=&quot;3&quot; unique_id=&quot;10465&quot;&gt;&lt;property id=&quot;20148&quot; value=&quot;5&quot;/&gt;&lt;property id=&quot;20300&quot; value=&quot;Slide 60 - &amp;quot;3D Layers / Blocks Layout&amp;quot;&quot;/&gt;&lt;property id=&quot;20307&quot; value=&quot;420&quot;/&gt;&lt;/object&gt;&lt;object type=&quot;3&quot; unique_id=&quot;10466&quot;&gt;&lt;property id=&quot;20148&quot; value=&quot;5&quot;/&gt;&lt;property id=&quot;20300&quot; value=&quot;Slide 61 - &amp;quot;Centre Square Layout&amp;quot;&quot;/&gt;&lt;property id=&quot;20307&quot; value=&quot;421&quot;/&gt;&lt;/object&gt;&lt;object type=&quot;3&quot; unique_id=&quot;10467&quot;&gt;&lt;property id=&quot;20148&quot; value=&quot;5&quot;/&gt;&lt;property id=&quot;20300&quot; value=&quot;Slide 62 - &amp;quot;Centre Square Layout&amp;quot;&quot;/&gt;&lt;property id=&quot;20307&quot; value=&quot;422&quot;/&gt;&lt;/object&gt;&lt;object type=&quot;3&quot; unique_id=&quot;10468&quot;&gt;&lt;property id=&quot;20148&quot; value=&quot;5&quot;/&gt;&lt;property id=&quot;20300&quot; value=&quot;Slide 63 - &amp;quot;Folded Arrow&amp;quot;&quot;/&gt;&lt;property id=&quot;20307&quot; value=&quot;423&quot;/&gt;&lt;/object&gt;&lt;object type=&quot;3&quot; unique_id=&quot;10469&quot;&gt;&lt;property id=&quot;20148&quot; value=&quot;5&quot;/&gt;&lt;property id=&quot;20300&quot; value=&quot;Slide 64 - &amp;quot;Folded Arrow&amp;quot;&quot;/&gt;&lt;property id=&quot;20307&quot; value=&quot;424&quot;/&gt;&lt;/object&gt;&lt;object type=&quot;3&quot; unique_id=&quot;10470&quot;&gt;&lt;property id=&quot;20148&quot; value=&quot;5&quot;/&gt;&lt;property id=&quot;20300&quot; value=&quot;Slide 65 - &amp;quot;Org Chart Layout&amp;quot;&quot;/&gt;&lt;property id=&quot;20307&quot; value=&quot;428&quot;/&gt;&lt;/object&gt;&lt;object type=&quot;3&quot; unique_id=&quot;10471&quot;&gt;&lt;property id=&quot;20148&quot; value=&quot;5&quot;/&gt;&lt;property id=&quot;20300&quot; value=&quot;Slide 66 - &amp;quot;Org Chart Layout&amp;quot;&quot;/&gt;&lt;property id=&quot;20307&quot; value=&quot;429&quot;/&gt;&lt;/object&gt;&lt;object type=&quot;3&quot; unique_id=&quot;10472&quot;&gt;&lt;property id=&quot;20148&quot; value=&quot;5&quot;/&gt;&lt;property id=&quot;20300&quot; value=&quot;Slide 67 - &amp;quot;Org Chart Layout&amp;quot;&quot;/&gt;&lt;property id=&quot;20307&quot; value=&quot;430&quot;/&gt;&lt;/object&gt;&lt;object type=&quot;3&quot; unique_id=&quot;10473&quot;&gt;&lt;property id=&quot;20148&quot; value=&quot;5&quot;/&gt;&lt;property id=&quot;20300&quot; value=&quot;Slide 68 - &amp;quot;Decision Tree Layout&amp;quot;&quot;/&gt;&lt;property id=&quot;20307&quot; value=&quot;438&quot;/&gt;&lt;/object&gt;&lt;object type=&quot;3&quot; unique_id=&quot;10474&quot;&gt;&lt;property id=&quot;20148&quot; value=&quot;5&quot;/&gt;&lt;property id=&quot;20300&quot; value=&quot;Slide 69 - &amp;quot;Decision Tree Layout&amp;quot;&quot;/&gt;&lt;property id=&quot;20307&quot; value=&quot;439&quot;/&gt;&lt;/object&gt;&lt;object type=&quot;3&quot; unique_id=&quot;10475&quot;&gt;&lt;property id=&quot;20148&quot; value=&quot;5&quot;/&gt;&lt;property id=&quot;20300&quot; value=&quot;Slide 70 - &amp;quot;Text Boxes / Listing&amp;quot;&quot;/&gt;&lt;property id=&quot;20307&quot; value=&quot;440&quot;/&gt;&lt;/object&gt;&lt;object type=&quot;3&quot; unique_id=&quot;10476&quot;&gt;&lt;property id=&quot;20148&quot; value=&quot;5&quot;/&gt;&lt;property id=&quot;20300&quot; value=&quot;Slide 71 - &amp;quot;Text Boxes / Listing&amp;quot;&quot;/&gt;&lt;property id=&quot;20307&quot; value=&quot;441&quot;/&gt;&lt;/object&gt;&lt;object type=&quot;3&quot; unique_id=&quot;10477&quot;&gt;&lt;property id=&quot;20148&quot; value=&quot;5&quot;/&gt;&lt;property id=&quot;20300&quot; value=&quot;Slide 72 - &amp;quot;Text Boxes / Listing&amp;quot;&quot;/&gt;&lt;property id=&quot;20307&quot; value=&quot;442&quot;/&gt;&lt;/object&gt;&lt;object type=&quot;3&quot; unique_id=&quot;10478&quot;&gt;&lt;property id=&quot;20148&quot; value=&quot;5&quot;/&gt;&lt;property id=&quot;20300&quot; value=&quot;Slide 73 - &amp;quot;Text Boxes / Listing&amp;quot;&quot;/&gt;&lt;property id=&quot;20307&quot; value=&quot;443&quot;/&gt;&lt;/object&gt;&lt;object type=&quot;3&quot; unique_id=&quot;10479&quot;&gt;&lt;property id=&quot;20148&quot; value=&quot;5&quot;/&gt;&lt;property id=&quot;20300&quot; value=&quot;Slide 74 - &amp;quot;Text Boxes / Listing&amp;quot;&quot;/&gt;&lt;property id=&quot;20307&quot; value=&quot;634&quot;/&gt;&lt;/object&gt;&lt;object type=&quot;3&quot; unique_id=&quot;10480&quot;&gt;&lt;property id=&quot;20148&quot; value=&quot;5&quot;/&gt;&lt;property id=&quot;20300&quot; value=&quot;Slide 75 - &amp;quot;Text Boxes / Listing&amp;quot;&quot;/&gt;&lt;property id=&quot;20307&quot; value=&quot;635&quot;/&gt;&lt;/object&gt;&lt;object type=&quot;3&quot; unique_id=&quot;10481&quot;&gt;&lt;property id=&quot;20148&quot; value=&quot;5&quot;/&gt;&lt;property id=&quot;20300&quot; value=&quot;Slide 76 - &amp;quot;Text Boxes / Listing&amp;quot;&quot;/&gt;&lt;property id=&quot;20307&quot; value=&quot;636&quot;/&gt;&lt;/object&gt;&lt;object type=&quot;3&quot; unique_id=&quot;10482&quot;&gt;&lt;property id=&quot;20148&quot; value=&quot;5&quot;/&gt;&lt;property id=&quot;20300&quot; value=&quot;Slide 77 - &amp;quot;Circle-Diagrams Nested&amp;quot;&quot;/&gt;&lt;property id=&quot;20307&quot; value=&quot;449&quot;/&gt;&lt;/object&gt;&lt;object type=&quot;3&quot; unique_id=&quot;10483&quot;&gt;&lt;property id=&quot;20148&quot; value=&quot;5&quot;/&gt;&lt;property id=&quot;20300&quot; value=&quot;Slide 78 - &amp;quot;Circle-Diagrams Nested&amp;quot;&quot;/&gt;&lt;property id=&quot;20307&quot; value=&quot;448&quot;/&gt;&lt;/object&gt;&lt;object type=&quot;3&quot; unique_id=&quot;10484&quot;&gt;&lt;property id=&quot;20148&quot; value=&quot;5&quot;/&gt;&lt;property id=&quot;20300&quot; value=&quot;Slide 79 - &amp;quot;Process Management&amp;quot;&quot;/&gt;&lt;property id=&quot;20307&quot; value=&quot;450&quot;/&gt;&lt;/object&gt;&lt;object type=&quot;3&quot; unique_id=&quot;10485&quot;&gt;&lt;property id=&quot;20148&quot; value=&quot;5&quot;/&gt;&lt;property id=&quot;20300&quot; value=&quot;Slide 80 - &amp;quot;Process Management&amp;quot;&quot;/&gt;&lt;property id=&quot;20307&quot; value=&quot;451&quot;/&gt;&lt;/object&gt;&lt;object type=&quot;3&quot; unique_id=&quot;10486&quot;&gt;&lt;property id=&quot;20148&quot; value=&quot;5&quot;/&gt;&lt;property id=&quot;20300&quot; value=&quot;Slide 81 - &amp;quot;Process Management&amp;quot;&quot;/&gt;&lt;property id=&quot;20307&quot; value=&quot;452&quot;/&gt;&lt;/object&gt;&lt;object type=&quot;3&quot; unique_id=&quot;10487&quot;&gt;&lt;property id=&quot;20148&quot; value=&quot;5&quot;/&gt;&lt;property id=&quot;20300&quot; value=&quot;Slide 82 - &amp;quot;Process Management&amp;quot;&quot;/&gt;&lt;property id=&quot;20307&quot; value=&quot;633&quot;/&gt;&lt;/object&gt;&lt;object type=&quot;3&quot; unique_id=&quot;10488&quot;&gt;&lt;property id=&quot;20148&quot; value=&quot;5&quot;/&gt;&lt;property id=&quot;20300&quot; value=&quot;Slide 83 - &amp;quot;Radial Diagram – 6Items&amp;quot;&quot;/&gt;&lt;property id=&quot;20307&quot; value=&quot;457&quot;/&gt;&lt;/object&gt;&lt;object type=&quot;3&quot; unique_id=&quot;10489&quot;&gt;&lt;property id=&quot;20148&quot; value=&quot;5&quot;/&gt;&lt;property id=&quot;20300&quot; value=&quot;Slide 84 - &amp;quot;Radial Diagram – 7Items&amp;quot;&quot;/&gt;&lt;property id=&quot;20307&quot; value=&quot;453&quot;/&gt;&lt;/object&gt;&lt;object type=&quot;3&quot; unique_id=&quot;10490&quot;&gt;&lt;property id=&quot;20148&quot; value=&quot;5&quot;/&gt;&lt;property id=&quot;20300&quot; value=&quot;Slide 85 - &amp;quot;Radial Diagram – 8Items&amp;quot;&quot;/&gt;&lt;property id=&quot;20307&quot; value=&quot;454&quot;/&gt;&lt;/object&gt;&lt;object type=&quot;3&quot; unique_id=&quot;10491&quot;&gt;&lt;property id=&quot;20148&quot; value=&quot;5&quot;/&gt;&lt;property id=&quot;20300&quot; value=&quot;Slide 86 - &amp;quot;Radial Diagram – 9Items&amp;quot;&quot;/&gt;&lt;property id=&quot;20307&quot; value=&quot;455&quot;/&gt;&lt;/object&gt;&lt;object type=&quot;3&quot; unique_id=&quot;10492&quot;&gt;&lt;property id=&quot;20148&quot; value=&quot;5&quot;/&gt;&lt;property id=&quot;20300&quot; value=&quot;Slide 87 - &amp;quot;Radial Diagram – 10Items&amp;quot;&quot;/&gt;&lt;property id=&quot;20307&quot; value=&quot;456&quot;/&gt;&lt;/object&gt;&lt;object type=&quot;3&quot; unique_id=&quot;10493&quot;&gt;&lt;property id=&quot;20148&quot; value=&quot;5&quot;/&gt;&lt;property id=&quot;20300&quot; value=&quot;Slide 88 - &amp;quot;Pyramids Layout - 2D -5Layers&amp;quot;&quot;/&gt;&lt;property id=&quot;20307&quot; value=&quot;458&quot;/&gt;&lt;/object&gt;&lt;object type=&quot;3&quot; unique_id=&quot;10494&quot;&gt;&lt;property id=&quot;20148&quot; value=&quot;5&quot;/&gt;&lt;property id=&quot;20300&quot; value=&quot;Slide 89 - &amp;quot;Pyramids Layout - 2D - 4Layers&amp;quot;&quot;/&gt;&lt;property id=&quot;20307&quot; value=&quot;459&quot;/&gt;&lt;/object&gt;&lt;object type=&quot;3&quot; unique_id=&quot;10495&quot;&gt;&lt;property id=&quot;20148&quot; value=&quot;5&quot;/&gt;&lt;property id=&quot;20300&quot; value=&quot;Slide 90 - &amp;quot;Pyramids - 3D – 4 Item&amp;quot;&quot;/&gt;&lt;property id=&quot;20307&quot; value=&quot;460&quot;/&gt;&lt;/object&gt;&lt;object type=&quot;3&quot; unique_id=&quot;10496&quot;&gt;&lt;property id=&quot;20148&quot; value=&quot;5&quot;/&gt;&lt;property id=&quot;20300&quot; value=&quot;Slide 91 - &amp;quot;Pyramids - 3D – 5 Item&amp;quot;&quot;/&gt;&lt;property id=&quot;20307&quot; value=&quot;461&quot;/&gt;&lt;/object&gt;&lt;object type=&quot;3&quot; unique_id=&quot;10497&quot;&gt;&lt;property id=&quot;20148&quot; value=&quot;5&quot;/&gt;&lt;property id=&quot;20300&quot; value=&quot;Slide 92 - &amp;quot;SWOT Analysis&amp;quot;&quot;/&gt;&lt;property id=&quot;20307&quot; value=&quot;462&quot;/&gt;&lt;/object&gt;&lt;object type=&quot;3&quot; unique_id=&quot;10498&quot;&gt;&lt;property id=&quot;20148&quot; value=&quot;5&quot;/&gt;&lt;property id=&quot;20300&quot; value=&quot;Slide 93 - &amp;quot;SWOT Analysis&amp;quot;&quot;/&gt;&lt;property id=&quot;20307&quot; value=&quot;463&quot;/&gt;&lt;/object&gt;&lt;object type=&quot;3&quot; unique_id=&quot;10499&quot;&gt;&lt;property id=&quot;20148&quot; value=&quot;5&quot;/&gt;&lt;property id=&quot;20300&quot; value=&quot;Slide 94 - &amp;quot;Cones - 3D – 5 Items&amp;quot;&quot;/&gt;&lt;property id=&quot;20307&quot; value=&quot;464&quot;/&gt;&lt;/object&gt;&lt;object type=&quot;3&quot; unique_id=&quot;10500&quot;&gt;&lt;property id=&quot;20148&quot; value=&quot;5&quot;/&gt;&lt;property id=&quot;20300&quot; value=&quot;Slide 95 - &amp;quot;Marketing Mix 6P’s&amp;quot;&quot;/&gt;&lt;property id=&quot;20307&quot; value=&quot;465&quot;/&gt;&lt;/object&gt;&lt;object type=&quot;3&quot; unique_id=&quot;10501&quot;&gt;&lt;property id=&quot;20148&quot; value=&quot;5&quot;/&gt;&lt;property id=&quot;20300&quot; value=&quot;Slide 96 - &amp;quot;Marketing Mix 4P’s&amp;quot;&quot;/&gt;&lt;property id=&quot;20307&quot; value=&quot;466&quot;/&gt;&lt;/object&gt;&lt;object type=&quot;3&quot; unique_id=&quot;10502&quot;&gt;&lt;property id=&quot;20148&quot; value=&quot;5&quot;/&gt;&lt;property id=&quot;20300&quot; value=&quot;Slide 97 - &amp;quot;Flow Charts - Toolbox&amp;quot;&quot;/&gt;&lt;property id=&quot;20307&quot; value=&quot;467&quot;/&gt;&lt;/object&gt;&lt;object type=&quot;3&quot; unique_id=&quot;10503&quot;&gt;&lt;property id=&quot;20148&quot; value=&quot;5&quot;/&gt;&lt;property id=&quot;20300&quot; value=&quot;Slide 98 - &amp;quot;Flow Charts - Toolbox&amp;quot;&quot;/&gt;&lt;property id=&quot;20307&quot; value=&quot;468&quot;/&gt;&lt;/object&gt;&lt;object type=&quot;3&quot; unique_id=&quot;10504&quot;&gt;&lt;property id=&quot;20148&quot; value=&quot;5&quot;/&gt;&lt;property id=&quot;20300&quot; value=&quot;Slide 99 - &amp;quot;Funnels - 3D – 2 Levels&amp;quot;&quot;/&gt;&lt;property id=&quot;20307&quot; value=&quot;469&quot;/&gt;&lt;/object&gt;&lt;object type=&quot;3&quot; unique_id=&quot;10505&quot;&gt;&lt;property id=&quot;20148&quot; value=&quot;5&quot;/&gt;&lt;property id=&quot;20300&quot; value=&quot;Slide 100 - &amp;quot;Funnels - 3D – 6 Levels&amp;quot;&quot;/&gt;&lt;property id=&quot;20307&quot; value=&quot;470&quot;/&gt;&lt;/object&gt;&lt;object type=&quot;3&quot; unique_id=&quot;10506&quot;&gt;&lt;property id=&quot;20148&quot; value=&quot;5&quot;/&gt;&lt;property id=&quot;20300&quot; value=&quot;Slide 101 - &amp;quot;Company History Timelines&amp;quot;&quot;/&gt;&lt;property id=&quot;20307&quot; value=&quot;471&quot;/&gt;&lt;/object&gt;&lt;object type=&quot;3&quot; unique_id=&quot;10507&quot;&gt;&lt;property id=&quot;20148&quot; value=&quot;5&quot;/&gt;&lt;property id=&quot;20300&quot; value=&quot;Slide 102 - &amp;quot;Arrow Timelines Layout&amp;quot;&quot;/&gt;&lt;property id=&quot;20307&quot; value=&quot;472&quot;/&gt;&lt;/object&gt;&lt;object type=&quot;3&quot; unique_id=&quot;10508&quot;&gt;&lt;property id=&quot;20148&quot; value=&quot;5&quot;/&gt;&lt;property id=&quot;20300&quot; value=&quot;Slide 103 - &amp;quot;Arrow Timelines Layout&amp;quot;&quot;/&gt;&lt;property id=&quot;20307&quot; value=&quot;473&quot;/&gt;&lt;/object&gt;&lt;object type=&quot;3&quot; unique_id=&quot;10509&quot;&gt;&lt;property id=&quot;20148&quot; value=&quot;5&quot;/&gt;&lt;property id=&quot;20300&quot; value=&quot;Slide 104 - &amp;quot;Arrow Timelines Layout&amp;quot;&quot;/&gt;&lt;property id=&quot;20307&quot; value=&quot;474&quot;/&gt;&lt;/object&gt;&lt;object type=&quot;3&quot; unique_id=&quot;10510&quot;&gt;&lt;property id=&quot;20148&quot; value=&quot;5&quot;/&gt;&lt;property id=&quot;20300&quot; value=&quot;Slide 105 - &amp;quot;Dashboards / Tachometer&amp;quot;&quot;/&gt;&lt;property id=&quot;20307&quot; value=&quot;475&quot;/&gt;&lt;/object&gt;&lt;object type=&quot;3&quot; unique_id=&quot;10511&quot;&gt;&lt;property id=&quot;20148&quot; value=&quot;5&quot;/&gt;&lt;property id=&quot;20300&quot; value=&quot;Slide 106 - &amp;quot;Dashboards / Tachometer&amp;quot;&quot;/&gt;&lt;property id=&quot;20307&quot; value=&quot;476&quot;/&gt;&lt;/object&gt;&lt;object type=&quot;3&quot; unique_id=&quot;10512&quot;&gt;&lt;property id=&quot;20148&quot; value=&quot;5&quot;/&gt;&lt;property id=&quot;20300&quot; value=&quot;Slide 107 - &amp;quot;Traffic lights&amp;quot;&quot;/&gt;&lt;property id=&quot;20307&quot; value=&quot;477&quot;/&gt;&lt;/object&gt;&lt;object type=&quot;3&quot; unique_id=&quot;10513&quot;&gt;&lt;property id=&quot;20148&quot; value=&quot;5&quot;/&gt;&lt;property id=&quot;20300&quot; value=&quot;Slide 108 - &amp;quot;Traffic lights&amp;quot;&quot;/&gt;&lt;property id=&quot;20307&quot; value=&quot;478&quot;/&gt;&lt;/object&gt;&lt;object type=&quot;3&quot; unique_id=&quot;10514&quot;&gt;&lt;property id=&quot;20148&quot; value=&quot;5&quot;/&gt;&lt;property id=&quot;20300&quot; value=&quot;Slide 109 - &amp;quot;Project Timelines -12 Months &amp;quot;&quot;/&gt;&lt;property id=&quot;20307&quot; value=&quot;479&quot;/&gt;&lt;/object&gt;&lt;object type=&quot;3&quot; unique_id=&quot;10515&quot;&gt;&lt;property id=&quot;20148&quot; value=&quot;5&quot;/&gt;&lt;property id=&quot;20300&quot; value=&quot;Slide 110 - &amp;quot;Project Timelines -6 Months &amp;quot;&quot;/&gt;&lt;property id=&quot;20307&quot; value=&quot;480&quot;/&gt;&lt;/object&gt;&lt;object type=&quot;3&quot; unique_id=&quot;10516&quot;&gt;&lt;property id=&quot;20148&quot; value=&quot;5&quot;/&gt;&lt;property id=&quot;20300&quot; value=&quot;Slide 111 - &amp;quot;Calendar Layout&amp;quot;&quot;/&gt;&lt;property id=&quot;20307&quot; value=&quot;481&quot;/&gt;&lt;/object&gt;&lt;object type=&quot;3&quot; unique_id=&quot;10517&quot;&gt;&lt;property id=&quot;20148&quot; value=&quot;5&quot;/&gt;&lt;property id=&quot;20300&quot; value=&quot;Slide 112 - &amp;quot;Organic Charts&amp;quot;&quot;/&gt;&lt;property id=&quot;20307&quot; value=&quot;482&quot;/&gt;&lt;/object&gt;&lt;object type=&quot;3&quot; unique_id=&quot;10518&quot;&gt;&lt;property id=&quot;20148&quot; value=&quot;5&quot;/&gt;&lt;property id=&quot;20300&quot; value=&quot;Slide 113 - &amp;quot;Organic Charts&amp;quot;&quot;/&gt;&lt;property id=&quot;20307&quot; value=&quot;483&quot;/&gt;&lt;/object&gt;&lt;object type=&quot;3&quot; unique_id=&quot;10519&quot;&gt;&lt;property id=&quot;20148&quot; value=&quot;5&quot;/&gt;&lt;property id=&quot;20300&quot; value=&quot;Slide 114 - &amp;quot;Dart Arrows&amp;quot;&quot;/&gt;&lt;property id=&quot;20307&quot; value=&quot;484&quot;/&gt;&lt;/object&gt;&lt;object type=&quot;3&quot; unique_id=&quot;10520&quot;&gt;&lt;property id=&quot;20148&quot; value=&quot;5&quot;/&gt;&lt;property id=&quot;20300&quot; value=&quot;Slide 115 - &amp;quot;Dart Arrows&amp;quot;&quot;/&gt;&lt;property id=&quot;20307&quot; value=&quot;485&quot;/&gt;&lt;/object&gt;&lt;object type=&quot;3&quot; unique_id=&quot;10521&quot;&gt;&lt;property id=&quot;20148&quot; value=&quot;5&quot;/&gt;&lt;property id=&quot;20300&quot; value=&quot;Slide 116 - &amp;quot;Matrix Charts Toolbox – 3x3 Risk Matrix&amp;quot;&quot;/&gt;&lt;property id=&quot;20307&quot; value=&quot;486&quot;/&gt;&lt;/object&gt;&lt;object type=&quot;3&quot; unique_id=&quot;10522&quot;&gt;&lt;property id=&quot;20148&quot; value=&quot;5&quot;/&gt;&lt;property id=&quot;20300&quot; value=&quot;Slide 117 - &amp;quot;Matrix Charts Toolbox - 2x2 Text Boxes Matrix&amp;quot;&quot;/&gt;&lt;property id=&quot;20307&quot; value=&quot;487&quot;/&gt;&lt;/object&gt;&lt;object type=&quot;3&quot; unique_id=&quot;10523&quot;&gt;&lt;property id=&quot;20148&quot; value=&quot;5&quot;/&gt;&lt;property id=&quot;20300&quot; value=&quot;Slide 118 - &amp;quot;BCG Matrix&amp;quot;&quot;/&gt;&lt;property id=&quot;20307&quot; value=&quot;488&quot;/&gt;&lt;/object&gt;&lt;object type=&quot;3&quot; unique_id=&quot;10524&quot;&gt;&lt;property id=&quot;20148&quot; value=&quot;5&quot;/&gt;&lt;property id=&quot;20300&quot; value=&quot;Slide 119 - &amp;quot;Gantt Chart – 12 Months&amp;quot;&quot;/&gt;&lt;property id=&quot;20307&quot; value=&quot;489&quot;/&gt;&lt;/object&gt;&lt;object type=&quot;3&quot; unique_id=&quot;10525&quot;&gt;&lt;property id=&quot;20148&quot; value=&quot;5&quot;/&gt;&lt;property id=&quot;20300&quot; value=&quot;Slide 120 - &amp;quot;Gantt Chart - 2 Weeks&amp;quot;&quot;/&gt;&lt;property id=&quot;20307&quot; value=&quot;490&quot;/&gt;&lt;/object&gt;&lt;object type=&quot;3&quot; unique_id=&quot;10526&quot;&gt;&lt;property id=&quot;20148&quot; value=&quot;5&quot;/&gt;&lt;property id=&quot;20300&quot; value=&quot;Slide 121 - &amp;quot;Arrows (Text) – 5Items&amp;quot;&quot;/&gt;&lt;property id=&quot;20307&quot; value=&quot;491&quot;/&gt;&lt;/object&gt;&lt;object type=&quot;3&quot; unique_id=&quot;10527&quot;&gt;&lt;property id=&quot;20148&quot; value=&quot;5&quot;/&gt;&lt;property id=&quot;20300&quot; value=&quot;Slide 122 - &amp;quot;Arrows (Text) – 8Items&amp;quot;&quot;/&gt;&lt;property id=&quot;20307&quot; value=&quot;492&quot;/&gt;&lt;/object&gt;&lt;object type=&quot;3&quot; unique_id=&quot;10528&quot;&gt;&lt;property id=&quot;20148&quot; value=&quot;5&quot;/&gt;&lt;property id=&quot;20300&quot; value=&quot;Slide 123 - &amp;quot;Arrows (Text) – 7Items&amp;quot;&quot;/&gt;&lt;property id=&quot;20307&quot; value=&quot;493&quot;/&gt;&lt;/object&gt;&lt;object type=&quot;3&quot; unique_id=&quot;10529&quot;&gt;&lt;property id=&quot;20148&quot; value=&quot;5&quot;/&gt;&lt;property id=&quot;20300&quot; value=&quot;Slide 124 - &amp;quot;Arrows (Text) – 5Items&amp;quot;&quot;/&gt;&lt;property id=&quot;20307&quot; value=&quot;494&quot;/&gt;&lt;/object&gt;&lt;object type=&quot;3&quot; unique_id=&quot;10530&quot;&gt;&lt;property id=&quot;20148&quot; value=&quot;5&quot;/&gt;&lt;property id=&quot;20300&quot; value=&quot;Slide 125 - &amp;quot;Arrows – 3D&amp;quot;&quot;/&gt;&lt;property id=&quot;20307&quot; value=&quot;495&quot;/&gt;&lt;/object&gt;&lt;object type=&quot;3&quot; unique_id=&quot;10531&quot;&gt;&lt;property id=&quot;20148&quot; value=&quot;5&quot;/&gt;&lt;property id=&quot;20300&quot; value=&quot;Slide 126 - &amp;quot;Mind Mapping&amp;quot;&quot;/&gt;&lt;property id=&quot;20307&quot; value=&quot;496&quot;/&gt;&lt;/object&gt;&lt;object type=&quot;3&quot; unique_id=&quot;10532&quot;&gt;&lt;property id=&quot;20148&quot; value=&quot;5&quot;/&gt;&lt;property id=&quot;20300&quot; value=&quot;Slide 127 - &amp;quot;Mind Mapping&amp;quot;&quot;/&gt;&lt;property id=&quot;20307&quot; value=&quot;497&quot;/&gt;&lt;/object&gt;&lt;object type=&quot;3&quot; unique_id=&quot;10533&quot;&gt;&lt;property id=&quot;20148&quot; value=&quot;5&quot;/&gt;&lt;property id=&quot;20300&quot; value=&quot;Slide 128 - &amp;quot;SMART Goals&amp;quot;&quot;/&gt;&lt;property id=&quot;20307&quot; value=&quot;498&quot;/&gt;&lt;/object&gt;&lt;object type=&quot;3&quot; unique_id=&quot;10534&quot;&gt;&lt;property id=&quot;20148&quot; value=&quot;5&quot;/&gt;&lt;property id=&quot;20300&quot; value=&quot;Slide 129 - &amp;quot;SMART Goals&amp;quot;&quot;/&gt;&lt;property id=&quot;20307&quot; value=&quot;499&quot;/&gt;&lt;/object&gt;&lt;object type=&quot;3&quot; unique_id=&quot;10535&quot;&gt;&lt;property id=&quot;20148&quot; value=&quot;5&quot;/&gt;&lt;property id=&quot;20300&quot; value=&quot;Slide 130 - &amp;quot;Venn Diagram&amp;quot;&quot;/&gt;&lt;property id=&quot;20307&quot; value=&quot;500&quot;/&gt;&lt;/object&gt;&lt;object type=&quot;3&quot; unique_id=&quot;10536&quot;&gt;&lt;property id=&quot;20148&quot; value=&quot;5&quot;/&gt;&lt;property id=&quot;20300&quot; value=&quot;Slide 131 - &amp;quot;Venn Diagram&amp;quot;&quot;/&gt;&lt;property id=&quot;20307&quot; value=&quot;501&quot;/&gt;&lt;/object&gt;&lt;object type=&quot;3&quot; unique_id=&quot;10537&quot;&gt;&lt;property id=&quot;20148&quot; value=&quot;5&quot;/&gt;&lt;property id=&quot;20300&quot; value=&quot;Slide 132 - &amp;quot;Puzzle - Toolbox 2D – 6Items&amp;quot;&quot;/&gt;&lt;property id=&quot;20307&quot; value=&quot;503&quot;/&gt;&lt;/object&gt;&lt;object type=&quot;3&quot; unique_id=&quot;10538&quot;&gt;&lt;property id=&quot;20148&quot; value=&quot;5&quot;/&gt;&lt;property id=&quot;20300&quot; value=&quot;Slide 133 - &amp;quot;Puzzle - Toolbox 2D&amp;quot;&quot;/&gt;&lt;property id=&quot;20307&quot; value=&quot;504&quot;/&gt;&lt;/object&gt;&lt;object type=&quot;3&quot; unique_id=&quot;10539&quot;&gt;&lt;property id=&quot;20148&quot; value=&quot;5&quot;/&gt;&lt;property id=&quot;20300&quot; value=&quot;Slide 134 - &amp;quot;Puzzle - Toolbox 2D&amp;quot;&quot;/&gt;&lt;property id=&quot;20307&quot; value=&quot;505&quot;/&gt;&lt;/object&gt;&lt;object type=&quot;3&quot; unique_id=&quot;10540&quot;&gt;&lt;property id=&quot;20148&quot; value=&quot;5&quot;/&gt;&lt;property id=&quot;20300&quot; value=&quot;Slide 135 - &amp;quot;Puzzle - Toolbox 3D&amp;quot;&quot;/&gt;&lt;property id=&quot;20307&quot; value=&quot;506&quot;/&gt;&lt;/object&gt;&lt;object type=&quot;3&quot; unique_id=&quot;10541&quot;&gt;&lt;property id=&quot;20148&quot; value=&quot;5&quot;/&gt;&lt;property id=&quot;20300&quot; value=&quot;Slide 136 - &amp;quot;Puzzle - Toolbox 3D&amp;quot;&quot;/&gt;&lt;property id=&quot;20307&quot; value=&quot;507&quot;/&gt;&lt;/object&gt;&lt;object type=&quot;3&quot; unique_id=&quot;10542&quot;&gt;&lt;property id=&quot;20148&quot; value=&quot;5&quot;/&gt;&lt;property id=&quot;20300&quot; value=&quot;Slide 137 - &amp;quot;Puzzle - Toolbox 3D&amp;quot;&quot;/&gt;&lt;property id=&quot;20307&quot; value=&quot;508&quot;/&gt;&lt;/object&gt;&lt;object type=&quot;3&quot; unique_id=&quot;10543&quot;&gt;&lt;property id=&quot;20148&quot; value=&quot;5&quot;/&gt;&lt;property id=&quot;20300&quot; value=&quot;Slide 138 - &amp;quot;Puzzle - Toolbox 3D&amp;quot;&quot;/&gt;&lt;property id=&quot;20307&quot; value=&quot;509&quot;/&gt;&lt;/object&gt;&lt;object type=&quot;3&quot; unique_id=&quot;10544&quot;&gt;&lt;property id=&quot;20148&quot; value=&quot;5&quot;/&gt;&lt;property id=&quot;20300&quot; value=&quot;Slide 139 - &amp;quot;World Map&amp;quot;&quot;/&gt;&lt;property id=&quot;20307&quot; value=&quot;510&quot;/&gt;&lt;/object&gt;&lt;object type=&quot;3&quot; unique_id=&quot;10545&quot;&gt;&lt;property id=&quot;20148&quot; value=&quot;5&quot;/&gt;&lt;property id=&quot;20300&quot; value=&quot;Slide 140 - &amp;quot;World Map&amp;quot;&quot;/&gt;&lt;property id=&quot;20307&quot; value=&quot;511&quot;/&gt;&lt;/object&gt;&lt;object type=&quot;3&quot; unique_id=&quot;10546&quot;&gt;&lt;property id=&quot;20148&quot; value=&quot;5&quot;/&gt;&lt;property id=&quot;20300&quot; value=&quot;Slide 141 - &amp;quot;USA Map&amp;quot;&quot;/&gt;&lt;property id=&quot;20307&quot; value=&quot;512&quot;/&gt;&lt;/object&gt;&lt;object type=&quot;3&quot; unique_id=&quot;10547&quot;&gt;&lt;property id=&quot;20148&quot; value=&quot;5&quot;/&gt;&lt;property id=&quot;20300&quot; value=&quot;Slide 142 - &amp;quot;Canada Map&amp;quot;&quot;/&gt;&lt;property id=&quot;20307&quot; value=&quot;513&quot;/&gt;&lt;/object&gt;&lt;object type=&quot;3&quot; unique_id=&quot;10548&quot;&gt;&lt;property id=&quot;20148&quot; value=&quot;5&quot;/&gt;&lt;property id=&quot;20300&quot; value=&quot;Slide 143 - &amp;quot;Mexico Map&amp;quot;&quot;/&gt;&lt;property id=&quot;20307&quot; value=&quot;514&quot;/&gt;&lt;/object&gt;&lt;object type=&quot;3&quot; unique_id=&quot;10549&quot;&gt;&lt;property id=&quot;20148&quot; value=&quot;5&quot;/&gt;&lt;property id=&quot;20300&quot; value=&quot;Slide 144 - &amp;quot;Brazil Map&amp;quot;&quot;/&gt;&lt;property id=&quot;20307&quot; value=&quot;519&quot;/&gt;&lt;/object&gt;&lt;object type=&quot;3&quot; unique_id=&quot;10550&quot;&gt;&lt;property id=&quot;20148&quot; value=&quot;5&quot;/&gt;&lt;property id=&quot;20300&quot; value=&quot;Slide 145 - &amp;quot;Europe Map&amp;quot;&quot;/&gt;&lt;property id=&quot;20307&quot; value=&quot;520&quot;/&gt;&lt;/object&gt;&lt;object type=&quot;3&quot; unique_id=&quot;10551&quot;&gt;&lt;property id=&quot;20148&quot; value=&quot;5&quot;/&gt;&lt;property id=&quot;20300&quot; value=&quot;Slide 146 - &amp;quot;Germany Map&amp;quot;&quot;/&gt;&lt;property id=&quot;20307&quot; value=&quot;515&quot;/&gt;&lt;/object&gt;&lt;object type=&quot;3&quot; unique_id=&quot;10552&quot;&gt;&lt;property id=&quot;20148&quot; value=&quot;5&quot;/&gt;&lt;property id=&quot;20300&quot; value=&quot;Slide 147 - &amp;quot;France Map&amp;quot;&quot;/&gt;&lt;property id=&quot;20307&quot; value=&quot;516&quot;/&gt;&lt;/object&gt;&lt;object type=&quot;3&quot; unique_id=&quot;10553&quot;&gt;&lt;property id=&quot;20148&quot; value=&quot;5&quot;/&gt;&lt;property id=&quot;20300&quot; value=&quot;Slide 148 - &amp;quot;Detailed UK &amp;amp; Ireland Map&amp;quot;&quot;/&gt;&lt;property id=&quot;20307&quot; value=&quot;521&quot;/&gt;&lt;/object&gt;&lt;object type=&quot;3&quot; unique_id=&quot;10554&quot;&gt;&lt;property id=&quot;20148&quot; value=&quot;5&quot;/&gt;&lt;property id=&quot;20300&quot; value=&quot;Slide 149 - &amp;quot;Austria Map&amp;quot;&quot;/&gt;&lt;property id=&quot;20307&quot; value=&quot;522&quot;/&gt;&lt;/object&gt;&lt;object type=&quot;3&quot; unique_id=&quot;10555&quot;&gt;&lt;property id=&quot;20148&quot; value=&quot;5&quot;/&gt;&lt;property id=&quot;20300&quot; value=&quot;Slide 150 - &amp;quot;Italy Map&amp;quot;&quot;/&gt;&lt;property id=&quot;20307&quot; value=&quot;523&quot;/&gt;&lt;/object&gt;&lt;object type=&quot;3&quot; unique_id=&quot;10556&quot;&gt;&lt;property id=&quot;20148&quot; value=&quot;5&quot;/&gt;&lt;property id=&quot;20300&quot; value=&quot;Slide 151 - &amp;quot;Russia Map&amp;quot;&quot;/&gt;&lt;property id=&quot;20307&quot; value=&quot;524&quot;/&gt;&lt;/object&gt;&lt;object type=&quot;3&quot; unique_id=&quot;10557&quot;&gt;&lt;property id=&quot;20148&quot; value=&quot;5&quot;/&gt;&lt;property id=&quot;20300&quot; value=&quot;Slide 152 - &amp;quot;Netherlands Map&amp;quot;&quot;/&gt;&lt;property id=&quot;20307&quot; value=&quot;525&quot;/&gt;&lt;/object&gt;&lt;object type=&quot;3&quot; unique_id=&quot;10558&quot;&gt;&lt;property id=&quot;20148&quot; value=&quot;5&quot;/&gt;&lt;property id=&quot;20300&quot; value=&quot;Slide 153 - &amp;quot;Switzerland Map&amp;quot;&quot;/&gt;&lt;property id=&quot;20307&quot; value=&quot;526&quot;/&gt;&lt;/object&gt;&lt;object type=&quot;3&quot; unique_id=&quot;10559&quot;&gt;&lt;property id=&quot;20148&quot; value=&quot;5&quot;/&gt;&lt;property id=&quot;20300&quot; value=&quot;Slide 154 - &amp;quot;Spain Map&amp;quot;&quot;/&gt;&lt;property id=&quot;20307&quot; value=&quot;527&quot;/&gt;&lt;/object&gt;&lt;object type=&quot;3&quot; unique_id=&quot;10560&quot;&gt;&lt;property id=&quot;20148&quot; value=&quot;5&quot;/&gt;&lt;property id=&quot;20300&quot; value=&quot;Slide 155 - &amp;quot;Sweden Map&amp;quot;&quot;/&gt;&lt;property id=&quot;20307&quot; value=&quot;528&quot;/&gt;&lt;/object&gt;&lt;object type=&quot;3&quot; unique_id=&quot;10561&quot;&gt;&lt;property id=&quot;20148&quot; value=&quot;5&quot;/&gt;&lt;property id=&quot;20300&quot; value=&quot;Slide 156 - &amp;quot;Asia Map&amp;quot;&quot;/&gt;&lt;property id=&quot;20307&quot; value=&quot;529&quot;/&gt;&lt;/object&gt;&lt;object type=&quot;3&quot; unique_id=&quot;10562&quot;&gt;&lt;property id=&quot;20148&quot; value=&quot;5&quot;/&gt;&lt;property id=&quot;20300&quot; value=&quot;Slide 157 - &amp;quot;China Map&amp;quot;&quot;/&gt;&lt;property id=&quot;20307&quot; value=&quot;530&quot;/&gt;&lt;/object&gt;&lt;object type=&quot;3&quot; unique_id=&quot;10563&quot;&gt;&lt;property id=&quot;20148&quot; value=&quot;5&quot;/&gt;&lt;property id=&quot;20300&quot; value=&quot;Slide 158 - &amp;quot;India Map&amp;quot;&quot;/&gt;&lt;property id=&quot;20307&quot; value=&quot;531&quot;/&gt;&lt;/object&gt;&lt;object type=&quot;3&quot; unique_id=&quot;10564&quot;&gt;&lt;property id=&quot;20148&quot; value=&quot;5&quot;/&gt;&lt;property id=&quot;20300&quot; value=&quot;Slide 159 - &amp;quot;Indonesia Map&amp;quot;&quot;/&gt;&lt;property id=&quot;20307&quot; value=&quot;532&quot;/&gt;&lt;/object&gt;&lt;object type=&quot;3&quot; unique_id=&quot;10565&quot;&gt;&lt;property id=&quot;20148&quot; value=&quot;5&quot;/&gt;&lt;property id=&quot;20300&quot; value=&quot;Slide 160 - &amp;quot;Japan Map&amp;quot;&quot;/&gt;&lt;property id=&quot;20307&quot; value=&quot;533&quot;/&gt;&lt;/object&gt;&lt;object type=&quot;3&quot; unique_id=&quot;10566&quot;&gt;&lt;property id=&quot;20148&quot; value=&quot;5&quot;/&gt;&lt;property id=&quot;20300&quot; value=&quot;Slide 161 - &amp;quot;Malaysia Map&amp;quot;&quot;/&gt;&lt;property id=&quot;20307&quot; value=&quot;534&quot;/&gt;&lt;/object&gt;&lt;object type=&quot;3&quot; unique_id=&quot;10567&quot;&gt;&lt;property id=&quot;20148&quot; value=&quot;5&quot;/&gt;&lt;property id=&quot;20300&quot; value=&quot;Slide 162 - &amp;quot;Saudi Arabia Map&amp;quot;&quot;/&gt;&lt;property id=&quot;20307&quot; value=&quot;535&quot;/&gt;&lt;/object&gt;&lt;object type=&quot;3&quot; unique_id=&quot;10568&quot;&gt;&lt;property id=&quot;20148&quot; value=&quot;5&quot;/&gt;&lt;property id=&quot;20300&quot; value=&quot;Slide 163 - &amp;quot;United Arab Emirates Map&amp;quot;&quot;/&gt;&lt;property id=&quot;20307&quot; value=&quot;536&quot;/&gt;&lt;/object&gt;&lt;object type=&quot;3&quot; unique_id=&quot;10569&quot;&gt;&lt;property id=&quot;20148&quot; value=&quot;5&quot;/&gt;&lt;property id=&quot;20300&quot; value=&quot;Slide 164 - &amp;quot;Africa Map&amp;quot;&quot;/&gt;&lt;property id=&quot;20307&quot; value=&quot;517&quot;/&gt;&lt;/object&gt;&lt;object type=&quot;3&quot; unique_id=&quot;10570&quot;&gt;&lt;property id=&quot;20148&quot; value=&quot;5&quot;/&gt;&lt;property id=&quot;20300&quot; value=&quot;Slide 165 - &amp;quot;South Africa Map&amp;quot;&quot;/&gt;&lt;property id=&quot;20307&quot; value=&quot;537&quot;/&gt;&lt;/object&gt;&lt;object type=&quot;3&quot; unique_id=&quot;10571&quot;&gt;&lt;property id=&quot;20148&quot; value=&quot;5&quot;/&gt;&lt;property id=&quot;20300&quot; value=&quot;Slide 166 - &amp;quot;Australia Map&amp;quot;&quot;/&gt;&lt;property id=&quot;20307&quot; value=&quot;518&quot;/&gt;&lt;/object&gt;&lt;object type=&quot;3&quot; unique_id=&quot;10572&quot;&gt;&lt;property id=&quot;20148&quot; value=&quot;5&quot;/&gt;&lt;property id=&quot;20300&quot; value=&quot;Slide 167 - &amp;quot;Data-driven Diagrams&amp;quot;&quot;/&gt;&lt;property id=&quot;20307&quot; value=&quot;601&quot;/&gt;&lt;/object&gt;&lt;object type=&quot;3&quot; unique_id=&quot;10573&quot;&gt;&lt;property id=&quot;20148&quot; value=&quot;5&quot;/&gt;&lt;property id=&quot;20300&quot; value=&quot;Slide 168 - &amp;quot;Data-driven Diagrams&amp;quot;&quot;/&gt;&lt;property id=&quot;20307&quot; value=&quot;596&quot;/&gt;&lt;/object&gt;&lt;object type=&quot;3&quot; unique_id=&quot;10574&quot;&gt;&lt;property id=&quot;20148&quot; value=&quot;5&quot;/&gt;&lt;property id=&quot;20300&quot; value=&quot;Slide 169 - &amp;quot;Waterfall Diagrams&amp;quot;&quot;/&gt;&lt;property id=&quot;20307&quot; value=&quot;567&quot;/&gt;&lt;/object&gt;&lt;object type=&quot;3&quot; unique_id=&quot;10575&quot;&gt;&lt;property id=&quot;20148&quot; value=&quot;5&quot;/&gt;&lt;property id=&quot;20300&quot; value=&quot;Slide 170 - &amp;quot;Waterfall Diagrams&amp;quot;&quot;/&gt;&lt;property id=&quot;20307&quot; value=&quot;595&quot;/&gt;&lt;/object&gt;&lt;object type=&quot;3&quot; unique_id=&quot;10576&quot;&gt;&lt;property id=&quot;20148&quot; value=&quot;5&quot;/&gt;&lt;property id=&quot;20300&quot; value=&quot;Slide 171 - &amp;quot;Data-driven Diagrams&amp;quot;&quot;/&gt;&lt;property id=&quot;20307&quot; value=&quot;597&quot;/&gt;&lt;/object&gt;&lt;object type=&quot;3&quot; unique_id=&quot;10577&quot;&gt;&lt;property id=&quot;20148&quot; value=&quot;5&quot;/&gt;&lt;property id=&quot;20300&quot; value=&quot;Slide 172 - &amp;quot;Data-driven Diagrams&amp;quot;&quot;/&gt;&lt;property id=&quot;20307&quot; value=&quot;598&quot;/&gt;&lt;/object&gt;&lt;object type=&quot;3&quot; unique_id=&quot;10578&quot;&gt;&lt;property id=&quot;20148&quot; value=&quot;5&quot;/&gt;&lt;property id=&quot;20300&quot; value=&quot;Slide 173 - &amp;quot;Data-driven Diagrams&amp;quot;&quot;/&gt;&lt;property id=&quot;20307&quot; value=&quot;599&quot;/&gt;&lt;/object&gt;&lt;object type=&quot;3&quot; unique_id=&quot;10579&quot;&gt;&lt;property id=&quot;20148&quot; value=&quot;5&quot;/&gt;&lt;property id=&quot;20300&quot; value=&quot;Slide 174 - &amp;quot;Data-driven Diagrams&amp;quot;&quot;/&gt;&lt;property id=&quot;20307&quot; value=&quot;600&quot;/&gt;&lt;/object&gt;&lt;object type=&quot;3&quot; unique_id=&quot;10580&quot;&gt;&lt;property id=&quot;20148&quot; value=&quot;5&quot;/&gt;&lt;property id=&quot;20300&quot; value=&quot;Slide 175 - &amp;quot;Pie Chart&amp;quot;&quot;/&gt;&lt;property id=&quot;20307&quot; value=&quot;566&quot;/&gt;&lt;/object&gt;&lt;object type=&quot;3&quot; unique_id=&quot;10581&quot;&gt;&lt;property id=&quot;20148&quot; value=&quot;5&quot;/&gt;&lt;property id=&quot;20300&quot; value=&quot;Slide 176 - &amp;quot;Donut Charts&amp;quot;&quot;/&gt;&lt;property id=&quot;20307&quot; value=&quot;603&quot;/&gt;&lt;/object&gt;&lt;object type=&quot;3&quot; unique_id=&quot;10582&quot;&gt;&lt;property id=&quot;20148&quot; value=&quot;5&quot;/&gt;&lt;property id=&quot;20300&quot; value=&quot;Slide 177 - &amp;quot;Donut Charts&amp;quot;&quot;/&gt;&lt;property id=&quot;20307&quot; value=&quot;604&quot;/&gt;&lt;/object&gt;&lt;object type=&quot;3&quot; unique_id=&quot;10583&quot;&gt;&lt;property id=&quot;20148&quot; value=&quot;5&quot;/&gt;&lt;property id=&quot;20300&quot; value=&quot;Slide 178 - &amp;quot;Pie Chart&amp;quot;&quot;/&gt;&lt;property id=&quot;20307&quot; value=&quot;565&quot;/&gt;&lt;/object&gt;&lt;object type=&quot;3&quot; unique_id=&quot;10584&quot;&gt;&lt;property id=&quot;20148&quot; value=&quot;5&quot;/&gt;&lt;property id=&quot;20300&quot; value=&quot;Slide 179 - &amp;quot;Histogram Charts&amp;quot;&quot;/&gt;&lt;property id=&quot;20307&quot; value=&quot;602&quot;/&gt;&lt;/object&gt;&lt;object type=&quot;3&quot; unique_id=&quot;10585&quot;&gt;&lt;property id=&quot;20148&quot; value=&quot;5&quot;/&gt;&lt;property id=&quot;20300&quot; value=&quot;Slide 180 - &amp;quot;Data-driven Diagrams&amp;quot;&quot;/&gt;&lt;property id=&quot;20307&quot; value=&quot;605&quot;/&gt;&lt;/object&gt;&lt;object type=&quot;3&quot; unique_id=&quot;10586&quot;&gt;&lt;property id=&quot;20148&quot; value=&quot;5&quot;/&gt;&lt;property id=&quot;20300&quot; value=&quot;Slide 181 - &amp;quot;Data-driven Diagrams&amp;quot;&quot;/&gt;&lt;property id=&quot;20307&quot; value=&quot;606&quot;/&gt;&lt;/object&gt;&lt;object type=&quot;3&quot; unique_id=&quot;10587&quot;&gt;&lt;property id=&quot;20148&quot; value=&quot;5&quot;/&gt;&lt;property id=&quot;20300&quot; value=&quot;Slide 182 - &amp;quot;Mock Up Project Infographic&amp;quot;&quot;/&gt;&lt;property id=&quot;20307&quot; value=&quot;611&quot;/&gt;&lt;/object&gt;&lt;object type=&quot;3&quot; unique_id=&quot;10588&quot;&gt;&lt;property id=&quot;20148&quot; value=&quot;5&quot;/&gt;&lt;property id=&quot;20300&quot; value=&quot;Slide 183 - &amp;quot;Mock Up Layout&amp;quot;&quot;/&gt;&lt;property id=&quot;20307&quot; value=&quot;607&quot;/&gt;&lt;/object&gt;&lt;object type=&quot;3&quot; unique_id=&quot;10589&quot;&gt;&lt;property id=&quot;20148&quot; value=&quot;5&quot;/&gt;&lt;property id=&quot;20300&quot; value=&quot;Slide 184 - &amp;quot;Mock Up Layout&amp;quot;&quot;/&gt;&lt;property id=&quot;20307&quot; value=&quot;614&quot;/&gt;&lt;/object&gt;&lt;object type=&quot;3&quot; unique_id=&quot;10590&quot;&gt;&lt;property id=&quot;20148&quot; value=&quot;5&quot;/&gt;&lt;property id=&quot;20300&quot; value=&quot;Slide 185 - &amp;quot;Mock Up Layout&amp;quot;&quot;/&gt;&lt;property id=&quot;20307&quot; value=&quot;608&quot;/&gt;&lt;/object&gt;&lt;object type=&quot;3&quot; unique_id=&quot;10591&quot;&gt;&lt;property id=&quot;20148&quot; value=&quot;5&quot;/&gt;&lt;property id=&quot;20300&quot; value=&quot;Slide 186 - &amp;quot;Mock Up Layout&amp;quot;&quot;/&gt;&lt;property id=&quot;20307&quot; value=&quot;613&quot;/&gt;&lt;/object&gt;&lt;object type=&quot;3&quot; unique_id=&quot;10592&quot;&gt;&lt;property id=&quot;20148&quot; value=&quot;5&quot;/&gt;&lt;property id=&quot;20300&quot; value=&quot;Slide 187 - &amp;quot;Mock Up Layout&amp;quot;&quot;/&gt;&lt;property id=&quot;20307&quot; value=&quot;609&quot;/&gt;&lt;/object&gt;&lt;object type=&quot;3&quot; unique_id=&quot;10593&quot;&gt;&lt;property id=&quot;20148&quot; value=&quot;5&quot;/&gt;&lt;property id=&quot;20300&quot; value=&quot;Slide 188 - &amp;quot;Mock Up Layout&amp;quot;&quot;/&gt;&lt;property id=&quot;20307&quot; value=&quot;610&quot;/&gt;&lt;/object&gt;&lt;object type=&quot;3&quot; unique_id=&quot;10594&quot;&gt;&lt;property id=&quot;20148&quot; value=&quot;5&quot;/&gt;&lt;property id=&quot;20300&quot; value=&quot;Slide 189 - &amp;quot;Mock Up Layout&amp;quot;&quot;/&gt;&lt;property id=&quot;20307&quot; value=&quot;612&quot;/&gt;&lt;/object&gt;&lt;object type=&quot;3&quot; unique_id=&quot;10595&quot;&gt;&lt;property id=&quot;20148&quot; value=&quot;5&quot;/&gt;&lt;property id=&quot;20300&quot; value=&quot;Slide 190&quot;/&gt;&lt;property id=&quot;20307&quot; value=&quot;619&quot;/&gt;&lt;/object&gt;&lt;object type=&quot;3&quot; unique_id=&quot;10596&quot;&gt;&lt;property id=&quot;20148&quot; value=&quot;5&quot;/&gt;&lt;property id=&quot;20300&quot; value=&quot;Slide 191 - &amp;quot;Keys to success&amp;quot;&quot;/&gt;&lt;property id=&quot;20307&quot; value=&quot;629&quot;/&gt;&lt;/object&gt;&lt;object type=&quot;3&quot; unique_id=&quot;10597&quot;&gt;&lt;property id=&quot;20148&quot; value=&quot;5&quot;/&gt;&lt;property id=&quot;20300&quot; value=&quot;Slide 192 - &amp;quot;Best Features&amp;quot;&quot;/&gt;&lt;property id=&quot;20307&quot; value=&quot;620&quot;/&gt;&lt;/object&gt;&lt;object type=&quot;3&quot; unique_id=&quot;10598&quot;&gt;&lt;property id=&quot;20148&quot; value=&quot;5&quot;/&gt;&lt;property id=&quot;20300&quot; value=&quot;Slide 193 - &amp;quot;Bullets Listing&amp;quot;&quot;/&gt;&lt;property id=&quot;20307&quot; value=&quot;628&quot;/&gt;&lt;/object&gt;&lt;object type=&quot;3&quot; unique_id=&quot;10599&quot;&gt;&lt;property id=&quot;20148&quot; value=&quot;5&quot;/&gt;&lt;property id=&quot;20300&quot; value=&quot;Slide 194 - &amp;quot;Simple Project Table&amp;quot;&quot;/&gt;&lt;property id=&quot;20307&quot; value=&quot;621&quot;/&gt;&lt;/object&gt;&lt;object type=&quot;3&quot; unique_id=&quot;10600&quot;&gt;&lt;property id=&quot;20148&quot; value=&quot;5&quot;/&gt;&lt;property id=&quot;20300&quot; value=&quot;Slide 195 - &amp;quot;Our Services&amp;quot;&quot;/&gt;&lt;property id=&quot;20307&quot; value=&quot;622&quot;/&gt;&lt;/object&gt;&lt;object type=&quot;3&quot; unique_id=&quot;10601&quot;&gt;&lt;property id=&quot;20148&quot; value=&quot;5&quot;/&gt;&lt;property id=&quot;20300&quot; value=&quot;Slide 196 - &amp;quot;Our Customers&amp;quot;&quot;/&gt;&lt;property id=&quot;20307&quot; value=&quot;623&quot;/&gt;&lt;/object&gt;&lt;object type=&quot;3&quot; unique_id=&quot;10602&quot;&gt;&lt;property id=&quot;20148&quot; value=&quot;5&quot;/&gt;&lt;property id=&quot;20300&quot; value=&quot;Slide 197 - &amp;quot;Process Diagram&amp;quot;&quot;/&gt;&lt;property id=&quot;20307&quot; value=&quot;624&quot;/&gt;&lt;/object&gt;&lt;object type=&quot;3&quot; unique_id=&quot;10603&quot;&gt;&lt;property id=&quot;20148&quot; value=&quot;5&quot;/&gt;&lt;property id=&quot;20300&quot; value=&quot;Slide 198 - &amp;quot;Process Timeline&amp;quot;&quot;/&gt;&lt;property id=&quot;20307&quot; value=&quot;625&quot;/&gt;&lt;/object&gt;&lt;object type=&quot;3&quot; unique_id=&quot;10604&quot;&gt;&lt;property id=&quot;20148&quot; value=&quot;5&quot;/&gt;&lt;property id=&quot;20300&quot; value=&quot;Slide 199 - &amp;quot;Process Timeline&amp;quot;&quot;/&gt;&lt;property id=&quot;20307&quot; value=&quot;626&quot;/&gt;&lt;/object&gt;&lt;object type=&quot;3&quot; unique_id=&quot;10605&quot;&gt;&lt;property id=&quot;20148&quot; value=&quot;5&quot;/&gt;&lt;property id=&quot;20300&quot; value=&quot;Slide 200 - &amp;quot;Steps Diagram&amp;quot;&quot;/&gt;&lt;property id=&quot;20307&quot; value=&quot;627&quot;/&gt;&lt;/object&gt;&lt;/object&gt;&lt;object type=&quot;8&quot; unique_id=&quot;10807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Theme">
  <a:themeElements>
    <a:clrScheme name="04_Theme0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4658D"/>
      </a:accent1>
      <a:accent2>
        <a:srgbClr val="388968"/>
      </a:accent2>
      <a:accent3>
        <a:srgbClr val="8FB140"/>
      </a:accent3>
      <a:accent4>
        <a:srgbClr val="CAD849"/>
      </a:accent4>
      <a:accent5>
        <a:srgbClr val="379A86"/>
      </a:accent5>
      <a:accent6>
        <a:srgbClr val="429EB0"/>
      </a:accent6>
      <a:hlink>
        <a:srgbClr val="FFFFFF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04_Theme04">
    <a:dk1>
      <a:srgbClr val="262626"/>
    </a:dk1>
    <a:lt1>
      <a:srgbClr val="FFFFFF"/>
    </a:lt1>
    <a:dk2>
      <a:srgbClr val="262626"/>
    </a:dk2>
    <a:lt2>
      <a:srgbClr val="FFFFFF"/>
    </a:lt2>
    <a:accent1>
      <a:srgbClr val="24658D"/>
    </a:accent1>
    <a:accent2>
      <a:srgbClr val="388968"/>
    </a:accent2>
    <a:accent3>
      <a:srgbClr val="8FB140"/>
    </a:accent3>
    <a:accent4>
      <a:srgbClr val="CAD849"/>
    </a:accent4>
    <a:accent5>
      <a:srgbClr val="379A86"/>
    </a:accent5>
    <a:accent6>
      <a:srgbClr val="429EB0"/>
    </a:accent6>
    <a:hlink>
      <a:srgbClr val="FFFFFF"/>
    </a:hlink>
    <a:folHlink>
      <a:srgbClr val="5959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4821</TotalTime>
  <Words>2812</Words>
  <Application>Microsoft Office PowerPoint</Application>
  <PresentationFormat>Экран (16:9)</PresentationFormat>
  <Paragraphs>431</Paragraphs>
  <Slides>46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Arial Unicode MS</vt:lpstr>
      <vt:lpstr>Calibri</vt:lpstr>
      <vt:lpstr>FontAwesome</vt:lpstr>
      <vt:lpstr>HP Simplified</vt:lpstr>
      <vt:lpstr>Roboto</vt:lpstr>
      <vt:lpstr>Times New Roman</vt:lpstr>
      <vt:lpstr>Wingdings</vt:lpstr>
      <vt:lpstr>Default Theme</vt:lpstr>
      <vt:lpstr>Вебинар РТЦ Института образования НИУ ВШЭ, 25 мая 2016</vt:lpstr>
      <vt:lpstr>ВЫЗОВЫ И ЗАДАЧИ</vt:lpstr>
      <vt:lpstr>Цель</vt:lpstr>
      <vt:lpstr>РЕАЛИЗАЦИЯ</vt:lpstr>
      <vt:lpstr>Масштаб</vt:lpstr>
      <vt:lpstr>Традиционная модель</vt:lpstr>
      <vt:lpstr>Как оценивают готовность к профессиональной деятельности?</vt:lpstr>
      <vt:lpstr>Определение компетенций (образовательных результатов)</vt:lpstr>
      <vt:lpstr>НЕЗАВИСИМАЯ ОЦЕНКА</vt:lpstr>
      <vt:lpstr>ЦЕЛЬ РАЗРАБОТКИ И АПРОБАЦИИ ИНСТРУМЕНТАРИЯ</vt:lpstr>
      <vt:lpstr>ОРГАНИЗАЦИОННАЯ СТРУКТУРА</vt:lpstr>
      <vt:lpstr>НЕЗАВИСИМАЯ ОЦЕНКА УЧИТЕЛЯ</vt:lpstr>
      <vt:lpstr>ОПИСАНИЕ ИНСТРУМЕНТАРИЯ</vt:lpstr>
      <vt:lpstr>ПРИМЕР ТЕСТОВОГО ЗАДАНИЯ</vt:lpstr>
      <vt:lpstr>ПРИМЕР ТЕСТОВОГО ЗАДАНИЯ</vt:lpstr>
      <vt:lpstr>ПРИМЕР ТЕСТОВОГО ЗАДАНИЯ</vt:lpstr>
      <vt:lpstr>ПРИМЕР ТЕСТОВОГО ЗАДАНИЯ</vt:lpstr>
      <vt:lpstr>ПРИМЕР КЕЙСА  «Организация совместной игровой деятельности детей» </vt:lpstr>
      <vt:lpstr>ПРИМЕР КЕЙСА  «Организация совместной игровой деятельности детей» </vt:lpstr>
      <vt:lpstr>ПРИМЕР КЕЙСА  «Организация совместной игровой деятельности детей» </vt:lpstr>
      <vt:lpstr>ПРИМЕР КЕЙСА «Воспитательные возможности» </vt:lpstr>
      <vt:lpstr>ПРИМЕР КЕЙСА «Воспитательные возможности» </vt:lpstr>
      <vt:lpstr>ПРИМЕР КЕЙСА «Воспитательные возможности» </vt:lpstr>
      <vt:lpstr>ОПИСАНИЕ ИНСТРУМЕНТАРИЯ</vt:lpstr>
      <vt:lpstr>РЕЗУЛЬТАТЫ ЭКСПЕРТИЗЫ КИМОВ</vt:lpstr>
      <vt:lpstr>Процесс проведения апробации инструментария</vt:lpstr>
      <vt:lpstr>Настройка системы</vt:lpstr>
      <vt:lpstr>Разработка контрольно-измерительных материалов</vt:lpstr>
      <vt:lpstr>Внесение контрольно-измерительных материалов</vt:lpstr>
      <vt:lpstr>Процедура экспертизы контрольно-измерительных материалов</vt:lpstr>
      <vt:lpstr>Процедура экспертизы контрольно-измерительных материалов</vt:lpstr>
      <vt:lpstr>Регистрация участников</vt:lpstr>
      <vt:lpstr>Проведение независимой оценки</vt:lpstr>
      <vt:lpstr>Расписание проведения квалификационного испытания</vt:lpstr>
      <vt:lpstr>Проведение независимой оценки</vt:lpstr>
      <vt:lpstr>Проведение независимой оценки</vt:lpstr>
      <vt:lpstr>Оценка ответов студентов</vt:lpstr>
      <vt:lpstr>Анализ разработанного инструментария</vt:lpstr>
      <vt:lpstr>МОДЕЛЬ ОЦЕНКИ</vt:lpstr>
      <vt:lpstr>РЕЗУЛЬТАТЫ АПРОБАЦИИ</vt:lpstr>
      <vt:lpstr>РЕЗУЛЬТАТЫ ПО ПРОФИЛЯМ</vt:lpstr>
      <vt:lpstr>Профиль сформированности профессиональных компетенций студентов проекта</vt:lpstr>
      <vt:lpstr>7 ТРУДОВЫХ ДЕЙСТВИЙ, КОТОРЫЕ БЫЛИ ОСВОЕНЫ</vt:lpstr>
      <vt:lpstr>7 НАИБОЛЕЕ СЛОЖНЫХ ТРУДОВЫХ ДЕЙСТВИЙ</vt:lpstr>
      <vt:lpstr>ПРЕДЛОЖЕНИЕ ПО РАЗВИТИЮ НЕЗАВИСИМОЙ ОЦЕНКИ</vt:lpstr>
      <vt:lpstr>Публикации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Ростислав Горбовский</cp:lastModifiedBy>
  <cp:revision>629</cp:revision>
  <dcterms:created xsi:type="dcterms:W3CDTF">2015-09-08T18:46:55Z</dcterms:created>
  <dcterms:modified xsi:type="dcterms:W3CDTF">2016-05-25T03:15:31Z</dcterms:modified>
</cp:coreProperties>
</file>