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8" r:id="rId3"/>
    <p:sldId id="483" r:id="rId4"/>
    <p:sldId id="527" r:id="rId5"/>
    <p:sldId id="541" r:id="rId6"/>
    <p:sldId id="551" r:id="rId7"/>
    <p:sldId id="543" r:id="rId8"/>
    <p:sldId id="535" r:id="rId9"/>
    <p:sldId id="536" r:id="rId10"/>
    <p:sldId id="542" r:id="rId11"/>
    <p:sldId id="544" r:id="rId12"/>
    <p:sldId id="529" r:id="rId13"/>
    <p:sldId id="537" r:id="rId14"/>
    <p:sldId id="538" r:id="rId15"/>
    <p:sldId id="531" r:id="rId16"/>
    <p:sldId id="532" r:id="rId17"/>
    <p:sldId id="533" r:id="rId18"/>
    <p:sldId id="545" r:id="rId19"/>
    <p:sldId id="552" r:id="rId20"/>
    <p:sldId id="553" r:id="rId21"/>
    <p:sldId id="554" r:id="rId22"/>
    <p:sldId id="555" r:id="rId23"/>
    <p:sldId id="540" r:id="rId24"/>
    <p:sldId id="526" r:id="rId25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2778" autoAdjust="0"/>
  </p:normalViewPr>
  <p:slideViewPr>
    <p:cSldViewPr>
      <p:cViewPr varScale="1">
        <p:scale>
          <a:sx n="154" d="100"/>
          <a:sy n="154" d="100"/>
        </p:scale>
        <p:origin x="54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500" b="1" i="0" baseline="0" dirty="0">
                <a:effectLst/>
              </a:rPr>
              <a:t>Количество участников ЕНТ, 2004-2015 гг., относительно общего количества выпускников</a:t>
            </a:r>
            <a:endParaRPr lang="ru-RU" sz="15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'Лист1 (4)'!$B$1:$M$1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'Лист1 (4)'!$B$5:$M$5</c:f>
              <c:numCache>
                <c:formatCode>0.00</c:formatCode>
                <c:ptCount val="12"/>
                <c:pt idx="0">
                  <c:v>76.087288783221538</c:v>
                </c:pt>
                <c:pt idx="1">
                  <c:v>81.203834389289355</c:v>
                </c:pt>
                <c:pt idx="2">
                  <c:v>84.328551562227361</c:v>
                </c:pt>
                <c:pt idx="3">
                  <c:v>81.592548970280504</c:v>
                </c:pt>
                <c:pt idx="4">
                  <c:v>80.659258334373831</c:v>
                </c:pt>
                <c:pt idx="5">
                  <c:v>80.631280150383887</c:v>
                </c:pt>
                <c:pt idx="6">
                  <c:v>77.92438338695186</c:v>
                </c:pt>
                <c:pt idx="7">
                  <c:v>78.719233962334812</c:v>
                </c:pt>
                <c:pt idx="8">
                  <c:v>75.255430913394008</c:v>
                </c:pt>
                <c:pt idx="9">
                  <c:v>68.622305933775209</c:v>
                </c:pt>
                <c:pt idx="10">
                  <c:v>68.927407547348039</c:v>
                </c:pt>
                <c:pt idx="11">
                  <c:v>66.940554099467775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14"/>
        <c:axId val="179640464"/>
        <c:axId val="179641024"/>
      </c:barChart>
      <c:catAx>
        <c:axId val="17964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641024"/>
        <c:crosses val="autoZero"/>
        <c:auto val="1"/>
        <c:lblAlgn val="ctr"/>
        <c:lblOffset val="100"/>
        <c:noMultiLvlLbl val="0"/>
      </c:catAx>
      <c:valAx>
        <c:axId val="17964102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.00" sourceLinked="1"/>
        <c:majorTickMark val="out"/>
        <c:minorTickMark val="none"/>
        <c:tickLblPos val="nextTo"/>
        <c:crossAx val="179640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7CD38-DA42-43EC-878F-393BD664706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87C467-A61B-45ED-ACBC-E8D93D080A4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1999года</a:t>
          </a:r>
          <a:endParaRPr lang="ru-RU" sz="1400" b="1" dirty="0"/>
        </a:p>
      </dgm:t>
    </dgm:pt>
    <dgm:pt modelId="{7B813046-9C70-4B48-AEC1-3E2AA2BFB45D}" type="parTrans" cxnId="{BAF2B141-2F3C-4B40-A801-FAFCA559280C}">
      <dgm:prSet/>
      <dgm:spPr/>
      <dgm:t>
        <a:bodyPr/>
        <a:lstStyle/>
        <a:p>
          <a:endParaRPr lang="ru-RU"/>
        </a:p>
      </dgm:t>
    </dgm:pt>
    <dgm:pt modelId="{DC67F475-65E5-4B3F-A66B-BA51D828A737}" type="sibTrans" cxnId="{BAF2B141-2F3C-4B40-A801-FAFCA559280C}">
      <dgm:prSet/>
      <dgm:spPr/>
      <dgm:t>
        <a:bodyPr/>
        <a:lstStyle/>
        <a:p>
          <a:endParaRPr lang="ru-RU"/>
        </a:p>
      </dgm:t>
    </dgm:pt>
    <dgm:pt modelId="{F9187468-9635-4EA4-86A4-10228ACBDD93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Централизованный вступительный экзамен в вузы в виде тестирования</a:t>
          </a:r>
        </a:p>
      </dgm:t>
    </dgm:pt>
    <dgm:pt modelId="{E26E4595-6AA4-4546-B36A-78637E5C8332}" type="parTrans" cxnId="{E7939D63-D422-4E77-94EE-F1D284D98D12}">
      <dgm:prSet/>
      <dgm:spPr/>
      <dgm:t>
        <a:bodyPr/>
        <a:lstStyle/>
        <a:p>
          <a:endParaRPr lang="ru-RU"/>
        </a:p>
      </dgm:t>
    </dgm:pt>
    <dgm:pt modelId="{E947513F-43A7-4565-8A7C-A501C0F1F86F}" type="sibTrans" cxnId="{E7939D63-D422-4E77-94EE-F1D284D98D12}">
      <dgm:prSet/>
      <dgm:spPr/>
      <dgm:t>
        <a:bodyPr/>
        <a:lstStyle/>
        <a:p>
          <a:endParaRPr lang="ru-RU"/>
        </a:p>
      </dgm:t>
    </dgm:pt>
    <dgm:pt modelId="{B35538BF-19AF-425D-9EAB-41773E5A0A63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2004 года</a:t>
          </a:r>
        </a:p>
      </dgm:t>
    </dgm:pt>
    <dgm:pt modelId="{4221D746-4037-4F08-9993-329262F77A00}" type="parTrans" cxnId="{96ED8694-5E24-46B8-BF36-35AEF8BF8E10}">
      <dgm:prSet/>
      <dgm:spPr/>
      <dgm:t>
        <a:bodyPr/>
        <a:lstStyle/>
        <a:p>
          <a:endParaRPr lang="ru-RU"/>
        </a:p>
      </dgm:t>
    </dgm:pt>
    <dgm:pt modelId="{91111ACF-79B3-4256-B615-132515427A5B}" type="sibTrans" cxnId="{96ED8694-5E24-46B8-BF36-35AEF8BF8E10}">
      <dgm:prSet/>
      <dgm:spPr/>
      <dgm:t>
        <a:bodyPr/>
        <a:lstStyle/>
        <a:p>
          <a:endParaRPr lang="ru-RU"/>
        </a:p>
      </dgm:t>
    </dgm:pt>
    <dgm:pt modelId="{055C4B8A-3A27-4EF1-AB1A-2476A716F877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Единое национальное тестирование</a:t>
          </a:r>
        </a:p>
      </dgm:t>
    </dgm:pt>
    <dgm:pt modelId="{F01186C3-1FE8-4C29-A73A-7E845AF13D62}" type="parTrans" cxnId="{113674DF-97C8-4599-B8E7-6F20C387741F}">
      <dgm:prSet/>
      <dgm:spPr/>
      <dgm:t>
        <a:bodyPr/>
        <a:lstStyle/>
        <a:p>
          <a:endParaRPr lang="ru-RU"/>
        </a:p>
      </dgm:t>
    </dgm:pt>
    <dgm:pt modelId="{EBA3A620-4D9B-46B2-A340-7182A069F0A9}" type="sibTrans" cxnId="{113674DF-97C8-4599-B8E7-6F20C387741F}">
      <dgm:prSet/>
      <dgm:spPr/>
      <dgm:t>
        <a:bodyPr/>
        <a:lstStyle/>
        <a:p>
          <a:endParaRPr lang="ru-RU"/>
        </a:p>
      </dgm:t>
    </dgm:pt>
    <dgm:pt modelId="{17D70380-7DE8-4832-9E4B-57EF83A8BAB3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2012 года</a:t>
          </a:r>
        </a:p>
        <a:p>
          <a:r>
            <a:rPr lang="ru-RU" sz="1400" b="1" dirty="0" smtClean="0">
              <a:solidFill>
                <a:schemeClr val="tx1"/>
              </a:solidFill>
            </a:rPr>
            <a:t>с 2016 года </a:t>
          </a:r>
        </a:p>
      </dgm:t>
    </dgm:pt>
    <dgm:pt modelId="{203ED84E-F055-4ED6-9BA9-E72982A3C4D1}" type="parTrans" cxnId="{DC5B92A4-ECF9-4157-B4CA-9E75B37EE1A3}">
      <dgm:prSet/>
      <dgm:spPr/>
      <dgm:t>
        <a:bodyPr/>
        <a:lstStyle/>
        <a:p>
          <a:endParaRPr lang="ru-RU"/>
        </a:p>
      </dgm:t>
    </dgm:pt>
    <dgm:pt modelId="{D0FB39AD-A794-4F2F-8348-F2155C534A10}" type="sibTrans" cxnId="{DC5B92A4-ECF9-4157-B4CA-9E75B37EE1A3}">
      <dgm:prSet/>
      <dgm:spPr/>
      <dgm:t>
        <a:bodyPr/>
        <a:lstStyle/>
        <a:p>
          <a:endParaRPr lang="ru-RU"/>
        </a:p>
      </dgm:t>
    </dgm:pt>
    <dgm:pt modelId="{AD7F18CE-E609-4662-908F-4B89949F5DC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2005 года</a:t>
          </a:r>
        </a:p>
      </dgm:t>
    </dgm:pt>
    <dgm:pt modelId="{4D620502-9347-4ACD-86D6-052ABE9C5635}" type="parTrans" cxnId="{AE3B1DDB-F3CD-4B73-B369-5BEE2027BB77}">
      <dgm:prSet/>
      <dgm:spPr/>
      <dgm:t>
        <a:bodyPr/>
        <a:lstStyle/>
        <a:p>
          <a:endParaRPr lang="ru-RU"/>
        </a:p>
      </dgm:t>
    </dgm:pt>
    <dgm:pt modelId="{67C06834-07A6-4609-84E4-0BB91B65AF86}" type="sibTrans" cxnId="{AE3B1DDB-F3CD-4B73-B369-5BEE2027BB77}">
      <dgm:prSet/>
      <dgm:spPr/>
      <dgm:t>
        <a:bodyPr/>
        <a:lstStyle/>
        <a:p>
          <a:endParaRPr lang="ru-RU"/>
        </a:p>
      </dgm:t>
    </dgm:pt>
    <dgm:pt modelId="{DA459F9A-87B0-4EB1-9B60-03A5836629C4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1999 года</a:t>
          </a:r>
        </a:p>
        <a:p>
          <a:r>
            <a:rPr lang="ru-RU" sz="1400" b="1" dirty="0" smtClean="0">
              <a:solidFill>
                <a:schemeClr val="tx1"/>
              </a:solidFill>
            </a:rPr>
            <a:t>с 2013 года</a:t>
          </a:r>
        </a:p>
      </dgm:t>
    </dgm:pt>
    <dgm:pt modelId="{3B4FD7E6-58A8-493F-93FF-15F7E08BBD5D}" type="parTrans" cxnId="{07117F69-8133-4702-B368-2670A0B92A9D}">
      <dgm:prSet/>
      <dgm:spPr/>
      <dgm:t>
        <a:bodyPr/>
        <a:lstStyle/>
        <a:p>
          <a:endParaRPr lang="ru-RU"/>
        </a:p>
      </dgm:t>
    </dgm:pt>
    <dgm:pt modelId="{68997FBA-FFA1-4BCA-B1A5-B6ACFCCF3489}" type="sibTrans" cxnId="{07117F69-8133-4702-B368-2670A0B92A9D}">
      <dgm:prSet/>
      <dgm:spPr/>
      <dgm:t>
        <a:bodyPr/>
        <a:lstStyle/>
        <a:p>
          <a:endParaRPr lang="ru-RU"/>
        </a:p>
      </dgm:t>
    </dgm:pt>
    <dgm:pt modelId="{F0648201-01E9-4170-BF33-910273D87D7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2005-2011 годы</a:t>
          </a:r>
        </a:p>
      </dgm:t>
    </dgm:pt>
    <dgm:pt modelId="{2F8FD050-15B4-4594-B033-3AC08BC001B8}" type="parTrans" cxnId="{ACF05555-5C61-4515-AB77-49AEF7222B32}">
      <dgm:prSet/>
      <dgm:spPr/>
      <dgm:t>
        <a:bodyPr/>
        <a:lstStyle/>
        <a:p>
          <a:endParaRPr lang="ru-RU"/>
        </a:p>
      </dgm:t>
    </dgm:pt>
    <dgm:pt modelId="{0C3ED771-D2FE-4413-A816-C1D84356F792}" type="sibTrans" cxnId="{ACF05555-5C61-4515-AB77-49AEF7222B32}">
      <dgm:prSet/>
      <dgm:spPr/>
      <dgm:t>
        <a:bodyPr/>
        <a:lstStyle/>
        <a:p>
          <a:endParaRPr lang="ru-RU"/>
        </a:p>
      </dgm:t>
    </dgm:pt>
    <dgm:pt modelId="{50BAAC56-E431-4567-85E7-40AD7F52CC01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Промежуточный государственный контроль (ПГК): 4 и 9 классы, 2-й курс </a:t>
          </a:r>
        </a:p>
      </dgm:t>
    </dgm:pt>
    <dgm:pt modelId="{D0F00C1C-25F6-4F84-A884-7AFFEC934F6A}" type="parTrans" cxnId="{48DF98CE-92E1-4357-BB26-2A614907B48D}">
      <dgm:prSet/>
      <dgm:spPr/>
      <dgm:t>
        <a:bodyPr/>
        <a:lstStyle/>
        <a:p>
          <a:endParaRPr lang="ru-RU"/>
        </a:p>
      </dgm:t>
    </dgm:pt>
    <dgm:pt modelId="{478A72C6-0C57-4881-A0BF-463C501F8B59}" type="sibTrans" cxnId="{48DF98CE-92E1-4357-BB26-2A614907B48D}">
      <dgm:prSet/>
      <dgm:spPr/>
      <dgm:t>
        <a:bodyPr/>
        <a:lstStyle/>
        <a:p>
          <a:endParaRPr lang="ru-RU"/>
        </a:p>
      </dgm:t>
    </dgm:pt>
    <dgm:pt modelId="{254B93A3-9C36-4C81-AC88-8D3C9A36AD17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Внешняя оценка учебных достижений в среднем и высшем образовании (ВОУД),</a:t>
          </a:r>
        </a:p>
      </dgm:t>
    </dgm:pt>
    <dgm:pt modelId="{D4830941-D9F5-4607-84D9-40D258161B69}" type="parTrans" cxnId="{07AF2D86-9E16-4F48-8F44-C19B7AC0A61E}">
      <dgm:prSet/>
      <dgm:spPr/>
      <dgm:t>
        <a:bodyPr/>
        <a:lstStyle/>
        <a:p>
          <a:endParaRPr lang="ru-RU"/>
        </a:p>
      </dgm:t>
    </dgm:pt>
    <dgm:pt modelId="{24923C68-06BD-4FD5-8437-FC386B1E5E8F}" type="sibTrans" cxnId="{07AF2D86-9E16-4F48-8F44-C19B7AC0A61E}">
      <dgm:prSet/>
      <dgm:spPr/>
      <dgm:t>
        <a:bodyPr/>
        <a:lstStyle/>
        <a:p>
          <a:endParaRPr lang="ru-RU"/>
        </a:p>
      </dgm:t>
    </dgm:pt>
    <dgm:pt modelId="{2C77BAC9-F943-4D6A-802E-E4D6C0DD3EF2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Вступительный экзамен по иностранным языкам в магистратуру и докторантуру</a:t>
          </a:r>
        </a:p>
      </dgm:t>
    </dgm:pt>
    <dgm:pt modelId="{897D5168-B93F-4F12-A2AC-0BECC54F8349}" type="parTrans" cxnId="{1C03ADCC-1889-427E-9ECF-B07C51A9DC8A}">
      <dgm:prSet/>
      <dgm:spPr/>
      <dgm:t>
        <a:bodyPr/>
        <a:lstStyle/>
        <a:p>
          <a:endParaRPr lang="ru-RU"/>
        </a:p>
      </dgm:t>
    </dgm:pt>
    <dgm:pt modelId="{CC135E83-6B28-4CFA-9995-E6F7DB4491AF}" type="sibTrans" cxnId="{1C03ADCC-1889-427E-9ECF-B07C51A9DC8A}">
      <dgm:prSet/>
      <dgm:spPr/>
      <dgm:t>
        <a:bodyPr/>
        <a:lstStyle/>
        <a:p>
          <a:endParaRPr lang="ru-RU"/>
        </a:p>
      </dgm:t>
    </dgm:pt>
    <dgm:pt modelId="{FA5F594C-2804-49FB-8465-9A990A7BEED6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КТ при гос. аттестации вузов</a:t>
          </a:r>
        </a:p>
      </dgm:t>
    </dgm:pt>
    <dgm:pt modelId="{F3314D84-3812-4B19-A5F0-3E681F47FD38}" type="parTrans" cxnId="{5797D544-FC9D-4E86-AB1E-D3F0CD3A0F02}">
      <dgm:prSet/>
      <dgm:spPr/>
      <dgm:t>
        <a:bodyPr/>
        <a:lstStyle/>
        <a:p>
          <a:endParaRPr lang="ru-RU"/>
        </a:p>
      </dgm:t>
    </dgm:pt>
    <dgm:pt modelId="{F9F69DC0-B304-49F0-8FEE-01F50E9D8DD4}" type="sibTrans" cxnId="{5797D544-FC9D-4E86-AB1E-D3F0CD3A0F02}">
      <dgm:prSet/>
      <dgm:spPr/>
      <dgm:t>
        <a:bodyPr/>
        <a:lstStyle/>
        <a:p>
          <a:endParaRPr lang="ru-RU"/>
        </a:p>
      </dgm:t>
    </dgm:pt>
    <dgm:pt modelId="{3BDE72F9-17FB-4DB3-BE7E-A076A70A6030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 2010 года</a:t>
          </a:r>
        </a:p>
      </dgm:t>
    </dgm:pt>
    <dgm:pt modelId="{30FB5D3E-29AA-439D-B22F-F825A2342E5C}" type="parTrans" cxnId="{A695C6D7-2A1E-477A-AA01-E9AAC2253D4B}">
      <dgm:prSet/>
      <dgm:spPr/>
      <dgm:t>
        <a:bodyPr/>
        <a:lstStyle/>
        <a:p>
          <a:endParaRPr lang="ru-RU"/>
        </a:p>
      </dgm:t>
    </dgm:pt>
    <dgm:pt modelId="{D1C99F55-4E06-4FFB-A5E7-1D0B42901499}" type="sibTrans" cxnId="{A695C6D7-2A1E-477A-AA01-E9AAC2253D4B}">
      <dgm:prSet/>
      <dgm:spPr/>
      <dgm:t>
        <a:bodyPr/>
        <a:lstStyle/>
        <a:p>
          <a:endParaRPr lang="ru-RU"/>
        </a:p>
      </dgm:t>
    </dgm:pt>
    <dgm:pt modelId="{5BCAC443-1019-4141-8348-D9DB0A304A35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школ</a:t>
          </a:r>
        </a:p>
      </dgm:t>
    </dgm:pt>
    <dgm:pt modelId="{15EAB6D5-C7DA-42CB-B219-55AA0250B41C}" type="parTrans" cxnId="{4570189D-7B6C-493B-ABE6-B9D4C2809CD3}">
      <dgm:prSet/>
      <dgm:spPr/>
      <dgm:t>
        <a:bodyPr/>
        <a:lstStyle/>
        <a:p>
          <a:endParaRPr lang="ru-RU"/>
        </a:p>
      </dgm:t>
    </dgm:pt>
    <dgm:pt modelId="{F499C113-5D4B-4F2B-ACFB-72B93BF79018}" type="sibTrans" cxnId="{4570189D-7B6C-493B-ABE6-B9D4C2809CD3}">
      <dgm:prSet/>
      <dgm:spPr/>
      <dgm:t>
        <a:bodyPr/>
        <a:lstStyle/>
        <a:p>
          <a:endParaRPr lang="ru-RU"/>
        </a:p>
      </dgm:t>
    </dgm:pt>
    <dgm:pt modelId="{2418C93E-BA97-43CF-9E43-B09145586A0F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 начальных классах</a:t>
          </a:r>
        </a:p>
      </dgm:t>
    </dgm:pt>
    <dgm:pt modelId="{1894984D-DB71-427D-ADC2-3E7B1B76AD24}" type="parTrans" cxnId="{7BE7DEEB-8870-4ACA-9FF8-3975F1E4C530}">
      <dgm:prSet/>
      <dgm:spPr/>
      <dgm:t>
        <a:bodyPr/>
        <a:lstStyle/>
        <a:p>
          <a:endParaRPr lang="ru-RU"/>
        </a:p>
      </dgm:t>
    </dgm:pt>
    <dgm:pt modelId="{18032423-9281-46A3-A2AF-36DAB08104A7}" type="sibTrans" cxnId="{7BE7DEEB-8870-4ACA-9FF8-3975F1E4C530}">
      <dgm:prSet/>
      <dgm:spPr/>
      <dgm:t>
        <a:bodyPr/>
        <a:lstStyle/>
        <a:p>
          <a:endParaRPr lang="ru-RU"/>
        </a:p>
      </dgm:t>
    </dgm:pt>
    <dgm:pt modelId="{2F44B1CD-2691-4087-897E-9805964280D2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Квалификационное тестирование педагогических работников (КТПР)</a:t>
          </a:r>
        </a:p>
      </dgm:t>
    </dgm:pt>
    <dgm:pt modelId="{96A6232A-6487-47EB-B3DD-CE19E25439AF}" type="parTrans" cxnId="{949CBEF2-6380-4E8C-A3D6-D362FA71C522}">
      <dgm:prSet/>
      <dgm:spPr/>
      <dgm:t>
        <a:bodyPr/>
        <a:lstStyle/>
        <a:p>
          <a:endParaRPr lang="ru-RU"/>
        </a:p>
      </dgm:t>
    </dgm:pt>
    <dgm:pt modelId="{999E68EB-42CB-47B4-B2AB-482FA143755A}" type="sibTrans" cxnId="{949CBEF2-6380-4E8C-A3D6-D362FA71C522}">
      <dgm:prSet/>
      <dgm:spPr/>
      <dgm:t>
        <a:bodyPr/>
        <a:lstStyle/>
        <a:p>
          <a:endParaRPr lang="ru-RU"/>
        </a:p>
      </dgm:t>
    </dgm:pt>
    <dgm:pt modelId="{5F23E22C-B440-4D05-9A33-2D7AFF55DEB3}" type="pres">
      <dgm:prSet presAssocID="{6377CD38-DA42-43EC-878F-393BD66470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3F9FC-AED1-4247-8D26-011405444BB3}" type="pres">
      <dgm:prSet presAssocID="{BD87C467-A61B-45ED-ACBC-E8D93D080A42}" presName="linNode" presStyleCnt="0"/>
      <dgm:spPr/>
    </dgm:pt>
    <dgm:pt modelId="{D76081E0-0053-4151-ACF7-0E8CB1CC6163}" type="pres">
      <dgm:prSet presAssocID="{BD87C467-A61B-45ED-ACBC-E8D93D080A42}" presName="parentText" presStyleLbl="node1" presStyleIdx="0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CA51F-1874-4D7A-87C4-1C54364AA23C}" type="pres">
      <dgm:prSet presAssocID="{BD87C467-A61B-45ED-ACBC-E8D93D080A42}" presName="descendantText" presStyleLbl="alignAccFollowNode1" presStyleIdx="0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97925-CFDB-4B04-8589-4B522D6E865D}" type="pres">
      <dgm:prSet presAssocID="{DC67F475-65E5-4B3F-A66B-BA51D828A737}" presName="sp" presStyleCnt="0"/>
      <dgm:spPr/>
    </dgm:pt>
    <dgm:pt modelId="{2C7BC559-E894-4840-9B2C-7455DFF3DE8E}" type="pres">
      <dgm:prSet presAssocID="{B35538BF-19AF-425D-9EAB-41773E5A0A63}" presName="linNode" presStyleCnt="0"/>
      <dgm:spPr/>
    </dgm:pt>
    <dgm:pt modelId="{77707881-F1FE-4BD2-9067-11E5B662FE81}" type="pres">
      <dgm:prSet presAssocID="{B35538BF-19AF-425D-9EAB-41773E5A0A63}" presName="parentText" presStyleLbl="node1" presStyleIdx="1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B2CAE-2009-46EF-B8F6-A72D49111A9B}" type="pres">
      <dgm:prSet presAssocID="{B35538BF-19AF-425D-9EAB-41773E5A0A63}" presName="descendantText" presStyleLbl="alignAccFollowNode1" presStyleIdx="1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5688E-4023-4667-B7BB-34D4DB3F70A8}" type="pres">
      <dgm:prSet presAssocID="{91111ACF-79B3-4256-B615-132515427A5B}" presName="sp" presStyleCnt="0"/>
      <dgm:spPr/>
    </dgm:pt>
    <dgm:pt modelId="{08DED361-553D-4F4E-AED7-5B7B31B15904}" type="pres">
      <dgm:prSet presAssocID="{F0648201-01E9-4170-BF33-910273D87D75}" presName="linNode" presStyleCnt="0"/>
      <dgm:spPr/>
    </dgm:pt>
    <dgm:pt modelId="{24FD7CF6-8FAB-4CDF-A3AC-A1C58263C7DD}" type="pres">
      <dgm:prSet presAssocID="{F0648201-01E9-4170-BF33-910273D87D75}" presName="parentText" presStyleLbl="node1" presStyleIdx="2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51123-381F-4693-8D1E-EEF877C17273}" type="pres">
      <dgm:prSet presAssocID="{F0648201-01E9-4170-BF33-910273D87D75}" presName="descendantText" presStyleLbl="alignAccFollowNode1" presStyleIdx="2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653D7-AAF2-4CFC-9C52-6C33FACFB8F1}" type="pres">
      <dgm:prSet presAssocID="{0C3ED771-D2FE-4413-A816-C1D84356F792}" presName="sp" presStyleCnt="0"/>
      <dgm:spPr/>
    </dgm:pt>
    <dgm:pt modelId="{A918F26B-CAC7-4D55-A52B-371424D91C7C}" type="pres">
      <dgm:prSet presAssocID="{17D70380-7DE8-4832-9E4B-57EF83A8BAB3}" presName="linNode" presStyleCnt="0"/>
      <dgm:spPr/>
    </dgm:pt>
    <dgm:pt modelId="{5BC01CE7-9471-43C6-9A27-E9402DD02A18}" type="pres">
      <dgm:prSet presAssocID="{17D70380-7DE8-4832-9E4B-57EF83A8BAB3}" presName="parentText" presStyleLbl="node1" presStyleIdx="3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7E5B5-A8D1-4864-A36E-5973E94ACF8F}" type="pres">
      <dgm:prSet presAssocID="{17D70380-7DE8-4832-9E4B-57EF83A8BAB3}" presName="descendantText" presStyleLbl="alignAccFollowNode1" presStyleIdx="3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D5B88-080E-49B5-964A-477C3B6738A2}" type="pres">
      <dgm:prSet presAssocID="{D0FB39AD-A794-4F2F-8348-F2155C534A10}" presName="sp" presStyleCnt="0"/>
      <dgm:spPr/>
    </dgm:pt>
    <dgm:pt modelId="{04A54F71-7295-40E7-B877-3E6758F37E8D}" type="pres">
      <dgm:prSet presAssocID="{AD7F18CE-E609-4662-908F-4B89949F5DC7}" presName="linNode" presStyleCnt="0"/>
      <dgm:spPr/>
    </dgm:pt>
    <dgm:pt modelId="{A619B4C1-0B6C-4F50-8883-09CA274B5E7A}" type="pres">
      <dgm:prSet presAssocID="{AD7F18CE-E609-4662-908F-4B89949F5DC7}" presName="parentText" presStyleLbl="node1" presStyleIdx="4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54C9D-3683-4585-B21F-253DE7C7FBD9}" type="pres">
      <dgm:prSet presAssocID="{AD7F18CE-E609-4662-908F-4B89949F5DC7}" presName="descendantText" presStyleLbl="alignAccFollowNode1" presStyleIdx="4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FA3D8-5198-47AA-A46C-76B1C71258CF}" type="pres">
      <dgm:prSet presAssocID="{67C06834-07A6-4609-84E4-0BB91B65AF86}" presName="sp" presStyleCnt="0"/>
      <dgm:spPr/>
    </dgm:pt>
    <dgm:pt modelId="{FA569BA8-5203-46D1-9788-87ECD0CFF0FC}" type="pres">
      <dgm:prSet presAssocID="{DA459F9A-87B0-4EB1-9B60-03A5836629C4}" presName="linNode" presStyleCnt="0"/>
      <dgm:spPr/>
    </dgm:pt>
    <dgm:pt modelId="{6DBE2F3D-8AA3-4FE0-BC3C-536622E5FB45}" type="pres">
      <dgm:prSet presAssocID="{DA459F9A-87B0-4EB1-9B60-03A5836629C4}" presName="parentText" presStyleLbl="node1" presStyleIdx="5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216C7-91E4-470E-B4C8-91E5D53969CE}" type="pres">
      <dgm:prSet presAssocID="{DA459F9A-87B0-4EB1-9B60-03A5836629C4}" presName="descendantText" presStyleLbl="alignAccFollowNode1" presStyleIdx="5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DC3DC-5FDC-4923-92E8-B23258D539C0}" type="pres">
      <dgm:prSet presAssocID="{68997FBA-FFA1-4BCA-B1A5-B6ACFCCF3489}" presName="sp" presStyleCnt="0"/>
      <dgm:spPr/>
    </dgm:pt>
    <dgm:pt modelId="{B7706858-B1F2-4BA3-A327-023FE75EAC55}" type="pres">
      <dgm:prSet presAssocID="{3BDE72F9-17FB-4DB3-BE7E-A076A70A6030}" presName="linNode" presStyleCnt="0"/>
      <dgm:spPr/>
    </dgm:pt>
    <dgm:pt modelId="{AC08D067-E21B-48BE-AFBA-2F188D3B8BB6}" type="pres">
      <dgm:prSet presAssocID="{3BDE72F9-17FB-4DB3-BE7E-A076A70A6030}" presName="parentText" presStyleLbl="node1" presStyleIdx="6" presStyleCnt="7" custScaleX="59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545A4-1003-4EC4-B912-EFCB9E9FF306}" type="pres">
      <dgm:prSet presAssocID="{3BDE72F9-17FB-4DB3-BE7E-A076A70A6030}" presName="descendantText" presStyleLbl="alignAccFollowNode1" presStyleIdx="6" presStyleCnt="7" custScaleX="12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B92A4-ECF9-4157-B4CA-9E75B37EE1A3}" srcId="{6377CD38-DA42-43EC-878F-393BD664706E}" destId="{17D70380-7DE8-4832-9E4B-57EF83A8BAB3}" srcOrd="3" destOrd="0" parTransId="{203ED84E-F055-4ED6-9BA9-E72982A3C4D1}" sibTransId="{D0FB39AD-A794-4F2F-8348-F2155C534A10}"/>
    <dgm:cxn modelId="{23E1F699-140C-46A7-B1DF-2D396F873F7C}" type="presOf" srcId="{2F44B1CD-2691-4087-897E-9805964280D2}" destId="{FFD545A4-1003-4EC4-B912-EFCB9E9FF306}" srcOrd="0" destOrd="0" presId="urn:microsoft.com/office/officeart/2005/8/layout/vList5"/>
    <dgm:cxn modelId="{774BD788-F978-4ECE-846B-197EE40F46AA}" type="presOf" srcId="{055C4B8A-3A27-4EF1-AB1A-2476A716F877}" destId="{637B2CAE-2009-46EF-B8F6-A72D49111A9B}" srcOrd="0" destOrd="0" presId="urn:microsoft.com/office/officeart/2005/8/layout/vList5"/>
    <dgm:cxn modelId="{7BE7DEEB-8870-4ACA-9FF8-3975F1E4C530}" srcId="{17D70380-7DE8-4832-9E4B-57EF83A8BAB3}" destId="{2418C93E-BA97-43CF-9E43-B09145586A0F}" srcOrd="1" destOrd="0" parTransId="{1894984D-DB71-427D-ADC2-3E7B1B76AD24}" sibTransId="{18032423-9281-46A3-A2AF-36DAB08104A7}"/>
    <dgm:cxn modelId="{4ADEB028-E3B9-42A8-A139-C324333ECFF0}" type="presOf" srcId="{254B93A3-9C36-4C81-AC88-8D3C9A36AD17}" destId="{1C97E5B5-A8D1-4864-A36E-5973E94ACF8F}" srcOrd="0" destOrd="0" presId="urn:microsoft.com/office/officeart/2005/8/layout/vList5"/>
    <dgm:cxn modelId="{2F53D729-5526-4708-BCF4-F8F4C62A6117}" type="presOf" srcId="{DA459F9A-87B0-4EB1-9B60-03A5836629C4}" destId="{6DBE2F3D-8AA3-4FE0-BC3C-536622E5FB45}" srcOrd="0" destOrd="0" presId="urn:microsoft.com/office/officeart/2005/8/layout/vList5"/>
    <dgm:cxn modelId="{8F4B648A-F4C6-404C-88FA-8B35F1B28460}" type="presOf" srcId="{F9187468-9635-4EA4-86A4-10228ACBDD93}" destId="{A9ACA51F-1874-4D7A-87C4-1C54364AA23C}" srcOrd="0" destOrd="0" presId="urn:microsoft.com/office/officeart/2005/8/layout/vList5"/>
    <dgm:cxn modelId="{948347D7-EE7C-4FD3-AFEC-70F388914F6F}" type="presOf" srcId="{2C77BAC9-F943-4D6A-802E-E4D6C0DD3EF2}" destId="{5C554C9D-3683-4585-B21F-253DE7C7FBD9}" srcOrd="0" destOrd="0" presId="urn:microsoft.com/office/officeart/2005/8/layout/vList5"/>
    <dgm:cxn modelId="{42A496BF-01A9-4254-99C2-D63B6C5AF602}" type="presOf" srcId="{6377CD38-DA42-43EC-878F-393BD664706E}" destId="{5F23E22C-B440-4D05-9A33-2D7AFF55DEB3}" srcOrd="0" destOrd="0" presId="urn:microsoft.com/office/officeart/2005/8/layout/vList5"/>
    <dgm:cxn modelId="{BAF2B141-2F3C-4B40-A801-FAFCA559280C}" srcId="{6377CD38-DA42-43EC-878F-393BD664706E}" destId="{BD87C467-A61B-45ED-ACBC-E8D93D080A42}" srcOrd="0" destOrd="0" parTransId="{7B813046-9C70-4B48-AEC1-3E2AA2BFB45D}" sibTransId="{DC67F475-65E5-4B3F-A66B-BA51D828A737}"/>
    <dgm:cxn modelId="{0A3E47D4-3582-42C9-9526-977A8DAD86D5}" type="presOf" srcId="{B35538BF-19AF-425D-9EAB-41773E5A0A63}" destId="{77707881-F1FE-4BD2-9067-11E5B662FE81}" srcOrd="0" destOrd="0" presId="urn:microsoft.com/office/officeart/2005/8/layout/vList5"/>
    <dgm:cxn modelId="{07117F69-8133-4702-B368-2670A0B92A9D}" srcId="{6377CD38-DA42-43EC-878F-393BD664706E}" destId="{DA459F9A-87B0-4EB1-9B60-03A5836629C4}" srcOrd="5" destOrd="0" parTransId="{3B4FD7E6-58A8-493F-93FF-15F7E08BBD5D}" sibTransId="{68997FBA-FFA1-4BCA-B1A5-B6ACFCCF3489}"/>
    <dgm:cxn modelId="{4570189D-7B6C-493B-ABE6-B9D4C2809CD3}" srcId="{DA459F9A-87B0-4EB1-9B60-03A5836629C4}" destId="{5BCAC443-1019-4141-8348-D9DB0A304A35}" srcOrd="1" destOrd="0" parTransId="{15EAB6D5-C7DA-42CB-B219-55AA0250B41C}" sibTransId="{F499C113-5D4B-4F2B-ACFB-72B93BF79018}"/>
    <dgm:cxn modelId="{1437A721-90B7-4E20-97EC-D9D3A20EB807}" type="presOf" srcId="{3BDE72F9-17FB-4DB3-BE7E-A076A70A6030}" destId="{AC08D067-E21B-48BE-AFBA-2F188D3B8BB6}" srcOrd="0" destOrd="0" presId="urn:microsoft.com/office/officeart/2005/8/layout/vList5"/>
    <dgm:cxn modelId="{3B937775-2059-4793-962D-918ECDCA75D1}" type="presOf" srcId="{AD7F18CE-E609-4662-908F-4B89949F5DC7}" destId="{A619B4C1-0B6C-4F50-8883-09CA274B5E7A}" srcOrd="0" destOrd="0" presId="urn:microsoft.com/office/officeart/2005/8/layout/vList5"/>
    <dgm:cxn modelId="{949CBEF2-6380-4E8C-A3D6-D362FA71C522}" srcId="{3BDE72F9-17FB-4DB3-BE7E-A076A70A6030}" destId="{2F44B1CD-2691-4087-897E-9805964280D2}" srcOrd="0" destOrd="0" parTransId="{96A6232A-6487-47EB-B3DD-CE19E25439AF}" sibTransId="{999E68EB-42CB-47B4-B2AB-482FA143755A}"/>
    <dgm:cxn modelId="{CE98D017-42CA-45BE-A76E-FB020DDEA517}" type="presOf" srcId="{F0648201-01E9-4170-BF33-910273D87D75}" destId="{24FD7CF6-8FAB-4CDF-A3AC-A1C58263C7DD}" srcOrd="0" destOrd="0" presId="urn:microsoft.com/office/officeart/2005/8/layout/vList5"/>
    <dgm:cxn modelId="{48DF98CE-92E1-4357-BB26-2A614907B48D}" srcId="{F0648201-01E9-4170-BF33-910273D87D75}" destId="{50BAAC56-E431-4567-85E7-40AD7F52CC01}" srcOrd="0" destOrd="0" parTransId="{D0F00C1C-25F6-4F84-A884-7AFFEC934F6A}" sibTransId="{478A72C6-0C57-4881-A0BF-463C501F8B59}"/>
    <dgm:cxn modelId="{113674DF-97C8-4599-B8E7-6F20C387741F}" srcId="{B35538BF-19AF-425D-9EAB-41773E5A0A63}" destId="{055C4B8A-3A27-4EF1-AB1A-2476A716F877}" srcOrd="0" destOrd="0" parTransId="{F01186C3-1FE8-4C29-A73A-7E845AF13D62}" sibTransId="{EBA3A620-4D9B-46B2-A340-7182A069F0A9}"/>
    <dgm:cxn modelId="{96ED8694-5E24-46B8-BF36-35AEF8BF8E10}" srcId="{6377CD38-DA42-43EC-878F-393BD664706E}" destId="{B35538BF-19AF-425D-9EAB-41773E5A0A63}" srcOrd="1" destOrd="0" parTransId="{4221D746-4037-4F08-9993-329262F77A00}" sibTransId="{91111ACF-79B3-4256-B615-132515427A5B}"/>
    <dgm:cxn modelId="{AE3B1DDB-F3CD-4B73-B369-5BEE2027BB77}" srcId="{6377CD38-DA42-43EC-878F-393BD664706E}" destId="{AD7F18CE-E609-4662-908F-4B89949F5DC7}" srcOrd="4" destOrd="0" parTransId="{4D620502-9347-4ACD-86D6-052ABE9C5635}" sibTransId="{67C06834-07A6-4609-84E4-0BB91B65AF86}"/>
    <dgm:cxn modelId="{5797D544-FC9D-4E86-AB1E-D3F0CD3A0F02}" srcId="{DA459F9A-87B0-4EB1-9B60-03A5836629C4}" destId="{FA5F594C-2804-49FB-8465-9A990A7BEED6}" srcOrd="0" destOrd="0" parTransId="{F3314D84-3812-4B19-A5F0-3E681F47FD38}" sibTransId="{F9F69DC0-B304-49F0-8FEE-01F50E9D8DD4}"/>
    <dgm:cxn modelId="{586EA59A-D76C-42F4-AAAF-942F6699890B}" type="presOf" srcId="{50BAAC56-E431-4567-85E7-40AD7F52CC01}" destId="{E6851123-381F-4693-8D1E-EEF877C17273}" srcOrd="0" destOrd="0" presId="urn:microsoft.com/office/officeart/2005/8/layout/vList5"/>
    <dgm:cxn modelId="{521FA547-C470-470A-AA78-C95057454B26}" type="presOf" srcId="{2418C93E-BA97-43CF-9E43-B09145586A0F}" destId="{1C97E5B5-A8D1-4864-A36E-5973E94ACF8F}" srcOrd="0" destOrd="1" presId="urn:microsoft.com/office/officeart/2005/8/layout/vList5"/>
    <dgm:cxn modelId="{ACF05555-5C61-4515-AB77-49AEF7222B32}" srcId="{6377CD38-DA42-43EC-878F-393BD664706E}" destId="{F0648201-01E9-4170-BF33-910273D87D75}" srcOrd="2" destOrd="0" parTransId="{2F8FD050-15B4-4594-B033-3AC08BC001B8}" sibTransId="{0C3ED771-D2FE-4413-A816-C1D84356F792}"/>
    <dgm:cxn modelId="{BAA29897-6F99-4432-A1AD-989FD16A972E}" type="presOf" srcId="{5BCAC443-1019-4141-8348-D9DB0A304A35}" destId="{4CD216C7-91E4-470E-B4C8-91E5D53969CE}" srcOrd="0" destOrd="1" presId="urn:microsoft.com/office/officeart/2005/8/layout/vList5"/>
    <dgm:cxn modelId="{A695C6D7-2A1E-477A-AA01-E9AAC2253D4B}" srcId="{6377CD38-DA42-43EC-878F-393BD664706E}" destId="{3BDE72F9-17FB-4DB3-BE7E-A076A70A6030}" srcOrd="6" destOrd="0" parTransId="{30FB5D3E-29AA-439D-B22F-F825A2342E5C}" sibTransId="{D1C99F55-4E06-4FFB-A5E7-1D0B42901499}"/>
    <dgm:cxn modelId="{E7939D63-D422-4E77-94EE-F1D284D98D12}" srcId="{BD87C467-A61B-45ED-ACBC-E8D93D080A42}" destId="{F9187468-9635-4EA4-86A4-10228ACBDD93}" srcOrd="0" destOrd="0" parTransId="{E26E4595-6AA4-4546-B36A-78637E5C8332}" sibTransId="{E947513F-43A7-4565-8A7C-A501C0F1F86F}"/>
    <dgm:cxn modelId="{62C40B95-8BE2-4B0F-8C3C-888DB9E4F678}" type="presOf" srcId="{BD87C467-A61B-45ED-ACBC-E8D93D080A42}" destId="{D76081E0-0053-4151-ACF7-0E8CB1CC6163}" srcOrd="0" destOrd="0" presId="urn:microsoft.com/office/officeart/2005/8/layout/vList5"/>
    <dgm:cxn modelId="{6AE7E1E6-1B49-4916-9FDB-AECA416001E9}" type="presOf" srcId="{17D70380-7DE8-4832-9E4B-57EF83A8BAB3}" destId="{5BC01CE7-9471-43C6-9A27-E9402DD02A18}" srcOrd="0" destOrd="0" presId="urn:microsoft.com/office/officeart/2005/8/layout/vList5"/>
    <dgm:cxn modelId="{096D7C28-1152-4563-AA3A-205A6CA359BE}" type="presOf" srcId="{FA5F594C-2804-49FB-8465-9A990A7BEED6}" destId="{4CD216C7-91E4-470E-B4C8-91E5D53969CE}" srcOrd="0" destOrd="0" presId="urn:microsoft.com/office/officeart/2005/8/layout/vList5"/>
    <dgm:cxn modelId="{1C03ADCC-1889-427E-9ECF-B07C51A9DC8A}" srcId="{AD7F18CE-E609-4662-908F-4B89949F5DC7}" destId="{2C77BAC9-F943-4D6A-802E-E4D6C0DD3EF2}" srcOrd="0" destOrd="0" parTransId="{897D5168-B93F-4F12-A2AC-0BECC54F8349}" sibTransId="{CC135E83-6B28-4CFA-9995-E6F7DB4491AF}"/>
    <dgm:cxn modelId="{07AF2D86-9E16-4F48-8F44-C19B7AC0A61E}" srcId="{17D70380-7DE8-4832-9E4B-57EF83A8BAB3}" destId="{254B93A3-9C36-4C81-AC88-8D3C9A36AD17}" srcOrd="0" destOrd="0" parTransId="{D4830941-D9F5-4607-84D9-40D258161B69}" sibTransId="{24923C68-06BD-4FD5-8437-FC386B1E5E8F}"/>
    <dgm:cxn modelId="{E7F939E0-FFDE-4ABE-9648-5BEF54C429A5}" type="presParOf" srcId="{5F23E22C-B440-4D05-9A33-2D7AFF55DEB3}" destId="{7EC3F9FC-AED1-4247-8D26-011405444BB3}" srcOrd="0" destOrd="0" presId="urn:microsoft.com/office/officeart/2005/8/layout/vList5"/>
    <dgm:cxn modelId="{375F2BF0-8120-42A7-869C-82E8D2BDBB5E}" type="presParOf" srcId="{7EC3F9FC-AED1-4247-8D26-011405444BB3}" destId="{D76081E0-0053-4151-ACF7-0E8CB1CC6163}" srcOrd="0" destOrd="0" presId="urn:microsoft.com/office/officeart/2005/8/layout/vList5"/>
    <dgm:cxn modelId="{C0A9B6C6-C7FD-41A1-95FE-27F56B0BD4E3}" type="presParOf" srcId="{7EC3F9FC-AED1-4247-8D26-011405444BB3}" destId="{A9ACA51F-1874-4D7A-87C4-1C54364AA23C}" srcOrd="1" destOrd="0" presId="urn:microsoft.com/office/officeart/2005/8/layout/vList5"/>
    <dgm:cxn modelId="{64BD07CB-FDFA-4A2A-B0A9-0DCA23ACEC28}" type="presParOf" srcId="{5F23E22C-B440-4D05-9A33-2D7AFF55DEB3}" destId="{58597925-CFDB-4B04-8589-4B522D6E865D}" srcOrd="1" destOrd="0" presId="urn:microsoft.com/office/officeart/2005/8/layout/vList5"/>
    <dgm:cxn modelId="{B862AEB6-C5AD-4C0B-A7F0-D3F79AC5020D}" type="presParOf" srcId="{5F23E22C-B440-4D05-9A33-2D7AFF55DEB3}" destId="{2C7BC559-E894-4840-9B2C-7455DFF3DE8E}" srcOrd="2" destOrd="0" presId="urn:microsoft.com/office/officeart/2005/8/layout/vList5"/>
    <dgm:cxn modelId="{4C96F8BD-9616-4036-B238-D90127355F5C}" type="presParOf" srcId="{2C7BC559-E894-4840-9B2C-7455DFF3DE8E}" destId="{77707881-F1FE-4BD2-9067-11E5B662FE81}" srcOrd="0" destOrd="0" presId="urn:microsoft.com/office/officeart/2005/8/layout/vList5"/>
    <dgm:cxn modelId="{C7CAE8EE-C517-43BC-951A-49FAD8F4F511}" type="presParOf" srcId="{2C7BC559-E894-4840-9B2C-7455DFF3DE8E}" destId="{637B2CAE-2009-46EF-B8F6-A72D49111A9B}" srcOrd="1" destOrd="0" presId="urn:microsoft.com/office/officeart/2005/8/layout/vList5"/>
    <dgm:cxn modelId="{0A3CB121-5855-469B-A78E-19C79F9CE09A}" type="presParOf" srcId="{5F23E22C-B440-4D05-9A33-2D7AFF55DEB3}" destId="{FEA5688E-4023-4667-B7BB-34D4DB3F70A8}" srcOrd="3" destOrd="0" presId="urn:microsoft.com/office/officeart/2005/8/layout/vList5"/>
    <dgm:cxn modelId="{774A3841-77A2-4EF6-BC7E-A624B1E6CDA8}" type="presParOf" srcId="{5F23E22C-B440-4D05-9A33-2D7AFF55DEB3}" destId="{08DED361-553D-4F4E-AED7-5B7B31B15904}" srcOrd="4" destOrd="0" presId="urn:microsoft.com/office/officeart/2005/8/layout/vList5"/>
    <dgm:cxn modelId="{E12FAC1C-EBE1-4057-9486-D23D6460EC12}" type="presParOf" srcId="{08DED361-553D-4F4E-AED7-5B7B31B15904}" destId="{24FD7CF6-8FAB-4CDF-A3AC-A1C58263C7DD}" srcOrd="0" destOrd="0" presId="urn:microsoft.com/office/officeart/2005/8/layout/vList5"/>
    <dgm:cxn modelId="{E62C0794-0A25-412F-B8D7-F2EADDE32D5D}" type="presParOf" srcId="{08DED361-553D-4F4E-AED7-5B7B31B15904}" destId="{E6851123-381F-4693-8D1E-EEF877C17273}" srcOrd="1" destOrd="0" presId="urn:microsoft.com/office/officeart/2005/8/layout/vList5"/>
    <dgm:cxn modelId="{9D8D0F94-D0DC-4355-B8A0-4DCA2917A06E}" type="presParOf" srcId="{5F23E22C-B440-4D05-9A33-2D7AFF55DEB3}" destId="{46E653D7-AAF2-4CFC-9C52-6C33FACFB8F1}" srcOrd="5" destOrd="0" presId="urn:microsoft.com/office/officeart/2005/8/layout/vList5"/>
    <dgm:cxn modelId="{DF28D4C0-7D24-48E9-8889-DBA3FD2555B9}" type="presParOf" srcId="{5F23E22C-B440-4D05-9A33-2D7AFF55DEB3}" destId="{A918F26B-CAC7-4D55-A52B-371424D91C7C}" srcOrd="6" destOrd="0" presId="urn:microsoft.com/office/officeart/2005/8/layout/vList5"/>
    <dgm:cxn modelId="{0FD2862A-F619-4F20-A220-AE2AEF285D95}" type="presParOf" srcId="{A918F26B-CAC7-4D55-A52B-371424D91C7C}" destId="{5BC01CE7-9471-43C6-9A27-E9402DD02A18}" srcOrd="0" destOrd="0" presId="urn:microsoft.com/office/officeart/2005/8/layout/vList5"/>
    <dgm:cxn modelId="{3CADFBCC-A8C8-4FFE-B15C-49C28D53E40F}" type="presParOf" srcId="{A918F26B-CAC7-4D55-A52B-371424D91C7C}" destId="{1C97E5B5-A8D1-4864-A36E-5973E94ACF8F}" srcOrd="1" destOrd="0" presId="urn:microsoft.com/office/officeart/2005/8/layout/vList5"/>
    <dgm:cxn modelId="{F9D15DA1-C847-4311-97D2-9C12BF20630B}" type="presParOf" srcId="{5F23E22C-B440-4D05-9A33-2D7AFF55DEB3}" destId="{236D5B88-080E-49B5-964A-477C3B6738A2}" srcOrd="7" destOrd="0" presId="urn:microsoft.com/office/officeart/2005/8/layout/vList5"/>
    <dgm:cxn modelId="{E767733F-24EE-4EA0-80E2-90D8BEC20542}" type="presParOf" srcId="{5F23E22C-B440-4D05-9A33-2D7AFF55DEB3}" destId="{04A54F71-7295-40E7-B877-3E6758F37E8D}" srcOrd="8" destOrd="0" presId="urn:microsoft.com/office/officeart/2005/8/layout/vList5"/>
    <dgm:cxn modelId="{266C85FD-3724-4270-A44B-40ACB7754144}" type="presParOf" srcId="{04A54F71-7295-40E7-B877-3E6758F37E8D}" destId="{A619B4C1-0B6C-4F50-8883-09CA274B5E7A}" srcOrd="0" destOrd="0" presId="urn:microsoft.com/office/officeart/2005/8/layout/vList5"/>
    <dgm:cxn modelId="{D7EFC816-9E3D-4F51-BB85-52221FBDA545}" type="presParOf" srcId="{04A54F71-7295-40E7-B877-3E6758F37E8D}" destId="{5C554C9D-3683-4585-B21F-253DE7C7FBD9}" srcOrd="1" destOrd="0" presId="urn:microsoft.com/office/officeart/2005/8/layout/vList5"/>
    <dgm:cxn modelId="{DFF13CE0-F647-4553-9009-E9F2773CC197}" type="presParOf" srcId="{5F23E22C-B440-4D05-9A33-2D7AFF55DEB3}" destId="{1E2FA3D8-5198-47AA-A46C-76B1C71258CF}" srcOrd="9" destOrd="0" presId="urn:microsoft.com/office/officeart/2005/8/layout/vList5"/>
    <dgm:cxn modelId="{45E0FCD4-71E8-47CB-A5D7-BC5412F87076}" type="presParOf" srcId="{5F23E22C-B440-4D05-9A33-2D7AFF55DEB3}" destId="{FA569BA8-5203-46D1-9788-87ECD0CFF0FC}" srcOrd="10" destOrd="0" presId="urn:microsoft.com/office/officeart/2005/8/layout/vList5"/>
    <dgm:cxn modelId="{B6F8A804-0114-4E31-9EE0-B7DF564C8187}" type="presParOf" srcId="{FA569BA8-5203-46D1-9788-87ECD0CFF0FC}" destId="{6DBE2F3D-8AA3-4FE0-BC3C-536622E5FB45}" srcOrd="0" destOrd="0" presId="urn:microsoft.com/office/officeart/2005/8/layout/vList5"/>
    <dgm:cxn modelId="{81EE134C-3E98-4E3D-82E2-2C62E48EA151}" type="presParOf" srcId="{FA569BA8-5203-46D1-9788-87ECD0CFF0FC}" destId="{4CD216C7-91E4-470E-B4C8-91E5D53969CE}" srcOrd="1" destOrd="0" presId="urn:microsoft.com/office/officeart/2005/8/layout/vList5"/>
    <dgm:cxn modelId="{C55E9B02-E513-436C-A96E-F3261F4C83CA}" type="presParOf" srcId="{5F23E22C-B440-4D05-9A33-2D7AFF55DEB3}" destId="{9EBDC3DC-5FDC-4923-92E8-B23258D539C0}" srcOrd="11" destOrd="0" presId="urn:microsoft.com/office/officeart/2005/8/layout/vList5"/>
    <dgm:cxn modelId="{9BCF533C-FC7D-4EC1-A091-57FF3DDD301A}" type="presParOf" srcId="{5F23E22C-B440-4D05-9A33-2D7AFF55DEB3}" destId="{B7706858-B1F2-4BA3-A327-023FE75EAC55}" srcOrd="12" destOrd="0" presId="urn:microsoft.com/office/officeart/2005/8/layout/vList5"/>
    <dgm:cxn modelId="{F03B75FD-0415-498D-93E3-C7858C91FBA8}" type="presParOf" srcId="{B7706858-B1F2-4BA3-A327-023FE75EAC55}" destId="{AC08D067-E21B-48BE-AFBA-2F188D3B8BB6}" srcOrd="0" destOrd="0" presId="urn:microsoft.com/office/officeart/2005/8/layout/vList5"/>
    <dgm:cxn modelId="{B368E2D1-3524-4F91-A503-D948DD47093F}" type="presParOf" srcId="{B7706858-B1F2-4BA3-A327-023FE75EAC55}" destId="{FFD545A4-1003-4EC4-B912-EFCB9E9FF3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CA51F-1874-4D7A-87C4-1C54364AA23C}">
      <dsp:nvSpPr>
        <dsp:cNvPr id="0" name=""/>
        <dsp:cNvSpPr/>
      </dsp:nvSpPr>
      <dsp:spPr>
        <a:xfrm rot="5400000">
          <a:off x="5198824" y="-3161566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Централизованный вступительный экзамен в вузы в виде тестирования</a:t>
          </a:r>
        </a:p>
      </dsp:txBody>
      <dsp:txXfrm rot="-5400000">
        <a:off x="1984661" y="73010"/>
        <a:ext cx="6826081" cy="377340"/>
      </dsp:txXfrm>
    </dsp:sp>
    <dsp:sp modelId="{D76081E0-0053-4151-ACF7-0E8CB1CC6163}">
      <dsp:nvSpPr>
        <dsp:cNvPr id="0" name=""/>
        <dsp:cNvSpPr/>
      </dsp:nvSpPr>
      <dsp:spPr>
        <a:xfrm>
          <a:off x="66275" y="326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1999года</a:t>
          </a:r>
          <a:endParaRPr lang="ru-RU" sz="1400" b="1" kern="1200" dirty="0"/>
        </a:p>
      </dsp:txBody>
      <dsp:txXfrm>
        <a:off x="91792" y="25843"/>
        <a:ext cx="1867351" cy="471674"/>
      </dsp:txXfrm>
    </dsp:sp>
    <dsp:sp modelId="{637B2CAE-2009-46EF-B8F6-A72D49111A9B}">
      <dsp:nvSpPr>
        <dsp:cNvPr id="0" name=""/>
        <dsp:cNvSpPr/>
      </dsp:nvSpPr>
      <dsp:spPr>
        <a:xfrm rot="5400000">
          <a:off x="5198824" y="-2612722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Единое национальное тестирование</a:t>
          </a:r>
        </a:p>
      </dsp:txBody>
      <dsp:txXfrm rot="-5400000">
        <a:off x="1984661" y="621854"/>
        <a:ext cx="6826081" cy="377340"/>
      </dsp:txXfrm>
    </dsp:sp>
    <dsp:sp modelId="{77707881-F1FE-4BD2-9067-11E5B662FE81}">
      <dsp:nvSpPr>
        <dsp:cNvPr id="0" name=""/>
        <dsp:cNvSpPr/>
      </dsp:nvSpPr>
      <dsp:spPr>
        <a:xfrm>
          <a:off x="66275" y="549169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2004 года</a:t>
          </a:r>
        </a:p>
      </dsp:txBody>
      <dsp:txXfrm>
        <a:off x="91792" y="574686"/>
        <a:ext cx="1867351" cy="471674"/>
      </dsp:txXfrm>
    </dsp:sp>
    <dsp:sp modelId="{E6851123-381F-4693-8D1E-EEF877C17273}">
      <dsp:nvSpPr>
        <dsp:cNvPr id="0" name=""/>
        <dsp:cNvSpPr/>
      </dsp:nvSpPr>
      <dsp:spPr>
        <a:xfrm rot="5400000">
          <a:off x="5198824" y="-2063878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Промежуточный государственный контроль (ПГК): 4 и 9 классы, 2-й курс </a:t>
          </a:r>
        </a:p>
      </dsp:txBody>
      <dsp:txXfrm rot="-5400000">
        <a:off x="1984661" y="1170698"/>
        <a:ext cx="6826081" cy="377340"/>
      </dsp:txXfrm>
    </dsp:sp>
    <dsp:sp modelId="{24FD7CF6-8FAB-4CDF-A3AC-A1C58263C7DD}">
      <dsp:nvSpPr>
        <dsp:cNvPr id="0" name=""/>
        <dsp:cNvSpPr/>
      </dsp:nvSpPr>
      <dsp:spPr>
        <a:xfrm>
          <a:off x="66275" y="1098013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2005-2011 годы</a:t>
          </a:r>
        </a:p>
      </dsp:txBody>
      <dsp:txXfrm>
        <a:off x="91792" y="1123530"/>
        <a:ext cx="1867351" cy="471674"/>
      </dsp:txXfrm>
    </dsp:sp>
    <dsp:sp modelId="{1C97E5B5-A8D1-4864-A36E-5973E94ACF8F}">
      <dsp:nvSpPr>
        <dsp:cNvPr id="0" name=""/>
        <dsp:cNvSpPr/>
      </dsp:nvSpPr>
      <dsp:spPr>
        <a:xfrm rot="5400000">
          <a:off x="5198824" y="-1515035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Внешняя оценка учебных достижений в среднем и высшем образовании (ВОУД),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в начальных классах</a:t>
          </a:r>
        </a:p>
      </dsp:txBody>
      <dsp:txXfrm rot="-5400000">
        <a:off x="1984661" y="1719541"/>
        <a:ext cx="6826081" cy="377340"/>
      </dsp:txXfrm>
    </dsp:sp>
    <dsp:sp modelId="{5BC01CE7-9471-43C6-9A27-E9402DD02A18}">
      <dsp:nvSpPr>
        <dsp:cNvPr id="0" name=""/>
        <dsp:cNvSpPr/>
      </dsp:nvSpPr>
      <dsp:spPr>
        <a:xfrm>
          <a:off x="66275" y="1646857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2012 года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2016 года </a:t>
          </a:r>
        </a:p>
      </dsp:txBody>
      <dsp:txXfrm>
        <a:off x="91792" y="1672374"/>
        <a:ext cx="1867351" cy="471674"/>
      </dsp:txXfrm>
    </dsp:sp>
    <dsp:sp modelId="{5C554C9D-3683-4585-B21F-253DE7C7FBD9}">
      <dsp:nvSpPr>
        <dsp:cNvPr id="0" name=""/>
        <dsp:cNvSpPr/>
      </dsp:nvSpPr>
      <dsp:spPr>
        <a:xfrm rot="5400000">
          <a:off x="5198824" y="-966191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Вступительный экзамен по иностранным языкам в магистратуру и докторантуру</a:t>
          </a:r>
        </a:p>
      </dsp:txBody>
      <dsp:txXfrm rot="-5400000">
        <a:off x="1984661" y="2268385"/>
        <a:ext cx="6826081" cy="377340"/>
      </dsp:txXfrm>
    </dsp:sp>
    <dsp:sp modelId="{A619B4C1-0B6C-4F50-8883-09CA274B5E7A}">
      <dsp:nvSpPr>
        <dsp:cNvPr id="0" name=""/>
        <dsp:cNvSpPr/>
      </dsp:nvSpPr>
      <dsp:spPr>
        <a:xfrm>
          <a:off x="66275" y="2195701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2005 года</a:t>
          </a:r>
        </a:p>
      </dsp:txBody>
      <dsp:txXfrm>
        <a:off x="91792" y="2221218"/>
        <a:ext cx="1867351" cy="471674"/>
      </dsp:txXfrm>
    </dsp:sp>
    <dsp:sp modelId="{4CD216C7-91E4-470E-B4C8-91E5D53969CE}">
      <dsp:nvSpPr>
        <dsp:cNvPr id="0" name=""/>
        <dsp:cNvSpPr/>
      </dsp:nvSpPr>
      <dsp:spPr>
        <a:xfrm rot="5400000">
          <a:off x="5198824" y="-417347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КТ при гос. аттестации вузов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 школ</a:t>
          </a:r>
        </a:p>
      </dsp:txBody>
      <dsp:txXfrm rot="-5400000">
        <a:off x="1984661" y="2817229"/>
        <a:ext cx="6826081" cy="377340"/>
      </dsp:txXfrm>
    </dsp:sp>
    <dsp:sp modelId="{6DBE2F3D-8AA3-4FE0-BC3C-536622E5FB45}">
      <dsp:nvSpPr>
        <dsp:cNvPr id="0" name=""/>
        <dsp:cNvSpPr/>
      </dsp:nvSpPr>
      <dsp:spPr>
        <a:xfrm>
          <a:off x="66275" y="2744545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1999 года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2013 года</a:t>
          </a:r>
        </a:p>
      </dsp:txBody>
      <dsp:txXfrm>
        <a:off x="91792" y="2770062"/>
        <a:ext cx="1867351" cy="471674"/>
      </dsp:txXfrm>
    </dsp:sp>
    <dsp:sp modelId="{FFD545A4-1003-4EC4-B912-EFCB9E9FF306}">
      <dsp:nvSpPr>
        <dsp:cNvPr id="0" name=""/>
        <dsp:cNvSpPr/>
      </dsp:nvSpPr>
      <dsp:spPr>
        <a:xfrm rot="5400000">
          <a:off x="5198824" y="131496"/>
          <a:ext cx="418166" cy="684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Квалификационное тестирование педагогических работников (КТПР)</a:t>
          </a:r>
        </a:p>
      </dsp:txBody>
      <dsp:txXfrm rot="-5400000">
        <a:off x="1984661" y="3366073"/>
        <a:ext cx="6826081" cy="377340"/>
      </dsp:txXfrm>
    </dsp:sp>
    <dsp:sp modelId="{AC08D067-E21B-48BE-AFBA-2F188D3B8BB6}">
      <dsp:nvSpPr>
        <dsp:cNvPr id="0" name=""/>
        <dsp:cNvSpPr/>
      </dsp:nvSpPr>
      <dsp:spPr>
        <a:xfrm>
          <a:off x="66275" y="3293389"/>
          <a:ext cx="1918385" cy="522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 2010 года</a:t>
          </a:r>
        </a:p>
      </dsp:txBody>
      <dsp:txXfrm>
        <a:off x="91792" y="3318906"/>
        <a:ext cx="1867351" cy="47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D91B-3409-4250-ACCF-8D46EC30B58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D0A25-D938-42A9-A3E8-EA247274B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9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94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2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2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2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2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C90FE9-F32F-4D8A-9A03-E1178843EE36}" type="slidenum">
              <a:rPr lang="ru-RU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1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B8DB2D-FBA0-47DC-BA70-AB2205A4B37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37681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482CEA26-9521-4916-BCFB-A3C5332473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8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74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93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257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84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71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92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39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52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0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8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1651414" y="36464"/>
            <a:ext cx="5868330" cy="96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875" algn="ctr">
              <a:spcBef>
                <a:spcPct val="20000"/>
              </a:spcBef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ВЕБИНАР</a:t>
            </a:r>
          </a:p>
          <a:p>
            <a:pPr indent="15875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Российского тренингового центра</a:t>
            </a:r>
          </a:p>
          <a:p>
            <a:pPr indent="15875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образования НИУ ВШЭ</a:t>
            </a:r>
          </a:p>
        </p:txBody>
      </p:sp>
      <p:pic>
        <p:nvPicPr>
          <p:cNvPr id="15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19" y="222742"/>
            <a:ext cx="792088" cy="65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>
            <a:spLocks noGrp="1"/>
          </p:cNvSpPr>
          <p:nvPr>
            <p:ph type="ctrTitle"/>
          </p:nvPr>
        </p:nvSpPr>
        <p:spPr>
          <a:xfrm>
            <a:off x="159051" y="1884889"/>
            <a:ext cx="8853053" cy="1036738"/>
          </a:xfrm>
        </p:spPr>
        <p:txBody>
          <a:bodyPr/>
          <a:lstStyle/>
          <a:p>
            <a:pPr lvl="0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Уроки, </a:t>
            </a:r>
            <a:r>
              <a:rPr lang="ru-RU" sz="2400" cap="all" dirty="0" smtClean="0">
                <a:solidFill>
                  <a:srgbClr val="FFFFFF"/>
                </a:solidFill>
              </a:rPr>
              <a:t/>
            </a:r>
            <a:br>
              <a:rPr lang="ru-RU" sz="2400" cap="all" dirty="0" smtClean="0">
                <a:solidFill>
                  <a:srgbClr val="FFFFFF"/>
                </a:solidFill>
              </a:rPr>
            </a:br>
            <a:r>
              <a:rPr lang="ru-RU" sz="2400" cap="all" dirty="0" smtClean="0">
                <a:solidFill>
                  <a:srgbClr val="FFFFFF"/>
                </a:solidFill>
              </a:rPr>
              <a:t>извлеченные </a:t>
            </a:r>
            <a:r>
              <a:rPr lang="ru-RU" sz="2400" cap="all" dirty="0">
                <a:solidFill>
                  <a:srgbClr val="FFFFFF"/>
                </a:solidFill>
              </a:rPr>
              <a:t>из опыта построения НСОКО Казахстана</a:t>
            </a:r>
            <a:endParaRPr lang="ru-RU" sz="24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8"/>
          <p:cNvSpPr>
            <a:spLocks noChangeArrowheads="1"/>
          </p:cNvSpPr>
          <p:nvPr/>
        </p:nvSpPr>
        <p:spPr bwMode="auto">
          <a:xfrm>
            <a:off x="1896200" y="3402008"/>
            <a:ext cx="7068288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>
                <a:solidFill>
                  <a:srgbClr val="FFFF00"/>
                </a:solidFill>
              </a:rPr>
              <a:t>	</a:t>
            </a:r>
            <a:r>
              <a:rPr lang="ru-RU" sz="1600" b="1" dirty="0" smtClean="0">
                <a:solidFill>
                  <a:srgbClr val="FFFF00"/>
                </a:solidFill>
              </a:rPr>
              <a:t>Кали </a:t>
            </a:r>
            <a:r>
              <a:rPr lang="ru-RU" sz="1600" b="1" dirty="0" err="1" smtClean="0">
                <a:solidFill>
                  <a:srgbClr val="FFFF00"/>
                </a:solidFill>
              </a:rPr>
              <a:t>Сеильбекович</a:t>
            </a:r>
            <a:r>
              <a:rPr lang="ru-RU" sz="1600" b="1" dirty="0" smtClean="0">
                <a:solidFill>
                  <a:srgbClr val="FFFF00"/>
                </a:solidFill>
              </a:rPr>
              <a:t> </a:t>
            </a:r>
            <a:r>
              <a:rPr lang="ru-RU" sz="1600" b="1" dirty="0" err="1" smtClean="0">
                <a:solidFill>
                  <a:srgbClr val="FFFF00"/>
                </a:solidFill>
              </a:rPr>
              <a:t>Абдиев</a:t>
            </a:r>
            <a:r>
              <a:rPr lang="ru-RU" sz="1600" b="1" dirty="0" smtClean="0">
                <a:solidFill>
                  <a:srgbClr val="FFFF00"/>
                </a:solidFill>
              </a:rPr>
              <a:t>, 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b="1" dirty="0">
                <a:solidFill>
                  <a:schemeClr val="bg1"/>
                </a:solidFill>
              </a:rPr>
              <a:t>директор </a:t>
            </a:r>
            <a:r>
              <a:rPr lang="ru-RU" sz="1600" b="1" dirty="0" smtClean="0">
                <a:solidFill>
                  <a:schemeClr val="bg1"/>
                </a:solidFill>
              </a:rPr>
              <a:t>Национального центра </a:t>
            </a:r>
            <a:r>
              <a:rPr lang="ru-RU" sz="1600" b="1" dirty="0">
                <a:solidFill>
                  <a:schemeClr val="bg1"/>
                </a:solidFill>
              </a:rPr>
              <a:t>тестирования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b="1" smtClean="0">
                <a:solidFill>
                  <a:schemeClr val="bg1"/>
                </a:solidFill>
              </a:rPr>
              <a:t>Министерства </a:t>
            </a:r>
            <a:r>
              <a:rPr lang="ru-RU" sz="1600" b="1" dirty="0">
                <a:solidFill>
                  <a:schemeClr val="bg1"/>
                </a:solidFill>
              </a:rPr>
              <a:t>образования и науки </a:t>
            </a:r>
            <a:r>
              <a:rPr lang="ru-RU" sz="1600" b="1">
                <a:solidFill>
                  <a:schemeClr val="bg1"/>
                </a:solidFill>
              </a:rPr>
              <a:t>Республики </a:t>
            </a:r>
            <a:r>
              <a:rPr lang="ru-RU" sz="1600" b="1" smtClean="0">
                <a:solidFill>
                  <a:schemeClr val="bg1"/>
                </a:solidFill>
              </a:rPr>
              <a:t>Казахстан, </a:t>
            </a:r>
            <a:r>
              <a:rPr lang="ru-RU" sz="1600" b="1" dirty="0" err="1" smtClean="0">
                <a:solidFill>
                  <a:schemeClr val="bg1"/>
                </a:solidFill>
              </a:rPr>
              <a:t>д.п.н</a:t>
            </a:r>
            <a:r>
              <a:rPr lang="ru-RU" sz="1600" b="1" dirty="0" smtClean="0">
                <a:solidFill>
                  <a:schemeClr val="bg1"/>
                </a:solidFill>
              </a:rPr>
              <a:t>. 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4639519"/>
            <a:ext cx="9171163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30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4" y="4654061"/>
            <a:ext cx="507401" cy="485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4" y="4649259"/>
            <a:ext cx="725312" cy="477476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3511820" y="1299860"/>
            <a:ext cx="2147517" cy="52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600" b="1" smtClean="0">
                <a:solidFill>
                  <a:srgbClr val="FFFF00"/>
                </a:solidFill>
              </a:rPr>
              <a:t>20 апреля 2016</a:t>
            </a:r>
            <a:endParaRPr lang="ru-RU" sz="16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1" b="13600"/>
          <a:stretch/>
        </p:blipFill>
        <p:spPr>
          <a:xfrm>
            <a:off x="1561253" y="4649259"/>
            <a:ext cx="588033" cy="4774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177" y="4673436"/>
            <a:ext cx="1269238" cy="453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Не полный охват уровней образования 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43000" y="1202294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Мониторинг на уровне 5(6) и 9(10) классов проводился только в 2012-2013 годах (НЦОКО)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Итоговая аттестация (внешняя оценка) в основной средней школе (9 класс)  не проводится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Нет оценки ИКТ грамотности в средней школе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Единое национальное тестирование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indent="452438" algn="just"/>
            <a:r>
              <a:rPr lang="ru-RU" sz="2400" dirty="0" smtClean="0">
                <a:solidFill>
                  <a:schemeClr val="tx1"/>
                </a:solidFill>
              </a:rPr>
              <a:t>Единое национальное тестирование – итоговая аттестация  обучающихся в организациях общего среднего образования, совмещенная со вступительными экзаменами в вузы</a:t>
            </a:r>
          </a:p>
          <a:p>
            <a:pPr indent="452438" algn="just"/>
            <a:r>
              <a:rPr lang="ru-RU" sz="2400" dirty="0" smtClean="0">
                <a:solidFill>
                  <a:schemeClr val="tx1"/>
                </a:solidFill>
              </a:rPr>
              <a:t>Проводится с 2004 года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Основные проблемы ЕНТ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128143"/>
            <a:ext cx="9001000" cy="144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2438" algn="just"/>
            <a:r>
              <a:rPr lang="ru-RU" sz="1700" dirty="0" smtClean="0">
                <a:solidFill>
                  <a:schemeClr val="tx1"/>
                </a:solidFill>
              </a:rPr>
              <a:t>Не полное участие выпускников школ в итоговой аттестации в форме ЕНТ (70-75%)</a:t>
            </a:r>
          </a:p>
          <a:p>
            <a:pPr indent="452438" algn="just"/>
            <a:r>
              <a:rPr lang="ru-RU" sz="1700" dirty="0" smtClean="0">
                <a:solidFill>
                  <a:schemeClr val="tx1"/>
                </a:solidFill>
              </a:rPr>
              <a:t>Оценивание результатов обучения без учета профиля оканчиваемого учебного заведения</a:t>
            </a:r>
          </a:p>
          <a:p>
            <a:pPr indent="452438" algn="just"/>
            <a:r>
              <a:rPr lang="ru-RU" sz="1700" dirty="0" smtClean="0">
                <a:solidFill>
                  <a:schemeClr val="tx1"/>
                </a:solidFill>
              </a:rPr>
              <a:t>Высокая социальная нагрузка</a:t>
            </a:r>
          </a:p>
          <a:p>
            <a:pPr indent="452438" algn="just"/>
            <a:r>
              <a:rPr lang="ru-RU" sz="1700" dirty="0" smtClean="0">
                <a:solidFill>
                  <a:schemeClr val="tx1"/>
                </a:solidFill>
              </a:rPr>
              <a:t>Выбор предмета, а не специальности</a:t>
            </a:r>
            <a:endParaRPr lang="ru-RU" sz="17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95680"/>
              </p:ext>
            </p:extLst>
          </p:nvPr>
        </p:nvGraphicFramePr>
        <p:xfrm>
          <a:off x="856444" y="2427734"/>
          <a:ext cx="7416824" cy="258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1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Отношение общественности к ЕНТ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2081" y="1157288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Социологический опрос 2012 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Мониторинг удовлетворенности населения качеством образования и науки 2014-2015г.г.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Опросы  подтверждают  проблемы, но большинство (70%) считает, что это приемлемая форма оценки, требующая доработки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Публикации по результатам экзаменов и мониторингов</a:t>
            </a:r>
            <a:endParaRPr lang="ru-RU" sz="20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Анализ результатов внешней оценки учебных достижений в организациях высшего образования РК, </a:t>
            </a:r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Анализ результатов внешней оценки учебных достижений учащихся 9-х классов,</a:t>
            </a:r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Факторы, влияющие на качество знаний учащихся 9-х классов,</a:t>
            </a:r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Сопоставительный анализ результатов ПГК знаний учащихся 4 и 9 классов организаций общего среднего образования,  </a:t>
            </a:r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 Анализ </a:t>
            </a:r>
            <a:r>
              <a:rPr lang="ru-RU" altLang="ru-RU" sz="1800" dirty="0"/>
              <a:t>результатов единого национального </a:t>
            </a:r>
            <a:r>
              <a:rPr lang="ru-RU" altLang="ru-RU" sz="1800" dirty="0" smtClean="0"/>
              <a:t>тестирования, </a:t>
            </a:r>
            <a:endParaRPr lang="ru-RU" altLang="ru-RU" sz="1800" dirty="0"/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/>
              <a:t> </a:t>
            </a:r>
            <a:r>
              <a:rPr lang="ru-RU" altLang="ru-RU" sz="1800" dirty="0" smtClean="0"/>
              <a:t>Оценка </a:t>
            </a:r>
            <a:r>
              <a:rPr lang="ru-RU" altLang="ru-RU" sz="1800" dirty="0"/>
              <a:t>результатов комплексного </a:t>
            </a:r>
            <a:r>
              <a:rPr lang="ru-RU" altLang="ru-RU" sz="1800" dirty="0" smtClean="0"/>
              <a:t>тестирования – </a:t>
            </a:r>
            <a:r>
              <a:rPr lang="ru-RU" altLang="ru-RU" sz="1800" b="1" i="1" dirty="0" smtClean="0"/>
              <a:t>все</a:t>
            </a:r>
            <a:r>
              <a:rPr lang="ru-RU" altLang="ru-RU" sz="1800" dirty="0" smtClean="0"/>
              <a:t> </a:t>
            </a:r>
            <a:r>
              <a:rPr lang="ru-RU" altLang="ru-RU" sz="1800" b="1" i="1" dirty="0" smtClean="0"/>
              <a:t>по заказу МОН </a:t>
            </a:r>
          </a:p>
          <a:p>
            <a:pPr algn="just">
              <a:lnSpc>
                <a:spcPct val="80000"/>
              </a:lnSpc>
            </a:pPr>
            <a:endParaRPr lang="ru-RU" altLang="ru-RU" sz="1800" dirty="0" smtClean="0"/>
          </a:p>
          <a:p>
            <a:pPr indent="452438" algn="just">
              <a:lnSpc>
                <a:spcPct val="80000"/>
              </a:lnSpc>
            </a:pPr>
            <a:r>
              <a:rPr lang="ru-RU" altLang="ru-RU" sz="1800" dirty="0" smtClean="0"/>
              <a:t>Итоги </a:t>
            </a:r>
            <a:r>
              <a:rPr lang="ru-RU" altLang="ru-RU" sz="1800" dirty="0"/>
              <a:t>формирования студенческого </a:t>
            </a:r>
            <a:r>
              <a:rPr lang="ru-RU" altLang="ru-RU" sz="1800" dirty="0" smtClean="0"/>
              <a:t>контингента – </a:t>
            </a:r>
            <a:r>
              <a:rPr lang="ru-RU" altLang="ru-RU" sz="1800" b="1" i="1" dirty="0" smtClean="0"/>
              <a:t>ежегодный сборник НЦТ</a:t>
            </a:r>
            <a:endParaRPr lang="ru-RU" altLang="ru-RU" sz="1800" b="1" i="1" dirty="0"/>
          </a:p>
          <a:p>
            <a:pPr algn="just">
              <a:lnSpc>
                <a:spcPct val="80000"/>
              </a:lnSpc>
            </a:pPr>
            <a:endParaRPr lang="ru-RU" altLang="ru-RU" sz="1800" dirty="0" smtClean="0"/>
          </a:p>
          <a:p>
            <a:pPr algn="just">
              <a:lnSpc>
                <a:spcPct val="80000"/>
              </a:lnSpc>
            </a:pPr>
            <a:r>
              <a:rPr lang="ru-RU" altLang="ru-RU" sz="1800" b="1" dirty="0" smtClean="0"/>
              <a:t>Мало аналитики на региональном уровне, практически нет независимых исследований</a:t>
            </a:r>
            <a:endParaRPr lang="ru-RU" altLang="ru-RU" sz="1800" b="1" dirty="0"/>
          </a:p>
          <a:p>
            <a:pPr algn="just">
              <a:lnSpc>
                <a:spcPct val="80000"/>
              </a:lnSpc>
            </a:pP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135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916" y="149176"/>
            <a:ext cx="8496176" cy="1008112"/>
          </a:xfrm>
        </p:spPr>
        <p:txBody>
          <a:bodyPr/>
          <a:lstStyle/>
          <a:p>
            <a:pPr algn="l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Основные направления использования результатов мониторинговых исследований и национальных экзаменов (возможности</a:t>
            </a:r>
            <a:r>
              <a:rPr lang="ru-RU" altLang="ru-RU" sz="2000" b="1" dirty="0" smtClean="0"/>
              <a:t>)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Принятие политических решений – разработка стратегических программ развития системы образования (Государственная программа развития образования на 2011-2020 годы, Национальный план действий по развитию функциональной грамотности школьников на 2014-2016 годы);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разработка территориальных (региональных) программ развития образовательных учреждений, инновационных проектов;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установление заработной платы педагогическим и руководящим</a:t>
            </a:r>
            <a:r>
              <a:rPr lang="ru-RU" altLang="ru-RU" sz="2400" dirty="0"/>
              <a:t> </a:t>
            </a:r>
            <a:r>
              <a:rPr lang="ru-RU" altLang="ru-RU" sz="1800" dirty="0"/>
              <a:t>работникам в зависимости от качества труда по заданным критериям и показателям;</a:t>
            </a:r>
            <a:endParaRPr lang="ru-RU" altLang="ru-RU" sz="1800" u="sng" dirty="0">
              <a:solidFill>
                <a:schemeClr val="hlink"/>
              </a:solidFill>
            </a:endParaRP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экспертиза образовательных программ</a:t>
            </a:r>
            <a:r>
              <a:rPr lang="ru-RU" altLang="ru-RU" sz="1800" dirty="0" smtClean="0"/>
              <a:t>;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135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Основные направления использования результатов мониторинговых исследований и национальных экзаменов (возможности)</a:t>
            </a:r>
            <a:endParaRPr lang="ru-RU" sz="20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оценка эффективности экспериментальной и инновационной деятельности в сфере образования;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обеспечение информационной открытости систем образования и образовательных учреждений;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консультирование работников системы образования, обучающихся, родителей;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формирование рейтингов территориальных систем образования и образовательных учреждений;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проведение профессиональных конкурсов;</a:t>
            </a:r>
          </a:p>
          <a:p>
            <a:pPr indent="265113" algn="just">
              <a:lnSpc>
                <a:spcPct val="90000"/>
              </a:lnSpc>
            </a:pPr>
            <a:r>
              <a:rPr lang="ru-RU" altLang="ru-RU" sz="1800" dirty="0"/>
              <a:t>конкурсный отбор лучших образовательных учреждений, учителей.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135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Проблемы кадрового обеспечения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95536" y="1347614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/>
              <a:t>Количество привлекаемых разработчиков и экспертов</a:t>
            </a:r>
            <a:br>
              <a:rPr lang="ru-RU" sz="2400" b="1" dirty="0" smtClean="0"/>
            </a:br>
            <a:r>
              <a:rPr lang="ru-RU" sz="1800" b="1" i="1" dirty="0" smtClean="0"/>
              <a:t>(более 2 тыс</a:t>
            </a:r>
            <a:r>
              <a:rPr lang="ru-RU" sz="1800" b="1" i="1" dirty="0"/>
              <a:t>.</a:t>
            </a:r>
            <a:r>
              <a:rPr lang="ru-RU" sz="1800" b="1" i="1" dirty="0" smtClean="0"/>
              <a:t> человек в год)</a:t>
            </a:r>
            <a:endParaRPr lang="ru-RU" sz="1800" b="1" i="1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484504"/>
              </p:ext>
            </p:extLst>
          </p:nvPr>
        </p:nvGraphicFramePr>
        <p:xfrm>
          <a:off x="251520" y="2211708"/>
          <a:ext cx="8712968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Мероприятие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Разработчики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Первая экспертиза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Вторая экспертиза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ЕНТ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ВОУД СО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76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ГА</a:t>
                      </a:r>
                      <a:r>
                        <a:rPr lang="ru-RU" sz="1400" baseline="0" dirty="0" smtClean="0"/>
                        <a:t> СО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КТПР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ВОУД ВО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299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235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324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ГА вузов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190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239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Проблемы кадрового обеспечения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23528" y="1849923"/>
            <a:ext cx="864096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450850" algn="just">
              <a:tabLst>
                <a:tab pos="274638" algn="l"/>
              </a:tabLst>
            </a:pPr>
            <a:r>
              <a:rPr lang="ru-RU" sz="2000" dirty="0">
                <a:solidFill>
                  <a:srgbClr val="FF0000"/>
                </a:solidFill>
              </a:rPr>
              <a:t>Количество подготовленных специалистов по разработке и экспертизе тестовых заданий не соответствует широте использования тестовых методов контроля. </a:t>
            </a:r>
          </a:p>
          <a:p>
            <a:pPr indent="450850" algn="just">
              <a:tabLst>
                <a:tab pos="274638" algn="l"/>
              </a:tabLst>
            </a:pPr>
            <a:r>
              <a:rPr lang="ru-RU" sz="2000" dirty="0" smtClean="0">
                <a:solidFill>
                  <a:srgbClr val="FF0000"/>
                </a:solidFill>
              </a:rPr>
              <a:t>Проводится </a:t>
            </a:r>
            <a:r>
              <a:rPr lang="ru-RU" sz="2000" dirty="0">
                <a:solidFill>
                  <a:srgbClr val="FF0000"/>
                </a:solidFill>
              </a:rPr>
              <a:t>очень мало исследований по анализу качества тестовых заданий.</a:t>
            </a:r>
          </a:p>
          <a:p>
            <a:pPr indent="450850" algn="just">
              <a:tabLst>
                <a:tab pos="274638" algn="l"/>
              </a:tabLst>
            </a:pPr>
            <a:r>
              <a:rPr lang="ru-RU" sz="2000" dirty="0" smtClean="0">
                <a:solidFill>
                  <a:srgbClr val="00B050"/>
                </a:solidFill>
              </a:rPr>
              <a:t>В </a:t>
            </a:r>
            <a:r>
              <a:rPr lang="ru-RU" sz="2000" dirty="0">
                <a:solidFill>
                  <a:srgbClr val="00B050"/>
                </a:solidFill>
              </a:rPr>
              <a:t>учебных планах подготовки будущих учителей нет курсов изучения современных научных достижений в области педагогических измерений, не изучаются методы </a:t>
            </a:r>
            <a:r>
              <a:rPr lang="ru-RU" sz="2000" dirty="0" err="1">
                <a:solidFill>
                  <a:srgbClr val="00B050"/>
                </a:solidFill>
              </a:rPr>
              <a:t>тестологии</a:t>
            </a:r>
            <a:r>
              <a:rPr lang="ru-RU" sz="2000" dirty="0">
                <a:solidFill>
                  <a:srgbClr val="00B050"/>
                </a:solidFill>
              </a:rPr>
              <a:t>.</a:t>
            </a:r>
          </a:p>
          <a:p>
            <a:pPr indent="450850" algn="just">
              <a:tabLst>
                <a:tab pos="274638" algn="l"/>
              </a:tabLst>
            </a:pPr>
            <a:r>
              <a:rPr lang="ru-RU" sz="2000" dirty="0" smtClean="0">
                <a:solidFill>
                  <a:srgbClr val="00B050"/>
                </a:solidFill>
              </a:rPr>
              <a:t>Не </a:t>
            </a:r>
            <a:r>
              <a:rPr lang="ru-RU" sz="2000" dirty="0">
                <a:solidFill>
                  <a:srgbClr val="00B050"/>
                </a:solidFill>
              </a:rPr>
              <a:t>ведется подготовка ученых в области педагогических измерений, психометрических теорий.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187624" y="1408231"/>
            <a:ext cx="6496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Постановка проблемы  </a:t>
            </a:r>
          </a:p>
        </p:txBody>
      </p:sp>
    </p:spTree>
    <p:extLst>
      <p:ext uri="{BB962C8B-B14F-4D97-AF65-F5344CB8AC3E}">
        <p14:creationId xmlns:p14="http://schemas.microsoft.com/office/powerpoint/2010/main" val="14899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Проблемы кадрового обеспечения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15616" y="1173252"/>
            <a:ext cx="6512511" cy="59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 smtClean="0"/>
              <a:t>Опыт НЦТ</a:t>
            </a:r>
            <a:endParaRPr lang="ru-RU" sz="20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179512" y="1797664"/>
            <a:ext cx="8712968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Курс «Методика конструирования тестовых заданий»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Исследования по анализу качества тестовых заданий. Используются методы классической теории и </a:t>
            </a:r>
            <a:r>
              <a:rPr lang="en-US" sz="2000" dirty="0" smtClean="0"/>
              <a:t>IRT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Анализ результатов экзаменов и мониторингов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Научно-исследовательская работа по темам (грант Комитета науки):</a:t>
            </a:r>
          </a:p>
          <a:p>
            <a:pPr marL="0" indent="0">
              <a:buFont typeface="Arial" charset="0"/>
              <a:buNone/>
            </a:pPr>
            <a:r>
              <a:rPr lang="ru-RU" sz="2000" dirty="0" smtClean="0"/>
              <a:t>            </a:t>
            </a:r>
            <a:r>
              <a:rPr lang="ru-RU" sz="1800" i="1" dirty="0" smtClean="0"/>
              <a:t>Научные основы моделирования оценки информационно-коммуникационной грамотности школьников</a:t>
            </a:r>
          </a:p>
          <a:p>
            <a:pPr marL="0" indent="0">
              <a:buFont typeface="Arial" charset="0"/>
              <a:buNone/>
            </a:pPr>
            <a:r>
              <a:rPr lang="kk-KZ" sz="1800" i="1" dirty="0" smtClean="0">
                <a:ea typeface="Times New Roman" panose="02020603050405020304" pitchFamily="18" charset="0"/>
              </a:rPr>
              <a:t>            Научно-методические основы проектирования систем заданий как инструментария оценки качества знаний школьников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3674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Национальная система оценки качества образования Республики Казахстан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altLang="ru-RU" sz="2400" dirty="0" smtClean="0"/>
          </a:p>
          <a:p>
            <a:pPr indent="452438" algn="r"/>
            <a:r>
              <a:rPr lang="ru-RU" altLang="ru-RU" sz="2400" dirty="0" smtClean="0"/>
              <a:t>Закон РК «Об образовании»:</a:t>
            </a:r>
            <a:endParaRPr lang="ru-RU" altLang="ru-RU" sz="2400" dirty="0"/>
          </a:p>
          <a:p>
            <a:pPr indent="452438" algn="just"/>
            <a:r>
              <a:rPr lang="ru-RU" altLang="ru-RU" sz="2400" dirty="0" smtClean="0"/>
              <a:t>Система </a:t>
            </a:r>
            <a:r>
              <a:rPr lang="ru-RU" altLang="ru-RU" sz="2400" dirty="0"/>
              <a:t>оценки качества образования РК - совокупность институциональных структур, процедур, форм и способов установления соответствия качества образования государственным общеобязательным стандартам образования, потребностям личности, общества и государства.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Проблемы кадрового обеспечения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2203" y="1431816"/>
            <a:ext cx="7920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Содержание курса «Методика конструирования тестовых заданий», 40 часов (лекции - 12 ч., практические занятия - 28ч )</a:t>
            </a:r>
          </a:p>
        </p:txBody>
      </p: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671388" y="2495674"/>
            <a:ext cx="80050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27063" indent="-263525"/>
            <a:r>
              <a:rPr lang="ru-RU" dirty="0"/>
              <a:t>1.	Оценка качества образования. Система оценивания учебных достижений</a:t>
            </a:r>
          </a:p>
          <a:p>
            <a:pPr marL="627063" indent="-263525"/>
            <a:r>
              <a:rPr lang="ru-RU" dirty="0"/>
              <a:t>2.	Международные исследования в области образования</a:t>
            </a:r>
          </a:p>
          <a:p>
            <a:pPr marL="627063" indent="-263525"/>
            <a:r>
              <a:rPr lang="ru-RU" dirty="0"/>
              <a:t>3.	Основные понятия теории педагогических измерений</a:t>
            </a:r>
          </a:p>
          <a:p>
            <a:pPr marL="627063" indent="-263525"/>
            <a:r>
              <a:rPr lang="ru-RU" dirty="0"/>
              <a:t>4.	История развития тестов. Основные положения теории </a:t>
            </a:r>
            <a:r>
              <a:rPr lang="ru-RU" dirty="0" err="1"/>
              <a:t>тестологии</a:t>
            </a:r>
            <a:endParaRPr lang="ru-RU" dirty="0"/>
          </a:p>
          <a:p>
            <a:pPr marL="627063" indent="-263525"/>
            <a:r>
              <a:rPr lang="ru-RU" dirty="0"/>
              <a:t>5.	Принципы отбора содержания тестовых заданий. Спецификация теста</a:t>
            </a:r>
          </a:p>
          <a:p>
            <a:pPr marL="627063" indent="-263525"/>
            <a:r>
              <a:rPr lang="ru-RU" dirty="0"/>
              <a:t>6.	Формы тестовых заданий</a:t>
            </a:r>
          </a:p>
          <a:p>
            <a:pPr marL="627063" indent="-263525"/>
            <a:r>
              <a:rPr lang="ru-RU" dirty="0"/>
              <a:t>7.	Системы тестовых заданий</a:t>
            </a:r>
          </a:p>
          <a:p>
            <a:pPr marL="627063" indent="-263525"/>
            <a:r>
              <a:rPr lang="ru-RU" dirty="0"/>
              <a:t>8.	Оценка качества тестовых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23613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Проблемы кадрового обеспечения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79389" y="1359808"/>
            <a:ext cx="8785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Возможные направления внедрения основ педагогических </a:t>
            </a:r>
          </a:p>
          <a:p>
            <a:pPr algn="ctr" eaLnBrk="1" hangingPunct="1">
              <a:defRPr/>
            </a:pPr>
            <a:r>
              <a:rPr lang="ru-RU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измерений в учебный процесс. </a:t>
            </a:r>
            <a:r>
              <a:rPr lang="ru-RU" sz="2000" b="1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Бакалавриат</a:t>
            </a:r>
            <a:r>
              <a:rPr lang="ru-RU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и магистратура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1230" y="2351077"/>
            <a:ext cx="841125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dirty="0"/>
              <a:t>Раздел «Основы педагогических измерений» в курсе общей педагогики.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Специальный курс «Педагогические измерения»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Производственная практика в Национальном центре тестирования,  его </a:t>
            </a:r>
            <a:r>
              <a:rPr lang="ru-RU" dirty="0" smtClean="0"/>
              <a:t>филиалах и других центрах</a:t>
            </a:r>
            <a:endParaRPr lang="ru-RU" dirty="0"/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Элективный курс в магистратуре «Психометрические теории и анализ тестовых заданий»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Подготовка магистра по индивидуальной </a:t>
            </a:r>
            <a:r>
              <a:rPr lang="ru-RU" dirty="0" smtClean="0"/>
              <a:t>траектории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785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Перспективы развития НСОКО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Отмена государственной аттестации вузов с 2017г., колледжей – с 2020г.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Обновление содержания среднего образования, 2016-2021г.г.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Пересдача ЕНТ – допуск к дополнительному тестированию с 2016г.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Оценка ИК-грамотности в 9-х классах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Отмена ЕНТ - ?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1912" y="195486"/>
            <a:ext cx="8207375" cy="828675"/>
          </a:xfrm>
        </p:spPr>
        <p:txBody>
          <a:bodyPr/>
          <a:lstStyle/>
          <a:p>
            <a:pPr algn="l"/>
            <a:r>
              <a:rPr lang="ru-RU" sz="3500" b="1" kern="0" dirty="0">
                <a:solidFill>
                  <a:srgbClr val="000000"/>
                </a:solidFill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sz="1600" dirty="0" smtClean="0">
                <a:solidFill>
                  <a:prstClr val="white"/>
                </a:solidFill>
                <a:latin typeface="Calibri"/>
              </a:rPr>
              <a:t>www.rtc-edu.ru</a:t>
            </a:r>
            <a:endParaRPr lang="ru-RU" sz="160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8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Национальная система оценки качества образования Республики Казахстан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0525" y="1157288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2438" algn="just">
              <a:lnSpc>
                <a:spcPct val="80000"/>
              </a:lnSpc>
            </a:pPr>
            <a:r>
              <a:rPr lang="ru-RU" altLang="ru-RU" sz="1800" dirty="0"/>
              <a:t>Задачи НСОКО: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институциональное оценивание качества образования; 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внешняя оценка учебных достижений обучающихся;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системный и сравнительный анализ качества образовательных услуг; 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получение объективной информации о состоянии системы  образования;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мониторинг учебных достижений обучающихся (в том числе в международных исследований);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обеспечение мотивации участников образовательной системы к непрерывному обучению и повышению качества образования;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разработка индикаторов развития образования РК;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1800" dirty="0"/>
              <a:t>разработка стратегии развития системы образования в РК.</a:t>
            </a:r>
          </a:p>
        </p:txBody>
      </p:sp>
    </p:spTree>
    <p:extLst>
      <p:ext uri="{BB962C8B-B14F-4D97-AF65-F5344CB8AC3E}">
        <p14:creationId xmlns:p14="http://schemas.microsoft.com/office/powerpoint/2010/main" val="2135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Нормативная</a:t>
            </a:r>
            <a:r>
              <a:rPr lang="ru-RU" sz="3200" dirty="0"/>
              <a:t> </a:t>
            </a:r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база</a:t>
            </a:r>
            <a:r>
              <a:rPr lang="ru-RU" sz="3200" dirty="0"/>
              <a:t>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2438" algn="just">
              <a:lnSpc>
                <a:spcPct val="80000"/>
              </a:lnSpc>
              <a:defRPr/>
            </a:pPr>
            <a:r>
              <a:rPr lang="ru-RU" sz="2400" dirty="0"/>
              <a:t> </a:t>
            </a:r>
            <a:r>
              <a:rPr lang="ru-RU" sz="2000" dirty="0"/>
              <a:t>Закон Республики Казахстан «Об образовании».</a:t>
            </a:r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dirty="0"/>
              <a:t> Государственная программа развития образования Республики Казахстан на 2011-2020 годы.</a:t>
            </a:r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dirty="0"/>
              <a:t> Национальный план действий по развитию функциональной грамотности школьников на 2012-2016 годы.</a:t>
            </a:r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dirty="0"/>
              <a:t> Правила и </a:t>
            </a:r>
            <a:r>
              <a:rPr lang="ru-RU" sz="2000" dirty="0" smtClean="0"/>
              <a:t>инструкции</a:t>
            </a:r>
            <a:r>
              <a:rPr lang="en-US" sz="2000" dirty="0"/>
              <a:t> </a:t>
            </a:r>
            <a:r>
              <a:rPr lang="ru-RU" sz="2000" dirty="0" smtClean="0"/>
              <a:t>проведения экзаменов и мониторингов</a:t>
            </a:r>
          </a:p>
          <a:p>
            <a:pPr indent="452438" algn="just">
              <a:lnSpc>
                <a:spcPct val="80000"/>
              </a:lnSpc>
              <a:defRPr/>
            </a:pPr>
            <a:endParaRPr lang="ru-RU" sz="2000" dirty="0"/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программа развития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на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2016-2019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описаны задачи НСОКО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Законе от 2015, 2016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определения, задачи  касаются только отдельных элементов НСОКО</a:t>
            </a:r>
          </a:p>
          <a:p>
            <a:pPr indent="452438" algn="just">
              <a:lnSpc>
                <a:spcPct val="80000"/>
              </a:lnSpc>
              <a:defRPr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НСОКО не рассматривается как целостная система</a:t>
            </a:r>
          </a:p>
          <a:p>
            <a:pPr indent="452438" algn="just">
              <a:lnSpc>
                <a:spcPct val="80000"/>
              </a:lnSpc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93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Структура НСОКО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Министерство образования и науки,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Комитет по контролю в сфере образования и </a:t>
            </a:r>
            <a:r>
              <a:rPr lang="ru-RU" sz="2000" i="1" dirty="0" smtClean="0"/>
              <a:t>науки,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Национальный центр тестирования,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Национальный  центр образовательной статистики и оценки,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Национальная  академия образования им. </a:t>
            </a:r>
            <a:r>
              <a:rPr lang="ru-RU" sz="2000" i="1" dirty="0" err="1"/>
              <a:t>И.Алтынсарина</a:t>
            </a:r>
            <a:r>
              <a:rPr lang="ru-RU" sz="2000" i="1" dirty="0"/>
              <a:t>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Центр Болонского процесса и академической мобильности,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/>
              <a:t>Республиканский  </a:t>
            </a:r>
            <a:r>
              <a:rPr lang="ru-RU" sz="2000" i="1" dirty="0" smtClean="0"/>
              <a:t>НМЦ </a:t>
            </a:r>
            <a:r>
              <a:rPr lang="ru-RU" sz="2000" i="1" dirty="0"/>
              <a:t>развития технического и профессионального образования и присвоения квалификации.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5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Как менялась инфраструктура НСОКО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07504" y="1200150"/>
            <a:ext cx="9001000" cy="34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НЦТ создан в  1992 году,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НЦОКО  с 2005 года, переименование в НЦОСО в 2012г., ликвидация в 2014 году, часть функций передана в Информационно-аналитический центр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РНМЦ </a:t>
            </a:r>
            <a:r>
              <a:rPr lang="ru-RU" sz="2000" dirty="0" err="1" smtClean="0">
                <a:solidFill>
                  <a:schemeClr val="tx1"/>
                </a:solidFill>
              </a:rPr>
              <a:t>ТиПО</a:t>
            </a:r>
            <a:r>
              <a:rPr lang="ru-RU" sz="2000" dirty="0" smtClean="0">
                <a:solidFill>
                  <a:schemeClr val="tx1"/>
                </a:solidFill>
              </a:rPr>
              <a:t> – создан в 2006 году, в 2016г. – в списке приватизации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«Вертикаль качества». Региональные департаменты ККСОН образованы в 2012 году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региональных  структур ОКО не создано. Центр Независимой ОКО есть только в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Акмолинской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области. В нескольких областях работают отдельные частные предприятия решая только часть задач по ОКО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4" y="160338"/>
            <a:ext cx="8229600" cy="857250"/>
          </a:xfrm>
        </p:spPr>
        <p:txBody>
          <a:bodyPr/>
          <a:lstStyle/>
          <a:p>
            <a:pPr algn="l" eaLnBrk="1" hangingPunct="1"/>
            <a:r>
              <a:rPr lang="ru-RU" alt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Уровни Национальной система оценки качества образования и виды государственного контроля</a:t>
            </a:r>
          </a:p>
        </p:txBody>
      </p:sp>
      <p:grpSp>
        <p:nvGrpSpPr>
          <p:cNvPr id="6147" name="Group 22"/>
          <p:cNvGrpSpPr>
            <a:grpSpLocks/>
          </p:cNvGrpSpPr>
          <p:nvPr/>
        </p:nvGrpSpPr>
        <p:grpSpPr bwMode="auto">
          <a:xfrm>
            <a:off x="395289" y="1276126"/>
            <a:ext cx="8497887" cy="3671888"/>
            <a:chOff x="249" y="890"/>
            <a:chExt cx="5171" cy="3084"/>
          </a:xfrm>
        </p:grpSpPr>
        <p:sp>
          <p:nvSpPr>
            <p:cNvPr id="6150" name="Скругленный прямоугольник 15"/>
            <p:cNvSpPr>
              <a:spLocks noChangeArrowheads="1"/>
            </p:cNvSpPr>
            <p:nvPr/>
          </p:nvSpPr>
          <p:spPr bwMode="auto">
            <a:xfrm>
              <a:off x="249" y="2098"/>
              <a:ext cx="992" cy="525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 b="1" dirty="0">
                  <a:solidFill>
                    <a:srgbClr val="000000"/>
                  </a:solidFill>
                </a:rPr>
                <a:t>НСОКО РК</a:t>
              </a:r>
              <a:endParaRPr lang="ru-RU" altLang="ru-RU" sz="1600" dirty="0"/>
            </a:p>
          </p:txBody>
        </p:sp>
        <p:sp>
          <p:nvSpPr>
            <p:cNvPr id="6151" name="Скругленный прямоугольник 17"/>
            <p:cNvSpPr>
              <a:spLocks noChangeArrowheads="1"/>
            </p:cNvSpPr>
            <p:nvPr/>
          </p:nvSpPr>
          <p:spPr bwMode="auto">
            <a:xfrm>
              <a:off x="1639" y="2623"/>
              <a:ext cx="1344" cy="69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 dirty="0">
                  <a:solidFill>
                    <a:srgbClr val="000000"/>
                  </a:solidFill>
                </a:rPr>
                <a:t>Внешняя оценка учебных достижений</a:t>
              </a:r>
              <a:endParaRPr lang="ru-RU" altLang="ru-RU" sz="1600" dirty="0"/>
            </a:p>
          </p:txBody>
        </p:sp>
        <p:sp>
          <p:nvSpPr>
            <p:cNvPr id="6152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1639" y="1526"/>
              <a:ext cx="1344" cy="5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 dirty="0">
                  <a:solidFill>
                    <a:srgbClr val="000000"/>
                  </a:solidFill>
                </a:rPr>
                <a:t>Институциональная оценка</a:t>
              </a:r>
              <a:endParaRPr lang="ru-RU" altLang="ru-RU" sz="1600" dirty="0"/>
            </a:p>
          </p:txBody>
        </p:sp>
        <p:sp>
          <p:nvSpPr>
            <p:cNvPr id="6153" name="Скругленный прямоугольник 19"/>
            <p:cNvSpPr>
              <a:spLocks noChangeArrowheads="1"/>
            </p:cNvSpPr>
            <p:nvPr/>
          </p:nvSpPr>
          <p:spPr bwMode="auto">
            <a:xfrm>
              <a:off x="3413" y="3513"/>
              <a:ext cx="2007" cy="461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000000"/>
                  </a:solidFill>
                </a:rPr>
                <a:t>Единое национальное тестирование (ЕНТ)</a:t>
              </a:r>
              <a:endParaRPr lang="ru-RU" altLang="ru-RU"/>
            </a:p>
          </p:txBody>
        </p:sp>
        <p:sp>
          <p:nvSpPr>
            <p:cNvPr id="6154" name="Скругленный прямоугольник 20"/>
            <p:cNvSpPr>
              <a:spLocks noChangeArrowheads="1"/>
            </p:cNvSpPr>
            <p:nvPr/>
          </p:nvSpPr>
          <p:spPr bwMode="auto">
            <a:xfrm>
              <a:off x="3413" y="2988"/>
              <a:ext cx="2007" cy="40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solidFill>
                    <a:srgbClr val="000000"/>
                  </a:solidFill>
                </a:rPr>
                <a:t>Внешняя оценка учебных достижений (ВОУД)</a:t>
              </a:r>
              <a:endParaRPr lang="ru-RU" altLang="ru-RU" sz="1600"/>
            </a:p>
          </p:txBody>
        </p:sp>
        <p:sp>
          <p:nvSpPr>
            <p:cNvPr id="6155" name="Скругленный прямоугольник 21"/>
            <p:cNvSpPr>
              <a:spLocks noChangeArrowheads="1"/>
            </p:cNvSpPr>
            <p:nvPr/>
          </p:nvSpPr>
          <p:spPr bwMode="auto">
            <a:xfrm>
              <a:off x="3413" y="2464"/>
              <a:ext cx="2007" cy="44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solidFill>
                    <a:srgbClr val="000000"/>
                  </a:solidFill>
                </a:rPr>
                <a:t>Комплексное тестирование абитуриентов (КТА) </a:t>
              </a:r>
              <a:endParaRPr lang="ru-RU" altLang="ru-RU" sz="1600"/>
            </a:p>
          </p:txBody>
        </p:sp>
        <p:sp>
          <p:nvSpPr>
            <p:cNvPr id="6156" name="Скругленный прямоугольник 22"/>
            <p:cNvSpPr>
              <a:spLocks noChangeArrowheads="1"/>
            </p:cNvSpPr>
            <p:nvPr/>
          </p:nvSpPr>
          <p:spPr bwMode="auto">
            <a:xfrm>
              <a:off x="3413" y="1931"/>
              <a:ext cx="2007" cy="469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solidFill>
                    <a:srgbClr val="000000"/>
                  </a:solidFill>
                </a:rPr>
                <a:t>Государственная аттестация  организаций образования (ГА)</a:t>
              </a:r>
              <a:endParaRPr lang="ru-RU" altLang="ru-RU" sz="1600"/>
            </a:p>
          </p:txBody>
        </p:sp>
        <p:sp>
          <p:nvSpPr>
            <p:cNvPr id="6157" name="Скругленный прямоугольник 23"/>
            <p:cNvSpPr>
              <a:spLocks noChangeArrowheads="1"/>
            </p:cNvSpPr>
            <p:nvPr/>
          </p:nvSpPr>
          <p:spPr bwMode="auto">
            <a:xfrm>
              <a:off x="3413" y="1422"/>
              <a:ext cx="2007" cy="406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solidFill>
                    <a:srgbClr val="000000"/>
                  </a:solidFill>
                </a:rPr>
                <a:t>Аккредитация </a:t>
              </a:r>
              <a:endParaRPr lang="ru-RU" altLang="ru-RU" sz="1600"/>
            </a:p>
          </p:txBody>
        </p:sp>
        <p:sp>
          <p:nvSpPr>
            <p:cNvPr id="6158" name="Скругленный прямоугольник 24"/>
            <p:cNvSpPr>
              <a:spLocks noChangeArrowheads="1"/>
            </p:cNvSpPr>
            <p:nvPr/>
          </p:nvSpPr>
          <p:spPr bwMode="auto">
            <a:xfrm>
              <a:off x="3413" y="890"/>
              <a:ext cx="2007" cy="405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>
                  <a:solidFill>
                    <a:srgbClr val="000000"/>
                  </a:solidFill>
                </a:rPr>
                <a:t>Лицензирование </a:t>
              </a:r>
              <a:endParaRPr lang="ru-RU" altLang="ru-RU" sz="1600"/>
            </a:p>
          </p:txBody>
        </p:sp>
        <p:sp>
          <p:nvSpPr>
            <p:cNvPr id="6159" name="Прямая соединительная линия 25"/>
            <p:cNvSpPr>
              <a:spLocks noChangeShapeType="1"/>
            </p:cNvSpPr>
            <p:nvPr/>
          </p:nvSpPr>
          <p:spPr bwMode="auto">
            <a:xfrm flipV="1">
              <a:off x="2983" y="1128"/>
              <a:ext cx="430" cy="6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Прямая соединительная линия 26"/>
            <p:cNvSpPr>
              <a:spLocks noChangeShapeType="1"/>
            </p:cNvSpPr>
            <p:nvPr/>
          </p:nvSpPr>
          <p:spPr bwMode="auto">
            <a:xfrm flipV="1">
              <a:off x="2983" y="1645"/>
              <a:ext cx="430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Прямая соединительная линия 27"/>
            <p:cNvSpPr>
              <a:spLocks noChangeShapeType="1"/>
            </p:cNvSpPr>
            <p:nvPr/>
          </p:nvSpPr>
          <p:spPr bwMode="auto">
            <a:xfrm>
              <a:off x="2983" y="1756"/>
              <a:ext cx="430" cy="4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Прямая соединительная линия 31"/>
            <p:cNvSpPr>
              <a:spLocks noChangeShapeType="1"/>
            </p:cNvSpPr>
            <p:nvPr/>
          </p:nvSpPr>
          <p:spPr bwMode="auto">
            <a:xfrm flipV="1">
              <a:off x="1241" y="1828"/>
              <a:ext cx="398" cy="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Прямая соединительная линия 32"/>
            <p:cNvSpPr>
              <a:spLocks noChangeShapeType="1"/>
            </p:cNvSpPr>
            <p:nvPr/>
          </p:nvSpPr>
          <p:spPr bwMode="auto">
            <a:xfrm>
              <a:off x="1241" y="2400"/>
              <a:ext cx="398" cy="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2971" y="2976"/>
              <a:ext cx="453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 flipV="1">
              <a:off x="2971" y="2704"/>
              <a:ext cx="45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>
              <a:off x="2971" y="2976"/>
              <a:ext cx="453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068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229008"/>
            <a:ext cx="8856984" cy="3863020"/>
            <a:chOff x="1774826" y="1125485"/>
            <a:chExt cx="8289554" cy="5300715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1774826" y="2852739"/>
              <a:ext cx="2305050" cy="115093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b="1" dirty="0"/>
                <a:t>Экзамены и </a:t>
              </a:r>
            </a:p>
            <a:p>
              <a:pPr algn="ctr"/>
              <a:r>
                <a:rPr lang="ru-RU" b="1" dirty="0"/>
                <a:t>мониторинги, </a:t>
              </a:r>
            </a:p>
            <a:p>
              <a:pPr algn="ctr"/>
              <a:r>
                <a:rPr lang="ru-RU" b="1" dirty="0"/>
                <a:t>проводимые НЦТ</a:t>
              </a: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4730101" y="1557167"/>
              <a:ext cx="1582738" cy="71913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200" b="1" dirty="0"/>
                <a:t>Среднее </a:t>
              </a:r>
            </a:p>
            <a:p>
              <a:pPr algn="ctr"/>
              <a:r>
                <a:rPr lang="ru-RU" sz="1200" b="1" dirty="0"/>
                <a:t>образование</a:t>
              </a: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4730101" y="3191232"/>
              <a:ext cx="1655763" cy="863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200" b="1" dirty="0"/>
                <a:t>Высшее </a:t>
              </a:r>
            </a:p>
            <a:p>
              <a:pPr algn="ctr"/>
              <a:r>
                <a:rPr lang="ru-RU" sz="1200" b="1" dirty="0"/>
                <a:t>образование</a:t>
              </a: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730101" y="4797426"/>
              <a:ext cx="1727199" cy="93662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600" b="1" dirty="0"/>
                <a:t>Послевузовское </a:t>
              </a:r>
            </a:p>
            <a:p>
              <a:pPr algn="ctr"/>
              <a:r>
                <a:rPr lang="ru-RU" sz="1600" b="1" dirty="0"/>
                <a:t>образование</a:t>
              </a:r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6678641" y="1996464"/>
              <a:ext cx="3384550" cy="576261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600" dirty="0"/>
                <a:t>Государственная аттестация</a:t>
              </a:r>
            </a:p>
            <a:p>
              <a:pPr algn="ctr"/>
              <a:r>
                <a:rPr lang="ru-RU" sz="1600" dirty="0"/>
                <a:t> общего среднего образования</a:t>
              </a:r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679830" y="1592150"/>
              <a:ext cx="3384550" cy="28892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300"/>
                <a:t>КТА</a:t>
              </a: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6678640" y="1125485"/>
              <a:ext cx="3384550" cy="3603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dirty="0"/>
                <a:t>ВОУД СО</a:t>
              </a: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6678641" y="2607592"/>
              <a:ext cx="3384550" cy="3603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300"/>
                <a:t>ЕНТ</a:t>
              </a: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6678641" y="3127291"/>
              <a:ext cx="3384550" cy="576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  <a:p>
              <a:pPr algn="ctr"/>
              <a:r>
                <a:rPr lang="ru-RU" dirty="0"/>
                <a:t>КТ при государственной </a:t>
              </a:r>
            </a:p>
            <a:p>
              <a:pPr algn="ctr"/>
              <a:r>
                <a:rPr lang="ru-RU" dirty="0"/>
                <a:t>аттестации вузов</a:t>
              </a:r>
            </a:p>
            <a:p>
              <a:pPr algn="ctr"/>
              <a:endParaRPr lang="ru-RU" dirty="0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6678641" y="3919454"/>
              <a:ext cx="3384550" cy="431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ВОУД ВО</a:t>
              </a: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4511675" y="1881075"/>
              <a:ext cx="1" cy="35640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4511677" y="1881075"/>
              <a:ext cx="218425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V="1">
              <a:off x="4511676" y="3560795"/>
              <a:ext cx="2184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4511676" y="5445125"/>
              <a:ext cx="2184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V="1">
              <a:off x="6319867" y="1305666"/>
              <a:ext cx="359963" cy="581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6319867" y="1736611"/>
              <a:ext cx="358773" cy="150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6319867" y="1886867"/>
              <a:ext cx="35877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319867" y="1886867"/>
              <a:ext cx="358775" cy="936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V="1">
              <a:off x="6391304" y="3414629"/>
              <a:ext cx="2873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6391304" y="3630529"/>
              <a:ext cx="287338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4079876" y="3560796"/>
              <a:ext cx="43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6678641" y="6030973"/>
              <a:ext cx="3384550" cy="39522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b="1" dirty="0"/>
                <a:t>КАЗТЕСТ</a:t>
              </a: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6462741" y="5445127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>
              <a:off x="6678641" y="4611104"/>
              <a:ext cx="3384550" cy="431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/>
                <a:t>КТПР</a:t>
              </a:r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6678641" y="5141710"/>
              <a:ext cx="3384550" cy="5923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  <a:p>
              <a:pPr algn="ctr"/>
              <a:r>
                <a:rPr lang="ru-RU" sz="1600" dirty="0"/>
                <a:t>Вступительные экзамены </a:t>
              </a:r>
            </a:p>
            <a:p>
              <a:pPr algn="ctr"/>
              <a:r>
                <a:rPr lang="ru-RU" sz="1600" dirty="0"/>
                <a:t>в магистратуру и докторантуру</a:t>
              </a:r>
            </a:p>
            <a:p>
              <a:pPr algn="ctr"/>
              <a:endParaRPr lang="ru-RU" sz="1300" dirty="0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V="1">
              <a:off x="6462741" y="4797425"/>
              <a:ext cx="217090" cy="647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V="1">
              <a:off x="6462741" y="5373689"/>
              <a:ext cx="215900" cy="71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0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64344" y="1603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15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Arial"/>
                <a:cs typeface="Arial"/>
              </a:rPr>
              <a:t>Экзамены и мониторинги проводимые в НЦТ</a:t>
            </a:r>
            <a:endParaRPr lang="ru-RU" altLang="ru-RU" sz="20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1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1008112"/>
          </a:xfrm>
        </p:spPr>
        <p:txBody>
          <a:bodyPr/>
          <a:lstStyle/>
          <a:p>
            <a:pPr algn="l"/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</a:rPr>
              <a:t>Изменение состава оценочных мероприятий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416108"/>
              </p:ext>
            </p:extLst>
          </p:nvPr>
        </p:nvGraphicFramePr>
        <p:xfrm>
          <a:off x="139066" y="1203598"/>
          <a:ext cx="889743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293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0">
    <a:dk1>
      <a:sysClr val="windowText" lastClr="000000"/>
    </a:dk1>
    <a:lt1>
      <a:sysClr val="window" lastClr="FFFFFF"/>
    </a:lt1>
    <a:dk2>
      <a:srgbClr val="54A838"/>
    </a:dk2>
    <a:lt2>
      <a:srgbClr val="00B0F0"/>
    </a:lt2>
    <a:accent1>
      <a:srgbClr val="320032"/>
    </a:accent1>
    <a:accent2>
      <a:srgbClr val="A9A100"/>
    </a:accent2>
    <a:accent3>
      <a:srgbClr val="FE00FE"/>
    </a:accent3>
    <a:accent4>
      <a:srgbClr val="5DF0F6"/>
    </a:accent4>
    <a:accent5>
      <a:srgbClr val="59A9F2"/>
    </a:accent5>
    <a:accent6>
      <a:srgbClr val="5FF2CA"/>
    </a:accent6>
    <a:hlink>
      <a:srgbClr val="FF7EFF"/>
    </a:hlink>
    <a:folHlink>
      <a:srgbClr val="59A9F2"/>
    </a:folHlink>
  </a:clrScheme>
  <a:fontScheme name="Техническая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7105</TotalTime>
  <Words>1244</Words>
  <Application>Microsoft Office PowerPoint</Application>
  <PresentationFormat>Экран (16:9)</PresentationFormat>
  <Paragraphs>239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Calibri</vt:lpstr>
      <vt:lpstr>Times New Roman</vt:lpstr>
      <vt:lpstr>Wingdings</vt:lpstr>
      <vt:lpstr>Тема Office</vt:lpstr>
      <vt:lpstr>1_Тема Office</vt:lpstr>
      <vt:lpstr>Уроки,  извлеченные из опыта построения НСОКО Казахстана</vt:lpstr>
      <vt:lpstr>Национальная система оценки качества образования Республики Казахстан</vt:lpstr>
      <vt:lpstr>Национальная система оценки качества образования Республики Казахстан</vt:lpstr>
      <vt:lpstr>Нормативная база </vt:lpstr>
      <vt:lpstr>Структура НСОКО</vt:lpstr>
      <vt:lpstr>Как менялась инфраструктура НСОКО</vt:lpstr>
      <vt:lpstr>Уровни Национальной система оценки качества образования и виды государственного контроля</vt:lpstr>
      <vt:lpstr>Презентация PowerPoint</vt:lpstr>
      <vt:lpstr>Изменение состава оценочных мероприятий</vt:lpstr>
      <vt:lpstr> Не полный охват уровней образования </vt:lpstr>
      <vt:lpstr>Единое национальное тестирование</vt:lpstr>
      <vt:lpstr>Основные проблемы ЕНТ</vt:lpstr>
      <vt:lpstr>Отношение общественности к ЕНТ</vt:lpstr>
      <vt:lpstr>Публикации по результатам экзаменов и мониторингов</vt:lpstr>
      <vt:lpstr>Основные направления использования результатов мониторинговых исследований и национальных экзаменов (возможности)</vt:lpstr>
      <vt:lpstr>Основные направления использования результатов мониторинговых исследований и национальных экзаменов (возможности)</vt:lpstr>
      <vt:lpstr>Проблемы кадрового обеспечения</vt:lpstr>
      <vt:lpstr>Проблемы кадрового обеспечения</vt:lpstr>
      <vt:lpstr>Проблемы кадрового обеспечения</vt:lpstr>
      <vt:lpstr>Проблемы кадрового обеспечения</vt:lpstr>
      <vt:lpstr>Проблемы кадрового обеспечения</vt:lpstr>
      <vt:lpstr>Перспективы развития НСОКО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364</cp:revision>
  <cp:lastPrinted>2012-11-08T07:08:57Z</cp:lastPrinted>
  <dcterms:created xsi:type="dcterms:W3CDTF">2011-08-25T06:09:31Z</dcterms:created>
  <dcterms:modified xsi:type="dcterms:W3CDTF">2016-04-19T14:35:07Z</dcterms:modified>
</cp:coreProperties>
</file>