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96" r:id="rId2"/>
    <p:sldId id="319" r:id="rId3"/>
    <p:sldId id="334" r:id="rId4"/>
    <p:sldId id="340" r:id="rId5"/>
    <p:sldId id="348" r:id="rId6"/>
    <p:sldId id="381" r:id="rId7"/>
    <p:sldId id="382" r:id="rId8"/>
    <p:sldId id="383" r:id="rId9"/>
    <p:sldId id="380" r:id="rId10"/>
    <p:sldId id="350" r:id="rId11"/>
    <p:sldId id="351" r:id="rId12"/>
    <p:sldId id="378" r:id="rId13"/>
    <p:sldId id="353" r:id="rId14"/>
    <p:sldId id="355" r:id="rId15"/>
    <p:sldId id="377" r:id="rId16"/>
    <p:sldId id="357" r:id="rId17"/>
    <p:sldId id="358" r:id="rId18"/>
    <p:sldId id="359" r:id="rId19"/>
    <p:sldId id="360" r:id="rId20"/>
    <p:sldId id="362" r:id="rId21"/>
    <p:sldId id="364" r:id="rId22"/>
    <p:sldId id="365" r:id="rId23"/>
    <p:sldId id="366" r:id="rId24"/>
    <p:sldId id="367" r:id="rId25"/>
    <p:sldId id="368" r:id="rId26"/>
    <p:sldId id="370" r:id="rId27"/>
    <p:sldId id="29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DFDFD"/>
    <a:srgbClr val="6666FF"/>
    <a:srgbClr val="FF99FF"/>
    <a:srgbClr val="99CCFF"/>
    <a:srgbClr val="0000FF"/>
    <a:srgbClr val="503AD2"/>
    <a:srgbClr val="0000CC"/>
    <a:srgbClr val="FF505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60"/>
  </p:normalViewPr>
  <p:slideViewPr>
    <p:cSldViewPr>
      <p:cViewPr varScale="1">
        <p:scale>
          <a:sx n="104" d="100"/>
          <a:sy n="104" d="100"/>
        </p:scale>
        <p:origin x="17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46C37-EBD0-42EF-98F3-C317B6B6163D}" type="doc">
      <dgm:prSet loTypeId="urn:microsoft.com/office/officeart/2005/8/layout/lProcess3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9E43ED2-A7EF-4443-A7D2-DE6A7944B241}" type="pres">
      <dgm:prSet presAssocID="{33646C37-EBD0-42EF-98F3-C317B6B6163D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B9CA0093-5826-41F3-B995-27220A62DD21}" type="presOf" srcId="{33646C37-EBD0-42EF-98F3-C317B6B6163D}" destId="{59E43ED2-A7EF-4443-A7D2-DE6A7944B24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C0B43-FDD2-45EF-B5C3-817EC2B27632}" type="doc">
      <dgm:prSet loTypeId="urn:microsoft.com/office/officeart/2005/8/layout/arrow2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BF66C96-96E9-47F4-A1ED-56E142B2A9A4}">
      <dgm:prSet phldrT="[Текст]" custT="1"/>
      <dgm:spPr/>
      <dgm:t>
        <a:bodyPr/>
        <a:lstStyle/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 2010 год</a:t>
          </a:r>
        </a:p>
        <a:p>
          <a:r>
            <a:rPr lang="ru-RU" sz="105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Стартовая диагност</a:t>
          </a:r>
          <a:r>
            <a: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ика (индивидуально-личностное развитие, предпосылки учебной деятельности)</a:t>
          </a:r>
          <a:endParaRPr lang="ru-RU" sz="10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50" b="1" dirty="0">
              <a:latin typeface="Times New Roman" pitchFamily="18" charset="0"/>
              <a:cs typeface="Times New Roman" pitchFamily="18" charset="0"/>
            </a:rPr>
            <a:t> 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050" b="1" dirty="0">
            <a:latin typeface="Times New Roman" pitchFamily="18" charset="0"/>
            <a:cs typeface="Times New Roman" pitchFamily="18" charset="0"/>
          </a:endParaRPr>
        </a:p>
      </dgm:t>
    </dgm:pt>
    <dgm:pt modelId="{7B5A038A-A0C6-40D4-80D6-17F85B5CEB92}" type="parTrans" cxnId="{3C4C9B97-E16F-4886-8B56-0FC97A318927}">
      <dgm:prSet/>
      <dgm:spPr/>
      <dgm:t>
        <a:bodyPr/>
        <a:lstStyle/>
        <a:p>
          <a:endParaRPr lang="ru-RU"/>
        </a:p>
      </dgm:t>
    </dgm:pt>
    <dgm:pt modelId="{5B1F9FDD-905D-4637-8671-7BFEA4CB2734}" type="sibTrans" cxnId="{3C4C9B97-E16F-4886-8B56-0FC97A318927}">
      <dgm:prSet/>
      <dgm:spPr/>
      <dgm:t>
        <a:bodyPr/>
        <a:lstStyle/>
        <a:p>
          <a:endParaRPr lang="ru-RU"/>
        </a:p>
      </dgm:t>
    </dgm:pt>
    <dgm:pt modelId="{B6FF5E04-6E1D-45C9-AF55-BB82DAB34A7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2011 г.</a:t>
          </a:r>
          <a:r>
            <a:rPr lang="ru-RU" sz="1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Конец 1 </a:t>
          </a:r>
          <a:r>
            <a:rPr lang="ru-RU" sz="1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Предметные результаты (</a:t>
          </a:r>
          <a:r>
            <a: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математика, русский язык, чтение (Х)</a:t>
          </a:r>
          <a:endParaRPr lang="ru-RU" sz="1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Личностные результаты (</a:t>
          </a:r>
          <a:r>
            <a: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самооценка, отношение к учебной деятельности)</a:t>
          </a:r>
          <a:endParaRPr lang="ru-RU" sz="1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5F5AF2-4E5B-47A0-B8BD-8947B7F3416A}" type="parTrans" cxnId="{A1118447-69F1-4004-AD11-820A18192589}">
      <dgm:prSet/>
      <dgm:spPr/>
      <dgm:t>
        <a:bodyPr/>
        <a:lstStyle/>
        <a:p>
          <a:endParaRPr lang="ru-RU"/>
        </a:p>
      </dgm:t>
    </dgm:pt>
    <dgm:pt modelId="{08D53F7E-8FD1-4488-9F3D-2756CBCD862E}" type="sibTrans" cxnId="{A1118447-69F1-4004-AD11-820A18192589}">
      <dgm:prSet/>
      <dgm:spPr/>
      <dgm:t>
        <a:bodyPr/>
        <a:lstStyle/>
        <a:p>
          <a:endParaRPr lang="ru-RU"/>
        </a:p>
      </dgm:t>
    </dgm:pt>
    <dgm:pt modelId="{81013579-4F4E-4E68-A735-709AE7B838AD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2012 г. Конец 2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b="0" dirty="0">
              <a:latin typeface="Times New Roman" pitchFamily="18" charset="0"/>
              <a:cs typeface="Times New Roman" pitchFamily="18" charset="0"/>
            </a:rPr>
            <a:t>Предметные результаты </a:t>
          </a:r>
          <a:r>
            <a: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математика, русский язык, чтение (Х</a:t>
          </a:r>
          <a:r>
            <a: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 Н-П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0" dirty="0">
              <a:latin typeface="Times New Roman" pitchFamily="18" charset="0"/>
              <a:cs typeface="Times New Roman" pitchFamily="18" charset="0"/>
            </a:rPr>
            <a:t>Личностные результаты </a:t>
          </a:r>
          <a:r>
            <a: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(+структура мотивации</a:t>
          </a:r>
          <a:r>
            <a:rPr lang="ru-RU" b="0" dirty="0">
              <a:latin typeface="Times New Roman" pitchFamily="18" charset="0"/>
              <a:cs typeface="Times New Roman" pitchFamily="18" charset="0"/>
            </a:rPr>
            <a:t>)</a:t>
          </a:r>
          <a:endParaRPr lang="ru-RU" b="0" dirty="0"/>
        </a:p>
      </dgm:t>
    </dgm:pt>
    <dgm:pt modelId="{28AA8BC3-0581-4612-B3B5-6CC2521D988C}" type="parTrans" cxnId="{2C9B62B8-F1CD-4A08-8139-98DC231C95F0}">
      <dgm:prSet/>
      <dgm:spPr/>
      <dgm:t>
        <a:bodyPr/>
        <a:lstStyle/>
        <a:p>
          <a:endParaRPr lang="ru-RU"/>
        </a:p>
      </dgm:t>
    </dgm:pt>
    <dgm:pt modelId="{8DF08D56-BFFD-4B1D-8722-67C4D82D6F3F}" type="sibTrans" cxnId="{2C9B62B8-F1CD-4A08-8139-98DC231C95F0}">
      <dgm:prSet/>
      <dgm:spPr/>
      <dgm:t>
        <a:bodyPr/>
        <a:lstStyle/>
        <a:p>
          <a:endParaRPr lang="ru-RU"/>
        </a:p>
      </dgm:t>
    </dgm:pt>
    <dgm:pt modelId="{47D1FF95-DB7C-41AF-A9F6-412F6458072D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2013 г.</a:t>
          </a:r>
          <a:r>
            <a:rPr lang="ru-RU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Конец 3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b="0" dirty="0">
              <a:latin typeface="Times New Roman" pitchFamily="18" charset="0"/>
              <a:cs typeface="Times New Roman" pitchFamily="18" charset="0"/>
            </a:rPr>
            <a:t>Предметные результаты</a:t>
          </a:r>
        </a:p>
        <a:p>
          <a:r>
            <a:rPr lang="ru-RU" b="0" dirty="0">
              <a:latin typeface="Times New Roman" pitchFamily="18" charset="0"/>
              <a:cs typeface="Times New Roman" pitchFamily="18" charset="0"/>
            </a:rPr>
            <a:t>Личностные результаты</a:t>
          </a:r>
          <a:endParaRPr lang="ru-RU" b="0" dirty="0"/>
        </a:p>
      </dgm:t>
    </dgm:pt>
    <dgm:pt modelId="{2CC0DB14-08A9-44F3-95E2-158B899ACFB2}" type="parTrans" cxnId="{ABD92B56-0543-432F-AC58-AE94F17CF6CF}">
      <dgm:prSet/>
      <dgm:spPr/>
      <dgm:t>
        <a:bodyPr/>
        <a:lstStyle/>
        <a:p>
          <a:endParaRPr lang="ru-RU"/>
        </a:p>
      </dgm:t>
    </dgm:pt>
    <dgm:pt modelId="{D09C6853-C1FA-4FE2-A541-71D8E75901D5}" type="sibTrans" cxnId="{ABD92B56-0543-432F-AC58-AE94F17CF6CF}">
      <dgm:prSet/>
      <dgm:spPr/>
      <dgm:t>
        <a:bodyPr/>
        <a:lstStyle/>
        <a:p>
          <a:endParaRPr lang="ru-RU"/>
        </a:p>
      </dgm:t>
    </dgm:pt>
    <dgm:pt modelId="{AFF318FF-CD0E-4C67-A6CD-D42666853C4C}">
      <dgm:prSet phldrT="[Текст]" custScaleX="178059" custScaleY="26010" custLinFactX="-57074" custLinFactNeighborX="-100000" custLinFactNeighborY="7217"/>
      <dgm:spPr/>
      <dgm:t>
        <a:bodyPr/>
        <a:lstStyle/>
        <a:p>
          <a:endParaRPr lang="ru-RU" dirty="0"/>
        </a:p>
      </dgm:t>
    </dgm:pt>
    <dgm:pt modelId="{96B40845-2BE6-4858-A580-870A57D73B42}" type="parTrans" cxnId="{DDA243C9-980C-472E-BC74-684DC0BEB5DE}">
      <dgm:prSet/>
      <dgm:spPr/>
      <dgm:t>
        <a:bodyPr/>
        <a:lstStyle/>
        <a:p>
          <a:endParaRPr lang="ru-RU"/>
        </a:p>
      </dgm:t>
    </dgm:pt>
    <dgm:pt modelId="{ACD47F7F-3E4A-43A4-A73C-5E56420CF7A1}" type="sibTrans" cxnId="{DDA243C9-980C-472E-BC74-684DC0BEB5DE}">
      <dgm:prSet/>
      <dgm:spPr/>
      <dgm:t>
        <a:bodyPr/>
        <a:lstStyle/>
        <a:p>
          <a:endParaRPr lang="ru-RU"/>
        </a:p>
      </dgm:t>
    </dgm:pt>
    <dgm:pt modelId="{0DEB189D-C138-4F91-A95C-DCC741DB66FC}">
      <dgm:prSet phldrT="[Текст]"/>
      <dgm:spPr/>
      <dgm:t>
        <a:bodyPr/>
        <a:lstStyle/>
        <a:p>
          <a:endParaRPr lang="ru-RU" dirty="0"/>
        </a:p>
      </dgm:t>
    </dgm:pt>
    <dgm:pt modelId="{EF6CACB2-F4C7-4EB3-B063-E5F5E48FD033}" type="parTrans" cxnId="{11ED958E-FABA-4E23-B283-52A5D14DC2A9}">
      <dgm:prSet/>
      <dgm:spPr/>
      <dgm:t>
        <a:bodyPr/>
        <a:lstStyle/>
        <a:p>
          <a:endParaRPr lang="ru-RU"/>
        </a:p>
      </dgm:t>
    </dgm:pt>
    <dgm:pt modelId="{E22F75C1-6ACF-4808-A062-273A67D63A15}" type="sibTrans" cxnId="{11ED958E-FABA-4E23-B283-52A5D14DC2A9}">
      <dgm:prSet/>
      <dgm:spPr/>
      <dgm:t>
        <a:bodyPr/>
        <a:lstStyle/>
        <a:p>
          <a:endParaRPr lang="ru-RU"/>
        </a:p>
      </dgm:t>
    </dgm:pt>
    <dgm:pt modelId="{57AEC702-551F-4606-A0F7-10DF16F71DBC}">
      <dgm:prSet phldrT="[Текст]" custT="1"/>
      <dgm:spPr/>
      <dgm:t>
        <a:bodyPr/>
        <a:lstStyle/>
        <a:p>
          <a:r>
            <a:rPr lang="ru-RU" sz="1100" b="1" dirty="0">
              <a:latin typeface="Times New Roman" pitchFamily="18" charset="0"/>
              <a:cs typeface="Times New Roman" pitchFamily="18" charset="0"/>
            </a:rPr>
            <a:t>2014г.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Конец 4 </a:t>
          </a:r>
          <a:r>
            <a:rPr lang="ru-RU" sz="1100" b="1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Выборка 12 тыс. чел.</a:t>
          </a:r>
        </a:p>
        <a:p>
          <a:r>
            <a:rPr lang="ru-RU" sz="1100" b="0" dirty="0">
              <a:latin typeface="Times New Roman" pitchFamily="18" charset="0"/>
              <a:cs typeface="Times New Roman" pitchFamily="18" charset="0"/>
            </a:rPr>
            <a:t>Предметные результаты</a:t>
          </a:r>
        </a:p>
        <a:p>
          <a:r>
            <a:rPr lang="ru-RU" sz="1100" b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Метапредметные</a:t>
          </a:r>
          <a:r>
            <a:rPr lang="ru-RU" sz="11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результаты</a:t>
          </a:r>
        </a:p>
        <a:p>
          <a:r>
            <a:rPr lang="ru-RU" sz="11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(смысловое чтение, групповые проекты)</a:t>
          </a:r>
        </a:p>
        <a:p>
          <a:r>
            <a:rPr lang="ru-RU" sz="1100" b="0" dirty="0">
              <a:latin typeface="Times New Roman" pitchFamily="18" charset="0"/>
              <a:cs typeface="Times New Roman" pitchFamily="18" charset="0"/>
            </a:rPr>
            <a:t>Личностные результаты </a:t>
          </a:r>
          <a:r>
            <a:rPr lang="ru-RU" sz="11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(+моральные дилеммы</a:t>
          </a:r>
          <a:r>
            <a:rPr lang="ru-RU" sz="1100" b="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9723FD3F-5D04-4178-A82F-CDBF8E81FA83}" type="sibTrans" cxnId="{2363C47E-A4A0-4444-A65C-423FC7147BC6}">
      <dgm:prSet/>
      <dgm:spPr/>
      <dgm:t>
        <a:bodyPr/>
        <a:lstStyle/>
        <a:p>
          <a:endParaRPr lang="ru-RU"/>
        </a:p>
      </dgm:t>
    </dgm:pt>
    <dgm:pt modelId="{31120914-53D6-493D-AD34-BAC6ABF11611}" type="parTrans" cxnId="{2363C47E-A4A0-4444-A65C-423FC7147BC6}">
      <dgm:prSet/>
      <dgm:spPr/>
      <dgm:t>
        <a:bodyPr/>
        <a:lstStyle/>
        <a:p>
          <a:endParaRPr lang="ru-RU"/>
        </a:p>
      </dgm:t>
    </dgm:pt>
    <dgm:pt modelId="{CBED9AFB-5D4F-4051-9680-7FF2A4B533A7}" type="pres">
      <dgm:prSet presAssocID="{3A1C0B43-FDD2-45EF-B5C3-817EC2B27632}" presName="arrowDiagram" presStyleCnt="0">
        <dgm:presLayoutVars>
          <dgm:chMax val="5"/>
          <dgm:dir/>
          <dgm:resizeHandles val="exact"/>
        </dgm:presLayoutVars>
      </dgm:prSet>
      <dgm:spPr/>
    </dgm:pt>
    <dgm:pt modelId="{41308E59-12C1-44B9-8B00-B60316CB7EB8}" type="pres">
      <dgm:prSet presAssocID="{3A1C0B43-FDD2-45EF-B5C3-817EC2B27632}" presName="arrow" presStyleLbl="bgShp" presStyleIdx="0" presStyleCnt="1" custAng="0" custScaleX="100000" custScaleY="81053" custLinFactNeighborX="1236" custLinFactNeighborY="-8319"/>
      <dgm:spPr/>
    </dgm:pt>
    <dgm:pt modelId="{D9534BB7-6D33-48CC-9AB8-651148F2945B}" type="pres">
      <dgm:prSet presAssocID="{3A1C0B43-FDD2-45EF-B5C3-817EC2B27632}" presName="arrowDiagram5" presStyleCnt="0"/>
      <dgm:spPr/>
    </dgm:pt>
    <dgm:pt modelId="{4EA76902-76BF-473F-A17E-BE03C2A2CABE}" type="pres">
      <dgm:prSet presAssocID="{1BF66C96-96E9-47F4-A1ED-56E142B2A9A4}" presName="bullet5a" presStyleLbl="node1" presStyleIdx="0" presStyleCnt="5" custScaleX="86018" custScaleY="86018" custLinFactX="-105071" custLinFactNeighborX="-200000" custLinFactNeighborY="10402"/>
      <dgm:spPr/>
    </dgm:pt>
    <dgm:pt modelId="{895EC52F-73A7-490F-BC2F-427B55162E01}" type="pres">
      <dgm:prSet presAssocID="{1BF66C96-96E9-47F4-A1ED-56E142B2A9A4}" presName="textBox5a" presStyleLbl="revTx" presStyleIdx="0" presStyleCnt="5" custScaleX="254382" custLinFactNeighborX="23015" custLinFactNeighborY="22640">
        <dgm:presLayoutVars>
          <dgm:bulletEnabled val="1"/>
        </dgm:presLayoutVars>
      </dgm:prSet>
      <dgm:spPr/>
    </dgm:pt>
    <dgm:pt modelId="{28F395F0-BF4C-416A-AFCC-AED02C2D842D}" type="pres">
      <dgm:prSet presAssocID="{B6FF5E04-6E1D-45C9-AF55-BB82DAB34A7A}" presName="bullet5b" presStyleLbl="node1" presStyleIdx="1" presStyleCnt="5" custScaleX="68010" custScaleY="68012" custLinFactX="-100000" custLinFactY="14966" custLinFactNeighborX="-129913" custLinFactNeighborY="100000"/>
      <dgm:spPr/>
    </dgm:pt>
    <dgm:pt modelId="{1609BF81-4882-43C0-A760-F9F93ACB35E9}" type="pres">
      <dgm:prSet presAssocID="{B6FF5E04-6E1D-45C9-AF55-BB82DAB34A7A}" presName="textBox5b" presStyleLbl="revTx" presStyleIdx="1" presStyleCnt="5" custScaleX="220145" custScaleY="46109" custLinFactNeighborX="9281" custLinFactNeighborY="-7647">
        <dgm:presLayoutVars>
          <dgm:bulletEnabled val="1"/>
        </dgm:presLayoutVars>
      </dgm:prSet>
      <dgm:spPr/>
    </dgm:pt>
    <dgm:pt modelId="{0B8AFCA1-31FD-4F2F-8EC9-E8BC01641498}" type="pres">
      <dgm:prSet presAssocID="{81013579-4F4E-4E68-A735-709AE7B838AD}" presName="bullet5c" presStyleLbl="node1" presStyleIdx="2" presStyleCnt="5" custScaleX="57998" custScaleY="68011" custLinFactX="-80523" custLinFactNeighborX="-100000" custLinFactNeighborY="62909"/>
      <dgm:spPr/>
    </dgm:pt>
    <dgm:pt modelId="{549DC53E-FF2E-4BD3-A48C-368F27B23292}" type="pres">
      <dgm:prSet presAssocID="{81013579-4F4E-4E68-A735-709AE7B838AD}" presName="textBox5c" presStyleLbl="revTx" presStyleIdx="2" presStyleCnt="5" custScaleX="140752" custScaleY="31471" custLinFactNeighborX="-42817" custLinFactNeighborY="-21838">
        <dgm:presLayoutVars>
          <dgm:bulletEnabled val="1"/>
        </dgm:presLayoutVars>
      </dgm:prSet>
      <dgm:spPr/>
    </dgm:pt>
    <dgm:pt modelId="{9FA7BAAF-B78E-4504-8A4A-8BDFBF3CBCED}" type="pres">
      <dgm:prSet presAssocID="{47D1FF95-DB7C-41AF-A9F6-412F6458072D}" presName="bullet5d" presStyleLbl="node1" presStyleIdx="3" presStyleCnt="5" custScaleX="62590" custScaleY="62591" custLinFactX="-31677" custLinFactNeighborX="-100000" custLinFactNeighborY="38051"/>
      <dgm:spPr/>
    </dgm:pt>
    <dgm:pt modelId="{21D406D9-8012-4E03-941F-06822A48E45A}" type="pres">
      <dgm:prSet presAssocID="{47D1FF95-DB7C-41AF-A9F6-412F6458072D}" presName="textBox5d" presStyleLbl="revTx" presStyleIdx="3" presStyleCnt="5" custScaleX="121774" custScaleY="20365" custLinFactNeighborX="-55678" custLinFactNeighborY="-25494">
        <dgm:presLayoutVars>
          <dgm:bulletEnabled val="1"/>
        </dgm:presLayoutVars>
      </dgm:prSet>
      <dgm:spPr/>
    </dgm:pt>
    <dgm:pt modelId="{693F6445-AC94-461A-98CC-830085ED9E8D}" type="pres">
      <dgm:prSet presAssocID="{57AEC702-551F-4606-A0F7-10DF16F71DBC}" presName="bullet5e" presStyleLbl="node1" presStyleIdx="4" presStyleCnt="5" custScaleX="76037" custScaleY="76039" custLinFactNeighborX="-99342" custLinFactNeighborY="27841"/>
      <dgm:spPr/>
    </dgm:pt>
    <dgm:pt modelId="{7C5AF739-E895-4E55-B271-5999DF597A91}" type="pres">
      <dgm:prSet presAssocID="{57AEC702-551F-4606-A0F7-10DF16F71DBC}" presName="textBox5e" presStyleLbl="revTx" presStyleIdx="4" presStyleCnt="5" custScaleX="157374" custScaleY="26648" custLinFactNeighborX="-20576" custLinFactNeighborY="-26295">
        <dgm:presLayoutVars>
          <dgm:bulletEnabled val="1"/>
        </dgm:presLayoutVars>
      </dgm:prSet>
      <dgm:spPr/>
    </dgm:pt>
  </dgm:ptLst>
  <dgm:cxnLst>
    <dgm:cxn modelId="{DDA243C9-980C-472E-BC74-684DC0BEB5DE}" srcId="{3A1C0B43-FDD2-45EF-B5C3-817EC2B27632}" destId="{AFF318FF-CD0E-4C67-A6CD-D42666853C4C}" srcOrd="5" destOrd="0" parTransId="{96B40845-2BE6-4858-A580-870A57D73B42}" sibTransId="{ACD47F7F-3E4A-43A4-A73C-5E56420CF7A1}"/>
    <dgm:cxn modelId="{B17E3C80-071C-409A-BF9E-826609F07EBF}" type="presOf" srcId="{B6FF5E04-6E1D-45C9-AF55-BB82DAB34A7A}" destId="{1609BF81-4882-43C0-A760-F9F93ACB35E9}" srcOrd="0" destOrd="0" presId="urn:microsoft.com/office/officeart/2005/8/layout/arrow2"/>
    <dgm:cxn modelId="{D57112EE-3BC1-4308-834A-62FEE6E34B61}" type="presOf" srcId="{1BF66C96-96E9-47F4-A1ED-56E142B2A9A4}" destId="{895EC52F-73A7-490F-BC2F-427B55162E01}" srcOrd="0" destOrd="0" presId="urn:microsoft.com/office/officeart/2005/8/layout/arrow2"/>
    <dgm:cxn modelId="{3C4C9B97-E16F-4886-8B56-0FC97A318927}" srcId="{3A1C0B43-FDD2-45EF-B5C3-817EC2B27632}" destId="{1BF66C96-96E9-47F4-A1ED-56E142B2A9A4}" srcOrd="0" destOrd="0" parTransId="{7B5A038A-A0C6-40D4-80D6-17F85B5CEB92}" sibTransId="{5B1F9FDD-905D-4637-8671-7BFEA4CB2734}"/>
    <dgm:cxn modelId="{A1118447-69F1-4004-AD11-820A18192589}" srcId="{3A1C0B43-FDD2-45EF-B5C3-817EC2B27632}" destId="{B6FF5E04-6E1D-45C9-AF55-BB82DAB34A7A}" srcOrd="1" destOrd="0" parTransId="{835F5AF2-4E5B-47A0-B8BD-8947B7F3416A}" sibTransId="{08D53F7E-8FD1-4488-9F3D-2756CBCD862E}"/>
    <dgm:cxn modelId="{2C9B62B8-F1CD-4A08-8139-98DC231C95F0}" srcId="{3A1C0B43-FDD2-45EF-B5C3-817EC2B27632}" destId="{81013579-4F4E-4E68-A735-709AE7B838AD}" srcOrd="2" destOrd="0" parTransId="{28AA8BC3-0581-4612-B3B5-6CC2521D988C}" sibTransId="{8DF08D56-BFFD-4B1D-8722-67C4D82D6F3F}"/>
    <dgm:cxn modelId="{7D3A8F1B-A16B-483E-B3D2-74594C10BDD6}" type="presOf" srcId="{57AEC702-551F-4606-A0F7-10DF16F71DBC}" destId="{7C5AF739-E895-4E55-B271-5999DF597A91}" srcOrd="0" destOrd="0" presId="urn:microsoft.com/office/officeart/2005/8/layout/arrow2"/>
    <dgm:cxn modelId="{9331783B-DE98-4660-B3D8-760E698CA18D}" type="presOf" srcId="{81013579-4F4E-4E68-A735-709AE7B838AD}" destId="{549DC53E-FF2E-4BD3-A48C-368F27B23292}" srcOrd="0" destOrd="0" presId="urn:microsoft.com/office/officeart/2005/8/layout/arrow2"/>
    <dgm:cxn modelId="{11ED958E-FABA-4E23-B283-52A5D14DC2A9}" srcId="{3A1C0B43-FDD2-45EF-B5C3-817EC2B27632}" destId="{0DEB189D-C138-4F91-A95C-DCC741DB66FC}" srcOrd="6" destOrd="0" parTransId="{EF6CACB2-F4C7-4EB3-B063-E5F5E48FD033}" sibTransId="{E22F75C1-6ACF-4808-A062-273A67D63A15}"/>
    <dgm:cxn modelId="{A6347977-6521-48DC-8A74-28FEE2895846}" type="presOf" srcId="{47D1FF95-DB7C-41AF-A9F6-412F6458072D}" destId="{21D406D9-8012-4E03-941F-06822A48E45A}" srcOrd="0" destOrd="0" presId="urn:microsoft.com/office/officeart/2005/8/layout/arrow2"/>
    <dgm:cxn modelId="{ABD92B56-0543-432F-AC58-AE94F17CF6CF}" srcId="{3A1C0B43-FDD2-45EF-B5C3-817EC2B27632}" destId="{47D1FF95-DB7C-41AF-A9F6-412F6458072D}" srcOrd="3" destOrd="0" parTransId="{2CC0DB14-08A9-44F3-95E2-158B899ACFB2}" sibTransId="{D09C6853-C1FA-4FE2-A541-71D8E75901D5}"/>
    <dgm:cxn modelId="{2363C47E-A4A0-4444-A65C-423FC7147BC6}" srcId="{3A1C0B43-FDD2-45EF-B5C3-817EC2B27632}" destId="{57AEC702-551F-4606-A0F7-10DF16F71DBC}" srcOrd="4" destOrd="0" parTransId="{31120914-53D6-493D-AD34-BAC6ABF11611}" sibTransId="{9723FD3F-5D04-4178-A82F-CDBF8E81FA83}"/>
    <dgm:cxn modelId="{F91B28B6-AC6E-4197-AD8F-BBC679B845D7}" type="presOf" srcId="{3A1C0B43-FDD2-45EF-B5C3-817EC2B27632}" destId="{CBED9AFB-5D4F-4051-9680-7FF2A4B533A7}" srcOrd="0" destOrd="0" presId="urn:microsoft.com/office/officeart/2005/8/layout/arrow2"/>
    <dgm:cxn modelId="{61A36F4E-CC49-459D-A1C8-B6FBE16B1556}" type="presParOf" srcId="{CBED9AFB-5D4F-4051-9680-7FF2A4B533A7}" destId="{41308E59-12C1-44B9-8B00-B60316CB7EB8}" srcOrd="0" destOrd="0" presId="urn:microsoft.com/office/officeart/2005/8/layout/arrow2"/>
    <dgm:cxn modelId="{4E4A3C70-0F9C-4AF3-B0B4-960CA7762DF0}" type="presParOf" srcId="{CBED9AFB-5D4F-4051-9680-7FF2A4B533A7}" destId="{D9534BB7-6D33-48CC-9AB8-651148F2945B}" srcOrd="1" destOrd="0" presId="urn:microsoft.com/office/officeart/2005/8/layout/arrow2"/>
    <dgm:cxn modelId="{47DAE63F-8308-4E41-9AB6-04BC186B8030}" type="presParOf" srcId="{D9534BB7-6D33-48CC-9AB8-651148F2945B}" destId="{4EA76902-76BF-473F-A17E-BE03C2A2CABE}" srcOrd="0" destOrd="0" presId="urn:microsoft.com/office/officeart/2005/8/layout/arrow2"/>
    <dgm:cxn modelId="{8F8C678A-07CD-49A6-AE1B-B2BDDC45E968}" type="presParOf" srcId="{D9534BB7-6D33-48CC-9AB8-651148F2945B}" destId="{895EC52F-73A7-490F-BC2F-427B55162E01}" srcOrd="1" destOrd="0" presId="urn:microsoft.com/office/officeart/2005/8/layout/arrow2"/>
    <dgm:cxn modelId="{3A479E3B-DDF9-4B8C-B9FC-26794B0CE4C6}" type="presParOf" srcId="{D9534BB7-6D33-48CC-9AB8-651148F2945B}" destId="{28F395F0-BF4C-416A-AFCC-AED02C2D842D}" srcOrd="2" destOrd="0" presId="urn:microsoft.com/office/officeart/2005/8/layout/arrow2"/>
    <dgm:cxn modelId="{CB528319-3D20-47D2-8BFA-9FDA5AE077D2}" type="presParOf" srcId="{D9534BB7-6D33-48CC-9AB8-651148F2945B}" destId="{1609BF81-4882-43C0-A760-F9F93ACB35E9}" srcOrd="3" destOrd="0" presId="urn:microsoft.com/office/officeart/2005/8/layout/arrow2"/>
    <dgm:cxn modelId="{39BF18FB-2ECC-4B67-AD68-B05EE34654F4}" type="presParOf" srcId="{D9534BB7-6D33-48CC-9AB8-651148F2945B}" destId="{0B8AFCA1-31FD-4F2F-8EC9-E8BC01641498}" srcOrd="4" destOrd="0" presId="urn:microsoft.com/office/officeart/2005/8/layout/arrow2"/>
    <dgm:cxn modelId="{C75281FB-7813-4E8A-A680-C696BB8F1397}" type="presParOf" srcId="{D9534BB7-6D33-48CC-9AB8-651148F2945B}" destId="{549DC53E-FF2E-4BD3-A48C-368F27B23292}" srcOrd="5" destOrd="0" presId="urn:microsoft.com/office/officeart/2005/8/layout/arrow2"/>
    <dgm:cxn modelId="{2757B56B-D9CD-40D5-AE75-31B10A077815}" type="presParOf" srcId="{D9534BB7-6D33-48CC-9AB8-651148F2945B}" destId="{9FA7BAAF-B78E-4504-8A4A-8BDFBF3CBCED}" srcOrd="6" destOrd="0" presId="urn:microsoft.com/office/officeart/2005/8/layout/arrow2"/>
    <dgm:cxn modelId="{0558BD38-EDEC-47F8-84DD-873A8E07FED2}" type="presParOf" srcId="{D9534BB7-6D33-48CC-9AB8-651148F2945B}" destId="{21D406D9-8012-4E03-941F-06822A48E45A}" srcOrd="7" destOrd="0" presId="urn:microsoft.com/office/officeart/2005/8/layout/arrow2"/>
    <dgm:cxn modelId="{6E623AE9-18EC-42EA-9D99-0C98F39487B0}" type="presParOf" srcId="{D9534BB7-6D33-48CC-9AB8-651148F2945B}" destId="{693F6445-AC94-461A-98CC-830085ED9E8D}" srcOrd="8" destOrd="0" presId="urn:microsoft.com/office/officeart/2005/8/layout/arrow2"/>
    <dgm:cxn modelId="{0F03A9BD-4E85-4ABE-A1DA-AA31455AF669}" type="presParOf" srcId="{D9534BB7-6D33-48CC-9AB8-651148F2945B}" destId="{7C5AF739-E895-4E55-B271-5999DF597A9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E69DD7-710C-48F7-9703-FA8F9D10952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4F87D-B20B-4F13-93D4-9A6B7B0000F1}">
      <dgm:prSet phldrT="[Текст]" custT="1"/>
      <dgm:spPr>
        <a:solidFill>
          <a:schemeClr val="bg1">
            <a:lumMod val="95000"/>
          </a:schemeClr>
        </a:solidFill>
        <a:effectLst>
          <a:innerShdw blurRad="304800">
            <a:prstClr val="black"/>
          </a:inn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Совещание при Министре образования Тверской области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F3D00FF-1C4C-456F-8DB4-CC535255BE65}" type="parTrans" cxnId="{A0852BB7-CEED-4A88-93F7-253CBD5538C3}">
      <dgm:prSet/>
      <dgm:spPr/>
      <dgm:t>
        <a:bodyPr/>
        <a:lstStyle/>
        <a:p>
          <a:endParaRPr lang="ru-RU"/>
        </a:p>
      </dgm:t>
    </dgm:pt>
    <dgm:pt modelId="{DAEFB31D-429E-426A-8CE0-B6377B3707BA}" type="sibTrans" cxnId="{A0852BB7-CEED-4A88-93F7-253CBD5538C3}">
      <dgm:prSet/>
      <dgm:spPr/>
      <dgm:t>
        <a:bodyPr/>
        <a:lstStyle/>
        <a:p>
          <a:endParaRPr lang="ru-RU"/>
        </a:p>
      </dgm:t>
    </dgm:pt>
    <dgm:pt modelId="{646FCC61-C92D-44DC-A569-13DCD8042DF2}">
      <dgm:prSet phldrT="[Текст]" custT="1"/>
      <dgm:spPr>
        <a:solidFill>
          <a:schemeClr val="bg1"/>
        </a:solidFill>
        <a:effectLst>
          <a:innerShdw blurRad="203200">
            <a:prstClr val="black"/>
          </a:innerShdw>
        </a:effectLst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руководители МОУО</a:t>
          </a:r>
        </a:p>
      </dgm:t>
    </dgm:pt>
    <dgm:pt modelId="{7AA4E8F7-58B7-4ECD-A9F6-B6089F07CA4F}" type="parTrans" cxnId="{2D8BDF6F-D6F3-40A0-AAC9-1AC5CD7FB30E}">
      <dgm:prSet/>
      <dgm:spPr/>
      <dgm:t>
        <a:bodyPr/>
        <a:lstStyle/>
        <a:p>
          <a:endParaRPr lang="ru-RU"/>
        </a:p>
      </dgm:t>
    </dgm:pt>
    <dgm:pt modelId="{BF991D14-5CFC-4240-83AE-189E4E26750E}" type="sibTrans" cxnId="{2D8BDF6F-D6F3-40A0-AAC9-1AC5CD7FB30E}">
      <dgm:prSet/>
      <dgm:spPr/>
      <dgm:t>
        <a:bodyPr/>
        <a:lstStyle/>
        <a:p>
          <a:endParaRPr lang="ru-RU"/>
        </a:p>
      </dgm:t>
    </dgm:pt>
    <dgm:pt modelId="{EC5A9608-E3E2-44A6-8A10-00C16034D759}">
      <dgm:prSet phldrT="[Текст]" custT="1"/>
      <dgm:spPr>
        <a:solidFill>
          <a:schemeClr val="bg1"/>
        </a:solidFill>
        <a:effectLst>
          <a:innerShdw blurRad="203200">
            <a:prstClr val="black"/>
          </a:innerShdw>
        </a:effectLst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руководители ОО</a:t>
          </a:r>
        </a:p>
      </dgm:t>
    </dgm:pt>
    <dgm:pt modelId="{89AF3037-A2B5-4E2A-BD0D-9CB06A35BF54}" type="parTrans" cxnId="{A8002976-76A7-41BF-BB82-3847C8CAEB21}">
      <dgm:prSet/>
      <dgm:spPr/>
      <dgm:t>
        <a:bodyPr/>
        <a:lstStyle/>
        <a:p>
          <a:endParaRPr lang="ru-RU"/>
        </a:p>
      </dgm:t>
    </dgm:pt>
    <dgm:pt modelId="{78B15054-67A4-452A-A52F-A345E299194E}" type="sibTrans" cxnId="{A8002976-76A7-41BF-BB82-3847C8CAEB21}">
      <dgm:prSet/>
      <dgm:spPr/>
      <dgm:t>
        <a:bodyPr/>
        <a:lstStyle/>
        <a:p>
          <a:endParaRPr lang="ru-RU"/>
        </a:p>
      </dgm:t>
    </dgm:pt>
    <dgm:pt modelId="{2D0ACC9B-AE89-46C4-BF54-C92C69E22659}" type="pres">
      <dgm:prSet presAssocID="{7FE69DD7-710C-48F7-9703-FA8F9D109526}" presName="composite" presStyleCnt="0">
        <dgm:presLayoutVars>
          <dgm:chMax val="1"/>
          <dgm:dir/>
          <dgm:resizeHandles val="exact"/>
        </dgm:presLayoutVars>
      </dgm:prSet>
      <dgm:spPr/>
    </dgm:pt>
    <dgm:pt modelId="{36034CB1-E7DE-42EF-8490-418BCF887848}" type="pres">
      <dgm:prSet presAssocID="{DCF4F87D-B20B-4F13-93D4-9A6B7B0000F1}" presName="roof" presStyleLbl="dkBgShp" presStyleIdx="0" presStyleCnt="2" custScaleY="313333" custLinFactNeighborY="66667"/>
      <dgm:spPr/>
    </dgm:pt>
    <dgm:pt modelId="{E844E6CC-3B47-4AFC-8010-280F21E81D70}" type="pres">
      <dgm:prSet presAssocID="{DCF4F87D-B20B-4F13-93D4-9A6B7B0000F1}" presName="pillars" presStyleCnt="0"/>
      <dgm:spPr/>
    </dgm:pt>
    <dgm:pt modelId="{F4A52C42-2430-4B10-B8F4-A61251A285BB}" type="pres">
      <dgm:prSet presAssocID="{DCF4F87D-B20B-4F13-93D4-9A6B7B0000F1}" presName="pillar1" presStyleLbl="node1" presStyleIdx="0" presStyleCnt="2" custScaleX="109357" custScaleY="51869" custLinFactNeighborX="-25" custLinFactNeighborY="23554">
        <dgm:presLayoutVars>
          <dgm:bulletEnabled val="1"/>
        </dgm:presLayoutVars>
      </dgm:prSet>
      <dgm:spPr/>
    </dgm:pt>
    <dgm:pt modelId="{F0F19440-6FC5-4E1D-B282-8356D15C9BB5}" type="pres">
      <dgm:prSet presAssocID="{EC5A9608-E3E2-44A6-8A10-00C16034D759}" presName="pillarX" presStyleLbl="node1" presStyleIdx="1" presStyleCnt="2" custScaleY="51869" custLinFactNeighborX="2302" custLinFactNeighborY="23554">
        <dgm:presLayoutVars>
          <dgm:bulletEnabled val="1"/>
        </dgm:presLayoutVars>
      </dgm:prSet>
      <dgm:spPr/>
    </dgm:pt>
    <dgm:pt modelId="{436D8E91-B6B9-4E17-84F6-45EAE3BD53EE}" type="pres">
      <dgm:prSet presAssocID="{DCF4F87D-B20B-4F13-93D4-9A6B7B0000F1}" presName="base" presStyleLbl="dkBgShp" presStyleIdx="1" presStyleCnt="2" custFlipVert="0" custScaleX="95349" custLinFactNeighborX="0" custLinFactNeighborY="-4347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2D8BDF6F-D6F3-40A0-AAC9-1AC5CD7FB30E}" srcId="{DCF4F87D-B20B-4F13-93D4-9A6B7B0000F1}" destId="{646FCC61-C92D-44DC-A569-13DCD8042DF2}" srcOrd="0" destOrd="0" parTransId="{7AA4E8F7-58B7-4ECD-A9F6-B6089F07CA4F}" sibTransId="{BF991D14-5CFC-4240-83AE-189E4E26750E}"/>
    <dgm:cxn modelId="{6DC8CED5-6CEF-49B3-91AD-520EC83250D7}" type="presOf" srcId="{646FCC61-C92D-44DC-A569-13DCD8042DF2}" destId="{F4A52C42-2430-4B10-B8F4-A61251A285BB}" srcOrd="0" destOrd="0" presId="urn:microsoft.com/office/officeart/2005/8/layout/hList3"/>
    <dgm:cxn modelId="{D25ED719-80DD-406F-99C0-584BA1748352}" type="presOf" srcId="{DCF4F87D-B20B-4F13-93D4-9A6B7B0000F1}" destId="{36034CB1-E7DE-42EF-8490-418BCF887848}" srcOrd="0" destOrd="0" presId="urn:microsoft.com/office/officeart/2005/8/layout/hList3"/>
    <dgm:cxn modelId="{A8002976-76A7-41BF-BB82-3847C8CAEB21}" srcId="{DCF4F87D-B20B-4F13-93D4-9A6B7B0000F1}" destId="{EC5A9608-E3E2-44A6-8A10-00C16034D759}" srcOrd="1" destOrd="0" parTransId="{89AF3037-A2B5-4E2A-BD0D-9CB06A35BF54}" sibTransId="{78B15054-67A4-452A-A52F-A345E299194E}"/>
    <dgm:cxn modelId="{15B7143D-62AA-4132-8A2A-130600D91130}" type="presOf" srcId="{7FE69DD7-710C-48F7-9703-FA8F9D109526}" destId="{2D0ACC9B-AE89-46C4-BF54-C92C69E22659}" srcOrd="0" destOrd="0" presId="urn:microsoft.com/office/officeart/2005/8/layout/hList3"/>
    <dgm:cxn modelId="{A0852BB7-CEED-4A88-93F7-253CBD5538C3}" srcId="{7FE69DD7-710C-48F7-9703-FA8F9D109526}" destId="{DCF4F87D-B20B-4F13-93D4-9A6B7B0000F1}" srcOrd="0" destOrd="0" parTransId="{2F3D00FF-1C4C-456F-8DB4-CC535255BE65}" sibTransId="{DAEFB31D-429E-426A-8CE0-B6377B3707BA}"/>
    <dgm:cxn modelId="{153C3E64-A662-4B19-BDBF-0403300B2D1E}" type="presOf" srcId="{EC5A9608-E3E2-44A6-8A10-00C16034D759}" destId="{F0F19440-6FC5-4E1D-B282-8356D15C9BB5}" srcOrd="0" destOrd="0" presId="urn:microsoft.com/office/officeart/2005/8/layout/hList3"/>
    <dgm:cxn modelId="{4A287ABE-C6B4-4E47-9559-A9D420575B1C}" type="presParOf" srcId="{2D0ACC9B-AE89-46C4-BF54-C92C69E22659}" destId="{36034CB1-E7DE-42EF-8490-418BCF887848}" srcOrd="0" destOrd="0" presId="urn:microsoft.com/office/officeart/2005/8/layout/hList3"/>
    <dgm:cxn modelId="{D6318F80-D245-4137-88DD-85F74CDEE8B4}" type="presParOf" srcId="{2D0ACC9B-AE89-46C4-BF54-C92C69E22659}" destId="{E844E6CC-3B47-4AFC-8010-280F21E81D70}" srcOrd="1" destOrd="0" presId="urn:microsoft.com/office/officeart/2005/8/layout/hList3"/>
    <dgm:cxn modelId="{D39DC2E6-8A21-4D5B-B482-AF652F2188B4}" type="presParOf" srcId="{E844E6CC-3B47-4AFC-8010-280F21E81D70}" destId="{F4A52C42-2430-4B10-B8F4-A61251A285BB}" srcOrd="0" destOrd="0" presId="urn:microsoft.com/office/officeart/2005/8/layout/hList3"/>
    <dgm:cxn modelId="{2F181962-69BF-4E70-876B-67B6553ADA3F}" type="presParOf" srcId="{E844E6CC-3B47-4AFC-8010-280F21E81D70}" destId="{F0F19440-6FC5-4E1D-B282-8356D15C9BB5}" srcOrd="1" destOrd="0" presId="urn:microsoft.com/office/officeart/2005/8/layout/hList3"/>
    <dgm:cxn modelId="{231D7B75-956E-4D9C-A196-299394996E5A}" type="presParOf" srcId="{2D0ACC9B-AE89-46C4-BF54-C92C69E22659}" destId="{436D8E91-B6B9-4E17-84F6-45EAE3BD53EE}" srcOrd="2" destOrd="0" presId="urn:microsoft.com/office/officeart/2005/8/layout/hList3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A63E1D-34E1-4629-BD29-F82F97D49EC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4F38F-D262-47F3-BBA6-B60E26E9260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мониторинги по оценке образовательных достижений обучающихся </a:t>
          </a:r>
          <a:endParaRPr lang="ru-RU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2382A9-985F-427A-8ACF-A27E99B6BD28}" type="parTrans" cxnId="{CCF27083-2AF7-47DC-A36A-7D33A7370226}">
      <dgm:prSet/>
      <dgm:spPr/>
      <dgm:t>
        <a:bodyPr/>
        <a:lstStyle/>
        <a:p>
          <a:endParaRPr lang="ru-RU"/>
        </a:p>
      </dgm:t>
    </dgm:pt>
    <dgm:pt modelId="{497C25A6-D9B7-4B96-BE75-0DAD56355AC3}" type="sibTrans" cxnId="{CCF27083-2AF7-47DC-A36A-7D33A7370226}">
      <dgm:prSet/>
      <dgm:spPr/>
      <dgm:t>
        <a:bodyPr/>
        <a:lstStyle/>
        <a:p>
          <a:endParaRPr lang="ru-RU"/>
        </a:p>
      </dgm:t>
    </dgm:pt>
    <dgm:pt modelId="{E7A3807D-A2E6-4BA7-8A04-DADA07E91AA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Команда специалистов в области ОКО</a:t>
          </a:r>
        </a:p>
      </dgm:t>
    </dgm:pt>
    <dgm:pt modelId="{B8FAC9A8-D4ED-48D6-9BE2-0EF8995BC7EA}" type="parTrans" cxnId="{E5FFFB34-7F9B-42B3-A37A-FF4C0B7ECAF3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0F035-B2C8-4AF3-A089-DBDDEB05D175}" type="sibTrans" cxnId="{E5FFFB34-7F9B-42B3-A37A-FF4C0B7ECAF3}">
      <dgm:prSet/>
      <dgm:spPr/>
      <dgm:t>
        <a:bodyPr/>
        <a:lstStyle/>
        <a:p>
          <a:endParaRPr lang="ru-RU"/>
        </a:p>
      </dgm:t>
    </dgm:pt>
    <dgm:pt modelId="{697AAD3D-F27E-4FCE-8E0F-881277FF24A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Регламенты проведения</a:t>
          </a:r>
        </a:p>
      </dgm:t>
    </dgm:pt>
    <dgm:pt modelId="{5AC0222B-DD74-4970-BDB0-1EDAB04E8C7C}" type="parTrans" cxnId="{87B89236-0246-44C0-96FC-9568A3DFE9D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462D2-29AF-4A86-BBCF-D8C9F276505B}" type="sibTrans" cxnId="{87B89236-0246-44C0-96FC-9568A3DFE9D6}">
      <dgm:prSet/>
      <dgm:spPr/>
      <dgm:t>
        <a:bodyPr/>
        <a:lstStyle/>
        <a:p>
          <a:endParaRPr lang="ru-RU"/>
        </a:p>
      </dgm:t>
    </dgm:pt>
    <dgm:pt modelId="{64FE7C0C-35F7-4D9A-BCE1-B8A9A7E03BC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Спецификации и кодификаторы </a:t>
          </a:r>
        </a:p>
      </dgm:t>
    </dgm:pt>
    <dgm:pt modelId="{D1923420-49C0-4901-AA11-E01ADB6ED1C6}" type="parTrans" cxnId="{1031AC69-5893-408E-8109-BBE03F243863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27A40-CD55-420F-9500-F6ED7AF5FFD2}" type="sibTrans" cxnId="{1031AC69-5893-408E-8109-BBE03F243863}">
      <dgm:prSet/>
      <dgm:spPr/>
      <dgm:t>
        <a:bodyPr/>
        <a:lstStyle/>
        <a:p>
          <a:endParaRPr lang="ru-RU"/>
        </a:p>
      </dgm:t>
    </dgm:pt>
    <dgm:pt modelId="{47B3F1C1-8D62-45B9-A9F8-68E6BAA99644}">
      <dgm:prSet phldrT="[Текст]" custScaleX="95906" custRadScaleRad="101175" custRadScaleInc="4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0BF3AAF-551F-4842-91F6-E4065A3BCE00}" type="parTrans" cxnId="{908BC2F9-95E2-4136-AA26-B8E3EC732209}">
      <dgm:prSet/>
      <dgm:spPr/>
      <dgm:t>
        <a:bodyPr/>
        <a:lstStyle/>
        <a:p>
          <a:endParaRPr lang="ru-RU"/>
        </a:p>
      </dgm:t>
    </dgm:pt>
    <dgm:pt modelId="{D642A9FE-B3F1-4C66-A217-50A2F81112E8}" type="sibTrans" cxnId="{908BC2F9-95E2-4136-AA26-B8E3EC732209}">
      <dgm:prSet/>
      <dgm:spPr/>
      <dgm:t>
        <a:bodyPr/>
        <a:lstStyle/>
        <a:p>
          <a:endParaRPr lang="ru-RU"/>
        </a:p>
      </dgm:t>
    </dgm:pt>
    <dgm:pt modelId="{910019D8-21F2-46B9-AE30-CD695BEFDCA3}">
      <dgm:prSet phldrT="[Текст]" custScaleX="95906" custRadScaleRad="101175" custRadScaleInc="4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631993B-6232-4A78-BA11-04D9FBBE9553}" type="parTrans" cxnId="{59CCD3DD-D224-492C-AE2C-F9E2B1F2019C}">
      <dgm:prSet/>
      <dgm:spPr/>
      <dgm:t>
        <a:bodyPr/>
        <a:lstStyle/>
        <a:p>
          <a:endParaRPr lang="ru-RU"/>
        </a:p>
      </dgm:t>
    </dgm:pt>
    <dgm:pt modelId="{9DFE3DA4-63A7-4214-BC3A-A4F92AD7B3B9}" type="sibTrans" cxnId="{59CCD3DD-D224-492C-AE2C-F9E2B1F2019C}">
      <dgm:prSet/>
      <dgm:spPr/>
      <dgm:t>
        <a:bodyPr/>
        <a:lstStyle/>
        <a:p>
          <a:endParaRPr lang="ru-RU"/>
        </a:p>
      </dgm:t>
    </dgm:pt>
    <dgm:pt modelId="{E9A0E2C1-436C-4437-A5D5-9CD84D6B0CC5}">
      <dgm:prSet phldrT="[Текст]" custScaleX="95906" custRadScaleRad="101175" custRadScaleInc="4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672648F-3CA6-46DF-A462-B54C3BA6BD13}" type="parTrans" cxnId="{A826BFCE-962A-46B0-8BEC-3060A6954243}">
      <dgm:prSet/>
      <dgm:spPr/>
      <dgm:t>
        <a:bodyPr/>
        <a:lstStyle/>
        <a:p>
          <a:endParaRPr lang="ru-RU"/>
        </a:p>
      </dgm:t>
    </dgm:pt>
    <dgm:pt modelId="{D9945CC8-6FAC-4C42-BCDE-A53FFDC18F68}" type="sibTrans" cxnId="{A826BFCE-962A-46B0-8BEC-3060A6954243}">
      <dgm:prSet/>
      <dgm:spPr/>
      <dgm:t>
        <a:bodyPr/>
        <a:lstStyle/>
        <a:p>
          <a:endParaRPr lang="ru-RU"/>
        </a:p>
      </dgm:t>
    </dgm:pt>
    <dgm:pt modelId="{E4272E5A-80C8-4279-B713-856E71850A7B}">
      <dgm:prSet phldrT="[Текст]" custScaleX="95906" custRadScaleRad="101175" custRadScaleInc="41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3CA899A-6A67-4052-9651-2ECEEF7F08C3}" type="parTrans" cxnId="{961606BF-CF74-46C7-9BB1-381236C28289}">
      <dgm:prSet/>
      <dgm:spPr/>
      <dgm:t>
        <a:bodyPr/>
        <a:lstStyle/>
        <a:p>
          <a:endParaRPr lang="ru-RU"/>
        </a:p>
      </dgm:t>
    </dgm:pt>
    <dgm:pt modelId="{223498A2-0930-4626-8B83-77CA3196C8F6}" type="sibTrans" cxnId="{961606BF-CF74-46C7-9BB1-381236C28289}">
      <dgm:prSet/>
      <dgm:spPr/>
      <dgm:t>
        <a:bodyPr/>
        <a:lstStyle/>
        <a:p>
          <a:endParaRPr lang="ru-RU"/>
        </a:p>
      </dgm:t>
    </dgm:pt>
    <dgm:pt modelId="{28B40D8C-E7DA-42CB-8D00-22FD34E3EBF1}" type="pres">
      <dgm:prSet presAssocID="{65A63E1D-34E1-4629-BD29-F82F97D49EC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B0DB38-33DA-4FFE-A2C2-2611D636D35B}" type="pres">
      <dgm:prSet presAssocID="{A644F38F-D262-47F3-BBA6-B60E26E92605}" presName="centerShape" presStyleLbl="node0" presStyleIdx="0" presStyleCnt="1" custLinFactNeighborX="-734" custLinFactNeighborY="-2450"/>
      <dgm:spPr/>
    </dgm:pt>
    <dgm:pt modelId="{5552FD33-9E17-4057-9B3A-BA4520224016}" type="pres">
      <dgm:prSet presAssocID="{B8FAC9A8-D4ED-48D6-9BE2-0EF8995BC7EA}" presName="parTrans" presStyleLbl="bgSibTrans2D1" presStyleIdx="0" presStyleCnt="3"/>
      <dgm:spPr/>
    </dgm:pt>
    <dgm:pt modelId="{113E1F9B-8AAB-46F1-A243-C9E8A810C790}" type="pres">
      <dgm:prSet presAssocID="{E7A3807D-A2E6-4BA7-8A04-DADA07E91AA9}" presName="node" presStyleLbl="node1" presStyleIdx="0" presStyleCnt="3" custScaleX="95906" custRadScaleRad="101175" custRadScaleInc="417">
        <dgm:presLayoutVars>
          <dgm:bulletEnabled val="1"/>
        </dgm:presLayoutVars>
      </dgm:prSet>
      <dgm:spPr/>
    </dgm:pt>
    <dgm:pt modelId="{BCA930AF-D8F2-4A1A-AE94-518E8C08A5C8}" type="pres">
      <dgm:prSet presAssocID="{5AC0222B-DD74-4970-BDB0-1EDAB04E8C7C}" presName="parTrans" presStyleLbl="bgSibTrans2D1" presStyleIdx="1" presStyleCnt="3"/>
      <dgm:spPr/>
    </dgm:pt>
    <dgm:pt modelId="{79087B68-4678-458D-BF35-410389514674}" type="pres">
      <dgm:prSet presAssocID="{697AAD3D-F27E-4FCE-8E0F-881277FF24AC}" presName="node" presStyleLbl="node1" presStyleIdx="1" presStyleCnt="3">
        <dgm:presLayoutVars>
          <dgm:bulletEnabled val="1"/>
        </dgm:presLayoutVars>
      </dgm:prSet>
      <dgm:spPr/>
    </dgm:pt>
    <dgm:pt modelId="{44B455E0-BA77-41AC-8FF9-DDF50B3B16B3}" type="pres">
      <dgm:prSet presAssocID="{D1923420-49C0-4901-AA11-E01ADB6ED1C6}" presName="parTrans" presStyleLbl="bgSibTrans2D1" presStyleIdx="2" presStyleCnt="3"/>
      <dgm:spPr/>
    </dgm:pt>
    <dgm:pt modelId="{BAB67B84-50C9-438A-B505-ACBA8C2BBDDB}" type="pres">
      <dgm:prSet presAssocID="{64FE7C0C-35F7-4D9A-BCE1-B8A9A7E03BCC}" presName="node" presStyleLbl="node1" presStyleIdx="2" presStyleCnt="3" custScaleX="106712">
        <dgm:presLayoutVars>
          <dgm:bulletEnabled val="1"/>
        </dgm:presLayoutVars>
      </dgm:prSet>
      <dgm:spPr/>
    </dgm:pt>
  </dgm:ptLst>
  <dgm:cxnLst>
    <dgm:cxn modelId="{7C5E364F-5CFB-4192-86C6-EC5A02F83035}" type="presOf" srcId="{5AC0222B-DD74-4970-BDB0-1EDAB04E8C7C}" destId="{BCA930AF-D8F2-4A1A-AE94-518E8C08A5C8}" srcOrd="0" destOrd="0" presId="urn:microsoft.com/office/officeart/2005/8/layout/radial4"/>
    <dgm:cxn modelId="{1031AC69-5893-408E-8109-BBE03F243863}" srcId="{A644F38F-D262-47F3-BBA6-B60E26E92605}" destId="{64FE7C0C-35F7-4D9A-BCE1-B8A9A7E03BCC}" srcOrd="2" destOrd="0" parTransId="{D1923420-49C0-4901-AA11-E01ADB6ED1C6}" sibTransId="{6B327A40-CD55-420F-9500-F6ED7AF5FFD2}"/>
    <dgm:cxn modelId="{BE3DC859-69CC-46FB-B686-1FEA4DB3B5B7}" type="presOf" srcId="{65A63E1D-34E1-4629-BD29-F82F97D49EC4}" destId="{28B40D8C-E7DA-42CB-8D00-22FD34E3EBF1}" srcOrd="0" destOrd="0" presId="urn:microsoft.com/office/officeart/2005/8/layout/radial4"/>
    <dgm:cxn modelId="{83BFFA10-C7E9-4C43-BD94-825F6B7B67FF}" type="presOf" srcId="{64FE7C0C-35F7-4D9A-BCE1-B8A9A7E03BCC}" destId="{BAB67B84-50C9-438A-B505-ACBA8C2BBDDB}" srcOrd="0" destOrd="0" presId="urn:microsoft.com/office/officeart/2005/8/layout/radial4"/>
    <dgm:cxn modelId="{A826BFCE-962A-46B0-8BEC-3060A6954243}" srcId="{65A63E1D-34E1-4629-BD29-F82F97D49EC4}" destId="{E9A0E2C1-436C-4437-A5D5-9CD84D6B0CC5}" srcOrd="3" destOrd="0" parTransId="{A672648F-3CA6-46DF-A462-B54C3BA6BD13}" sibTransId="{D9945CC8-6FAC-4C42-BCDE-A53FFDC18F68}"/>
    <dgm:cxn modelId="{961606BF-CF74-46C7-9BB1-381236C28289}" srcId="{65A63E1D-34E1-4629-BD29-F82F97D49EC4}" destId="{E4272E5A-80C8-4279-B713-856E71850A7B}" srcOrd="4" destOrd="0" parTransId="{D3CA899A-6A67-4052-9651-2ECEEF7F08C3}" sibTransId="{223498A2-0930-4626-8B83-77CA3196C8F6}"/>
    <dgm:cxn modelId="{1C1BFE7D-0386-496D-B277-6F83395FAFF4}" type="presOf" srcId="{D1923420-49C0-4901-AA11-E01ADB6ED1C6}" destId="{44B455E0-BA77-41AC-8FF9-DDF50B3B16B3}" srcOrd="0" destOrd="0" presId="urn:microsoft.com/office/officeart/2005/8/layout/radial4"/>
    <dgm:cxn modelId="{CCF27083-2AF7-47DC-A36A-7D33A7370226}" srcId="{65A63E1D-34E1-4629-BD29-F82F97D49EC4}" destId="{A644F38F-D262-47F3-BBA6-B60E26E92605}" srcOrd="0" destOrd="0" parTransId="{832382A9-985F-427A-8ACF-A27E99B6BD28}" sibTransId="{497C25A6-D9B7-4B96-BE75-0DAD56355AC3}"/>
    <dgm:cxn modelId="{87B89236-0246-44C0-96FC-9568A3DFE9D6}" srcId="{A644F38F-D262-47F3-BBA6-B60E26E92605}" destId="{697AAD3D-F27E-4FCE-8E0F-881277FF24AC}" srcOrd="1" destOrd="0" parTransId="{5AC0222B-DD74-4970-BDB0-1EDAB04E8C7C}" sibTransId="{A01462D2-29AF-4A86-BBCF-D8C9F276505B}"/>
    <dgm:cxn modelId="{E5FFFB34-7F9B-42B3-A37A-FF4C0B7ECAF3}" srcId="{A644F38F-D262-47F3-BBA6-B60E26E92605}" destId="{E7A3807D-A2E6-4BA7-8A04-DADA07E91AA9}" srcOrd="0" destOrd="0" parTransId="{B8FAC9A8-D4ED-48D6-9BE2-0EF8995BC7EA}" sibTransId="{0890F035-B2C8-4AF3-A089-DBDDEB05D175}"/>
    <dgm:cxn modelId="{54B8B822-950E-4CE0-BB1F-85D4781860AB}" type="presOf" srcId="{697AAD3D-F27E-4FCE-8E0F-881277FF24AC}" destId="{79087B68-4678-458D-BF35-410389514674}" srcOrd="0" destOrd="0" presId="urn:microsoft.com/office/officeart/2005/8/layout/radial4"/>
    <dgm:cxn modelId="{59CCD3DD-D224-492C-AE2C-F9E2B1F2019C}" srcId="{65A63E1D-34E1-4629-BD29-F82F97D49EC4}" destId="{910019D8-21F2-46B9-AE30-CD695BEFDCA3}" srcOrd="2" destOrd="0" parTransId="{B631993B-6232-4A78-BA11-04D9FBBE9553}" sibTransId="{9DFE3DA4-63A7-4214-BC3A-A4F92AD7B3B9}"/>
    <dgm:cxn modelId="{70596F97-E26E-4C53-BAF3-C010E6BE899F}" type="presOf" srcId="{E7A3807D-A2E6-4BA7-8A04-DADA07E91AA9}" destId="{113E1F9B-8AAB-46F1-A243-C9E8A810C790}" srcOrd="0" destOrd="0" presId="urn:microsoft.com/office/officeart/2005/8/layout/radial4"/>
    <dgm:cxn modelId="{21A4C802-9D89-453F-BE5A-8120506CDEA2}" type="presOf" srcId="{A644F38F-D262-47F3-BBA6-B60E26E92605}" destId="{9CB0DB38-33DA-4FFE-A2C2-2611D636D35B}" srcOrd="0" destOrd="0" presId="urn:microsoft.com/office/officeart/2005/8/layout/radial4"/>
    <dgm:cxn modelId="{7B8C0BB6-920B-4AFE-B1DB-E359AB15B931}" type="presOf" srcId="{B8FAC9A8-D4ED-48D6-9BE2-0EF8995BC7EA}" destId="{5552FD33-9E17-4057-9B3A-BA4520224016}" srcOrd="0" destOrd="0" presId="urn:microsoft.com/office/officeart/2005/8/layout/radial4"/>
    <dgm:cxn modelId="{908BC2F9-95E2-4136-AA26-B8E3EC732209}" srcId="{65A63E1D-34E1-4629-BD29-F82F97D49EC4}" destId="{47B3F1C1-8D62-45B9-A9F8-68E6BAA99644}" srcOrd="1" destOrd="0" parTransId="{E0BF3AAF-551F-4842-91F6-E4065A3BCE00}" sibTransId="{D642A9FE-B3F1-4C66-A217-50A2F81112E8}"/>
    <dgm:cxn modelId="{0ED568BB-764B-4275-A063-99296A832D54}" type="presParOf" srcId="{28B40D8C-E7DA-42CB-8D00-22FD34E3EBF1}" destId="{9CB0DB38-33DA-4FFE-A2C2-2611D636D35B}" srcOrd="0" destOrd="0" presId="urn:microsoft.com/office/officeart/2005/8/layout/radial4"/>
    <dgm:cxn modelId="{7945E77F-E499-4D54-A9A8-BDFB67585295}" type="presParOf" srcId="{28B40D8C-E7DA-42CB-8D00-22FD34E3EBF1}" destId="{5552FD33-9E17-4057-9B3A-BA4520224016}" srcOrd="1" destOrd="0" presId="urn:microsoft.com/office/officeart/2005/8/layout/radial4"/>
    <dgm:cxn modelId="{D9914D07-40D9-49AB-95C1-2CF27BF42C9D}" type="presParOf" srcId="{28B40D8C-E7DA-42CB-8D00-22FD34E3EBF1}" destId="{113E1F9B-8AAB-46F1-A243-C9E8A810C790}" srcOrd="2" destOrd="0" presId="urn:microsoft.com/office/officeart/2005/8/layout/radial4"/>
    <dgm:cxn modelId="{8980CB40-686B-45BE-A9F4-53CA1BB49CD6}" type="presParOf" srcId="{28B40D8C-E7DA-42CB-8D00-22FD34E3EBF1}" destId="{BCA930AF-D8F2-4A1A-AE94-518E8C08A5C8}" srcOrd="3" destOrd="0" presId="urn:microsoft.com/office/officeart/2005/8/layout/radial4"/>
    <dgm:cxn modelId="{ED632908-57EE-4F9F-8311-D060870DA22F}" type="presParOf" srcId="{28B40D8C-E7DA-42CB-8D00-22FD34E3EBF1}" destId="{79087B68-4678-458D-BF35-410389514674}" srcOrd="4" destOrd="0" presId="urn:microsoft.com/office/officeart/2005/8/layout/radial4"/>
    <dgm:cxn modelId="{DB8B74CB-E817-4653-AD64-31E958EB59F5}" type="presParOf" srcId="{28B40D8C-E7DA-42CB-8D00-22FD34E3EBF1}" destId="{44B455E0-BA77-41AC-8FF9-DDF50B3B16B3}" srcOrd="5" destOrd="0" presId="urn:microsoft.com/office/officeart/2005/8/layout/radial4"/>
    <dgm:cxn modelId="{2DFD9B45-B579-4CA0-AD08-F9B60BC5A4DE}" type="presParOf" srcId="{28B40D8C-E7DA-42CB-8D00-22FD34E3EBF1}" destId="{BAB67B84-50C9-438A-B505-ACBA8C2BBDDB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76348-7987-4022-850E-BE548B44CC61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55177F-A5C2-4659-887B-EE13C1683579}">
      <dgm:prSet phldrT="[Текст]" custT="1"/>
      <dgm:spPr>
        <a:solidFill>
          <a:schemeClr val="accent3">
            <a:lumMod val="20000"/>
            <a:lumOff val="80000"/>
          </a:schemeClr>
        </a:solidFill>
        <a:effectLst>
          <a:innerShdw blurRad="406400">
            <a:prstClr val="black"/>
          </a:innerShdw>
        </a:effectLst>
      </dgm:spPr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уровень</a:t>
          </a:r>
        </a:p>
      </dgm:t>
    </dgm:pt>
    <dgm:pt modelId="{0718D6FE-1204-4AD9-B989-27A486C7521F}" type="parTrans" cxnId="{B5ABD7BD-50C4-4332-A5A3-34E85023989C}">
      <dgm:prSet/>
      <dgm:spPr/>
      <dgm:t>
        <a:bodyPr/>
        <a:lstStyle/>
        <a:p>
          <a:endParaRPr lang="ru-RU"/>
        </a:p>
      </dgm:t>
    </dgm:pt>
    <dgm:pt modelId="{F5C2863E-D565-46BB-9B7C-56A17BFAF453}" type="sibTrans" cxnId="{B5ABD7BD-50C4-4332-A5A3-34E85023989C}">
      <dgm:prSet/>
      <dgm:spPr/>
      <dgm:t>
        <a:bodyPr/>
        <a:lstStyle/>
        <a:p>
          <a:endParaRPr lang="ru-RU"/>
        </a:p>
      </dgm:t>
    </dgm:pt>
    <dgm:pt modelId="{D5ED94B3-5AB4-40AB-87B7-38075D81AB83}" type="pres">
      <dgm:prSet presAssocID="{21976348-7987-4022-850E-BE548B44CC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2EE563-AD16-4636-9E3D-184E547DFE22}" type="pres">
      <dgm:prSet presAssocID="{3B55177F-A5C2-4659-887B-EE13C1683579}" presName="centerShape" presStyleLbl="node0" presStyleIdx="0" presStyleCnt="1" custScaleX="46328" custScaleY="26007" custLinFactNeighborX="350" custLinFactNeighborY="-1810"/>
      <dgm:spPr/>
    </dgm:pt>
  </dgm:ptLst>
  <dgm:cxnLst>
    <dgm:cxn modelId="{4B11AF5F-C18A-4C86-9F2F-5101B3E34FB3}" type="presOf" srcId="{21976348-7987-4022-850E-BE548B44CC61}" destId="{D5ED94B3-5AB4-40AB-87B7-38075D81AB83}" srcOrd="0" destOrd="0" presId="urn:microsoft.com/office/officeart/2005/8/layout/radial1"/>
    <dgm:cxn modelId="{60850AD7-FA16-4C82-A214-90443947F255}" type="presOf" srcId="{3B55177F-A5C2-4659-887B-EE13C1683579}" destId="{712EE563-AD16-4636-9E3D-184E547DFE22}" srcOrd="0" destOrd="0" presId="urn:microsoft.com/office/officeart/2005/8/layout/radial1"/>
    <dgm:cxn modelId="{B5ABD7BD-50C4-4332-A5A3-34E85023989C}" srcId="{21976348-7987-4022-850E-BE548B44CC61}" destId="{3B55177F-A5C2-4659-887B-EE13C1683579}" srcOrd="0" destOrd="0" parTransId="{0718D6FE-1204-4AD9-B989-27A486C7521F}" sibTransId="{F5C2863E-D565-46BB-9B7C-56A17BFAF453}"/>
    <dgm:cxn modelId="{738E0F7F-B4BD-4373-A418-7A46EB0ED735}" type="presParOf" srcId="{D5ED94B3-5AB4-40AB-87B7-38075D81AB83}" destId="{712EE563-AD16-4636-9E3D-184E547DFE22}" srcOrd="0" destOrd="0" presId="urn:microsoft.com/office/officeart/2005/8/layout/radial1"/>
  </dgm:cxnLst>
  <dgm:bg>
    <a:gradFill flip="none" rotWithShape="1">
      <a:gsLst>
        <a:gs pos="0">
          <a:schemeClr val="accent6">
            <a:lumMod val="60000"/>
            <a:lumOff val="4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  <a:tileRect/>
    </a:gra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08E59-12C1-44B9-8B00-B60316CB7EB8}">
      <dsp:nvSpPr>
        <dsp:cNvPr id="0" name=""/>
        <dsp:cNvSpPr/>
      </dsp:nvSpPr>
      <dsp:spPr>
        <a:xfrm>
          <a:off x="-109917" y="72014"/>
          <a:ext cx="6732240" cy="34104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6902-76BF-473F-A17E-BE03C2A2CABE}">
      <dsp:nvSpPr>
        <dsp:cNvPr id="0" name=""/>
        <dsp:cNvSpPr/>
      </dsp:nvSpPr>
      <dsp:spPr>
        <a:xfrm>
          <a:off x="8446" y="3179177"/>
          <a:ext cx="133191" cy="133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EC52F-73A7-490F-BC2F-427B55162E01}">
      <dsp:nvSpPr>
        <dsp:cNvPr id="0" name=""/>
        <dsp:cNvSpPr/>
      </dsp:nvSpPr>
      <dsp:spPr>
        <a:xfrm>
          <a:off x="69627" y="3456388"/>
          <a:ext cx="2243454" cy="1001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47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latin typeface="Times New Roman" pitchFamily="18" charset="0"/>
              <a:cs typeface="Times New Roman" pitchFamily="18" charset="0"/>
            </a:rPr>
            <a:t> 2010 год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Стартовая диагност</a:t>
          </a:r>
          <a:r>
            <a:rPr lang="ru-RU" sz="105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ика (индивидуально-личностное развитие, предпосылки учебной деятельности)</a:t>
          </a:r>
          <a:endParaRPr lang="ru-RU" sz="10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105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627" y="3456388"/>
        <a:ext cx="2243454" cy="1001420"/>
      </dsp:txXfrm>
    </dsp:sp>
    <dsp:sp modelId="{28F395F0-BF4C-416A-AFCC-AED02C2D842D}">
      <dsp:nvSpPr>
        <dsp:cNvPr id="0" name=""/>
        <dsp:cNvSpPr/>
      </dsp:nvSpPr>
      <dsp:spPr>
        <a:xfrm>
          <a:off x="789708" y="2664296"/>
          <a:ext cx="164829" cy="164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9BF81-4882-43C0-A760-F9F93ACB35E9}">
      <dsp:nvSpPr>
        <dsp:cNvPr id="0" name=""/>
        <dsp:cNvSpPr/>
      </dsp:nvSpPr>
      <dsp:spPr>
        <a:xfrm>
          <a:off x="861720" y="2808315"/>
          <a:ext cx="2460234" cy="812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422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2011 г.</a:t>
          </a:r>
          <a:r>
            <a:rPr lang="ru-RU" sz="1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Конец 1 </a:t>
          </a:r>
          <a:r>
            <a:rPr lang="ru-RU" sz="1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Предметные результаты (</a:t>
          </a:r>
          <a:r>
            <a:rPr lang="ru-RU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математика, русский язык, чтение (Х)</a:t>
          </a:r>
          <a:endParaRPr lang="ru-RU" sz="1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Личностные результаты (</a:t>
          </a:r>
          <a:r>
            <a:rPr lang="ru-RU" sz="1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самооценка, отношение к учебной деятельности)</a:t>
          </a:r>
          <a:endParaRPr lang="ru-RU" sz="1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720" y="2808315"/>
        <a:ext cx="2460234" cy="812904"/>
      </dsp:txXfrm>
    </dsp:sp>
    <dsp:sp modelId="{0B8AFCA1-31FD-4F2F-8EC9-E8BC01641498}">
      <dsp:nvSpPr>
        <dsp:cNvPr id="0" name=""/>
        <dsp:cNvSpPr/>
      </dsp:nvSpPr>
      <dsp:spPr>
        <a:xfrm>
          <a:off x="1869828" y="1959788"/>
          <a:ext cx="187419" cy="219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DC53E-FF2E-4BD3-A48C-368F27B23292}">
      <dsp:nvSpPr>
        <dsp:cNvPr id="0" name=""/>
        <dsp:cNvSpPr/>
      </dsp:nvSpPr>
      <dsp:spPr>
        <a:xfrm>
          <a:off x="1725813" y="2160237"/>
          <a:ext cx="1828822" cy="74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29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Times New Roman" pitchFamily="18" charset="0"/>
              <a:cs typeface="Times New Roman" pitchFamily="18" charset="0"/>
            </a:rPr>
            <a:t>2012 г. Конец 2 </a:t>
          </a:r>
          <a:r>
            <a:rPr lang="ru-RU" sz="800" b="1" kern="1200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8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>
              <a:latin typeface="Times New Roman" pitchFamily="18" charset="0"/>
              <a:cs typeface="Times New Roman" pitchFamily="18" charset="0"/>
            </a:rPr>
            <a:t>Предметные результаты </a:t>
          </a:r>
          <a:r>
            <a:rPr lang="ru-RU" sz="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математика, русский язык, чтение (Х</a:t>
          </a:r>
          <a:r>
            <a:rPr lang="ru-RU" sz="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 Н-П</a:t>
          </a:r>
          <a:r>
            <a:rPr lang="ru-RU" sz="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>
              <a:latin typeface="Times New Roman" pitchFamily="18" charset="0"/>
              <a:cs typeface="Times New Roman" pitchFamily="18" charset="0"/>
            </a:rPr>
            <a:t>Личностные результаты </a:t>
          </a:r>
          <a:r>
            <a:rPr lang="ru-RU" sz="8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(+структура мотивации</a:t>
          </a:r>
          <a:r>
            <a:rPr lang="ru-RU" sz="800" b="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800" b="0" kern="1200" dirty="0"/>
        </a:p>
      </dsp:txBody>
      <dsp:txXfrm>
        <a:off x="1725813" y="2160237"/>
        <a:ext cx="1828822" cy="744194"/>
      </dsp:txXfrm>
    </dsp:sp>
    <dsp:sp modelId="{9FA7BAAF-B78E-4504-8A4A-8BDFBF3CBCED}">
      <dsp:nvSpPr>
        <dsp:cNvPr id="0" name=""/>
        <dsp:cNvSpPr/>
      </dsp:nvSpPr>
      <dsp:spPr>
        <a:xfrm>
          <a:off x="3165972" y="1440159"/>
          <a:ext cx="261249" cy="261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406D9-8012-4E03-941F-06822A48E45A}">
      <dsp:nvSpPr>
        <dsp:cNvPr id="0" name=""/>
        <dsp:cNvSpPr/>
      </dsp:nvSpPr>
      <dsp:spPr>
        <a:xfrm>
          <a:off x="2949953" y="1815759"/>
          <a:ext cx="1639623" cy="574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71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Times New Roman" pitchFamily="18" charset="0"/>
              <a:cs typeface="Times New Roman" pitchFamily="18" charset="0"/>
            </a:rPr>
            <a:t>2013 г.</a:t>
          </a:r>
          <a:r>
            <a:rPr lang="ru-RU" sz="8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1" kern="1200" dirty="0">
              <a:latin typeface="Times New Roman" pitchFamily="18" charset="0"/>
              <a:cs typeface="Times New Roman" pitchFamily="18" charset="0"/>
            </a:rPr>
            <a:t>Конец 3 </a:t>
          </a:r>
          <a:r>
            <a:rPr lang="ru-RU" sz="800" b="1" kern="1200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8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>
              <a:latin typeface="Times New Roman" pitchFamily="18" charset="0"/>
              <a:cs typeface="Times New Roman" pitchFamily="18" charset="0"/>
            </a:rPr>
            <a:t>Предметные результаты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>
              <a:latin typeface="Times New Roman" pitchFamily="18" charset="0"/>
              <a:cs typeface="Times New Roman" pitchFamily="18" charset="0"/>
            </a:rPr>
            <a:t>Личностные результаты</a:t>
          </a:r>
          <a:endParaRPr lang="ru-RU" sz="800" b="0" kern="1200" dirty="0"/>
        </a:p>
      </dsp:txBody>
      <dsp:txXfrm>
        <a:off x="2949953" y="1815759"/>
        <a:ext cx="1639623" cy="574114"/>
      </dsp:txXfrm>
    </dsp:sp>
    <dsp:sp modelId="{693F6445-AC94-461A-98CC-830085ED9E8D}">
      <dsp:nvSpPr>
        <dsp:cNvPr id="0" name=""/>
        <dsp:cNvSpPr/>
      </dsp:nvSpPr>
      <dsp:spPr>
        <a:xfrm>
          <a:off x="4462116" y="1080122"/>
          <a:ext cx="404400" cy="404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AF739-E895-4E55-B271-5999DF597A91}">
      <dsp:nvSpPr>
        <dsp:cNvPr id="0" name=""/>
        <dsp:cNvSpPr/>
      </dsp:nvSpPr>
      <dsp:spPr>
        <a:xfrm>
          <a:off x="4529363" y="1455738"/>
          <a:ext cx="2118959" cy="82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815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2014г.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Конец 4 </a:t>
          </a:r>
          <a:r>
            <a:rPr lang="ru-RU" sz="1100" b="1" kern="1200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100" b="1" kern="1200" dirty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Выборка 12 тыс. чел.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Предметные результаты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Метапредметные</a:t>
          </a:r>
          <a:r>
            <a:rPr lang="ru-RU" sz="11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результаты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(смысловое чтение, групповые проекты)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Личностные результаты </a:t>
          </a:r>
          <a:r>
            <a:rPr lang="ru-RU" sz="11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(+моральные дилеммы</a:t>
          </a:r>
          <a:r>
            <a:rPr lang="ru-RU" sz="1100" b="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4529363" y="1455738"/>
        <a:ext cx="2118959" cy="825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34CB1-E7DE-42EF-8490-418BCF887848}">
      <dsp:nvSpPr>
        <dsp:cNvPr id="0" name=""/>
        <dsp:cNvSpPr/>
      </dsp:nvSpPr>
      <dsp:spPr>
        <a:xfrm>
          <a:off x="0" y="66249"/>
          <a:ext cx="3096344" cy="1556811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innerShdw blurRad="3048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Совещание при Министре образования Тверской области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6249"/>
        <a:ext cx="3096344" cy="1556811"/>
      </dsp:txXfrm>
    </dsp:sp>
    <dsp:sp modelId="{F4A52C42-2430-4B10-B8F4-A61251A285BB}">
      <dsp:nvSpPr>
        <dsp:cNvPr id="0" name=""/>
        <dsp:cNvSpPr/>
      </dsp:nvSpPr>
      <dsp:spPr>
        <a:xfrm>
          <a:off x="0" y="1114984"/>
          <a:ext cx="1616980" cy="54119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032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руководители МОУО</a:t>
          </a:r>
        </a:p>
      </dsp:txBody>
      <dsp:txXfrm>
        <a:off x="0" y="1114984"/>
        <a:ext cx="1616980" cy="541199"/>
      </dsp:txXfrm>
    </dsp:sp>
    <dsp:sp modelId="{F0F19440-6FC5-4E1D-B282-8356D15C9BB5}">
      <dsp:nvSpPr>
        <dsp:cNvPr id="0" name=""/>
        <dsp:cNvSpPr/>
      </dsp:nvSpPr>
      <dsp:spPr>
        <a:xfrm>
          <a:off x="1617718" y="1114984"/>
          <a:ext cx="1478625" cy="541199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032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руководители ОО</a:t>
          </a:r>
        </a:p>
      </dsp:txBody>
      <dsp:txXfrm>
        <a:off x="1617718" y="1114984"/>
        <a:ext cx="1478625" cy="541199"/>
      </dsp:txXfrm>
    </dsp:sp>
    <dsp:sp modelId="{436D8E91-B6B9-4E17-84F6-45EAE3BD53EE}">
      <dsp:nvSpPr>
        <dsp:cNvPr id="0" name=""/>
        <dsp:cNvSpPr/>
      </dsp:nvSpPr>
      <dsp:spPr>
        <a:xfrm>
          <a:off x="72005" y="1800200"/>
          <a:ext cx="2952333" cy="1159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0DB38-33DA-4FFE-A2C2-2611D636D35B}">
      <dsp:nvSpPr>
        <dsp:cNvPr id="0" name=""/>
        <dsp:cNvSpPr/>
      </dsp:nvSpPr>
      <dsp:spPr>
        <a:xfrm>
          <a:off x="3150059" y="2644617"/>
          <a:ext cx="2347357" cy="234735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мониторинги по оценке образовательных достижений обучающихся </a:t>
          </a:r>
          <a:endParaRPr lang="ru-RU" sz="16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3821" y="2988379"/>
        <a:ext cx="1659833" cy="1659833"/>
      </dsp:txXfrm>
    </dsp:sp>
    <dsp:sp modelId="{5552FD33-9E17-4057-9B3A-BA4520224016}">
      <dsp:nvSpPr>
        <dsp:cNvPr id="0" name=""/>
        <dsp:cNvSpPr/>
      </dsp:nvSpPr>
      <dsp:spPr>
        <a:xfrm rot="12803432">
          <a:off x="1685564" y="2310568"/>
          <a:ext cx="1716474" cy="6689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E1F9B-8AAB-46F1-A243-C9E8A810C790}">
      <dsp:nvSpPr>
        <dsp:cNvPr id="0" name=""/>
        <dsp:cNvSpPr/>
      </dsp:nvSpPr>
      <dsp:spPr>
        <a:xfrm>
          <a:off x="757878" y="1280745"/>
          <a:ext cx="2138694" cy="1783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Команда специалистов в области ОКО</a:t>
          </a:r>
        </a:p>
      </dsp:txBody>
      <dsp:txXfrm>
        <a:off x="810129" y="1332996"/>
        <a:ext cx="2034192" cy="1679489"/>
      </dsp:txXfrm>
    </dsp:sp>
    <dsp:sp modelId="{BCA930AF-D8F2-4A1A-AE94-518E8C08A5C8}">
      <dsp:nvSpPr>
        <dsp:cNvPr id="0" name=""/>
        <dsp:cNvSpPr/>
      </dsp:nvSpPr>
      <dsp:spPr>
        <a:xfrm rot="16253062">
          <a:off x="3528230" y="1386113"/>
          <a:ext cx="1655775" cy="6689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87B68-4678-458D-BF35-410389514674}">
      <dsp:nvSpPr>
        <dsp:cNvPr id="0" name=""/>
        <dsp:cNvSpPr/>
      </dsp:nvSpPr>
      <dsp:spPr>
        <a:xfrm>
          <a:off x="3253901" y="826"/>
          <a:ext cx="2229989" cy="1783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Регламенты проведения</a:t>
          </a:r>
        </a:p>
      </dsp:txBody>
      <dsp:txXfrm>
        <a:off x="3306152" y="53077"/>
        <a:ext cx="2125487" cy="1679489"/>
      </dsp:txXfrm>
    </dsp:sp>
    <dsp:sp modelId="{44B455E0-BA77-41AC-8FF9-DDF50B3B16B3}">
      <dsp:nvSpPr>
        <dsp:cNvPr id="0" name=""/>
        <dsp:cNvSpPr/>
      </dsp:nvSpPr>
      <dsp:spPr>
        <a:xfrm rot="19669523">
          <a:off x="5268882" y="2337262"/>
          <a:ext cx="1754626" cy="66899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67B84-50C9-438A-B505-ACBA8C2BBDDB}">
      <dsp:nvSpPr>
        <dsp:cNvPr id="0" name=""/>
        <dsp:cNvSpPr/>
      </dsp:nvSpPr>
      <dsp:spPr>
        <a:xfrm>
          <a:off x="5698945" y="1312594"/>
          <a:ext cx="2379666" cy="1783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Спецификации и кодификаторы </a:t>
          </a:r>
        </a:p>
      </dsp:txBody>
      <dsp:txXfrm>
        <a:off x="5751196" y="1364845"/>
        <a:ext cx="2275164" cy="1679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EE563-AD16-4636-9E3D-184E547DFE22}">
      <dsp:nvSpPr>
        <dsp:cNvPr id="0" name=""/>
        <dsp:cNvSpPr/>
      </dsp:nvSpPr>
      <dsp:spPr>
        <a:xfrm>
          <a:off x="3347876" y="1584175"/>
          <a:ext cx="2655919" cy="1490944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innerShdw blurRad="4064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 уровень</a:t>
          </a:r>
        </a:p>
      </dsp:txBody>
      <dsp:txXfrm>
        <a:off x="3736826" y="1802519"/>
        <a:ext cx="1878019" cy="1054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326535-E22A-41B8-920C-2664C62A7434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F7B7C8-6722-4896-8ABB-42BCB218E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F4EE1-F7F8-42DD-9804-184282BCCB8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8AB7-C5E9-492A-BF4C-3D9C91961D0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E687-2F90-48B9-982F-3C5703359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4155-DBD3-42B0-A75A-63BF9B70EADC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739E-6621-42B1-8848-3D0223A52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562B-3473-45BE-8AEC-B048BA6D4849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26AC-74E0-4DE9-A446-8377CAFA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5B37-5F33-4885-AE5A-B7A6F08EF1C1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F40A-25BB-4AFF-A205-DD70D84ED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3CF4-690B-4F59-B1E2-2B96025B7399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2C13-E335-4D00-94DC-7355FF006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F9B5-2D02-49DC-8203-026D542DAFBF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A54-768C-4943-BB38-0DCCDBBED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5B34-3898-4E1F-9086-761C18B8382E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0A97-190B-463E-B9A2-4B7EECC5A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4077-DFD3-4B56-9FD1-8B0E89C80F88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BE62-11EE-412D-B632-06BAECAE2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3DA8-485E-4055-B814-FBF2350100CA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563F-A8EE-4AD8-851F-17B59BFB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675E-6983-4783-922F-666B1ACFB2A5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E0FD-87C9-499F-9F51-A5E61A228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8149-E2D6-4BD8-B612-25E9111CEF5D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D9BF-BAC5-4D2B-A052-362F93F6B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4F0676-A277-46EE-88FB-39CC8E85F460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D1C44-E61F-4864-B036-5A61AEF80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http://www.allrf.ru/spaw/images/lib2/tver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0.png"/><Relationship Id="rId10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hyperlink" Target="http://standart.ed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7" descr="http://www.allrf.ru/spaw/images/lib2/tver.jpg"/>
          <p:cNvPicPr>
            <a:picLocks noChangeAspect="1" noChangeArrowheads="1"/>
          </p:cNvPicPr>
          <p:nvPr/>
        </p:nvPicPr>
        <p:blipFill>
          <a:blip r:embed="rId4" r:link="rId5" cstate="print"/>
          <a:srcRect l="1234" t="1974" r="5397"/>
          <a:stretch>
            <a:fillRect/>
          </a:stretch>
        </p:blipFill>
        <p:spPr bwMode="auto">
          <a:xfrm>
            <a:off x="2432050" y="2133600"/>
            <a:ext cx="671195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79388" y="1412875"/>
            <a:ext cx="8678862" cy="5256213"/>
          </a:xfrm>
        </p:spPr>
        <p:txBody>
          <a:bodyPr/>
          <a:lstStyle/>
          <a:p>
            <a:pPr eaLnBrk="1" hangingPunct="1"/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429250"/>
            <a:ext cx="6400800" cy="642938"/>
          </a:xfrm>
        </p:spPr>
        <p:txBody>
          <a:bodyPr rtlCol="0">
            <a:normAutofit fontScale="47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     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1401763" y="0"/>
            <a:ext cx="77422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4143375" y="57150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57188" y="5643563"/>
            <a:ext cx="8429625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44" name="TextBox 37"/>
          <p:cNvSpPr txBox="1">
            <a:spLocks noChangeArrowheads="1"/>
          </p:cNvSpPr>
          <p:nvPr/>
        </p:nvSpPr>
        <p:spPr bwMode="auto">
          <a:xfrm>
            <a:off x="4787900" y="6149975"/>
            <a:ext cx="435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Лошкарева Елена Владимировна,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ГБУ ТО ЦОКО</a:t>
            </a:r>
          </a:p>
        </p:txBody>
      </p:sp>
      <p:sp>
        <p:nvSpPr>
          <p:cNvPr id="14345" name="TextBox 19"/>
          <p:cNvSpPr txBox="1">
            <a:spLocks noChangeArrowheads="1"/>
          </p:cNvSpPr>
          <p:nvPr/>
        </p:nvSpPr>
        <p:spPr bwMode="auto">
          <a:xfrm>
            <a:off x="0" y="6180138"/>
            <a:ext cx="24844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0" y="1052513"/>
            <a:ext cx="70199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мониторинга образовательных достижений для управления качеством образования: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опыта Тверской области</a:t>
            </a:r>
          </a:p>
        </p:txBody>
      </p:sp>
      <p:pic>
        <p:nvPicPr>
          <p:cNvPr id="14347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38" y="190500"/>
            <a:ext cx="1463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217171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мониторинга образовательных достижений обучающихся  на  муниципальном уровне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4240560" cy="1209668"/>
          </a:xfrm>
        </p:spPr>
        <p:txBody>
          <a:bodyPr>
            <a:normAutofit fontScale="62500" lnSpcReduction="20000"/>
          </a:bodyPr>
          <a:lstStyle/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Ермоленко Татьяна Анатольевна – </a:t>
            </a:r>
          </a:p>
          <a:p>
            <a:pPr algn="l"/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образования, </a:t>
            </a:r>
          </a:p>
          <a:p>
            <a:pPr algn="l"/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г.Вышний Волочек </a:t>
            </a:r>
          </a:p>
        </p:txBody>
      </p:sp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190500"/>
            <a:ext cx="1463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542925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785794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596" y="4071942"/>
            <a:ext cx="41434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учимся у лучших!!!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028601"/>
              </p:ext>
            </p:extLst>
          </p:nvPr>
        </p:nvGraphicFramePr>
        <p:xfrm>
          <a:off x="285720" y="1500174"/>
          <a:ext cx="885828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4282" y="4797152"/>
            <a:ext cx="3205590" cy="1560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 ГМО, 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руководители школ и их заместители,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>
            <a:endCxn id="8" idx="0"/>
          </p:cNvCxnSpPr>
          <p:nvPr/>
        </p:nvCxnSpPr>
        <p:spPr>
          <a:xfrm rot="10800000" flipV="1">
            <a:off x="1817078" y="4581128"/>
            <a:ext cx="23464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использования  результатов мониторинговых исследований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989524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03648" y="5445224"/>
            <a:ext cx="6480720" cy="1008112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руководителей ОО и их заместителей;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заседания ГМО, методических советов, Совета </a:t>
            </a:r>
            <a:r>
              <a:rPr lang="ru-RU" sz="17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ГорОО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августовская педагогическая конференция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4509120"/>
            <a:ext cx="280831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обсуждение на различных уровн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204864"/>
            <a:ext cx="2664296" cy="9864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 руководителей ОО и педагогов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2348880"/>
            <a:ext cx="2592288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«слабых» школ «сильными школами»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3717032"/>
            <a:ext cx="2664296" cy="9864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заявок на курсы повышения квалификации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31840" y="1196752"/>
            <a:ext cx="2952328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педагогов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3861048"/>
            <a:ext cx="2664296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проверок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499992" y="2060848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724128" y="256490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4" idx="1"/>
          </p:cNvCxnSpPr>
          <p:nvPr/>
        </p:nvCxnSpPr>
        <p:spPr>
          <a:xfrm>
            <a:off x="5508104" y="4077072"/>
            <a:ext cx="720080" cy="241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6" idx="0"/>
          </p:cNvCxnSpPr>
          <p:nvPr/>
        </p:nvCxnSpPr>
        <p:spPr>
          <a:xfrm>
            <a:off x="4644008" y="4149080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2" idx="3"/>
          </p:cNvCxnSpPr>
          <p:nvPr/>
        </p:nvCxnSpPr>
        <p:spPr>
          <a:xfrm flipH="1">
            <a:off x="2915816" y="3861048"/>
            <a:ext cx="648072" cy="34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1" idx="3"/>
          </p:cNvCxnSpPr>
          <p:nvPr/>
        </p:nvCxnSpPr>
        <p:spPr>
          <a:xfrm flipH="1" flipV="1">
            <a:off x="2987824" y="2806080"/>
            <a:ext cx="432048" cy="334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21488" cy="56356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директоров «Управление качеством образования»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90594"/>
            <a:ext cx="8295456" cy="576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1" y="1"/>
            <a:ext cx="1475656" cy="1124744"/>
            <a:chOff x="2987556" y="-96953"/>
            <a:chExt cx="1980995" cy="1365265"/>
          </a:xfrm>
        </p:grpSpPr>
        <p:sp>
          <p:nvSpPr>
            <p:cNvPr id="9" name="Овал 8"/>
            <p:cNvSpPr/>
            <p:nvPr/>
          </p:nvSpPr>
          <p:spPr>
            <a:xfrm>
              <a:off x="2987556" y="-96953"/>
              <a:ext cx="1980995" cy="1365265"/>
            </a:xfrm>
            <a:prstGeom prst="ellipse">
              <a:avLst/>
            </a:prstGeom>
            <a:solidFill>
              <a:srgbClr val="8011E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277666" y="102985"/>
              <a:ext cx="1400775" cy="965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и обсуждение на различных уровнях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2852"/>
            <a:ext cx="7670086" cy="57150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материалов мониторингового исследования на муниципальном уровне</a:t>
            </a:r>
          </a:p>
        </p:txBody>
      </p:sp>
      <p:pic>
        <p:nvPicPr>
          <p:cNvPr id="5" name="Содержимое 4" descr="DSC_37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3786214" cy="242889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71472" y="2071678"/>
            <a:ext cx="4643470" cy="107155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ГМО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семинары с педагогами города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3305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инструментарий  для оценки качества начального образования в соответствии с ФГОС:</a:t>
            </a:r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по предметам;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по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выполнению групповых проектов с обязательным показом видеороликов школ, принявших участие в мониторинге;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для учителей, обучающихся и их родителей (законных представителей);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форм для обработки результатов.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403648" cy="1268760"/>
            <a:chOff x="3000394" y="3500467"/>
            <a:chExt cx="1965040" cy="1924675"/>
          </a:xfrm>
        </p:grpSpPr>
        <p:sp>
          <p:nvSpPr>
            <p:cNvPr id="8" name="Овал 7"/>
            <p:cNvSpPr/>
            <p:nvPr/>
          </p:nvSpPr>
          <p:spPr>
            <a:xfrm>
              <a:off x="3000394" y="3500467"/>
              <a:ext cx="1965040" cy="1924675"/>
            </a:xfrm>
            <a:prstGeom prst="ellipse">
              <a:avLst/>
            </a:prstGeom>
            <a:solidFill>
              <a:srgbClr val="8011E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3288168" y="3782330"/>
              <a:ext cx="1475650" cy="1533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сопровождение педагогов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812360" cy="582594"/>
          </a:xfrm>
        </p:spPr>
        <p:txBody>
          <a:bodyPr>
            <a:noAutofit/>
          </a:bodyPr>
          <a:lstStyle/>
          <a:p>
            <a:pPr lvl="1"/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взаимодействие: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«сильные» - «слабые» школы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572000" cy="547260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взаимодействия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Заседания предметных кафедр Гимназии №2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учителей МБОУ СОШ №3 в методических советах Гимназии №2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мастер – классов педагогами Гимназии №2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 в Гимназии №2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уроков учителями Гимназии №2 на базе МБОУ СОШ №3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учителей и обучающихся МБОУ СОШ №3 в предметных неделях Гимназии №2 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320480" cy="547260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реализации «дорожной карты» (февраль – март 2016 года )</a:t>
            </a:r>
          </a:p>
          <a:p>
            <a:pPr lvl="0"/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 класс «Исследовательская деятельность младших школьников»</a:t>
            </a:r>
          </a:p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математики в 4 классе «Умножение на двузначное число»</a:t>
            </a:r>
          </a:p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Интегрированный урок во 2 классе «Широкая масленица в звуках и красках»</a:t>
            </a:r>
          </a:p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кружка «Мой инструмент – компьютер» по теме «Фразеологизмы»</a:t>
            </a:r>
          </a:p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для учащихся 1-2 классов, организованные краеведческим кружком «Родничок» по теме «История малых городов Тверского края»</a:t>
            </a:r>
          </a:p>
          <a:p>
            <a:pPr lvl="0"/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участников кружка «Рукодельница»</a:t>
            </a:r>
          </a:p>
          <a:p>
            <a:pPr lvl="0"/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викторина «Они сражались за Родину!»</a:t>
            </a:r>
          </a:p>
          <a:p>
            <a:endParaRPr lang="ru-RU" sz="1700" dirty="0"/>
          </a:p>
        </p:txBody>
      </p:sp>
      <p:grpSp>
        <p:nvGrpSpPr>
          <p:cNvPr id="2" name="Группа 5"/>
          <p:cNvGrpSpPr/>
          <p:nvPr/>
        </p:nvGrpSpPr>
        <p:grpSpPr>
          <a:xfrm>
            <a:off x="1" y="0"/>
            <a:ext cx="1403647" cy="1340768"/>
            <a:chOff x="1450928" y="980802"/>
            <a:chExt cx="1745793" cy="1467806"/>
          </a:xfrm>
        </p:grpSpPr>
        <p:sp>
          <p:nvSpPr>
            <p:cNvPr id="7" name="Овал 6"/>
            <p:cNvSpPr/>
            <p:nvPr/>
          </p:nvSpPr>
          <p:spPr>
            <a:xfrm>
              <a:off x="1450928" y="980802"/>
              <a:ext cx="1745793" cy="1467806"/>
            </a:xfrm>
            <a:prstGeom prst="ellipse">
              <a:avLst/>
            </a:prstGeom>
            <a:solidFill>
              <a:srgbClr val="8011E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1706594" y="1195757"/>
              <a:ext cx="1234461" cy="1037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Поддержка «слабых» школ «сильными школами»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10001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работы по преемственности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начальным и основным уровнями общего образования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рекомендациям мониторинга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Autofit/>
          </a:bodyPr>
          <a:lstStyle/>
          <a:p>
            <a:pPr marL="252000">
              <a:spcBef>
                <a:spcPts val="0"/>
              </a:spcBef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 (предварительный): 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мониторинга образовательных достижений обучающихся 4-х классов;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учителям, классным руководителям основной школы;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психологической характеристики классного коллектива;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направлений работы с одаренными обучающимися;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 с детьми, не достигшими базового уровня;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перспективами обучения обучающимся в 5 классе;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уровня здоровья обучающихся.</a:t>
            </a:r>
          </a:p>
          <a:p>
            <a:pPr marL="252000">
              <a:spcBef>
                <a:spcPts val="0"/>
              </a:spcBef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 (основной): 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диагностика;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с участием учителей-предметников;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организационно – психологических проблем классного коллектива, изучение индивидуальных особенностей обучающихся, коррекция деятельности педагогов с целью создания комфортных условий для адаптации обучающихся 5 классов; 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  психологический тренинг.</a:t>
            </a:r>
          </a:p>
          <a:p>
            <a:pPr marL="252000">
              <a:spcBef>
                <a:spcPts val="0"/>
              </a:spcBef>
              <a:buNone/>
            </a:pP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 (заключительный):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итогов обучения в 5 классе;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 по преемственности, определение трудностей в развитии обучающихся; 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по преемственности с одаренными обучающимися; </a:t>
            </a:r>
          </a:p>
          <a:p>
            <a:pPr marL="252000" lvl="1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деятельности. </a:t>
            </a:r>
          </a:p>
          <a:p>
            <a:pPr lvl="2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5 б кл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024336" cy="194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5 а кл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880320" cy="196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с компьютера НМР\ФОТО\2015-2016\Удомля метопр. ол\DSC_07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952328" cy="199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SC_000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880320" cy="1920632"/>
          </a:xfrm>
          <a:prstGeom prst="rect">
            <a:avLst/>
          </a:prstGeom>
          <a:noFill/>
          <a:ln>
            <a:noFill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3177262"/>
            <a:ext cx="43559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Пятиклассница - призер научно – исследовательской конференции по биологии в 2014-2015 учебном году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284984"/>
            <a:ext cx="4788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5 класса - участники первой региональной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метапредметной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олимпиады, призеры школьного этапа Всероссийской олимпиады школьников в 2015-2016 учебном году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119336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5 класса – участники Всероссийского конкурса по русскому языку «Русский медвежонок»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7398" y="6087778"/>
            <a:ext cx="4325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5 класса – участники Всероссийских конкурсов «Проба пера» и «Я – энциклопедия»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166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успешной образовательной траектории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переходе из начальной в основную школу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5949280"/>
            <a:ext cx="4857800" cy="720079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Шмитова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Геннадьевна,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зам. директора по УВР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D:\Документы Таня\Документы -Таня\документы по школе\документы 2012-2013 уч.год\фото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645024"/>
            <a:ext cx="7993062" cy="2232248"/>
          </a:xfrm>
        </p:spPr>
        <p:txBody>
          <a:bodyPr/>
          <a:lstStyle/>
          <a:p>
            <a:pPr algn="r" eaLnBrk="1" hangingPunct="1"/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использования результатов мониторинга образовательных достижений учащихся начальной школы.</a:t>
            </a:r>
          </a:p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МОУ гимназия №12 г. Твери</a:t>
            </a:r>
          </a:p>
        </p:txBody>
      </p:sp>
      <p:pic>
        <p:nvPicPr>
          <p:cNvPr id="7" name="Рисунок 6" descr="http://standart.edu.ru/images/logo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9" y="5877272"/>
            <a:ext cx="2448396" cy="720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223962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8" y="190500"/>
            <a:ext cx="1463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7740352" cy="1388045"/>
          </a:xfrm>
        </p:spPr>
        <p:txBody>
          <a:bodyPr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 - </a:t>
            </a:r>
            <a:r>
              <a:rPr lang="ru-RU" sz="3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механизм реализации качества образования в условиях работы многопрофильной гимназии</a:t>
            </a:r>
          </a:p>
        </p:txBody>
      </p:sp>
      <p:pic>
        <p:nvPicPr>
          <p:cNvPr id="2050" name="Picture 2" descr="D:\Документы Таня\Документы -Таня\документы по школе\документы 2012-2013 уч.год\фото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93769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12961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179512" y="4437112"/>
            <a:ext cx="4367213" cy="614362"/>
            <a:chOff x="0" y="-23349"/>
            <a:chExt cx="8439497" cy="95396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8556"/>
              <a:ext cx="8230887" cy="9120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577" y="-23349"/>
              <a:ext cx="8141920" cy="909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2010-2011 учебный год</a:t>
              </a:r>
            </a:p>
          </p:txBody>
        </p: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4368800" y="5085184"/>
            <a:ext cx="4775200" cy="646112"/>
            <a:chOff x="0" y="2455616"/>
            <a:chExt cx="8529183" cy="91884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455616"/>
              <a:ext cx="8228620" cy="91207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88463" y="2455616"/>
              <a:ext cx="8140720" cy="9188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/>
            <a:p>
              <a:pPr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2014-2015 учебный год</a:t>
              </a:r>
            </a:p>
          </p:txBody>
        </p:sp>
      </p:grpSp>
      <p:sp>
        <p:nvSpPr>
          <p:cNvPr id="11272" name="TextBox 3"/>
          <p:cNvSpPr txBox="1">
            <a:spLocks noChangeArrowheads="1"/>
          </p:cNvSpPr>
          <p:nvPr/>
        </p:nvSpPr>
        <p:spPr bwMode="auto">
          <a:xfrm>
            <a:off x="222250" y="5002213"/>
            <a:ext cx="3963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МОУ многопрофильная гимназия №12 г. Твери -  </a:t>
            </a:r>
            <a:r>
              <a:rPr lang="ru-RU" alt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пилотная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площадка по внедрению ФГОС НОО </a:t>
            </a:r>
            <a:endParaRPr lang="en-US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«г» классе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4355976" y="5673725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 ФГОС НОО во всех классах начальной школы, 5 классе МОУ многопрофильной гимназии №12 г. Твери</a:t>
            </a:r>
          </a:p>
        </p:txBody>
      </p:sp>
      <p:pic>
        <p:nvPicPr>
          <p:cNvPr id="14" name="Рисунок 13" descr="http://standart.edu.ru/images/logo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975" y="4437112"/>
            <a:ext cx="2232025" cy="64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3" descr="E:\rtc_prezent_png\rtc_shap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87592" y="260648"/>
            <a:ext cx="5748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развития гимназии №12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3"/>
          <p:cNvSpPr txBox="1">
            <a:spLocks noChangeArrowheads="1"/>
          </p:cNvSpPr>
          <p:nvPr/>
        </p:nvSpPr>
        <p:spPr bwMode="auto">
          <a:xfrm>
            <a:off x="0" y="0"/>
            <a:ext cx="8907463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349500"/>
            <a:ext cx="687546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125538"/>
            <a:ext cx="7235825" cy="4584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–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84 201км</a:t>
            </a:r>
            <a:r>
              <a:rPr lang="ru-RU" sz="2000" b="1" baseline="30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–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1 304 067 человек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муниципальных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Сеть  образовательных организаций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дошкольных образовательных 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530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общеобразовательных 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детей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профессиональных образовательных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организаций интернатского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Содержимое 4"/>
          <p:cNvSpPr>
            <a:spLocks noGrp="1"/>
          </p:cNvSpPr>
          <p:nvPr>
            <p:ph sz="half" idx="1"/>
          </p:nvPr>
        </p:nvSpPr>
        <p:spPr>
          <a:xfrm>
            <a:off x="2411760" y="0"/>
            <a:ext cx="3492500" cy="96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alt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sz="4400" b="1" dirty="0">
              <a:solidFill>
                <a:srgbClr val="800000"/>
              </a:solidFill>
            </a:endParaRPr>
          </a:p>
        </p:txBody>
      </p:sp>
      <p:pic>
        <p:nvPicPr>
          <p:cNvPr id="13315" name="Содержимое 1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1124744"/>
            <a:ext cx="2448272" cy="3888431"/>
          </a:xfrm>
        </p:spPr>
      </p:pic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6751638" y="1203325"/>
            <a:ext cx="2149475" cy="254000"/>
          </a:xfrm>
          <a:prstGeom prst="roundRect">
            <a:avLst>
              <a:gd name="adj" fmla="val 16667"/>
            </a:avLst>
          </a:prstGeom>
          <a:solidFill>
            <a:srgbClr val="FABF8F"/>
          </a:solidFill>
          <a:ln w="9525">
            <a:solidFill>
              <a:srgbClr val="FABF8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 rot="-780520">
            <a:off x="7302500" y="2478088"/>
            <a:ext cx="11430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3600" b="1" kern="10" dirty="0" err="1">
                <a:ln w="9525">
                  <a:solidFill>
                    <a:srgbClr val="5A5A5A"/>
                  </a:solidFill>
                  <a:round/>
                  <a:headEnd/>
                  <a:tailEnd/>
                </a:ln>
                <a:solidFill>
                  <a:srgbClr val="808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Растоскуев</a:t>
            </a:r>
            <a:endParaRPr lang="ru-RU" sz="3600" b="1" kern="10" dirty="0">
              <a:ln w="9525">
                <a:solidFill>
                  <a:srgbClr val="5A5A5A"/>
                </a:solidFill>
                <a:round/>
                <a:headEnd/>
                <a:tailEnd/>
              </a:ln>
              <a:solidFill>
                <a:srgbClr val="80808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/>
            <a:r>
              <a:rPr lang="ru-RU" sz="3600" b="1" kern="10" dirty="0">
                <a:ln w="9525">
                  <a:solidFill>
                    <a:srgbClr val="5A5A5A"/>
                  </a:solidFill>
                  <a:round/>
                  <a:headEnd/>
                  <a:tailEnd/>
                </a:ln>
                <a:solidFill>
                  <a:srgbClr val="80808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Иван</a:t>
            </a:r>
          </a:p>
        </p:txBody>
      </p:sp>
      <p:sp>
        <p:nvSpPr>
          <p:cNvPr id="13318" name="WordArt 9"/>
          <p:cNvSpPr>
            <a:spLocks noChangeArrowheads="1" noChangeShapeType="1" noTextEdit="1"/>
          </p:cNvSpPr>
          <p:nvPr/>
        </p:nvSpPr>
        <p:spPr bwMode="auto">
          <a:xfrm>
            <a:off x="6751638" y="1214438"/>
            <a:ext cx="2135187" cy="24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latin typeface="Arial Black"/>
              </a:rPr>
              <a:t>Муниципальное образовательное учреждение</a:t>
            </a:r>
          </a:p>
          <a:p>
            <a:pPr algn="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7365D"/>
                </a:solidFill>
                <a:latin typeface="Arial Black"/>
              </a:rPr>
              <a:t>многопрофильная гимназия №12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525658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Оценка индивидуальных достижений обучающихся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(все выпускники ОО)</a:t>
            </a:r>
          </a:p>
        </p:txBody>
      </p:sp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179512" y="2924944"/>
            <a:ext cx="684076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успешность освоения учебной программы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базового и повышенного уровня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успешность развития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программы индивидуального развития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3141" cy="4400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6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 ученика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балл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выполнения заданий базового уровня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 заданий повышенного уровня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достижений по предмету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48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ФИО</a:t>
                      </a:r>
                    </a:p>
                  </a:txBody>
                  <a:tcPr marL="45816" marR="4581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внешняя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(комплексная работа)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внешняя диагностика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 диагностика (комплексная работа)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внешняя диагностика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 диагностика (комплексная работа)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внешняя диагностика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 диагностика (комплексная работа)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5816" marR="4581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251520" y="0"/>
            <a:ext cx="84470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оценки индивидуальных достижений по предметам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97172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ru-RU" sz="2400" b="1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 выбором профиля в 5 классе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индивидуальной программы для 5-9 класса (курсы по выбору, внеурочная деятельность)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олимпиадах разного уровня («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Математикус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Граммотейка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научно-практических конференциях («НПК Шаг в будущее», «Юный исследователь», конкурс рефератов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предметных результатов мониторинговых исследований обучающихся  4 классов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843462" cy="18288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Конструкторский проект «Детская площадка»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результаты</a:t>
            </a:r>
          </a:p>
        </p:txBody>
      </p:sp>
      <p:pic>
        <p:nvPicPr>
          <p:cNvPr id="15364" name="Picture 6" descr="F:\DCIM\231_1804\IMG_4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298575"/>
            <a:ext cx="2592388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F:\DCIM\231_1804\IMG_4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3" y="3676650"/>
            <a:ext cx="2651125" cy="198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23528" y="3212976"/>
            <a:ext cx="5657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Результаты оценки индивидуальных достижений обучающихся</a:t>
            </a:r>
          </a:p>
          <a:p>
            <a:r>
              <a:rPr lang="ru-RU" alt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групповому проекту</a:t>
            </a:r>
            <a:endParaRPr lang="ru-RU" alt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2" descr="F:\DCIM\231_1804\IMG_4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675" y="4613275"/>
            <a:ext cx="2808288" cy="210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sz="half" idx="1"/>
          </p:nvPr>
        </p:nvSpPr>
        <p:spPr>
          <a:xfrm>
            <a:off x="107950" y="1449388"/>
            <a:ext cx="6696075" cy="12588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в МОУ гимназии №12 г. Твери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результаты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" y="2798763"/>
            <a:ext cx="7150100" cy="347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«Мода на здоровье»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жизни 8 класс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Модные привычки 1-7 класс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реклама 9-10 класс</a:t>
            </a:r>
          </a:p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«Классное время»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фестиваль «День рождения </a:t>
            </a:r>
          </a:p>
          <a:p>
            <a:pPr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 Корнея» 2-4 классы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Классика на все времена 5-11 классы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 песни и слова 1-11 классы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«Мы наследники Победы» 2-11 класс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журнала «Классное время»</a:t>
            </a:r>
          </a:p>
        </p:txBody>
      </p:sp>
      <p:pic>
        <p:nvPicPr>
          <p:cNvPr id="10" name="Picture 8" descr="F:\DCIM\231_1804\IMG_4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1298575"/>
            <a:ext cx="2363787" cy="177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425" y="3571875"/>
            <a:ext cx="2663825" cy="199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6100" y="2560638"/>
          <a:ext cx="4608513" cy="2081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Что делаем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Кто делает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Отметка о выполнении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(+ или –)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8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8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18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88" name="Rectangle 2"/>
          <p:cNvSpPr>
            <a:spLocks noChangeArrowheads="1"/>
          </p:cNvSpPr>
          <p:nvPr/>
        </p:nvSpPr>
        <p:spPr bwMode="auto">
          <a:xfrm>
            <a:off x="0" y="1052736"/>
            <a:ext cx="460851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 планирования и продвижения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заданию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______                            Номер группы _________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группы ___________________________________________   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Тема, выбранная группой __________________________________________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выбранную вами тему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представления проекта.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Отметьте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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выбранную вами форму:</a:t>
            </a:r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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Плакат</a:t>
            </a:r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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Б. Компьютерная презентация</a:t>
            </a:r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Как планируете представить результаты?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Отметьте 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выбранный вами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способ:</a:t>
            </a:r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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Только в виде таблицы</a:t>
            </a:r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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Б. В виде таблицы и диаграммы</a:t>
            </a:r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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В виде таблицы и пиктограммы </a:t>
            </a:r>
            <a:endParaRPr lang="ru-RU" altLang="ru-RU" sz="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Вопросы к одноклассникам: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_________________________________________________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_________________________________________________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_________________________________________________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_________________________________________________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Начало работы __ час </a:t>
            </a:r>
            <a:r>
              <a:rPr lang="ru-RU" alt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___мин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</a:p>
          <a:p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Окончание работы __ час ___ мин </a:t>
            </a:r>
            <a:endParaRPr lang="ru-RU" altLang="ru-RU" sz="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ru-RU" altLang="ru-RU" sz="1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инструментария мониторингового исследования для организации проектной деятельности обучающихся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0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359470" y="1676400"/>
          <a:ext cx="8784530" cy="51816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78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903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бесед с родителями о мониторинге индивидуально-личностных особенностей выпускников начальной школы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ru-RU" sz="2000" b="1" kern="12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 родителей о качестве начального образования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ru-RU" sz="2000" b="1" kern="12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Психологическое</a:t>
                      </a:r>
                      <a:r>
                        <a:rPr lang="ru-RU" sz="2000" b="1" kern="1200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сопровождение учащихся 5 классов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000" b="1" kern="1200" baseline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Рекомендации классного</a:t>
                      </a:r>
                      <a:r>
                        <a:rPr lang="ru-RU" sz="2000" b="1" kern="1200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руководителя и психолога на основе результатов мониторинговых исследований в 1-4 классах для родителей, учителей, классных руководителей 5 класса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2000" b="1" kern="1200" baseline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«Настроение»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«Как ты себя оцениваешь?»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Анкета для учащегося 4 класса  по мотивации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b="1" kern="12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«Как поступить»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b="1" kern="12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b="1" kern="12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115" marR="471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инструментария и результатов мониторингового исследования  для обеспечения п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реемственности  между начальным и основным уровнем общего образования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организации совместной работы </a:t>
            </a:r>
            <a:endParaRPr lang="ru-RU" sz="2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психологической службы гимназии, родителей, классных руководителей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1214446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r>
              <a:rPr lang="ru-RU" sz="17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7600" b="1" dirty="0">
                <a:solidFill>
                  <a:srgbClr val="FFC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					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					</a:t>
            </a:r>
            <a:r>
              <a:rPr lang="ru-RU" sz="11200" b="1" dirty="0">
                <a:ln>
                  <a:solidFill>
                    <a:srgbClr val="0000CC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Тверь, ул. Горького, д.97</a:t>
            </a:r>
            <a:endParaRPr lang="en-US" sz="11200" b="1" dirty="0">
              <a:ln>
                <a:solidFill>
                  <a:srgbClr val="0000CC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ln>
                  <a:solidFill>
                    <a:srgbClr val="0000CC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	(4822)</a:t>
            </a:r>
            <a:r>
              <a:rPr lang="en-US" sz="11200" b="1" dirty="0">
                <a:ln>
                  <a:solidFill>
                    <a:srgbClr val="0000CC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55-5</a:t>
            </a:r>
            <a:r>
              <a:rPr lang="ru-RU" sz="11200" b="1" dirty="0">
                <a:ln>
                  <a:solidFill>
                    <a:srgbClr val="0000CC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1200" b="1" dirty="0">
                <a:ln>
                  <a:solidFill>
                    <a:srgbClr val="0000CC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endParaRPr lang="ru-RU" sz="11200" b="1" dirty="0">
              <a:ln>
                <a:solidFill>
                  <a:srgbClr val="0000CC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>
                <a:ln>
                  <a:solidFill>
                    <a:srgbClr val="0000CC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11200" b="1" dirty="0">
                <a:ln>
                  <a:solidFill>
                    <a:srgbClr val="0000CC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gu_to_coko@mail.ru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</a:p>
        </p:txBody>
      </p:sp>
      <p:pic>
        <p:nvPicPr>
          <p:cNvPr id="29698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19050"/>
            <a:ext cx="91582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14" descr="Безымянны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311">
            <a:off x="2052638" y="2768600"/>
            <a:ext cx="728662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5"/>
          <p:cNvSpPr>
            <a:spLocks noGrp="1"/>
          </p:cNvSpPr>
          <p:nvPr>
            <p:ph type="title"/>
          </p:nvPr>
        </p:nvSpPr>
        <p:spPr>
          <a:xfrm>
            <a:off x="323850" y="1"/>
            <a:ext cx="8820150" cy="679450"/>
          </a:xfrm>
        </p:spPr>
        <p:txBody>
          <a:bodyPr/>
          <a:lstStyle/>
          <a:p>
            <a:pPr eaLnBrk="1" hangingPunct="1"/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Сопровождение реализации ФГОС на региональном уровне 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сотрудничества с ЦОКО ИСМО РАО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Выборка – более 3000 обучающихся, 142 ОО, 43 МО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67687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0" y="1700213"/>
            <a:ext cx="4752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качества НОО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85862" y="2209627"/>
          <a:ext cx="6732240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Овал 4"/>
          <p:cNvSpPr/>
          <p:nvPr/>
        </p:nvSpPr>
        <p:spPr>
          <a:xfrm>
            <a:off x="7402513" y="2947988"/>
            <a:ext cx="454025" cy="458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19464" name="TextBox 20"/>
          <p:cNvSpPr txBox="1">
            <a:spLocks noChangeArrowheads="1"/>
          </p:cNvSpPr>
          <p:nvPr/>
        </p:nvSpPr>
        <p:spPr bwMode="auto">
          <a:xfrm>
            <a:off x="5795963" y="1268413"/>
            <a:ext cx="334803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качества ООО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804025" y="2276475"/>
            <a:ext cx="1152525" cy="1439863"/>
          </a:xfrm>
          <a:prstGeom prst="rightArrow">
            <a:avLst>
              <a:gd name="adj1" fmla="val 50000"/>
              <a:gd name="adj2" fmla="val 6675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Box 24"/>
          <p:cNvSpPr txBox="1">
            <a:spLocks noChangeArrowheads="1"/>
          </p:cNvSpPr>
          <p:nvPr/>
        </p:nvSpPr>
        <p:spPr bwMode="auto">
          <a:xfrm>
            <a:off x="6588125" y="3716338"/>
            <a:ext cx="115252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2015 г.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Конец 5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МП результаты  (смысловое чтение, работа с информацией)</a:t>
            </a:r>
          </a:p>
          <a:p>
            <a:endParaRPr lang="ru-RU" sz="1100" dirty="0">
              <a:latin typeface="Calibri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8027988" y="2205038"/>
            <a:ext cx="1116012" cy="1511300"/>
          </a:xfrm>
          <a:prstGeom prst="rightArrow">
            <a:avLst>
              <a:gd name="adj1" fmla="val 50000"/>
              <a:gd name="adj2" fmla="val 4574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8" name="TextBox 26"/>
          <p:cNvSpPr txBox="1">
            <a:spLocks noChangeArrowheads="1"/>
          </p:cNvSpPr>
          <p:nvPr/>
        </p:nvSpPr>
        <p:spPr bwMode="auto">
          <a:xfrm>
            <a:off x="7740650" y="3716338"/>
            <a:ext cx="1403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2016г. </a:t>
            </a:r>
          </a:p>
          <a:p>
            <a:pPr algn="ctr"/>
            <a:r>
              <a:rPr lang="ru-RU" sz="1100" b="1">
                <a:latin typeface="Times New Roman" pitchFamily="18" charset="0"/>
                <a:cs typeface="Times New Roman" pitchFamily="18" charset="0"/>
              </a:rPr>
              <a:t>Конец  6 кл.</a:t>
            </a:r>
          </a:p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МП результаты  </a:t>
            </a:r>
          </a:p>
          <a:p>
            <a:pPr algn="ctr"/>
            <a:r>
              <a:rPr lang="ru-RU" sz="11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рус.яз. и математика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 школах-пилотах ФГОС)</a:t>
            </a:r>
          </a:p>
          <a:p>
            <a:endParaRPr lang="ru-RU" sz="1100">
              <a:latin typeface="Calibri" pitchFamily="34" charset="0"/>
            </a:endParaRPr>
          </a:p>
        </p:txBody>
      </p:sp>
      <p:pic>
        <p:nvPicPr>
          <p:cNvPr id="19469" name="Рисунок 13" descr="Безымянный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74539">
            <a:off x="26988" y="4029075"/>
            <a:ext cx="650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Рисунок 16" descr="Безымянный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60693">
            <a:off x="5129213" y="1655763"/>
            <a:ext cx="711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Box 17"/>
          <p:cNvSpPr txBox="1">
            <a:spLocks noChangeArrowheads="1"/>
          </p:cNvSpPr>
          <p:nvPr/>
        </p:nvSpPr>
        <p:spPr bwMode="auto">
          <a:xfrm rot="9800399" flipV="1">
            <a:off x="703490" y="3281730"/>
            <a:ext cx="56280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индивидуального прогресса обучающихся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3995738" y="5013325"/>
            <a:ext cx="48958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Контекстная информация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карта обучающегося (индивидуально-личностное развитие ученика,  взаимодействие со сверстниками и взрослыми, состояние здоровья);</a:t>
            </a:r>
          </a:p>
          <a:p>
            <a:pPr>
              <a:spcBef>
                <a:spcPct val="50000"/>
              </a:spcBef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- анкета для родителей (поддержка семьи в обучении, образовательная среда дома);</a:t>
            </a:r>
          </a:p>
          <a:p>
            <a:pPr>
              <a:spcBef>
                <a:spcPct val="50000"/>
              </a:spcBef>
            </a:pP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анкета для учителя (особенности учебного процесса, организация учебной деятельности, использование ИКТ в обучении)</a:t>
            </a:r>
          </a:p>
          <a:p>
            <a:pPr>
              <a:spcBef>
                <a:spcPct val="50000"/>
              </a:spcBef>
            </a:pPr>
            <a:endParaRPr lang="ru-RU" sz="1200" b="1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результатов мониторинговых исследований.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Региональный уровень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1507" name="Прямая соединительная линия 18"/>
          <p:cNvCxnSpPr>
            <a:cxnSpLocks noChangeShapeType="1"/>
          </p:cNvCxnSpPr>
          <p:nvPr/>
        </p:nvCxnSpPr>
        <p:spPr bwMode="auto">
          <a:xfrm rot="5400000" flipH="1" flipV="1">
            <a:off x="2932113" y="2208213"/>
            <a:ext cx="15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1508" name="Прямоугольник 27"/>
          <p:cNvSpPr>
            <a:spLocks noChangeArrowheads="1"/>
          </p:cNvSpPr>
          <p:nvPr/>
        </p:nvSpPr>
        <p:spPr bwMode="auto">
          <a:xfrm>
            <a:off x="395288" y="1989138"/>
            <a:ext cx="8353425" cy="4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Тверской области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надзора и контроля в сфере образования МО ТО 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Тверской областной институт усовершенствования учителей  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Тверской педагогический колледж  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органы управления образованием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службы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общеобразовательные организации</a:t>
            </a:r>
          </a:p>
          <a:p>
            <a:pPr>
              <a:lnSpc>
                <a:spcPct val="114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(администрация, учителя начальных классов, учителя основной школы)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Негосударственные образовательные организации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</a:t>
            </a:r>
          </a:p>
          <a:p>
            <a:pPr>
              <a:lnSpc>
                <a:spcPct val="114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обучающихся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Box 28"/>
          <p:cNvSpPr txBox="1">
            <a:spLocks noChangeArrowheads="1"/>
          </p:cNvSpPr>
          <p:nvPr/>
        </p:nvSpPr>
        <p:spPr bwMode="auto">
          <a:xfrm>
            <a:off x="827088" y="1196975"/>
            <a:ext cx="7561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круга пользователей результатов мониторинга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использования результатов мониторинговых исследований.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Региональный уровень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2531" name="Прямая соединительная линия 18"/>
          <p:cNvCxnSpPr>
            <a:cxnSpLocks noChangeShapeType="1"/>
          </p:cNvCxnSpPr>
          <p:nvPr/>
        </p:nvCxnSpPr>
        <p:spPr bwMode="auto">
          <a:xfrm rot="5400000" flipH="1" flipV="1">
            <a:off x="2932113" y="2208213"/>
            <a:ext cx="158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2532" name="Прямоугольник 24"/>
          <p:cNvSpPr>
            <a:spLocks noChangeArrowheads="1"/>
          </p:cNvSpPr>
          <p:nvPr/>
        </p:nvSpPr>
        <p:spPr bwMode="auto">
          <a:xfrm>
            <a:off x="177800" y="1460500"/>
            <a:ext cx="8704263" cy="49641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85720" y="1142984"/>
            <a:ext cx="8545213" cy="571504"/>
          </a:xfrm>
          <a:prstGeom prst="rect">
            <a:avLst/>
          </a:prstGeom>
          <a:solidFill>
            <a:srgbClr val="FDFDFD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406400">
              <a:prstClr val="black"/>
            </a:innerShdw>
          </a:effectLst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Создание информационных ресурсов  для различных групп пользователей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2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85720" y="1785926"/>
            <a:ext cx="8570694" cy="571504"/>
          </a:xfrm>
          <a:prstGeom prst="rect">
            <a:avLst/>
          </a:prstGeom>
          <a:solidFill>
            <a:srgbClr val="FDFDFD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406400">
              <a:prstClr val="black"/>
            </a:innerShdw>
          </a:effectLst>
        </p:spPr>
        <p:txBody>
          <a:bodyPr/>
          <a:lstStyle/>
          <a:p>
            <a:pPr marL="342900" indent="-342900">
              <a:buFontTx/>
              <a:buAutoNum type="arabicPeriod" startAt="2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Коллегии  Министерства образования Тверской области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 startAt="2"/>
              <a:defRPr/>
            </a:pPr>
            <a:endParaRPr lang="ru-RU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20" y="5072074"/>
            <a:ext cx="8568952" cy="571504"/>
          </a:xfrm>
          <a:prstGeom prst="rect">
            <a:avLst/>
          </a:prstGeom>
          <a:solidFill>
            <a:srgbClr val="FDFDFD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406400">
              <a:prstClr val="black"/>
            </a:inn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Целевая методическая поддержка образовательных организаций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85720" y="3143248"/>
            <a:ext cx="8568952" cy="857256"/>
          </a:xfrm>
          <a:prstGeom prst="rect">
            <a:avLst/>
          </a:prstGeom>
          <a:solidFill>
            <a:srgbClr val="FDFDFD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406400">
              <a:prstClr val="black"/>
            </a:inn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Использование технологических и методологических  подходов  мониторинга при проведении других  региональных  оценочных процедур</a:t>
            </a: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85720" y="4143380"/>
            <a:ext cx="8572560" cy="717800"/>
          </a:xfrm>
          <a:prstGeom prst="rect">
            <a:avLst/>
          </a:prstGeom>
          <a:solidFill>
            <a:srgbClr val="FDFDFD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406400">
              <a:prstClr val="black"/>
            </a:innerShdw>
          </a:effectLst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Повышение квалификации</a:t>
            </a:r>
          </a:p>
          <a:p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85720" y="5786454"/>
            <a:ext cx="8607330" cy="785818"/>
          </a:xfrm>
          <a:prstGeom prst="rect">
            <a:avLst/>
          </a:prstGeom>
          <a:solidFill>
            <a:srgbClr val="FDFDFD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406400">
              <a:prstClr val="black"/>
            </a:innerShdw>
          </a:effectLst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Экспертно-аналитическое  сопровождение контрольно-надзорной деятельности</a:t>
            </a:r>
          </a:p>
          <a:p>
            <a:pPr>
              <a:defRPr/>
            </a:pPr>
            <a:endParaRPr lang="ru-RU" sz="1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5720" y="2500306"/>
            <a:ext cx="8570694" cy="428628"/>
          </a:xfrm>
          <a:prstGeom prst="rect">
            <a:avLst/>
          </a:prstGeom>
          <a:solidFill>
            <a:srgbClr val="FDFDFD"/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innerShdw blurRad="406400">
              <a:prstClr val="black"/>
            </a:inn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Региональные семинары, совещания для разных категорий</a:t>
            </a:r>
          </a:p>
          <a:p>
            <a:pPr marL="342900" indent="-342900">
              <a:buFontTx/>
              <a:buAutoNum type="arabicPeriod" startAt="2"/>
              <a:defRPr/>
            </a:pPr>
            <a:endParaRPr lang="ru-RU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348464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Механизмы решения проблемы 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«Неиспользование результатов мониторинга»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429132"/>
            <a:ext cx="8715436" cy="2286016"/>
          </a:xfrm>
          <a:prstGeom prst="roundRect">
            <a:avLst/>
          </a:prstGeom>
          <a:solidFill>
            <a:srgbClr val="FDFDFD"/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целевых курсов ПК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базе ТОИУУ с обсуждением результатов мониторинга, </a:t>
            </a:r>
          </a:p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целевых региональных семинаров-совещаний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Министре образования Тверской области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определению факторов, влияющих на качество образования.</a:t>
            </a:r>
          </a:p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Выезды специалистов ЦОКО в муниципальные образования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(МО)</a:t>
            </a:r>
          </a:p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-транслирование результатов мониторинга и оказание методической помощи.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286124"/>
            <a:ext cx="8643998" cy="928694"/>
          </a:xfrm>
          <a:prstGeom prst="roundRect">
            <a:avLst/>
          </a:prstGeom>
          <a:solidFill>
            <a:schemeClr val="bg1"/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Проверки по контролю качества образования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при отсутствии положительной динамики образовательных достижений по результатам оценочных процедур.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214422"/>
            <a:ext cx="8715436" cy="718940"/>
          </a:xfrm>
          <a:prstGeom prst="roundRect">
            <a:avLst/>
          </a:prstGeom>
          <a:solidFill>
            <a:schemeClr val="bg1"/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эффективности ШСОКО И МСОКО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контроль использования результатов мониторинга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143116"/>
            <a:ext cx="8715436" cy="934394"/>
          </a:xfrm>
          <a:prstGeom prst="roundRect">
            <a:avLst/>
          </a:prstGeom>
          <a:solidFill>
            <a:srgbClr val="FDFDFD"/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Анкетирование 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педагогических коллективов для оценки работы по поддержке обучающихся 5 классов по проблемам, выявленным мониторинговым исследованием в конце 4 класса 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1445227" y="1844824"/>
            <a:ext cx="528039" cy="93610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76470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формирования навыков смыслового чтения, работы с информацией, как важного ресурса повышения качества образования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268760"/>
            <a:ext cx="3168352" cy="792088"/>
          </a:xfrm>
          <a:prstGeom prst="roundRect">
            <a:avLst/>
          </a:prstGeom>
          <a:solidFill>
            <a:srgbClr val="FDFDFD"/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Управленческие решения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780928"/>
            <a:ext cx="3384376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Продолжить мониторинговые исследования по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читательской грамотности в рамках сопровождения ФГОС  ООО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2708920"/>
            <a:ext cx="1440160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</a:p>
          <a:p>
            <a:pPr algn="ctr"/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проведение семинаров со специалистами МОУО, методическими службами;</a:t>
            </a:r>
          </a:p>
          <a:p>
            <a:pPr algn="ctr"/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выезды в МО, в образовательные округа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708920"/>
            <a:ext cx="1512168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  <a:p>
            <a:pPr algn="ctr"/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организация методической помощи учителям основной школы по выявленным проблемам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1484784"/>
            <a:ext cx="864096" cy="43204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2708920"/>
            <a:ext cx="1656184" cy="26642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ОО</a:t>
            </a:r>
          </a:p>
          <a:p>
            <a:pPr algn="ctr">
              <a:buFontTx/>
              <a:buChar char="-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ция целенаправленной работы с обучающимися, продемонстрировавшими:</a:t>
            </a:r>
          </a:p>
          <a:p>
            <a:pPr algn="ctr">
              <a:buFontTx/>
              <a:buChar char="-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низкий  уровень достижений;</a:t>
            </a:r>
          </a:p>
          <a:p>
            <a:pPr algn="ctr">
              <a:buFontTx/>
              <a:buChar char="-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достижений</a:t>
            </a:r>
          </a:p>
        </p:txBody>
      </p:sp>
      <p:sp>
        <p:nvSpPr>
          <p:cNvPr id="18" name="Стрелка вниз 17"/>
          <p:cNvSpPr/>
          <p:nvPr/>
        </p:nvSpPr>
        <p:spPr>
          <a:xfrm rot="2898670">
            <a:off x="4572000" y="1988840"/>
            <a:ext cx="288032" cy="64807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084168" y="1988840"/>
            <a:ext cx="288032" cy="64807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931142">
            <a:off x="7884368" y="1988840"/>
            <a:ext cx="288032" cy="64807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4725144"/>
            <a:ext cx="115212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(2015 г.)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4725144"/>
            <a:ext cx="115212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(2016 г.)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725144"/>
            <a:ext cx="115212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– 9  класс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Стрелка вниз 22"/>
          <p:cNvSpPr/>
          <p:nvPr/>
        </p:nvSpPr>
        <p:spPr>
          <a:xfrm rot="2898670">
            <a:off x="624856" y="4133509"/>
            <a:ext cx="288032" cy="55621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763688" y="4149080"/>
            <a:ext cx="288032" cy="57606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8931142">
            <a:off x="2762460" y="4136259"/>
            <a:ext cx="288032" cy="58840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1268760"/>
            <a:ext cx="4032448" cy="864096"/>
          </a:xfrm>
          <a:prstGeom prst="roundRect">
            <a:avLst/>
          </a:prstGeom>
          <a:solidFill>
            <a:srgbClr val="FDFDFD"/>
          </a:solidFill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Перестроить систему повышения квалификации по результатам мониторинга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>
            <a:off x="2483768" y="6021288"/>
            <a:ext cx="936104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059213">
            <a:off x="3433258" y="3788614"/>
            <a:ext cx="299551" cy="11521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5566507">
            <a:off x="3359721" y="2966600"/>
            <a:ext cx="331233" cy="11783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Схема 33"/>
          <p:cNvGraphicFramePr/>
          <p:nvPr/>
        </p:nvGraphicFramePr>
        <p:xfrm>
          <a:off x="179512" y="3140968"/>
          <a:ext cx="309634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3" descr="E:\rtc_prezent_png\rtc_shap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76470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 низких результатов образовательных достижений по математике. 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Управленческие решения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11960" y="4149080"/>
            <a:ext cx="1800200" cy="936104"/>
          </a:xfrm>
          <a:prstGeom prst="roundRect">
            <a:avLst/>
          </a:prstGeom>
          <a:solidFill>
            <a:schemeClr val="bg1"/>
          </a:solidFill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39952" y="2996952"/>
            <a:ext cx="1872208" cy="936104"/>
          </a:xfrm>
          <a:prstGeom prst="roundRect">
            <a:avLst/>
          </a:prstGeom>
          <a:solidFill>
            <a:schemeClr val="bg1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«дорожных карт»</a:t>
            </a: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979712" y="2636912"/>
            <a:ext cx="864096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1124744"/>
            <a:ext cx="9144000" cy="1584176"/>
          </a:xfrm>
          <a:prstGeom prst="roundRect">
            <a:avLst/>
          </a:prstGeom>
          <a:solidFill>
            <a:schemeClr val="bg1"/>
          </a:solidFill>
          <a:effectLst>
            <a:innerShdw blurRad="406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Выявить школы с низкими результатами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Определить проблемные разделы, темы</a:t>
            </a: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Анализ контекстной информации: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корреляция результатов с текущей успеваемостью, с результатами других внешних оценочных процедур;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кадры;</a:t>
            </a:r>
          </a:p>
          <a:p>
            <a:pPr>
              <a:buFont typeface="Wingdings" pitchFamily="2" charset="2"/>
              <a:buChar char="§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для формирования познавательной активности обучающихся и др.</a:t>
            </a:r>
          </a:p>
          <a:p>
            <a:pPr>
              <a:buFont typeface="Wingdings" pitchFamily="2" charset="2"/>
              <a:buChar char="§"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589240"/>
            <a:ext cx="208823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254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региональных проверочных работ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2780928"/>
            <a:ext cx="2664296" cy="864096"/>
          </a:xfrm>
          <a:prstGeom prst="roundRect">
            <a:avLst/>
          </a:prstGeom>
          <a:solidFill>
            <a:schemeClr val="bg1"/>
          </a:solidFill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Ассоциации учителей математики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331640" y="5085184"/>
            <a:ext cx="648072" cy="21602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28184" y="5489848"/>
            <a:ext cx="2772816" cy="1368152"/>
          </a:xfrm>
          <a:prstGeom prst="roundRect">
            <a:avLst/>
          </a:prstGeom>
          <a:solidFill>
            <a:schemeClr val="bg1"/>
          </a:solidFill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Рабочее совещание  при заместителе Председателя Правительства Тверской области по оценке динамики результатов школ, входящих в группу риска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5292080" y="6021288"/>
            <a:ext cx="936104" cy="2880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5489848"/>
            <a:ext cx="2448272" cy="1368152"/>
          </a:xfrm>
          <a:prstGeom prst="roundRect">
            <a:avLst/>
          </a:prstGeom>
          <a:solidFill>
            <a:schemeClr val="bg1"/>
          </a:solidFill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-выявление проблем,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-обсуждение результатов,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разработка методических рекомендаций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56176" y="3717032"/>
            <a:ext cx="2808312" cy="1656184"/>
          </a:xfrm>
          <a:prstGeom prst="roundRect">
            <a:avLst/>
          </a:prstGeom>
          <a:solidFill>
            <a:schemeClr val="bg1"/>
          </a:solidFill>
          <a:effectLst>
            <a:innerShdw blurRad="279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плана мероприятий по реализации Концепции математического образования в Тверской области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Эффекты  участия в мониторингах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по результатам анкетирования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участников 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132856"/>
            <a:ext cx="3929090" cy="864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3212976"/>
            <a:ext cx="392909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72000" y="3212976"/>
            <a:ext cx="4104456" cy="7841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 blurRad="38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Rectangle 1"/>
          <p:cNvSpPr>
            <a:spLocks noChangeArrowheads="1"/>
          </p:cNvSpPr>
          <p:nvPr/>
        </p:nvSpPr>
        <p:spPr bwMode="auto">
          <a:xfrm>
            <a:off x="107950" y="1809750"/>
            <a:ext cx="41036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Использование инновационного стандартизированного   инструментария</a:t>
            </a: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Rectangle 3"/>
          <p:cNvSpPr>
            <a:spLocks noChangeArrowheads="1"/>
          </p:cNvSpPr>
          <p:nvPr/>
        </p:nvSpPr>
        <p:spPr bwMode="auto">
          <a:xfrm>
            <a:off x="395288" y="3319791"/>
            <a:ext cx="3671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комплексной оценки качества начального общего образования 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494" name="Rectangle 4"/>
          <p:cNvSpPr>
            <a:spLocks noChangeArrowheads="1"/>
          </p:cNvSpPr>
          <p:nvPr/>
        </p:nvSpPr>
        <p:spPr bwMode="auto">
          <a:xfrm>
            <a:off x="4572000" y="3212976"/>
            <a:ext cx="39322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учителям основной школы в обеспечении преемственности  при переходе детей на новый уровень образования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99992" y="1196752"/>
            <a:ext cx="4104456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поддержки каждого ученика в период обучения в школе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2132856"/>
            <a:ext cx="4073106" cy="8469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Активное взаимодействие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семьями обучающихся, осознание родителями их роли в воспитании и поддержке детей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4008" y="4221088"/>
            <a:ext cx="400109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школьных систем оценки качества образования  в соответствии с ФГОС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20" y="1196752"/>
            <a:ext cx="3929090" cy="7200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Участие в проекте стало частью работы по эффективному внедрению ФГОС 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4293096"/>
            <a:ext cx="396044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на внедрение современных образовательных и оценочных технологий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44008" y="5301208"/>
            <a:ext cx="4032448" cy="7716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сетевого взаимодействия профессионального педагогического сообщества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0" y="5301208"/>
            <a:ext cx="392909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общего уровня профессиональных компетенций  педагогов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6197</TotalTime>
  <Words>2004</Words>
  <Application>Microsoft Office PowerPoint</Application>
  <PresentationFormat>Экран (4:3)</PresentationFormat>
  <Paragraphs>427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Тема Office</vt:lpstr>
      <vt:lpstr> </vt:lpstr>
      <vt:lpstr>Презентация PowerPoint</vt:lpstr>
      <vt:lpstr>  Сопровождение реализации ФГОС на региональном уровне   в рамках сотрудничества с ЦОКО ИСМО РАО Выборка – более 3000 обучающихся, 142 ОО, 43 МО</vt:lpstr>
      <vt:lpstr>Презентация PowerPoint</vt:lpstr>
      <vt:lpstr>Презентация PowerPoint</vt:lpstr>
      <vt:lpstr>Механизмы решения проблемы  «Неиспользование результатов мониторинга»</vt:lpstr>
      <vt:lpstr>Проблема формирования навыков смыслового чтения, работы с информацией, как важного ресурса повышения качества образования</vt:lpstr>
      <vt:lpstr>Проблема низких результатов образовательных достижений по математике.  Управленческие решения </vt:lpstr>
      <vt:lpstr>Презентация PowerPoint</vt:lpstr>
      <vt:lpstr>Использование результатов мониторинга образовательных достижений обучающихся  на  муниципальном уровне</vt:lpstr>
      <vt:lpstr>Мы учимся у лучших!!!</vt:lpstr>
      <vt:lpstr>Направления использования  результатов мониторинговых исследований</vt:lpstr>
      <vt:lpstr>Семинар директоров «Управление качеством образования»</vt:lpstr>
      <vt:lpstr>Использование материалов мониторингового исследования на муниципальном уровне</vt:lpstr>
      <vt:lpstr> Сетевое взаимодействие:  «сильные» - «слабые» школы </vt:lpstr>
      <vt:lpstr>Программа работы по преемственности  между начальным и основным уровнями общего образования  по рекомендациям мониторинга</vt:lpstr>
      <vt:lpstr>Презентация PowerPoint</vt:lpstr>
      <vt:lpstr>Шмитова Татьяна Геннадьевна,  зам. директора по УВР 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Метапредметные  результаты</vt:lpstr>
      <vt:lpstr>Метапредметные  результаты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kadmin</dc:creator>
  <cp:lastModifiedBy>Ростислав Горбовский</cp:lastModifiedBy>
  <cp:revision>847</cp:revision>
  <dcterms:created xsi:type="dcterms:W3CDTF">2010-03-23T07:44:33Z</dcterms:created>
  <dcterms:modified xsi:type="dcterms:W3CDTF">2016-03-21T18:00:09Z</dcterms:modified>
</cp:coreProperties>
</file>