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609" r:id="rId3"/>
    <p:sldId id="545" r:id="rId4"/>
    <p:sldId id="532" r:id="rId5"/>
    <p:sldId id="598" r:id="rId6"/>
    <p:sldId id="654" r:id="rId7"/>
    <p:sldId id="635" r:id="rId8"/>
    <p:sldId id="660" r:id="rId9"/>
    <p:sldId id="658" r:id="rId10"/>
    <p:sldId id="481" r:id="rId11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3" autoAdjust="0"/>
    <p:restoredTop sz="92778" autoAdjust="0"/>
  </p:normalViewPr>
  <p:slideViewPr>
    <p:cSldViewPr>
      <p:cViewPr varScale="1">
        <p:scale>
          <a:sx n="128" d="100"/>
          <a:sy n="128" d="100"/>
        </p:scale>
        <p:origin x="78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4%20&#1075;&#1086;&#1076;\&#1053;&#1072;&#1095;&#1072;&#1083;&#1100;&#1085;&#1072;&#1103;%20&#1096;&#1082;&#1086;&#1083;&#1072;\&#1052;&#1086;&#1085;&#1080;&#1090;&#1086;&#1088;&#1080;&#1085;&#1075;%202014\&#1058;&#1074;&#1077;&#1088;&#1100;\&#1044;&#1080;&#1072;&#1075;&#1088;&#1072;&#1084;&#1084;&#107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46341255954117"/>
          <c:y val="0.0654204836569576"/>
          <c:w val="0.869512712886285"/>
          <c:h val="0.5724299065420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0.648618203600003</c:v>
                </c:pt>
                <c:pt idx="1">
                  <c:v>0.5340451511</c:v>
                </c:pt>
                <c:pt idx="2">
                  <c:v>0.5621118051</c:v>
                </c:pt>
                <c:pt idx="4">
                  <c:v>0.792816091953999</c:v>
                </c:pt>
                <c:pt idx="5">
                  <c:v>0.697718419588336</c:v>
                </c:pt>
                <c:pt idx="6">
                  <c:v>0.728588945369</c:v>
                </c:pt>
                <c:pt idx="7">
                  <c:v>0.770049680624504</c:v>
                </c:pt>
                <c:pt idx="8">
                  <c:v>0.956478733926666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0.614895736200004</c:v>
                </c:pt>
                <c:pt idx="1">
                  <c:v>0.537519225099999</c:v>
                </c:pt>
                <c:pt idx="2">
                  <c:v>0.632129966500003</c:v>
                </c:pt>
                <c:pt idx="3">
                  <c:v>0.5655817716</c:v>
                </c:pt>
                <c:pt idx="4">
                  <c:v>0.689698329448003</c:v>
                </c:pt>
                <c:pt idx="5">
                  <c:v>0.666326414880334</c:v>
                </c:pt>
                <c:pt idx="6">
                  <c:v>0.7119185667405</c:v>
                </c:pt>
                <c:pt idx="7">
                  <c:v>0.763832658569503</c:v>
                </c:pt>
                <c:pt idx="8">
                  <c:v>0.950335866094002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C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0.6028530209</c:v>
                </c:pt>
                <c:pt idx="1">
                  <c:v>0.537325656500003</c:v>
                </c:pt>
                <c:pt idx="2">
                  <c:v>0.661380158</c:v>
                </c:pt>
                <c:pt idx="3">
                  <c:v>0.5980028192</c:v>
                </c:pt>
                <c:pt idx="4">
                  <c:v>0.670617777244003</c:v>
                </c:pt>
                <c:pt idx="5">
                  <c:v>0.622903476619004</c:v>
                </c:pt>
                <c:pt idx="6">
                  <c:v>0.698129784032785</c:v>
                </c:pt>
                <c:pt idx="7">
                  <c:v>0.760627530364252</c:v>
                </c:pt>
                <c:pt idx="8">
                  <c:v>0.951741126413669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A0E0E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МА</c:v>
                </c:pt>
                <c:pt idx="1">
                  <c:v>РУ</c:v>
                </c:pt>
                <c:pt idx="2">
                  <c:v>ЧТ_ХТ</c:v>
                </c:pt>
                <c:pt idx="3">
                  <c:v>ЧТ_НП (2-3), МП(4)</c:v>
                </c:pt>
                <c:pt idx="4">
                  <c:v>Мотивация</c:v>
                </c:pt>
                <c:pt idx="5">
                  <c:v>Самооценка</c:v>
                </c:pt>
                <c:pt idx="6">
                  <c:v>Настроение</c:v>
                </c:pt>
                <c:pt idx="7">
                  <c:v>Группа здоровья</c:v>
                </c:pt>
                <c:pt idx="8">
                  <c:v>Физкультурная группа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0.6847223469</c:v>
                </c:pt>
                <c:pt idx="1">
                  <c:v>0.658845473600005</c:v>
                </c:pt>
                <c:pt idx="3">
                  <c:v>0.648788114400003</c:v>
                </c:pt>
                <c:pt idx="4">
                  <c:v>0.652399584815</c:v>
                </c:pt>
                <c:pt idx="5">
                  <c:v>0.606087602078912</c:v>
                </c:pt>
                <c:pt idx="6">
                  <c:v>0.689997988652</c:v>
                </c:pt>
                <c:pt idx="7">
                  <c:v>0.7586817859675</c:v>
                </c:pt>
                <c:pt idx="8">
                  <c:v>0.943928571428667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428624"/>
        <c:axId val="-2132658544"/>
      </c:barChart>
      <c:catAx>
        <c:axId val="-213242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ru-RU"/>
          </a:p>
        </c:txPr>
        <c:crossAx val="-2132658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2658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-21324286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47561487740862"/>
          <c:y val="0.238317757009346"/>
          <c:w val="0.0426829268292686"/>
          <c:h val="0.2266355140186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pPr/>
              <a:t>22.03.16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2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6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5D78D-540D-4989-B255-6FCAC01B755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0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2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55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8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2BFC1-6D9D-4ED9-AB0C-C16512A51CFC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36984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4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22.03.16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hyperlink" Target="http://eaoko.org/ru/" TargetMode="External"/><Relationship Id="rId10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7504" y="2028453"/>
            <a:ext cx="8947026" cy="119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«Использование результатов мониторинга образовательных достижений на региональном, муниципальной и школьном уровнях»</a:t>
            </a:r>
          </a:p>
          <a:p>
            <a:pPr marL="342900" indent="-342900" algn="ctr">
              <a:spcBef>
                <a:spcPct val="20000"/>
              </a:spcBef>
            </a:pP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2530" y="334897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 smtClean="0">
                <a:solidFill>
                  <a:srgbClr val="FFFF00"/>
                </a:solidFill>
              </a:rPr>
              <a:t>КОВАЛЕВА ГАЛИНА СЕРГЕЕВНА</a:t>
            </a:r>
            <a:endParaRPr lang="ru-RU" sz="1600" b="1" dirty="0">
              <a:solidFill>
                <a:srgbClr val="FFFF00"/>
              </a:solidFill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Руководитель Центра оценки качества образования ИСРО РАО, к.п.н.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976" y="73242"/>
            <a:ext cx="7380344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 Российского тренингового центра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ИнОбра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НИУ ВШЭ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 марта 2016 </a:t>
            </a:r>
            <a:r>
              <a:rPr lang="ru-RU" sz="1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года</a:t>
            </a:r>
            <a:endPara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42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Изображение 12" descr="Снимок экрана 2014-03-23 в 1.10.0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" y="4654805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5" y="4650003"/>
            <a:ext cx="725312" cy="477476"/>
          </a:xfrm>
          <a:prstGeom prst="rect">
            <a:avLst/>
          </a:prstGeom>
        </p:spPr>
      </p:pic>
      <p:pic>
        <p:nvPicPr>
          <p:cNvPr id="16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2" y="4674550"/>
            <a:ext cx="344519" cy="407496"/>
          </a:xfrm>
          <a:prstGeom prst="rect">
            <a:avLst/>
          </a:prstGeom>
        </p:spPr>
      </p:pic>
      <p:pic>
        <p:nvPicPr>
          <p:cNvPr id="17" name="Рисунок 21" descr="http://www.rtc-edu.ru/sites/default/files/pictures/LogoPartner/eaoko_kartinkoy.png">
            <a:hlinkClick r:id="rId9" tgtFrame="&quot;_blank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45" y="4653231"/>
            <a:ext cx="1471871" cy="49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/>
          <a:stretch/>
        </p:blipFill>
        <p:spPr>
          <a:xfrm>
            <a:off x="4011268" y="4640263"/>
            <a:ext cx="365574" cy="487216"/>
          </a:xfrm>
          <a:prstGeom prst="rect">
            <a:avLst/>
          </a:prstGeom>
        </p:spPr>
      </p:pic>
      <p:pic>
        <p:nvPicPr>
          <p:cNvPr id="24" name="Рисунок 5"/>
          <p:cNvPicPr>
            <a:picLocks noChangeAspect="1"/>
          </p:cNvPicPr>
          <p:nvPr/>
        </p:nvPicPr>
        <p:blipFill rotWithShape="1">
          <a:blip r:embed="rId12"/>
          <a:srcRect l="29752" t="6415" r="52374" b="85633"/>
          <a:stretch/>
        </p:blipFill>
        <p:spPr>
          <a:xfrm>
            <a:off x="1572476" y="4653298"/>
            <a:ext cx="1838939" cy="460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643056"/>
            <a:ext cx="5429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Вопросы и комментарии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Ковалева Галина Сергеевна 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Тел./факс: (495)-621-76-31</a:t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e-mail: centeroko@mail.ru</a:t>
            </a:r>
            <a:b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c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айт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: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 www.centeroko.ru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27784" y="1071563"/>
            <a:ext cx="2448272" cy="214825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Образовательные </a:t>
            </a: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результаты: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Личностные</a:t>
            </a:r>
          </a:p>
          <a:p>
            <a:pPr algn="ctr">
              <a:defRPr/>
            </a:pP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Метапредметные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Предметные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100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47864" y="3291830"/>
            <a:ext cx="5472608" cy="17145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Формы представления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данных: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по регионам, образовательным учреждениям,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классам, отдельным учащимся, отдельным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планируемым результатам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101" name="AutoShap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48064" y="1059582"/>
            <a:ext cx="3995936" cy="2160239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Инструментарий 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для оценки личностных,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метапредметных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 и предметных результатов,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для сбора контекстной информации,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для оценки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профессиональной компетентности учителей</a:t>
            </a:r>
          </a:p>
          <a:p>
            <a:pPr algn="ctr">
              <a:defRPr/>
            </a:pPr>
            <a:endParaRPr lang="en-US" sz="2000" b="1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9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0"/>
            <a:ext cx="9158288" cy="98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7504" y="1203598"/>
            <a:ext cx="2376264" cy="3816424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38100" algn="ctr">
            <a:noFill/>
            <a:round/>
            <a:headEnd/>
            <a:tailEnd type="none" w="lg" len="lg"/>
          </a:ln>
          <a:effectLst>
            <a:prstShdw prst="shdw17" dist="17961" dir="2700000">
              <a:schemeClr val="bg1"/>
            </a:prstShdw>
          </a:effectLst>
        </p:spPr>
        <p:txBody>
          <a:bodyPr lIns="18000" rIns="1800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Arial Narrow" pitchFamily="34" charset="0"/>
              </a:rPr>
              <a:t>Управление качеством образования: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использование результатов для информирования различных пользователей, принятия решений, индивидуальной поддержки учащихся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Управление качеством образования на основе результатов ФГОС</a:t>
            </a:r>
            <a:endParaRPr lang="ru-RU" sz="28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Какие требования должны предъявляться к системе оценки для управления качеством образования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3598"/>
            <a:ext cx="8928992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lnSpc>
                <a:spcPct val="80000"/>
              </a:lnSpc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51435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Система оценки должна носить мониторинговый характер: давать возможность слежения за результатами учащихся (</a:t>
            </a:r>
            <a:r>
              <a:rPr lang="ru-RU" sz="2000" dirty="0" err="1" smtClean="0">
                <a:solidFill>
                  <a:schemeClr val="tx1"/>
                </a:solidFill>
              </a:rPr>
              <a:t>срезовые</a:t>
            </a:r>
            <a:r>
              <a:rPr lang="ru-RU" sz="2000" dirty="0" smtClean="0">
                <a:solidFill>
                  <a:schemeClr val="tx1"/>
                </a:solidFill>
              </a:rPr>
              <a:t> или </a:t>
            </a:r>
            <a:r>
              <a:rPr lang="ru-RU" sz="2000" dirty="0" err="1" smtClean="0">
                <a:solidFill>
                  <a:schemeClr val="tx1"/>
                </a:solidFill>
              </a:rPr>
              <a:t>лонгитьюдные</a:t>
            </a:r>
            <a:r>
              <a:rPr lang="ru-RU" sz="2000" dirty="0" smtClean="0">
                <a:solidFill>
                  <a:schemeClr val="tx1"/>
                </a:solidFill>
              </a:rPr>
              <a:t> исследования) .</a:t>
            </a:r>
          </a:p>
          <a:p>
            <a:pPr marL="514350" lvl="0" indent="-514350" algn="just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Результаты оценки должны:</a:t>
            </a:r>
          </a:p>
          <a:p>
            <a:pPr marL="715963" indent="-18097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давать комплексную информацию об образовательных достижениях учащихся, о достижении планируемых результатов ФГОС;</a:t>
            </a:r>
          </a:p>
          <a:p>
            <a:pPr marL="715963" indent="-18097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быть ориентированы на пользователей: фиксировать образовательные достижения отдельных учащихся, классов, образовательных организаций, муниципалитетов, регионов, страны.</a:t>
            </a:r>
          </a:p>
          <a:p>
            <a:pPr marL="715963" indent="-180975"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позволять принимать управленческие решения разного уровня (например, оказывать адресную поддержку учащихся).</a:t>
            </a:r>
          </a:p>
          <a:p>
            <a:pPr marL="514350" lvl="0" indent="-514350" algn="just">
              <a:lnSpc>
                <a:spcPct val="80000"/>
              </a:lnSpc>
              <a:buAutoNum type="arabicPeriod" startAt="2"/>
            </a:pPr>
            <a:r>
              <a:rPr lang="ru-RU" sz="2000" dirty="0" smtClean="0">
                <a:solidFill>
                  <a:schemeClr val="tx1"/>
                </a:solidFill>
              </a:rPr>
              <a:t>Полученные контекстные данные должны позволять выявлять связи и объяснять полученные результаты.</a:t>
            </a:r>
          </a:p>
          <a:p>
            <a:pPr marL="514350" lvl="0" indent="-514350" algn="just">
              <a:lnSpc>
                <a:spcPct val="80000"/>
              </a:lnSpc>
              <a:buAutoNum type="arabicPeriod" startAt="2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/>
            </a:r>
            <a:br>
              <a:rPr lang="ru-RU" sz="23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Пример 1. Система мониторинга качества образования в начальной школе (ЦОКО ИСМО РАО)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500576"/>
            <a:ext cx="8786874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u="sng" dirty="0" smtClean="0">
                <a:solidFill>
                  <a:schemeClr val="tx1"/>
                </a:solidFill>
              </a:rPr>
              <a:t>Контекстная информация</a:t>
            </a:r>
            <a:r>
              <a:rPr lang="ru-RU" sz="1300" dirty="0" smtClean="0">
                <a:solidFill>
                  <a:schemeClr val="tx1"/>
                </a:solidFill>
              </a:rPr>
              <a:t>: карта учащегося (индивидуально-личностное развитие ученика,  взаимодействие со сверстниками и взрослыми, состояние здоровья); анкета для родителей (поддержка семьи в обучении, образовательная среда дома); анкета для учителя (особенности учебного процесса, организация учебной деятельности, использование ИКТ в обучении)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0444"/>
            <a:ext cx="171448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</a:rPr>
              <a:t>Начало 1 класса</a:t>
            </a:r>
          </a:p>
          <a:p>
            <a:pPr algn="ctr">
              <a:lnSpc>
                <a:spcPct val="80000"/>
              </a:lnSpc>
            </a:pP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</a:rPr>
              <a:t>Стартовая диагност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ика (индивидуально-личностное развитие, предпосылки учебной деятельности)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3071816"/>
            <a:ext cx="1857388" cy="13573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Конец 1 класса</a:t>
            </a: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</a:rPr>
              <a:t>Предметные результаты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(математика, русский язык, чтение (Х)</a:t>
            </a:r>
          </a:p>
          <a:p>
            <a:pPr algn="ctr">
              <a:lnSpc>
                <a:spcPct val="80000"/>
              </a:lnSpc>
            </a:pP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</a:rPr>
              <a:t>Личностные резул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ьтаты (самооценка, отношение к учебной деятельности)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2643188"/>
            <a:ext cx="1785950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tx1"/>
                </a:solidFill>
              </a:rPr>
              <a:t>Конец 2 класса</a:t>
            </a:r>
          </a:p>
          <a:p>
            <a:pPr algn="ctr">
              <a:lnSpc>
                <a:spcPct val="80000"/>
              </a:lnSpc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</a:rPr>
              <a:t>Предметные результаты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(математика, русский язык, чтение (Х+</a:t>
            </a:r>
            <a:r>
              <a:rPr lang="ru-RU" sz="1200" dirty="0" smtClean="0">
                <a:solidFill>
                  <a:srgbClr val="FF0000"/>
                </a:solidFill>
              </a:rPr>
              <a:t>Н-П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ru-RU" sz="1200" u="sng" dirty="0" smtClean="0">
                <a:solidFill>
                  <a:schemeClr val="tx2">
                    <a:lumMod val="75000"/>
                  </a:schemeClr>
                </a:solidFill>
              </a:rPr>
              <a:t>Личностные результаты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(самооценка, отношение к учебной деятельности, </a:t>
            </a:r>
            <a:r>
              <a:rPr lang="ru-RU" sz="1200" dirty="0" smtClean="0">
                <a:solidFill>
                  <a:srgbClr val="FF0000"/>
                </a:solidFill>
              </a:rPr>
              <a:t>структура мотивации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15206" y="1643056"/>
            <a:ext cx="1928794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250" b="1" dirty="0" smtClean="0">
                <a:solidFill>
                  <a:schemeClr val="tx1"/>
                </a:solidFill>
              </a:rPr>
              <a:t>Конец 4 класса</a:t>
            </a:r>
          </a:p>
          <a:p>
            <a:pPr algn="ctr">
              <a:lnSpc>
                <a:spcPct val="80000"/>
              </a:lnSpc>
            </a:pPr>
            <a:endParaRPr lang="ru-RU" sz="125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250" u="sng" dirty="0" smtClean="0">
                <a:solidFill>
                  <a:schemeClr val="tx2">
                    <a:lumMod val="75000"/>
                  </a:schemeClr>
                </a:solidFill>
              </a:rPr>
              <a:t>Предметные результаты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</a:rPr>
              <a:t>(математика, </a:t>
            </a:r>
          </a:p>
          <a:p>
            <a:pPr algn="ctr">
              <a:lnSpc>
                <a:spcPct val="80000"/>
              </a:lnSpc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</a:rPr>
              <a:t>русский язык)</a:t>
            </a:r>
          </a:p>
          <a:p>
            <a:pPr algn="ctr">
              <a:lnSpc>
                <a:spcPct val="80000"/>
              </a:lnSpc>
            </a:pPr>
            <a:r>
              <a:rPr lang="ru-RU" sz="1250" u="sng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1250" u="sng" dirty="0" smtClean="0">
                <a:solidFill>
                  <a:srgbClr val="FF0000"/>
                </a:solidFill>
              </a:rPr>
              <a:t> результаты </a:t>
            </a:r>
            <a:r>
              <a:rPr lang="ru-RU" sz="1250" dirty="0" smtClean="0">
                <a:solidFill>
                  <a:srgbClr val="FF0000"/>
                </a:solidFill>
              </a:rPr>
              <a:t>(читательская грамотность, проектная деятельность) </a:t>
            </a:r>
          </a:p>
          <a:p>
            <a:pPr algn="ctr">
              <a:lnSpc>
                <a:spcPct val="80000"/>
              </a:lnSpc>
            </a:pPr>
            <a:r>
              <a:rPr lang="ru-RU" sz="1250" u="sng" dirty="0" smtClean="0">
                <a:solidFill>
                  <a:schemeClr val="tx2">
                    <a:lumMod val="75000"/>
                  </a:schemeClr>
                </a:solidFill>
              </a:rPr>
              <a:t>Личностные результаты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</a:rPr>
              <a:t>(самооценка, отношение к учебной  деятельности, структура мотивации, </a:t>
            </a:r>
            <a:r>
              <a:rPr lang="ru-RU" sz="1250" dirty="0" smtClean="0">
                <a:solidFill>
                  <a:srgbClr val="FF0000"/>
                </a:solidFill>
              </a:rPr>
              <a:t>моральные </a:t>
            </a:r>
            <a:r>
              <a:rPr lang="ru-RU" sz="1250" dirty="0" err="1" smtClean="0">
                <a:solidFill>
                  <a:srgbClr val="FF0000"/>
                </a:solidFill>
              </a:rPr>
              <a:t>дилеммы-</a:t>
            </a:r>
            <a:r>
              <a:rPr lang="ru-RU" sz="1250" dirty="0" err="1" smtClean="0">
                <a:solidFill>
                  <a:schemeClr val="tx2">
                    <a:lumMod val="75000"/>
                  </a:schemeClr>
                </a:solidFill>
              </a:rPr>
              <a:t>неперсонефицированно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25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2214560"/>
            <a:ext cx="1857388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1300" b="1" dirty="0" smtClean="0">
                <a:solidFill>
                  <a:schemeClr val="tx1"/>
                </a:solidFill>
              </a:rPr>
              <a:t>Конец 3 класса</a:t>
            </a:r>
          </a:p>
          <a:p>
            <a:pPr algn="ctr">
              <a:lnSpc>
                <a:spcPct val="80000"/>
              </a:lnSpc>
            </a:pPr>
            <a:endParaRPr lang="ru-RU" sz="13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300" u="sng" dirty="0" smtClean="0">
                <a:solidFill>
                  <a:schemeClr val="tx2">
                    <a:lumMod val="75000"/>
                  </a:schemeClr>
                </a:solidFill>
              </a:rPr>
              <a:t>Предметные результаты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(математика, русский язык, чтение (Х+Н-П)</a:t>
            </a:r>
          </a:p>
          <a:p>
            <a:pPr algn="ctr">
              <a:lnSpc>
                <a:spcPct val="80000"/>
              </a:lnSpc>
            </a:pPr>
            <a:r>
              <a:rPr lang="ru-RU" sz="1300" u="sng" dirty="0" smtClean="0">
                <a:solidFill>
                  <a:schemeClr val="tx2">
                    <a:lumMod val="75000"/>
                  </a:schemeClr>
                </a:solidFill>
              </a:rPr>
              <a:t>Личностные результаты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(самооценка, отношение к учебной деятельности, структура мотивации)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>
            <a:off x="2786050" y="2357436"/>
            <a:ext cx="813816" cy="7258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7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углом 21"/>
          <p:cNvSpPr/>
          <p:nvPr/>
        </p:nvSpPr>
        <p:spPr>
          <a:xfrm>
            <a:off x="1214414" y="2643188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>
            <a:off x="4714876" y="178593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>
            <a:off x="6572266" y="1357304"/>
            <a:ext cx="714378" cy="857256"/>
          </a:xfrm>
          <a:prstGeom prst="bentArrow">
            <a:avLst>
              <a:gd name="adj1" fmla="val 25000"/>
              <a:gd name="adj2" fmla="val 25000"/>
              <a:gd name="adj3" fmla="val 22984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7929586" y="1285866"/>
            <a:ext cx="1008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Показатели мониторинга образовательных достижений учащихся в начальной ш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коле</a:t>
            </a:r>
            <a:endParaRPr lang="ru-RU" sz="28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7200" algn="l"/>
              </a:tabLs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57158" y="1200150"/>
            <a:ext cx="8329642" cy="3871930"/>
          </a:xfrm>
          <a:prstGeom prst="rect">
            <a:avLst/>
          </a:prstGeom>
          <a:ln w="9525" cap="flat" cmpd="sng" algn="ctr">
            <a:solidFill>
              <a:schemeClr val="accent5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показатели образовательных достижений учащихся начальной школы (предметные 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метапредметные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результаты):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успешность освоения учебной программы и достижение базового уровня подготовки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индивидуально-личностные особеннос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ти ребенка</a:t>
            </a:r>
          </a:p>
          <a:p>
            <a:pPr marL="266700" marR="0" lvl="0" indent="-2667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поддержка семьи в обучении и образовательные ресурсы дома</a:t>
            </a:r>
          </a:p>
          <a:p>
            <a:pPr marR="0" lvl="0" indent="2667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здоровье ученика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indent="2667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контекстные показатели, связанные с индивидуальными особенностями учащихся, спецификой учебного процесса, особенностями класса и образовательного учреждения, характеристиками семей учащихся</a:t>
            </a:r>
          </a:p>
          <a:p>
            <a:pPr marL="609600" marR="0" lvl="0" indent="-6096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786312" y="1"/>
            <a:ext cx="4357687" cy="8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Результаты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образовательного учреждения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285720" y="785800"/>
            <a:ext cx="8462963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b="1"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endParaRPr lang="ru-RU" sz="2400" dirty="0"/>
          </a:p>
          <a:p>
            <a:pPr marL="457200" indent="-457200" algn="just">
              <a:buFontTx/>
              <a:buAutoNum type="arabicPeriod"/>
              <a:defRPr/>
            </a:pPr>
            <a:endParaRPr lang="ru-RU" sz="2400" dirty="0"/>
          </a:p>
          <a:p>
            <a:pPr indent="363538" algn="just">
              <a:buFontTx/>
              <a:buChar char="-"/>
              <a:defRPr/>
            </a:pPr>
            <a:endParaRPr lang="ru-RU" sz="2200" dirty="0"/>
          </a:p>
          <a:p>
            <a:pPr indent="363538" algn="just">
              <a:buFontTx/>
              <a:buChar char="-"/>
              <a:defRPr/>
            </a:pPr>
            <a:r>
              <a:rPr lang="ru-RU" sz="2200" dirty="0"/>
              <a:t> </a:t>
            </a:r>
            <a:endParaRPr lang="ru-RU" sz="2200" b="1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457200" y="4683919"/>
            <a:ext cx="2133600" cy="357188"/>
          </a:xfrm>
          <a:noFill/>
        </p:spPr>
        <p:txBody>
          <a:bodyPr/>
          <a:lstStyle/>
          <a:p>
            <a:pPr algn="l"/>
            <a:fld id="{87A00516-D45F-43DE-A055-9E3D49134A1F}" type="slidenum">
              <a:rPr lang="ru-RU" smtClean="0">
                <a:latin typeface="Arial" charset="0"/>
              </a:rPr>
              <a:pPr algn="l"/>
              <a:t>6</a:t>
            </a:fld>
            <a:endParaRPr lang="ru-RU" smtClean="0">
              <a:latin typeface="Arial" charset="0"/>
            </a:endParaRPr>
          </a:p>
        </p:txBody>
      </p:sp>
      <p:pic>
        <p:nvPicPr>
          <p:cNvPr id="16389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1" y="2035969"/>
            <a:ext cx="3929063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4" y="857250"/>
            <a:ext cx="37861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Содержимое 5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375423"/>
            <a:ext cx="4143375" cy="17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6" y="160735"/>
            <a:ext cx="4214813" cy="17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820472" cy="100811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Динамика образовательных результатов учащихся за 4 года обучения в начальной школе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457200" y="1200150"/>
          <a:ext cx="8229600" cy="394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Участники проектов по мониторингу качества начального образования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0" y="113159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lnSpc>
                <a:spcPct val="80000"/>
              </a:lnSpc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2006-2015 годы</a:t>
            </a:r>
            <a:r>
              <a:rPr lang="ru-RU" sz="2000" dirty="0" smtClean="0">
                <a:solidFill>
                  <a:schemeClr val="tx1"/>
                </a:solidFill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</a:rPr>
              <a:t>внутришкольный</a:t>
            </a:r>
            <a:r>
              <a:rPr lang="ru-RU" sz="2000" dirty="0" smtClean="0">
                <a:solidFill>
                  <a:schemeClr val="tx1"/>
                </a:solidFill>
              </a:rPr>
              <a:t> мониторинг (1-4 классы), </a:t>
            </a:r>
            <a:r>
              <a:rPr lang="ru-RU" sz="2000" dirty="0" err="1" smtClean="0">
                <a:solidFill>
                  <a:schemeClr val="tx1"/>
                </a:solidFill>
              </a:rPr>
              <a:t>лонгитьюдные</a:t>
            </a:r>
            <a:r>
              <a:rPr lang="ru-RU" sz="2000" dirty="0" smtClean="0">
                <a:solidFill>
                  <a:schemeClr val="tx1"/>
                </a:solidFill>
              </a:rPr>
              <a:t> данные не менее 50 тыс. учащихся – Калининградская обл., Красноярский край, г. Москва, Тамбовская обл., Тверская область, ЯНАО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2011-2013 годы</a:t>
            </a:r>
            <a:r>
              <a:rPr lang="ru-RU" sz="2000" dirty="0" smtClean="0">
                <a:solidFill>
                  <a:schemeClr val="tx1"/>
                </a:solidFill>
              </a:rPr>
              <a:t>: модели оценки ФГОС НО (4 класс) - 33 субъекта РФ (более 40 тыс. уч-ся) </a:t>
            </a:r>
          </a:p>
          <a:p>
            <a:pPr algn="just"/>
            <a:endParaRPr lang="ru-RU" sz="2000" u="sng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2014-2015 годы</a:t>
            </a:r>
            <a:r>
              <a:rPr lang="ru-RU" sz="2000" dirty="0" smtClean="0">
                <a:solidFill>
                  <a:schemeClr val="tx1"/>
                </a:solidFill>
              </a:rPr>
              <a:t>: оценка результатов введения ФГОС НО – 14 регионов</a:t>
            </a:r>
          </a:p>
          <a:p>
            <a:pPr marL="514350" lvl="0" indent="-514350" algn="just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Пример 2. Оценка </a:t>
            </a:r>
            <a:r>
              <a:rPr lang="ru-RU" sz="2800" dirty="0" err="1" smtClean="0">
                <a:solidFill>
                  <a:schemeClr val="bg1"/>
                </a:solidFill>
              </a:rPr>
              <a:t>метапредметных</a:t>
            </a:r>
            <a:r>
              <a:rPr lang="ru-RU" sz="2800" dirty="0" smtClean="0">
                <a:solidFill>
                  <a:schemeClr val="bg1"/>
                </a:solidFill>
              </a:rPr>
              <a:t> компетенций выпускников начальной школы (ПИ РАО, МГППУ)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>
              <a:lnSpc>
                <a:spcPct val="80000"/>
              </a:lnSpc>
              <a:buFont typeface="+mj-lt"/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514350" lvl="0" indent="-514350" algn="just">
              <a:lnSpc>
                <a:spcPct val="80000"/>
              </a:lnSpc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Оценка </a:t>
            </a:r>
            <a:r>
              <a:rPr lang="ru-RU" sz="2000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2000" dirty="0" smtClean="0">
                <a:solidFill>
                  <a:schemeClr val="tx1"/>
                </a:solidFill>
              </a:rPr>
              <a:t> регулятивных и познавательных УУД (методики «Перестановки», «Рассуждения»,  «Качели» и др.)</a:t>
            </a:r>
          </a:p>
          <a:p>
            <a:pPr marL="514350" lvl="0" indent="-514350" algn="just">
              <a:lnSpc>
                <a:spcPct val="80000"/>
              </a:lnSpc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514350" lvl="0" indent="-514350" algn="just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2. Оценка </a:t>
            </a:r>
            <a:r>
              <a:rPr lang="ru-RU" sz="2000" dirty="0" err="1" smtClean="0">
                <a:solidFill>
                  <a:schemeClr val="tx1"/>
                </a:solidFill>
              </a:rPr>
              <a:t>сформированности</a:t>
            </a:r>
            <a:r>
              <a:rPr lang="ru-RU" sz="2000" dirty="0" smtClean="0">
                <a:solidFill>
                  <a:schemeClr val="tx1"/>
                </a:solidFill>
              </a:rPr>
              <a:t> социальных и коммуникативных </a:t>
            </a:r>
            <a:r>
              <a:rPr lang="ru-RU" sz="2000" dirty="0" err="1" smtClean="0">
                <a:solidFill>
                  <a:schemeClr val="tx1"/>
                </a:solidFill>
              </a:rPr>
              <a:t>метапредметных</a:t>
            </a:r>
            <a:r>
              <a:rPr lang="ru-RU" sz="2000" dirty="0" smtClean="0">
                <a:solidFill>
                  <a:schemeClr val="tx1"/>
                </a:solidFill>
              </a:rPr>
              <a:t> результатов (методики «Мозаика», «Конфликт»)</a:t>
            </a:r>
          </a:p>
          <a:p>
            <a:pPr marL="514350" lvl="0" indent="-514350" algn="just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514350" lvl="0" indent="-514350" algn="just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3. Диагностика умения учиться (методики «Неопределенные задачи», «Подсказки»)</a:t>
            </a:r>
          </a:p>
          <a:p>
            <a:pPr marL="514350" lvl="0" indent="-514350" algn="just"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/>
            </a:r>
            <a:br>
              <a:rPr lang="ru-RU" sz="23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1"/>
  <p:tag name="NBP" val="1"/>
  <p:tag name="BSN" val="51"/>
  <p:tag name="SVT" val="TRUE"/>
  <p:tag name="CVB" val="51"/>
  <p:tag name="SPT" val="FALSE"/>
  <p:tag name="CII" val="5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7517</TotalTime>
  <Words>639</Words>
  <Application>Microsoft Macintosh PowerPoint</Application>
  <PresentationFormat>Экран (16:9)</PresentationFormat>
  <Paragraphs>100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 </vt:lpstr>
      <vt:lpstr>Какие требования должны предъявляться к системе оценки для управления качеством образования</vt:lpstr>
      <vt:lpstr>Пример 1. Система мониторинга качества образования в начальной школе (ЦОКО ИСМО РАО)</vt:lpstr>
      <vt:lpstr>Показатели мониторинга образовательных достижений учащихся в начальной школе</vt:lpstr>
      <vt:lpstr>Презентация PowerPoint</vt:lpstr>
      <vt:lpstr>Динамика образовательных результатов учащихся за 4 года обучения в начальной школе</vt:lpstr>
      <vt:lpstr>Участники проектов по мониторингу качества начального образования</vt:lpstr>
      <vt:lpstr>Пример 2. Оценка метапредметных компетенций выпускников начальной школы (ПИ РАО, МГППУ)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441</cp:revision>
  <cp:lastPrinted>2012-11-08T07:08:57Z</cp:lastPrinted>
  <dcterms:created xsi:type="dcterms:W3CDTF">2011-08-25T06:09:31Z</dcterms:created>
  <dcterms:modified xsi:type="dcterms:W3CDTF">2016-03-22T06:38:43Z</dcterms:modified>
</cp:coreProperties>
</file>