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496" r:id="rId3"/>
    <p:sldId id="498" r:id="rId4"/>
    <p:sldId id="506" r:id="rId5"/>
    <p:sldId id="507" r:id="rId6"/>
    <p:sldId id="501" r:id="rId7"/>
    <p:sldId id="509" r:id="rId8"/>
    <p:sldId id="486" r:id="rId9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79C2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5179" autoAdjust="0"/>
  </p:normalViewPr>
  <p:slideViewPr>
    <p:cSldViewPr snapToGrid="0">
      <p:cViewPr varScale="1">
        <p:scale>
          <a:sx n="78" d="100"/>
          <a:sy n="78" d="100"/>
        </p:scale>
        <p:origin x="-96" y="-119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91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736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905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694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13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642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911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966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8" name="Изображение 6" descr="Снимок экрана 2014-03-23 в 1.10.09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4731990"/>
            <a:ext cx="363144" cy="3600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0.jpeg"/><Relationship Id="rId4" Type="http://schemas.openxmlformats.org/officeDocument/2006/relationships/image" Target="../media/image5.png"/><Relationship Id="rId9" Type="http://schemas.openxmlformats.org/officeDocument/2006/relationships/hyperlink" Target="http://www.ug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hyperlink" Target="http://www.ug.ru/" TargetMode="Externa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2335191" y="59316"/>
            <a:ext cx="4501738" cy="92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ВЕБИНАР РОССИЙСКОГО ТРЕНИНГОВОГО ЦЕНТРА</a:t>
            </a:r>
          </a:p>
          <a:p>
            <a:pPr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Института образования НИУ ВШЭ</a:t>
            </a:r>
          </a:p>
          <a:p>
            <a:pPr lvl="0" algn="ctr">
              <a:spcBef>
                <a:spcPct val="20000"/>
              </a:spcBef>
            </a:pPr>
            <a:r>
              <a:rPr lang="ru-RU" sz="1600" dirty="0" smtClean="0">
                <a:solidFill>
                  <a:srgbClr val="FFFF00"/>
                </a:solidFill>
                <a:latin typeface="+mn-lt"/>
              </a:rPr>
              <a:t>17 февраля 2016 года</a:t>
            </a:r>
            <a:endParaRPr lang="ru-RU" sz="1600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Прямоугольник 8"/>
          <p:cNvSpPr>
            <a:spLocks noChangeArrowheads="1"/>
          </p:cNvSpPr>
          <p:nvPr/>
        </p:nvSpPr>
        <p:spPr bwMode="auto">
          <a:xfrm>
            <a:off x="1617735" y="1500898"/>
            <a:ext cx="593665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350" indent="-6350" algn="ctr">
              <a:lnSpc>
                <a:spcPct val="90000"/>
              </a:lnSpc>
            </a:pPr>
            <a:r>
              <a:rPr lang="ru-RU" sz="2400" dirty="0">
                <a:solidFill>
                  <a:srgbClr val="FFFF00"/>
                </a:solidFill>
              </a:rPr>
              <a:t>Добро пожаловать на вебинар</a:t>
            </a:r>
          </a:p>
        </p:txBody>
      </p:sp>
      <p:pic>
        <p:nvPicPr>
          <p:cNvPr id="1026" name="Picture 2" descr="Национальный исследовательский университет «Высшая школа экономики»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29" y="207049"/>
            <a:ext cx="769881" cy="63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Заголовок 1"/>
          <p:cNvSpPr txBox="1">
            <a:spLocks/>
          </p:cNvSpPr>
          <p:nvPr/>
        </p:nvSpPr>
        <p:spPr bwMode="auto">
          <a:xfrm>
            <a:off x="2062713" y="2001351"/>
            <a:ext cx="5046691" cy="1032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ru-RU" sz="2400" b="1" cap="all" dirty="0">
                <a:solidFill>
                  <a:srgbClr val="FFFFFF"/>
                </a:solidFill>
              </a:rPr>
              <a:t>Рейтинги в образовании: </a:t>
            </a:r>
            <a:br>
              <a:rPr lang="ru-RU" sz="2400" b="1" cap="all" dirty="0">
                <a:solidFill>
                  <a:srgbClr val="FFFFFF"/>
                </a:solidFill>
              </a:rPr>
            </a:br>
            <a:r>
              <a:rPr lang="ru-RU" sz="2400" b="1" cap="all" dirty="0">
                <a:solidFill>
                  <a:srgbClr val="FFFFFF"/>
                </a:solidFill>
              </a:rPr>
              <a:t>сильные и слабые стороны</a:t>
            </a:r>
            <a:endParaRPr kumimoji="0" lang="ru-RU" sz="240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16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3742" y="4640263"/>
            <a:ext cx="9164638" cy="5032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ru-RU"/>
          </a:p>
        </p:txBody>
      </p:sp>
      <p:pic>
        <p:nvPicPr>
          <p:cNvPr id="18" name="Изображение 2" descr="Снимок экрана 2014-03-23 в 1.10.09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93" y="4641850"/>
            <a:ext cx="50800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Рисунок 2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844" y="4639348"/>
            <a:ext cx="72548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Рисунок 13" descr="H:\GoogleДиск\ВШЭ\03. РТЦ\05. Медиа\03. Партнёры\01. Соц навигатор МИА РС\logo-socinavigator-full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415" y="4697923"/>
            <a:ext cx="2107208" cy="3977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 descr="http://www.rtc-edu.ru/sites/default/files/pict/Poligraf/uchitelskaya_gazeta.jpg">
            <a:hlinkClick r:id="rId9" tgtFrame="&quot;_blank&quot;"/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185" y="4720046"/>
            <a:ext cx="2072711" cy="33079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Прямоугольник 8"/>
          <p:cNvSpPr>
            <a:spLocks noChangeArrowheads="1"/>
          </p:cNvSpPr>
          <p:nvPr/>
        </p:nvSpPr>
        <p:spPr bwMode="auto">
          <a:xfrm>
            <a:off x="429317" y="3317506"/>
            <a:ext cx="8313487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350" indent="-6350" algn="ctr">
              <a:lnSpc>
                <a:spcPct val="90000"/>
              </a:lnSpc>
            </a:pPr>
            <a:r>
              <a:rPr lang="en-US" sz="2400" dirty="0" smtClean="0">
                <a:solidFill>
                  <a:srgbClr val="FFFF00"/>
                </a:solidFill>
              </a:rPr>
              <a:t>C 9</a:t>
            </a:r>
            <a:r>
              <a:rPr lang="ru-RU" sz="2400" dirty="0" smtClean="0">
                <a:solidFill>
                  <a:srgbClr val="FFFF00"/>
                </a:solidFill>
              </a:rPr>
              <a:t>:30 по </a:t>
            </a:r>
            <a:r>
              <a:rPr lang="ru-RU" sz="2400" dirty="0" err="1" smtClean="0">
                <a:solidFill>
                  <a:srgbClr val="FFFF00"/>
                </a:solidFill>
              </a:rPr>
              <a:t>мск</a:t>
            </a:r>
            <a:r>
              <a:rPr lang="ru-RU" sz="2400" dirty="0" smtClean="0">
                <a:solidFill>
                  <a:srgbClr val="FFFF00"/>
                </a:solidFill>
              </a:rPr>
              <a:t> тестовый период для проверки качества связи</a:t>
            </a:r>
          </a:p>
          <a:p>
            <a:pPr marL="6350" indent="-6350" algn="ctr">
              <a:lnSpc>
                <a:spcPct val="90000"/>
              </a:lnSpc>
            </a:pPr>
            <a:r>
              <a:rPr lang="ru-RU" sz="2400" b="1" dirty="0" smtClean="0">
                <a:solidFill>
                  <a:srgbClr val="FFFF00"/>
                </a:solidFill>
              </a:rPr>
              <a:t>Начало вебинара в 10:30</a:t>
            </a:r>
            <a:r>
              <a:rPr lang="ru-RU" sz="2400" b="1" dirty="0">
                <a:solidFill>
                  <a:srgbClr val="FFFF00"/>
                </a:solidFill>
              </a:rPr>
              <a:t> по </a:t>
            </a:r>
            <a:r>
              <a:rPr lang="ru-RU" sz="2400" b="1" dirty="0" err="1">
                <a:solidFill>
                  <a:srgbClr val="FFFF00"/>
                </a:solidFill>
              </a:rPr>
              <a:t>мск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endParaRPr lang="ru-RU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>
                <a:solidFill>
                  <a:schemeClr val="bg1"/>
                </a:solidFill>
              </a:rPr>
              <a:t>СЕГОДНЯ С ВАМИ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1207007"/>
            <a:ext cx="9144000" cy="37840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z="2000" b="1" dirty="0" smtClean="0"/>
              <a:t>Докладчик:</a:t>
            </a:r>
            <a:endParaRPr lang="ru-RU" sz="2000" b="1" dirty="0"/>
          </a:p>
          <a:p>
            <a:r>
              <a:rPr lang="ru-RU" sz="2000" b="1" dirty="0">
                <a:solidFill>
                  <a:srgbClr val="0070C0"/>
                </a:solidFill>
              </a:rPr>
              <a:t>Мерцалова Татьяна Анатольевна</a:t>
            </a:r>
            <a:r>
              <a:rPr lang="ru-RU" sz="2000" dirty="0"/>
              <a:t>, </a:t>
            </a:r>
            <a:r>
              <a:rPr lang="ru-RU" sz="2000" dirty="0" smtClean="0"/>
              <a:t>ведущий </a:t>
            </a:r>
            <a:r>
              <a:rPr lang="ru-RU" sz="2000" dirty="0"/>
              <a:t>эксперт Центра социально-экономического развития школы Института образования НИУ ВШЭ, к.п.н.</a:t>
            </a:r>
          </a:p>
          <a:p>
            <a:endParaRPr lang="ru-RU" sz="2000" dirty="0"/>
          </a:p>
          <a:p>
            <a:r>
              <a:rPr lang="ru-RU" sz="2000" b="1" dirty="0" smtClean="0"/>
              <a:t>Ведущие:</a:t>
            </a:r>
            <a:endParaRPr lang="ru-RU" sz="2000" b="1" dirty="0"/>
          </a:p>
          <a:p>
            <a:r>
              <a:rPr lang="ru-RU" sz="2000" b="1" dirty="0">
                <a:solidFill>
                  <a:srgbClr val="0070C0"/>
                </a:solidFill>
              </a:rPr>
              <a:t>Болотов Виктор Александрович</a:t>
            </a:r>
            <a:r>
              <a:rPr lang="ru-RU" sz="2000" dirty="0"/>
              <a:t>, научный руководитель Центра мониторинга качества образования Института образования НИУ ВШЭ, профессор, академик РАО, д.п.н</a:t>
            </a:r>
            <a:r>
              <a:rPr lang="ru-RU" sz="2000" dirty="0" smtClean="0"/>
              <a:t>.;</a:t>
            </a:r>
          </a:p>
          <a:p>
            <a:r>
              <a:rPr lang="ru-RU" sz="2000" b="1" dirty="0">
                <a:solidFill>
                  <a:srgbClr val="0070C0"/>
                </a:solidFill>
              </a:rPr>
              <a:t>Вальдман Игорь Александрович</a:t>
            </a:r>
            <a:r>
              <a:rPr lang="ru-RU" sz="2000" b="1" dirty="0">
                <a:solidFill>
                  <a:srgbClr val="FF0000"/>
                </a:solidFill>
              </a:rPr>
              <a:t>, </a:t>
            </a:r>
            <a:r>
              <a:rPr lang="ru-RU" sz="2000" dirty="0"/>
              <a:t>директор Российского тренингового центра </a:t>
            </a:r>
            <a:r>
              <a:rPr lang="ru-RU" sz="2000" dirty="0" err="1"/>
              <a:t>Инобра</a:t>
            </a:r>
            <a:r>
              <a:rPr lang="ru-RU" sz="2000" dirty="0"/>
              <a:t> НИУ ВШЭ, к.п.н.</a:t>
            </a:r>
          </a:p>
          <a:p>
            <a:endParaRPr lang="ru-RU" sz="2000" dirty="0"/>
          </a:p>
          <a:p>
            <a:pPr lvl="0"/>
            <a:endParaRPr lang="ru-RU" sz="2000" dirty="0"/>
          </a:p>
          <a:p>
            <a:pPr lvl="0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146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541442" y="123825"/>
            <a:ext cx="4024604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Запись и презентации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3385294"/>
          </a:xfrm>
          <a:prstGeom prst="rect">
            <a:avLst/>
          </a:prstGeo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Все материалы вебинара, включая его видеозапись, </a:t>
            </a:r>
            <a:r>
              <a:rPr lang="ru-RU" sz="2800" dirty="0"/>
              <a:t>будут доступны </a:t>
            </a:r>
            <a:r>
              <a:rPr lang="ru-RU" sz="2800" dirty="0">
                <a:solidFill>
                  <a:srgbClr val="0070C0"/>
                </a:solidFill>
              </a:rPr>
              <a:t>на сайте </a:t>
            </a:r>
            <a:r>
              <a:rPr lang="ru-RU" sz="2800" dirty="0"/>
              <a:t>Российского тренингового </a:t>
            </a:r>
            <a:r>
              <a:rPr lang="ru-RU" sz="2800" dirty="0" smtClean="0"/>
              <a:t>центра, нашем канале </a:t>
            </a:r>
            <a:r>
              <a:rPr lang="ru-RU" sz="2800" dirty="0" smtClean="0">
                <a:solidFill>
                  <a:srgbClr val="0070C0"/>
                </a:solidFill>
              </a:rPr>
              <a:t>на </a:t>
            </a:r>
            <a:r>
              <a:rPr lang="en-US" sz="2800" dirty="0" smtClean="0">
                <a:solidFill>
                  <a:srgbClr val="0070C0"/>
                </a:solidFill>
              </a:rPr>
              <a:t>YouTube</a:t>
            </a:r>
            <a:r>
              <a:rPr lang="en-US" sz="2800" dirty="0" smtClean="0"/>
              <a:t> </a:t>
            </a:r>
            <a:r>
              <a:rPr lang="ru-RU" sz="2800" dirty="0" smtClean="0"/>
              <a:t>и +странице в социальной сети </a:t>
            </a:r>
            <a:r>
              <a:rPr lang="en-US" sz="2800" dirty="0" smtClean="0">
                <a:solidFill>
                  <a:srgbClr val="0070C0"/>
                </a:solidFill>
              </a:rPr>
              <a:t>Google</a:t>
            </a:r>
            <a:r>
              <a:rPr lang="ru-RU" sz="2800" dirty="0" smtClean="0">
                <a:solidFill>
                  <a:srgbClr val="0070C0"/>
                </a:solidFill>
              </a:rPr>
              <a:t>+</a:t>
            </a:r>
            <a:r>
              <a:rPr lang="ru-RU" sz="2800" dirty="0" smtClean="0"/>
              <a:t>;</a:t>
            </a:r>
            <a:endParaRPr lang="ru-RU" sz="2800" dirty="0"/>
          </a:p>
          <a:p>
            <a:pPr marL="514350" indent="-514350">
              <a:buFont typeface="+mj-lt"/>
              <a:buAutoNum type="arabicPeriod"/>
            </a:pPr>
            <a:r>
              <a:rPr lang="ru-RU" sz="2800" kern="0" dirty="0"/>
              <a:t>Ссылка на них </a:t>
            </a:r>
            <a:r>
              <a:rPr lang="ru-RU" sz="2800" kern="0" dirty="0" smtClean="0"/>
              <a:t>придет в течении следующих суток на адрес почты, </a:t>
            </a:r>
            <a:r>
              <a:rPr lang="ru-RU" sz="2800" kern="0" dirty="0"/>
              <a:t>которую  </a:t>
            </a:r>
            <a:r>
              <a:rPr lang="ru-RU" sz="2800" kern="0" dirty="0" smtClean="0"/>
              <a:t>вы указали </a:t>
            </a:r>
            <a:r>
              <a:rPr lang="ru-RU" sz="2800" kern="0" dirty="0"/>
              <a:t>при </a:t>
            </a:r>
            <a:r>
              <a:rPr lang="ru-RU" sz="2800" kern="0" dirty="0" smtClean="0"/>
              <a:t>регистрации.</a:t>
            </a:r>
            <a:endParaRPr lang="ru-RU" sz="2800" kern="0" dirty="0"/>
          </a:p>
        </p:txBody>
      </p:sp>
    </p:spTree>
    <p:extLst>
      <p:ext uri="{BB962C8B-B14F-4D97-AF65-F5344CB8AC3E}">
        <p14:creationId xmlns:p14="http://schemas.microsoft.com/office/powerpoint/2010/main" val="19762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ИНФОРМАЦИОННЫЕ ПАРТНЁРЫ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00" y="2518011"/>
            <a:ext cx="3719737" cy="780637"/>
          </a:xfrm>
          <a:prstGeom prst="rect">
            <a:avLst/>
          </a:prstGeom>
        </p:spPr>
      </p:pic>
      <p:pic>
        <p:nvPicPr>
          <p:cNvPr id="8" name="Рисунок 7" descr="http://www.rtc-edu.ru/sites/default/files/pict/Poligraf/uchitelskaya_gazeta.jpg">
            <a:hlinkClick r:id="rId5" tgtFrame="&quot;_blank&quot;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7578" y="2518012"/>
            <a:ext cx="3936863" cy="7806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419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СТАТИСТИКА УЧАСТНИКОВ ВЕБИНАРА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-1" y="1131590"/>
            <a:ext cx="9144001" cy="401191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200" dirty="0"/>
              <a:t>По состоянию на </a:t>
            </a:r>
            <a:r>
              <a:rPr lang="ru-RU" sz="2200" b="1" dirty="0" smtClean="0"/>
              <a:t>16.02.2016</a:t>
            </a:r>
            <a:r>
              <a:rPr lang="ru-RU" sz="2200" dirty="0" smtClean="0"/>
              <a:t> </a:t>
            </a:r>
            <a:r>
              <a:rPr lang="ru-RU" sz="2200" dirty="0"/>
              <a:t>на вебинар </a:t>
            </a:r>
            <a:r>
              <a:rPr lang="ru-RU" sz="2200" dirty="0" smtClean="0"/>
              <a:t>зарегистрировались </a:t>
            </a:r>
            <a:r>
              <a:rPr lang="ru-RU" sz="2200" b="1" dirty="0" smtClean="0"/>
              <a:t>1274</a:t>
            </a:r>
            <a:r>
              <a:rPr lang="ru-RU" sz="2200" dirty="0"/>
              <a:t> </a:t>
            </a:r>
            <a:r>
              <a:rPr lang="ru-RU" sz="2200" b="1" dirty="0"/>
              <a:t> </a:t>
            </a:r>
          </a:p>
          <a:p>
            <a:pPr>
              <a:lnSpc>
                <a:spcPct val="90000"/>
              </a:lnSpc>
            </a:pPr>
            <a:r>
              <a:rPr lang="ru-RU" sz="2200" dirty="0" smtClean="0"/>
              <a:t>участников из </a:t>
            </a:r>
            <a:r>
              <a:rPr lang="ru-RU" sz="2200" u="sng" dirty="0" smtClean="0"/>
              <a:t>74 </a:t>
            </a:r>
            <a:r>
              <a:rPr lang="ru-RU" sz="2200" u="sng" dirty="0"/>
              <a:t>регионов Российской Федерации</a:t>
            </a:r>
            <a:r>
              <a:rPr lang="ru-RU" sz="2200" dirty="0"/>
              <a:t> и </a:t>
            </a:r>
            <a:r>
              <a:rPr lang="ru-RU" sz="2200" u="sng" dirty="0" smtClean="0"/>
              <a:t>7</a:t>
            </a:r>
            <a:r>
              <a:rPr lang="ru-RU" sz="2200" b="1" u="sng" dirty="0" smtClean="0"/>
              <a:t> </a:t>
            </a:r>
            <a:r>
              <a:rPr lang="ru-RU" sz="2200" u="sng" dirty="0"/>
              <a:t>стран</a:t>
            </a:r>
            <a:r>
              <a:rPr lang="ru-RU" sz="2200" dirty="0"/>
              <a:t>: </a:t>
            </a:r>
            <a:r>
              <a:rPr lang="ru-RU" sz="2200" dirty="0" smtClean="0"/>
              <a:t>Азербайджан, Беларусь</a:t>
            </a:r>
            <a:r>
              <a:rPr lang="ru-RU" sz="2200" dirty="0"/>
              <a:t>, </a:t>
            </a:r>
            <a:r>
              <a:rPr lang="ru-RU" sz="2200" dirty="0" smtClean="0"/>
              <a:t>Казахстан, Кыргызстан, Таджикистан, Молдова и </a:t>
            </a:r>
            <a:r>
              <a:rPr lang="ru-RU" sz="2200" dirty="0"/>
              <a:t>Приднестровская Молдавская Республика</a:t>
            </a:r>
          </a:p>
          <a:p>
            <a:r>
              <a:rPr lang="ru-RU" sz="2200" b="1" dirty="0" smtClean="0"/>
              <a:t>Организации (969):</a:t>
            </a:r>
            <a:endParaRPr lang="ru-RU" sz="2200" b="1" dirty="0"/>
          </a:p>
          <a:p>
            <a:r>
              <a:rPr lang="ru-RU" sz="2000" dirty="0" smtClean="0"/>
              <a:t>Дошкольные образовательные </a:t>
            </a:r>
            <a:r>
              <a:rPr lang="ru-RU" sz="2000" dirty="0"/>
              <a:t>организации – </a:t>
            </a:r>
            <a:r>
              <a:rPr lang="ru-RU" sz="2000" b="1" dirty="0" smtClean="0">
                <a:solidFill>
                  <a:srgbClr val="0070C0"/>
                </a:solidFill>
              </a:rPr>
              <a:t>69 </a:t>
            </a:r>
          </a:p>
          <a:p>
            <a:r>
              <a:rPr lang="ru-RU" sz="2000" dirty="0"/>
              <a:t>Общеобразовательные организации (школы) – 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504</a:t>
            </a:r>
            <a:endParaRPr lang="ru-RU" sz="2000" b="1" dirty="0">
              <a:solidFill>
                <a:srgbClr val="0070C0"/>
              </a:solidFill>
            </a:endParaRPr>
          </a:p>
          <a:p>
            <a:r>
              <a:rPr lang="ru-RU" sz="2000" dirty="0" smtClean="0"/>
              <a:t>Организации </a:t>
            </a:r>
            <a:r>
              <a:rPr lang="ru-RU" sz="2000" dirty="0"/>
              <a:t>профессионального образования – </a:t>
            </a:r>
            <a:r>
              <a:rPr lang="ru-RU" sz="2000" b="1" dirty="0" smtClean="0">
                <a:solidFill>
                  <a:srgbClr val="0070C0"/>
                </a:solidFill>
              </a:rPr>
              <a:t>21</a:t>
            </a:r>
          </a:p>
          <a:p>
            <a:r>
              <a:rPr lang="ru-RU" sz="2000" dirty="0" smtClean="0"/>
              <a:t>ИРО/ИПК</a:t>
            </a:r>
            <a:r>
              <a:rPr lang="ru-RU" sz="2000" dirty="0"/>
              <a:t>, методические кабинеты – </a:t>
            </a:r>
            <a:r>
              <a:rPr lang="ru-RU" sz="2000" b="1" dirty="0">
                <a:solidFill>
                  <a:srgbClr val="FF0000"/>
                </a:solidFill>
              </a:rPr>
              <a:t>  </a:t>
            </a:r>
            <a:r>
              <a:rPr lang="ru-RU" sz="2000" b="1" dirty="0" smtClean="0">
                <a:solidFill>
                  <a:srgbClr val="0070C0"/>
                </a:solidFill>
              </a:rPr>
              <a:t>96</a:t>
            </a:r>
          </a:p>
          <a:p>
            <a:r>
              <a:rPr lang="ru-RU" sz="2000" dirty="0" smtClean="0"/>
              <a:t>Органы </a:t>
            </a:r>
            <a:r>
              <a:rPr lang="ru-RU" sz="2000" dirty="0"/>
              <a:t>управления образованием различных уровней   –  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134</a:t>
            </a:r>
            <a:endParaRPr lang="ru-RU" sz="2000" b="1" dirty="0">
              <a:solidFill>
                <a:srgbClr val="0070C0"/>
              </a:solidFill>
            </a:endParaRPr>
          </a:p>
          <a:p>
            <a:r>
              <a:rPr lang="ru-RU" sz="2000" dirty="0" smtClean="0"/>
              <a:t>Образовательные </a:t>
            </a:r>
            <a:r>
              <a:rPr lang="ru-RU" sz="2000" dirty="0"/>
              <a:t>организации высшего образования –</a:t>
            </a:r>
            <a:r>
              <a:rPr lang="ru-RU" sz="2000" b="1" dirty="0"/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58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 smtClean="0"/>
              <a:t>Центры </a:t>
            </a:r>
            <a:r>
              <a:rPr lang="ru-RU" sz="2000" dirty="0"/>
              <a:t>оценки качества образования различных уровней </a:t>
            </a:r>
            <a:r>
              <a:rPr lang="ru-RU" sz="2000" dirty="0">
                <a:solidFill>
                  <a:srgbClr val="0070C0"/>
                </a:solidFill>
              </a:rPr>
              <a:t>–  </a:t>
            </a:r>
            <a:r>
              <a:rPr lang="ru-RU" sz="2000" b="1" dirty="0" smtClean="0">
                <a:solidFill>
                  <a:srgbClr val="0070C0"/>
                </a:solidFill>
              </a:rPr>
              <a:t>63</a:t>
            </a:r>
            <a:endParaRPr lang="ru-RU" sz="2000" b="1" dirty="0">
              <a:solidFill>
                <a:srgbClr val="0070C0"/>
              </a:solidFill>
            </a:endParaRPr>
          </a:p>
          <a:p>
            <a:r>
              <a:rPr lang="ru-RU" sz="2000" dirty="0" smtClean="0"/>
              <a:t>СМИ, бизнес и другие </a:t>
            </a:r>
            <a:r>
              <a:rPr lang="ru-RU" sz="2000" dirty="0"/>
              <a:t>организации </a:t>
            </a:r>
            <a:r>
              <a:rPr lang="ru-RU" sz="2000" dirty="0" smtClean="0"/>
              <a:t>– </a:t>
            </a:r>
            <a:r>
              <a:rPr lang="ru-RU" sz="2000" b="1" dirty="0" smtClean="0">
                <a:solidFill>
                  <a:srgbClr val="0070C0"/>
                </a:solidFill>
              </a:rPr>
              <a:t>24</a:t>
            </a:r>
            <a:endParaRPr lang="ru-RU" sz="2000" b="1" dirty="0">
              <a:solidFill>
                <a:srgbClr val="0070C0"/>
              </a:solidFill>
            </a:endParaRPr>
          </a:p>
          <a:p>
            <a:endParaRPr lang="ru-RU" sz="2400" kern="0" dirty="0"/>
          </a:p>
          <a:p>
            <a:endParaRPr lang="ru-RU" sz="2400" kern="0" dirty="0" smtClean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9360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8186" y="1406121"/>
            <a:ext cx="863308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Вопросы докладчикам можно задавать по ходу </a:t>
            </a:r>
            <a:r>
              <a:rPr lang="ru-RU" sz="2600" dirty="0" err="1" smtClean="0">
                <a:latin typeface="+mn-lt"/>
              </a:rPr>
              <a:t>вебинара</a:t>
            </a:r>
            <a:r>
              <a:rPr lang="en-US" sz="2600" dirty="0" smtClean="0">
                <a:latin typeface="+mn-lt"/>
              </a:rPr>
              <a:t> </a:t>
            </a:r>
            <a:r>
              <a:rPr lang="ru-RU" sz="2600" dirty="0" smtClean="0">
                <a:latin typeface="+mn-lt"/>
              </a:rPr>
              <a:t>во вкладке </a:t>
            </a:r>
            <a:r>
              <a:rPr lang="ru-RU" sz="2600" dirty="0" smtClean="0">
                <a:solidFill>
                  <a:srgbClr val="0070C0"/>
                </a:solidFill>
                <a:latin typeface="+mn-lt"/>
              </a:rPr>
              <a:t>ВОПРОСЫ</a:t>
            </a:r>
          </a:p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Вопросы технического характера и другие вопросы просьба задавать во вкладке </a:t>
            </a:r>
            <a:r>
              <a:rPr lang="ru-RU" sz="2600" dirty="0" smtClean="0">
                <a:solidFill>
                  <a:srgbClr val="0070C0"/>
                </a:solidFill>
                <a:latin typeface="+mn-lt"/>
              </a:rPr>
              <a:t>ОБЩИЙ ЧАТ</a:t>
            </a:r>
          </a:p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Просьба ко всем, кто участвует в вебинаре коллективно (несколько человек в одной аудитории), указать число участников в закладке </a:t>
            </a:r>
            <a:r>
              <a:rPr lang="ru-RU" sz="2600" dirty="0" smtClean="0">
                <a:solidFill>
                  <a:srgbClr val="0070C0"/>
                </a:solidFill>
              </a:rPr>
              <a:t>ОБЩИЙ ЧАТ </a:t>
            </a:r>
            <a:endParaRPr lang="ru-RU" sz="2600" dirty="0" smtClean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123825"/>
            <a:ext cx="91582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НЕКОТОРЫЕ ОРГАНИЗАЦИОННЫЕ ВОПРОСЫ</a:t>
            </a:r>
            <a:endParaRPr lang="ru-RU" sz="3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101600" y="98425"/>
            <a:ext cx="889793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ПРЕДСТОЯЩИЕ МЕРОПРИЯТИЯ РТЦ </a:t>
            </a:r>
          </a:p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И ПАРТНЕРОВ ЦЕНТРА</a:t>
            </a:r>
            <a:endParaRPr lang="ru-RU" sz="3200" dirty="0" smtClean="0">
              <a:solidFill>
                <a:srgbClr val="FFFF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3309094"/>
          </a:xfrm>
          <a:prstGeom prst="rect">
            <a:avLst/>
          </a:prstGeom>
        </p:spPr>
        <p:txBody>
          <a:bodyPr/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24 </a:t>
            </a:r>
            <a:r>
              <a:rPr lang="ru-RU" sz="2000" b="1" dirty="0">
                <a:solidFill>
                  <a:srgbClr val="0070C0"/>
                </a:solidFill>
              </a:rPr>
              <a:t>февраля</a:t>
            </a:r>
          </a:p>
          <a:p>
            <a:r>
              <a:rPr lang="ru-RU" sz="2000" dirty="0"/>
              <a:t>Вебинар «Какой он – сегодняшний российский первоклассник? (По результатам исследования iPIPS</a:t>
            </a:r>
            <a:r>
              <a:rPr lang="ru-RU" sz="2000" dirty="0" smtClean="0"/>
              <a:t>)»</a:t>
            </a:r>
          </a:p>
          <a:p>
            <a:endParaRPr lang="ru-RU" sz="2000" b="1" dirty="0">
              <a:solidFill>
                <a:srgbClr val="0070C0"/>
              </a:solidFill>
            </a:endParaRPr>
          </a:p>
          <a:p>
            <a:r>
              <a:rPr lang="ru-RU" sz="2000" b="1" dirty="0">
                <a:solidFill>
                  <a:srgbClr val="0070C0"/>
                </a:solidFill>
              </a:rPr>
              <a:t>Продолжение </a:t>
            </a:r>
            <a:r>
              <a:rPr lang="ru-RU" sz="2000" b="1" dirty="0" smtClean="0">
                <a:solidFill>
                  <a:srgbClr val="0070C0"/>
                </a:solidFill>
              </a:rPr>
              <a:t>цикла вебинаров для учителей истории:</a:t>
            </a:r>
            <a:endParaRPr lang="ru-RU" sz="2000" b="1" dirty="0">
              <a:solidFill>
                <a:srgbClr val="0070C0"/>
              </a:solidFill>
            </a:endParaRPr>
          </a:p>
          <a:p>
            <a:r>
              <a:rPr lang="en-US" sz="2000" b="1" dirty="0">
                <a:solidFill>
                  <a:srgbClr val="0070C0"/>
                </a:solidFill>
              </a:rPr>
              <a:t>3</a:t>
            </a:r>
            <a:r>
              <a:rPr lang="ru-RU" sz="2000" b="1" dirty="0">
                <a:solidFill>
                  <a:srgbClr val="0070C0"/>
                </a:solidFill>
              </a:rPr>
              <a:t> марта </a:t>
            </a:r>
            <a:r>
              <a:rPr lang="ru-RU" sz="2000" dirty="0" smtClean="0"/>
              <a:t>«Освещение </a:t>
            </a:r>
            <a:r>
              <a:rPr lang="ru-RU" sz="2000" dirty="0"/>
              <a:t>проблем духовной и культурной жизни России в УМК по истории Отечества нового </a:t>
            </a:r>
            <a:r>
              <a:rPr lang="ru-RU" sz="2000" dirty="0" smtClean="0"/>
              <a:t>поколения»</a:t>
            </a:r>
            <a:endParaRPr lang="ru-RU" sz="2000" kern="0" dirty="0"/>
          </a:p>
          <a:p>
            <a:r>
              <a:rPr lang="ru-RU" sz="2000" b="1" dirty="0">
                <a:solidFill>
                  <a:srgbClr val="0070C0"/>
                </a:solidFill>
              </a:rPr>
              <a:t>10 марта </a:t>
            </a:r>
            <a:r>
              <a:rPr lang="ru-RU" sz="2000" dirty="0" smtClean="0"/>
              <a:t>«Новые </a:t>
            </a:r>
            <a:r>
              <a:rPr lang="ru-RU" sz="2000" dirty="0"/>
              <a:t>и традиционные формы наглядности в УМК по истории Отечества нового </a:t>
            </a:r>
            <a:r>
              <a:rPr lang="ru-RU" sz="2000" dirty="0" smtClean="0"/>
              <a:t>поколения»</a:t>
            </a:r>
            <a:endParaRPr lang="ru-RU" sz="2000" kern="0" dirty="0"/>
          </a:p>
          <a:p>
            <a:endParaRPr lang="ru-RU" sz="2000" kern="0" dirty="0"/>
          </a:p>
          <a:p>
            <a:endParaRPr lang="ru-RU" sz="2000" kern="0" dirty="0" smtClean="0"/>
          </a:p>
          <a:p>
            <a:endParaRPr lang="ru-RU" sz="2400" kern="0" dirty="0"/>
          </a:p>
        </p:txBody>
      </p:sp>
    </p:spTree>
    <p:extLst>
      <p:ext uri="{BB962C8B-B14F-4D97-AF65-F5344CB8AC3E}">
        <p14:creationId xmlns:p14="http://schemas.microsoft.com/office/powerpoint/2010/main" val="9287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58750"/>
            <a:ext cx="8207375" cy="828675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 rotWithShape="1">
          <a:blip r:embed="rId3" cstate="print"/>
          <a:srcRect t="24239"/>
          <a:stretch/>
        </p:blipFill>
        <p:spPr bwMode="auto">
          <a:xfrm>
            <a:off x="14743" y="4626240"/>
            <a:ext cx="8661715" cy="641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5591020" y="4663894"/>
            <a:ext cx="221219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>
              <a:defRPr/>
            </a:pPr>
            <a:r>
              <a:rPr lang="en-US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www.rtc-edu.ru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4663894"/>
            <a:ext cx="15231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0079C2"/>
                </a:solidFill>
              </a:rPr>
              <a:t>info@rtc-edu.ru</a:t>
            </a:r>
            <a:endParaRPr lang="ru-RU" sz="1600" dirty="0">
              <a:solidFill>
                <a:srgbClr val="0079C2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681302" y="1999853"/>
            <a:ext cx="3489960" cy="1379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69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9397</TotalTime>
  <Words>284</Words>
  <Application>Microsoft Office PowerPoint</Application>
  <PresentationFormat>Экран (16:9)</PresentationFormat>
  <Paragraphs>55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СЕГОДНЯ С ВАМИ</vt:lpstr>
      <vt:lpstr>Запись и презентации</vt:lpstr>
      <vt:lpstr>ИНФОРМАЦИОННЫЕ ПАРТНЁРЫ</vt:lpstr>
      <vt:lpstr>СТАТИСТИКА УЧАСТНИКОВ ВЕБИНАРА</vt:lpstr>
      <vt:lpstr>Презентация PowerPoint</vt:lpstr>
      <vt:lpstr>Презентация PowerPoint</vt:lpstr>
      <vt:lpstr>СПАСИБО ЗА ВНИМАНИЕ!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Пользователь Windows</cp:lastModifiedBy>
  <cp:revision>523</cp:revision>
  <dcterms:created xsi:type="dcterms:W3CDTF">2011-08-25T06:09:31Z</dcterms:created>
  <dcterms:modified xsi:type="dcterms:W3CDTF">2016-02-17T05:44:53Z</dcterms:modified>
</cp:coreProperties>
</file>