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81" r:id="rId4"/>
    <p:sldId id="257" r:id="rId5"/>
    <p:sldId id="258" r:id="rId6"/>
    <p:sldId id="271" r:id="rId7"/>
    <p:sldId id="272" r:id="rId8"/>
    <p:sldId id="273" r:id="rId9"/>
    <p:sldId id="274" r:id="rId10"/>
    <p:sldId id="275" r:id="rId11"/>
    <p:sldId id="260" r:id="rId12"/>
    <p:sldId id="259" r:id="rId13"/>
    <p:sldId id="277" r:id="rId14"/>
    <p:sldId id="276" r:id="rId15"/>
    <p:sldId id="280" r:id="rId16"/>
    <p:sldId id="278" r:id="rId17"/>
    <p:sldId id="261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87232" autoAdjust="0"/>
  </p:normalViewPr>
  <p:slideViewPr>
    <p:cSldViewPr>
      <p:cViewPr varScale="1">
        <p:scale>
          <a:sx n="82" d="100"/>
          <a:sy n="82" d="100"/>
        </p:scale>
        <p:origin x="92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7F4E4-A740-F241-9A2C-981604F32939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D77F4-05A4-EC45-99CA-9A7DD9EA0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8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8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8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9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0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7DD2-A9CA-4805-95BD-B1B3E5B9F895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8190-DA23-44E0-B2AD-66A24CF4E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2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DDDA-92F7-4DC8-97C0-30964B5083BE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CF20E-F7A6-4399-A1DE-F5F7E84D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4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6622-CDAE-484A-8A31-EA49AD3664A6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5A120-D49A-449F-855D-453B59D40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5F7-8A43-4C64-8ABB-BDB8C196E249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422C-CDB8-45D9-8132-FE872559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2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FE17-7BC7-4A6E-9F54-FA7F0EBBAF85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95EC-4586-4F1D-A0D4-51E7AA014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9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352A6-E08E-4E87-9852-F66C0428F0F1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1AC0-6378-43C5-9F50-0F769FA0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7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FC8D-5B4D-4AAF-B053-CB3073770CC7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6B50-1DCC-4B45-8A82-0C2C4494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4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73389-8E18-4A84-9563-6C29F3E810B3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6E17-05E1-4D93-A6F2-CCDCA1808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14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F26B5-8BF2-4381-929B-8CD16D9808D5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E81B-0237-451D-B970-9F397D17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96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C50D-2ACF-489D-BB24-0EB4B6BDE601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FFA9-DE2B-4951-84BC-6E6504FAD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24789-751A-4AB7-8866-2C3C6F7FE15E}" type="datetime1">
              <a:rPr lang="en-US"/>
              <a:pPr>
                <a:defRPr/>
              </a:pPr>
              <a:t>12/16/15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A16D-E8E1-49A8-94BB-3FC604835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95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803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29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69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309320"/>
            <a:ext cx="363144" cy="48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90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897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45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98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78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13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6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9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1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0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7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A679-66E2-4B8F-8506-29B6C8473228}" type="datetimeFigureOut">
              <a:rPr lang="ru-RU" smtClean="0"/>
              <a:t>16.12.15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C1D2-E54C-48AB-A783-11254E26F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5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491592-CB56-4F9E-8D2E-676654CBA277}" type="datetime1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12/16/15</a:t>
            </a:fld>
            <a:endParaRPr 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06EB5CC-4E7C-4521-B10F-FD903758A85A}" type="slidenum">
              <a:rPr 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82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16.12.15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04685" y="429898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1600" dirty="0">
                <a:solidFill>
                  <a:prstClr val="white"/>
                </a:solidFill>
                <a:cs typeface="Arial" pitchFamily="34" charset="0"/>
              </a:rPr>
              <a:t>Института образования НИУ ВШЭ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1600" dirty="0">
                <a:solidFill>
                  <a:srgbClr val="FFFF00"/>
                </a:solidFill>
                <a:cs typeface="Arial" charset="0"/>
              </a:rPr>
              <a:t>16 декабря 2015 года</a:t>
            </a:r>
            <a:endParaRPr lang="ru-RU" sz="1600" i="1" dirty="0">
              <a:solidFill>
                <a:prstClr val="white"/>
              </a:solidFill>
              <a:cs typeface="Arial" charset="0"/>
            </a:endParaRP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52" y="441641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87802" y="2252539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cap="all" dirty="0">
                <a:solidFill>
                  <a:srgbClr val="FFFFFF"/>
                </a:solidFill>
                <a:cs typeface="Arial" charset="0"/>
              </a:rPr>
              <a:t>Алгоритм согласования требований ПС, ФГОС СПО и образовательных программ в части требований к результатам образования и подготовки</a:t>
            </a:r>
            <a:endParaRPr lang="ru-RU" sz="2400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3540" y="429898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-20638" y="63547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356349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5" y="6353847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711" y="6389419"/>
            <a:ext cx="2067636" cy="4339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47"/>
          <a:stretch/>
        </p:blipFill>
        <p:spPr>
          <a:xfrm>
            <a:off x="5373370" y="6378511"/>
            <a:ext cx="757391" cy="4620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34" b="21061"/>
          <a:stretch/>
        </p:blipFill>
        <p:spPr>
          <a:xfrm>
            <a:off x="4013962" y="6367665"/>
            <a:ext cx="1123793" cy="4486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084" y="6372371"/>
            <a:ext cx="1785133" cy="4577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60032" y="460513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Century Schoolbook" pitchFamily="18" charset="0"/>
                <a:ea typeface="Batang" pitchFamily="18" charset="-127"/>
              </a:rPr>
              <a:t>Дудырев Федор Феликсович, 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Century Schoolbook" pitchFamily="18" charset="0"/>
                <a:ea typeface="Batang" pitchFamily="18" charset="-127"/>
              </a:rPr>
              <a:t>гл. эксперт Института образования 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Century Schoolbook" pitchFamily="18" charset="0"/>
                <a:ea typeface="Batang" pitchFamily="18" charset="-127"/>
              </a:rPr>
              <a:t>НИУ «Высшая школа экономики»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Century Schoolbook" pitchFamily="18" charset="0"/>
                <a:ea typeface="Batang" pitchFamily="18" charset="-127"/>
              </a:rPr>
              <a:t>fdudyrev@hse.ru</a:t>
            </a:r>
          </a:p>
        </p:txBody>
      </p:sp>
    </p:spTree>
    <p:extLst>
      <p:ext uri="{BB962C8B-B14F-4D97-AF65-F5344CB8AC3E}">
        <p14:creationId xmlns:p14="http://schemas.microsoft.com/office/powerpoint/2010/main" val="13404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Результаты </a:t>
            </a: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сопоставления ФГОС СПО и профессиональных стандартов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484784"/>
            <a:ext cx="86368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solidFill>
                <a:srgbClr val="242852"/>
              </a:solidFill>
            </a:endParaRP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28834"/>
              </p:ext>
            </p:extLst>
          </p:nvPr>
        </p:nvGraphicFramePr>
        <p:xfrm>
          <a:off x="107503" y="1556793"/>
          <a:ext cx="8928992" cy="4799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902"/>
                <a:gridCol w="1362422"/>
                <a:gridCol w="918776"/>
                <a:gridCol w="847220"/>
                <a:gridCol w="2278336"/>
                <a:gridCol w="2278336"/>
              </a:tblGrid>
              <a:tr h="388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Виды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проф</a:t>
                      </a:r>
                      <a:r>
                        <a:rPr lang="ru-RU" sz="1100" u="none" strike="noStrike" dirty="0" smtClean="0">
                          <a:effectLst/>
                        </a:rPr>
                        <a:t>  </a:t>
                      </a:r>
                      <a:r>
                        <a:rPr lang="ru-RU" sz="1100" u="none" strike="noStrike" dirty="0">
                          <a:effectLst/>
                        </a:rPr>
                        <a:t>д-</a:t>
                      </a:r>
                      <a:r>
                        <a:rPr lang="ru-RU" sz="1100" u="none" strike="noStrike" dirty="0" err="1">
                          <a:effectLst/>
                        </a:rPr>
                        <a:t>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ПП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ВПД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Обобщенные трудовые функции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Трудовые функции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</a:tr>
              <a:tr h="12033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110401.02 ОВОЩЕВОД ЗАЩИЩЕННОГО ГРУНТА   </a:t>
                      </a:r>
                      <a:r>
                        <a:rPr lang="ru-RU" sz="1100" u="sng" strike="noStrike">
                          <a:effectLst/>
                        </a:rPr>
                        <a:t>Овощевод</a:t>
                      </a:r>
                      <a:br>
                        <a:rPr lang="ru-RU" sz="1100" u="sng" strike="noStrike">
                          <a:effectLst/>
                        </a:rPr>
                      </a:br>
                      <a:r>
                        <a:rPr lang="ru-RU" sz="1100" u="sng" strike="noStrike">
                          <a:effectLst/>
                        </a:rPr>
                        <a:t>Цветовод</a:t>
                      </a:r>
                      <a:r>
                        <a:rPr lang="ru-RU" sz="1100" u="none" strike="noStrike">
                          <a:effectLst/>
                        </a:rPr>
                        <a:t/>
                      </a:r>
                      <a:br>
                        <a:rPr lang="ru-RU" sz="1100" u="none" strike="noStrike">
                          <a:effectLst/>
                        </a:rPr>
                      </a:b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5.2.1. Подготовка культивационных сооружений к работе.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13.008   ОВОЩЕВОД  </a:t>
                      </a:r>
                      <a:r>
                        <a:rPr lang="ru-RU" sz="1100" u="sng" strike="noStrike">
                          <a:effectLst/>
                        </a:rPr>
                        <a:t> 6111 Полеводы и овощеводы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Выращивание овощей в открытом и защищенном грунте           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1.Выполнение подготовительных и вспомогательных работ при выращивании овощей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Выполнение подготовительных и вспомогательных работ по выращиванию овощных культур                                                                      Проведение послеуборочных работ в сооружениях защищенного грунта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</a:tr>
              <a:tr h="2319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5.2.2. Выращивание овощных культур в защищенном грунте.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3.Выращивание и уход за овощными культурами  СПО/рабочие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Подготовка почвы, семенного и посадочного материала для выращивания овощных культур                                            Выращивание рассады и выполнение технологических операций по уходу за овощными культурами                                        Защита овощных культур от неблагоприятных метеорологических условий, вредителей, болезней и сорняков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</a:tr>
              <a:tr h="888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5.2.3. Выращивание декоративных культур в защищенном грунте.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56" marR="9256" marT="925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2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Результаты </a:t>
            </a: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сопоставления ФГОС СПО и профессиональных стандартов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484784"/>
            <a:ext cx="86368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dirty="0">
              <a:solidFill>
                <a:srgbClr val="242852"/>
              </a:solidFill>
            </a:endParaRP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48110"/>
              </p:ext>
            </p:extLst>
          </p:nvPr>
        </p:nvGraphicFramePr>
        <p:xfrm>
          <a:off x="255587" y="1268760"/>
          <a:ext cx="8780908" cy="5337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1154"/>
                <a:gridCol w="1527846"/>
                <a:gridCol w="997304"/>
                <a:gridCol w="997304"/>
                <a:gridCol w="1448650"/>
                <a:gridCol w="1448650"/>
              </a:tblGrid>
              <a:tr h="24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ФГОС СПО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ВПД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ТФ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</a:tr>
              <a:tr h="1491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38.02.01 Экономика и бухгалтерский учет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(по отраслям)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Бухгалтер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налогообложению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Кассир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Документирование хозяйственных операций и ведение бухгалтерского учета имущества организации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ПК 1.1. Обрабатывать первичные бухгалтерские документы.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Бухгалтер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Ведение бухгалтерского учета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Принятие к учету первичных учетных документов о фактах хозяйственной жизни экономического субъекта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</a:tr>
              <a:tr h="340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расчетов с бюджетом и внебюджетными фондами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ПК 3.1. Формировать бухгалтерские проводки по начислению и перечислению налогов и сборов в бюджеты различных уровней.</a:t>
                      </a: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ПК 3.2. Оформлять платежные 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Составление и предоставление финансовой отчетности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Ведение налогового учета и составление налоговой отчетности, налоговое планирование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4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Результаты </a:t>
            </a: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сопоставления ФГОС СПО и профессиональных стандартов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12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484784"/>
            <a:ext cx="86368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dirty="0" smtClean="0">
                <a:solidFill>
                  <a:srgbClr val="242852"/>
                </a:solidFill>
              </a:rPr>
              <a:t>Примеры требований к общим компетенциям в ПС:</a:t>
            </a:r>
          </a:p>
          <a:p>
            <a:pPr indent="457200"/>
            <a:endParaRPr lang="ru-RU" dirty="0">
              <a:solidFill>
                <a:srgbClr val="242852"/>
              </a:solidFill>
            </a:endParaRPr>
          </a:p>
          <a:p>
            <a:pPr indent="457200"/>
            <a:r>
              <a:rPr lang="ru-RU" dirty="0" smtClean="0">
                <a:solidFill>
                  <a:srgbClr val="242852"/>
                </a:solidFill>
              </a:rPr>
              <a:t>Оценивать </a:t>
            </a:r>
            <a:r>
              <a:rPr lang="ru-RU" dirty="0">
                <a:solidFill>
                  <a:srgbClr val="242852"/>
                </a:solidFill>
              </a:rPr>
              <a:t>информацию, полученную при проверке работы нефтезаводского оборудования</a:t>
            </a:r>
          </a:p>
          <a:p>
            <a:pPr indent="457200"/>
            <a:r>
              <a:rPr lang="ru-RU" sz="2000" dirty="0">
                <a:solidFill>
                  <a:srgbClr val="002060"/>
                </a:solidFill>
              </a:rPr>
              <a:t>Читать и анализировать схемы, чертежи, спецификации и карты технологического процесса </a:t>
            </a:r>
            <a:r>
              <a:rPr lang="ru-RU" sz="2000" dirty="0" smtClean="0">
                <a:solidFill>
                  <a:srgbClr val="002060"/>
                </a:solidFill>
              </a:rPr>
              <a:t>сборки</a:t>
            </a:r>
          </a:p>
          <a:p>
            <a:pPr indent="457200"/>
            <a:r>
              <a:rPr lang="ru-RU" sz="2000" dirty="0">
                <a:solidFill>
                  <a:srgbClr val="002060"/>
                </a:solidFill>
              </a:rPr>
              <a:t>Интерпретировать результаты, полученные при помощи диагностического комплекса, для локализации неисправности и поиска путей ее </a:t>
            </a:r>
            <a:r>
              <a:rPr lang="ru-RU" sz="2000" dirty="0" smtClean="0">
                <a:solidFill>
                  <a:srgbClr val="002060"/>
                </a:solidFill>
              </a:rPr>
              <a:t>устранения</a:t>
            </a:r>
          </a:p>
          <a:p>
            <a:pPr indent="457200"/>
            <a:r>
              <a:rPr lang="ru-RU" sz="2000" dirty="0" smtClean="0">
                <a:solidFill>
                  <a:srgbClr val="002060"/>
                </a:solidFill>
              </a:rPr>
              <a:t>Совместно решать производственные </a:t>
            </a:r>
            <a:r>
              <a:rPr lang="ru-RU" sz="2000" dirty="0">
                <a:solidFill>
                  <a:srgbClr val="002060"/>
                </a:solidFill>
              </a:rPr>
              <a:t>и </a:t>
            </a:r>
            <a:r>
              <a:rPr lang="ru-RU" sz="2000" dirty="0" smtClean="0">
                <a:solidFill>
                  <a:srgbClr val="002060"/>
                </a:solidFill>
              </a:rPr>
              <a:t>организационные задачи </a:t>
            </a:r>
            <a:r>
              <a:rPr lang="ru-RU" sz="2000" dirty="0">
                <a:solidFill>
                  <a:srgbClr val="002060"/>
                </a:solidFill>
              </a:rPr>
              <a:t>с работниками смежных подразделений, связанных с обеспечением технологического </a:t>
            </a:r>
            <a:r>
              <a:rPr lang="ru-RU" sz="2000" dirty="0" smtClean="0">
                <a:solidFill>
                  <a:srgbClr val="002060"/>
                </a:solidFill>
              </a:rPr>
              <a:t>процесса</a:t>
            </a:r>
          </a:p>
          <a:p>
            <a:pPr indent="457200"/>
            <a:r>
              <a:rPr lang="ru-RU" sz="2000" dirty="0" smtClean="0">
                <a:solidFill>
                  <a:srgbClr val="002060"/>
                </a:solidFill>
              </a:rPr>
              <a:t>Рационально использовать материалы, применяемые </a:t>
            </a:r>
            <a:r>
              <a:rPr lang="ru-RU" sz="2000" dirty="0">
                <a:solidFill>
                  <a:srgbClr val="002060"/>
                </a:solidFill>
              </a:rPr>
              <a:t>в основных и вспомогательных технологических операциях технологического процесса</a:t>
            </a:r>
            <a:endParaRPr lang="ru-RU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Результаты </a:t>
            </a: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сопоставления ФГОС СПО и профессиональных стандартов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13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484784"/>
            <a:ext cx="8636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dirty="0" smtClean="0">
                <a:solidFill>
                  <a:srgbClr val="242852"/>
                </a:solidFill>
              </a:rPr>
              <a:t>Примеры требований к общим компетенциям в ПС (США):</a:t>
            </a:r>
          </a:p>
          <a:p>
            <a:pPr indent="457200" algn="just"/>
            <a:endParaRPr lang="ru-RU" sz="2000" dirty="0" smtClean="0">
              <a:solidFill>
                <a:srgbClr val="24285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9169112" cy="33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Результаты </a:t>
            </a: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сопоставления ФГОС СПО и профессиональных стандартов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8" y="1484784"/>
            <a:ext cx="8636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введение в вариативную часть программы </a:t>
            </a:r>
            <a:r>
              <a:rPr lang="ru-RU" sz="2000" b="1" dirty="0" smtClean="0">
                <a:solidFill>
                  <a:srgbClr val="242852"/>
                </a:solidFill>
              </a:rPr>
              <a:t>дополнительного по отношению к предусмотренным ФГОС вида деятельности</a:t>
            </a:r>
            <a:r>
              <a:rPr lang="ru-RU" sz="2000" dirty="0" smtClean="0">
                <a:solidFill>
                  <a:srgbClr val="242852"/>
                </a:solidFill>
              </a:rPr>
              <a:t> (профессионального модуля) и соответствующих профессиональных компетенций;</a:t>
            </a: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 </a:t>
            </a:r>
            <a:r>
              <a:rPr lang="ru-RU" sz="2000" b="1" dirty="0" smtClean="0">
                <a:solidFill>
                  <a:srgbClr val="242852"/>
                </a:solidFill>
              </a:rPr>
              <a:t>дополнение перечня профессиональных компетенций </a:t>
            </a:r>
            <a:r>
              <a:rPr lang="ru-RU" sz="2000" dirty="0" smtClean="0">
                <a:solidFill>
                  <a:srgbClr val="242852"/>
                </a:solidFill>
              </a:rPr>
              <a:t>по видам деятельности, предусмотренным ФГОС СПО, и </a:t>
            </a:r>
            <a:r>
              <a:rPr lang="ru-RU" sz="2000" b="1" dirty="0" smtClean="0">
                <a:solidFill>
                  <a:srgbClr val="242852"/>
                </a:solidFill>
              </a:rPr>
              <a:t>расширение практического опыта</a:t>
            </a:r>
            <a:r>
              <a:rPr lang="ru-RU" sz="2000" dirty="0" smtClean="0">
                <a:solidFill>
                  <a:srgbClr val="242852"/>
                </a:solidFill>
              </a:rPr>
              <a:t>, обеспечивающего их освоение;</a:t>
            </a: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конкретизация, расширение </a:t>
            </a:r>
            <a:r>
              <a:rPr lang="ru-RU" sz="2000" dirty="0">
                <a:solidFill>
                  <a:srgbClr val="242852"/>
                </a:solidFill>
              </a:rPr>
              <a:t>и (или) </a:t>
            </a:r>
            <a:r>
              <a:rPr lang="ru-RU" sz="2000" b="1" dirty="0" smtClean="0">
                <a:solidFill>
                  <a:srgbClr val="242852"/>
                </a:solidFill>
              </a:rPr>
              <a:t>углубление </a:t>
            </a:r>
            <a:r>
              <a:rPr lang="ru-RU" sz="2000" b="1" dirty="0">
                <a:solidFill>
                  <a:srgbClr val="242852"/>
                </a:solidFill>
              </a:rPr>
              <a:t>знаний и умений</a:t>
            </a:r>
            <a:r>
              <a:rPr lang="ru-RU" sz="2000" dirty="0">
                <a:solidFill>
                  <a:srgbClr val="242852"/>
                </a:solidFill>
              </a:rPr>
              <a:t>, предусмотренных ФГОС СПО;</a:t>
            </a:r>
          </a:p>
          <a:p>
            <a:pPr indent="457200"/>
            <a:r>
              <a:rPr lang="ru-RU" sz="2000" dirty="0">
                <a:solidFill>
                  <a:srgbClr val="242852"/>
                </a:solidFill>
              </a:rPr>
              <a:t>о</a:t>
            </a:r>
            <a:r>
              <a:rPr lang="ru-RU" sz="2000" dirty="0" smtClean="0">
                <a:solidFill>
                  <a:srgbClr val="242852"/>
                </a:solidFill>
              </a:rPr>
              <a:t>бновление требований </a:t>
            </a:r>
            <a:r>
              <a:rPr lang="ru-RU" sz="2000" dirty="0">
                <a:solidFill>
                  <a:srgbClr val="242852"/>
                </a:solidFill>
              </a:rPr>
              <a:t>к</a:t>
            </a:r>
            <a:r>
              <a:rPr lang="ru-RU" sz="2000" dirty="0" smtClean="0">
                <a:solidFill>
                  <a:srgbClr val="242852"/>
                </a:solidFill>
              </a:rPr>
              <a:t> </a:t>
            </a:r>
            <a:r>
              <a:rPr lang="ru-RU" sz="2000" b="1" dirty="0" smtClean="0">
                <a:solidFill>
                  <a:srgbClr val="242852"/>
                </a:solidFill>
              </a:rPr>
              <a:t>формированию общих компетенций</a:t>
            </a:r>
            <a:r>
              <a:rPr lang="ru-RU" sz="2000" dirty="0" smtClean="0">
                <a:solidFill>
                  <a:srgbClr val="242852"/>
                </a:solidFill>
              </a:rPr>
              <a:t>, предусмотренных ФГОС СПО и (или) расширение их перечня с учетом требований профессиональных стандартов</a:t>
            </a:r>
          </a:p>
          <a:p>
            <a:pPr indent="457200"/>
            <a:endParaRPr lang="ru-RU" sz="2000" dirty="0" smtClean="0">
              <a:solidFill>
                <a:srgbClr val="002060"/>
              </a:solidFill>
            </a:endParaRPr>
          </a:p>
          <a:p>
            <a:pPr indent="457200" algn="ctr"/>
            <a:r>
              <a:rPr lang="ru-RU" sz="2000" dirty="0" smtClean="0">
                <a:solidFill>
                  <a:srgbClr val="002060"/>
                </a:solidFill>
              </a:rPr>
              <a:t>При сопоставлении необходим учет уровня квалификации </a:t>
            </a:r>
            <a:r>
              <a:rPr lang="ru-RU" sz="2000" dirty="0">
                <a:solidFill>
                  <a:srgbClr val="002060"/>
                </a:solidFill>
              </a:rPr>
              <a:t>и</a:t>
            </a:r>
            <a:r>
              <a:rPr lang="ru-RU" sz="2000" dirty="0" smtClean="0">
                <a:solidFill>
                  <a:srgbClr val="002060"/>
                </a:solidFill>
              </a:rPr>
              <a:t> требований </a:t>
            </a:r>
            <a:r>
              <a:rPr lang="ru-RU" sz="2000" dirty="0">
                <a:solidFill>
                  <a:srgbClr val="002060"/>
                </a:solidFill>
              </a:rPr>
              <a:t>к образованию и </a:t>
            </a:r>
            <a:r>
              <a:rPr lang="ru-RU" sz="2000" dirty="0" smtClean="0">
                <a:solidFill>
                  <a:srgbClr val="002060"/>
                </a:solidFill>
              </a:rPr>
              <a:t>обучению, определенных по каждой обобщенной трудовой функции в профессиональном стандарте </a:t>
            </a:r>
          </a:p>
        </p:txBody>
      </p:sp>
    </p:spTree>
    <p:extLst>
      <p:ext uri="{BB962C8B-B14F-4D97-AF65-F5344CB8AC3E}">
        <p14:creationId xmlns:p14="http://schemas.microsoft.com/office/powerpoint/2010/main" val="10468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Использование результатов сопоставления ФГОС СПО и ПС при формировании основной образовательной программы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15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587564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b="1" dirty="0" smtClean="0">
                <a:solidFill>
                  <a:srgbClr val="242852"/>
                </a:solidFill>
              </a:rPr>
              <a:t>При формировании Паспорта программы (разд.1):</a:t>
            </a: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Соответствующий ПС указывается в разд. 1.1. Область применения</a:t>
            </a: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Новые компетенции указываются при описании результатов освоения профессионального модуля</a:t>
            </a:r>
          </a:p>
          <a:p>
            <a:pPr indent="457200"/>
            <a:r>
              <a:rPr lang="ru-RU" sz="2000" b="1" dirty="0" smtClean="0">
                <a:solidFill>
                  <a:srgbClr val="242852"/>
                </a:solidFill>
              </a:rPr>
              <a:t>Разд. 5 Оценка результатов освоения ПМ: </a:t>
            </a:r>
            <a:r>
              <a:rPr lang="ru-RU" sz="2000" dirty="0" smtClean="0">
                <a:solidFill>
                  <a:srgbClr val="242852"/>
                </a:solidFill>
              </a:rPr>
              <a:t>вносятся изменения в перечни результатов, перечни показателей, форм и методов контроля</a:t>
            </a:r>
          </a:p>
          <a:p>
            <a:pPr indent="457200"/>
            <a:r>
              <a:rPr lang="ru-RU" sz="2000" b="1" dirty="0" smtClean="0">
                <a:solidFill>
                  <a:srgbClr val="242852"/>
                </a:solidFill>
              </a:rPr>
              <a:t>Разд. 3 Структура и содержание ПМ: </a:t>
            </a:r>
            <a:r>
              <a:rPr lang="ru-RU" sz="2000" dirty="0" smtClean="0">
                <a:solidFill>
                  <a:srgbClr val="242852"/>
                </a:solidFill>
              </a:rPr>
              <a:t>перераспределяется объем часов, отведенных на освоение модуля в целом, а также соотношение между отдельными МДК и видами практик (3.1)</a:t>
            </a: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Вносятся изменения в структуру тем и разделов (3.2)</a:t>
            </a:r>
          </a:p>
          <a:p>
            <a:pPr indent="457200"/>
            <a:r>
              <a:rPr lang="ru-RU" sz="2000" b="1" dirty="0" smtClean="0">
                <a:solidFill>
                  <a:srgbClr val="242852"/>
                </a:solidFill>
              </a:rPr>
              <a:t>Разд. 4 Условия реализации ПМ: </a:t>
            </a:r>
            <a:r>
              <a:rPr lang="ru-RU" sz="2000" dirty="0" smtClean="0">
                <a:solidFill>
                  <a:srgbClr val="242852"/>
                </a:solidFill>
              </a:rPr>
              <a:t>обновление требований к материально-техническому, информационному и др. видам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1654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16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58756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endParaRPr lang="ru-RU" sz="4000" b="1" dirty="0" smtClean="0">
              <a:solidFill>
                <a:srgbClr val="242852"/>
              </a:solidFill>
            </a:endParaRPr>
          </a:p>
          <a:p>
            <a:pPr indent="457200"/>
            <a:endParaRPr lang="ru-RU" sz="4000" b="1" dirty="0">
              <a:solidFill>
                <a:srgbClr val="242852"/>
              </a:solidFill>
            </a:endParaRPr>
          </a:p>
          <a:p>
            <a:pPr indent="457200" algn="ctr"/>
            <a:r>
              <a:rPr lang="ru-RU" sz="4000" b="1" dirty="0" smtClean="0">
                <a:solidFill>
                  <a:srgbClr val="242852"/>
                </a:solidFill>
              </a:rPr>
              <a:t>Спасибо за внимание!</a:t>
            </a:r>
            <a:endParaRPr lang="ru-RU" sz="4000" dirty="0" smtClean="0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Нормативная база</a:t>
            </a:r>
            <a:endParaRPr lang="en-US" sz="32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Правила разработки, утверждения и применения профессиональных стандартов (утв. постановлением Правительства Российской Федерации от 22 января 2013 г. N 23.)</a:t>
            </a:r>
          </a:p>
          <a:p>
            <a:pPr indent="457200"/>
            <a:endParaRPr lang="ru-RU" sz="2000" dirty="0" smtClean="0">
              <a:solidFill>
                <a:srgbClr val="242852"/>
              </a:solidFill>
            </a:endParaRPr>
          </a:p>
          <a:p>
            <a:pPr indent="457200"/>
            <a:r>
              <a:rPr lang="ru-RU" sz="2000" dirty="0" smtClean="0">
                <a:solidFill>
                  <a:srgbClr val="242852"/>
                </a:solidFill>
              </a:rPr>
              <a:t>Комплексный план мероприятий по разработке профессиональных стандартов, их независимой профессионально-общественной экспертизе и применению на 2014 - 2016 годы (утв. распоряжением Правительства Российской Федерации от 31 марта 2014 г. N 487-р)</a:t>
            </a:r>
          </a:p>
          <a:p>
            <a:pPr indent="457200"/>
            <a:endParaRPr lang="ru-RU" sz="2000" dirty="0" smtClean="0">
              <a:solidFill>
                <a:srgbClr val="242852"/>
              </a:solidFill>
            </a:endParaRPr>
          </a:p>
          <a:p>
            <a:pPr indent="457200"/>
            <a:r>
              <a:rPr lang="ru-RU" sz="2000" b="1" dirty="0" smtClean="0">
                <a:solidFill>
                  <a:srgbClr val="242852"/>
                </a:solidFill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</a:t>
            </a:r>
            <a:r>
              <a:rPr lang="ru-RU" sz="2000" dirty="0" smtClean="0">
                <a:solidFill>
                  <a:srgbClr val="242852"/>
                </a:solidFill>
              </a:rPr>
              <a:t>(утв. 22 января 2015 г. N ДЛ-1/05вн)</a:t>
            </a:r>
          </a:p>
        </p:txBody>
      </p:sp>
    </p:spTree>
    <p:extLst>
      <p:ext uri="{BB962C8B-B14F-4D97-AF65-F5344CB8AC3E}">
        <p14:creationId xmlns:p14="http://schemas.microsoft.com/office/powerpoint/2010/main" val="2641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686287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242852"/>
                </a:solidFill>
              </a:rPr>
              <a:t>Соотношение ФГОС и ПС (</a:t>
            </a:r>
            <a:r>
              <a:rPr lang="ru-RU" sz="2400" b="1" dirty="0" err="1" smtClean="0">
                <a:solidFill>
                  <a:srgbClr val="242852"/>
                </a:solidFill>
              </a:rPr>
              <a:t>Методрекомендации</a:t>
            </a:r>
            <a:r>
              <a:rPr lang="ru-RU" sz="2400" b="1" dirty="0" smtClean="0">
                <a:solidFill>
                  <a:srgbClr val="242852"/>
                </a:solidFill>
              </a:rPr>
              <a:t>):</a:t>
            </a:r>
          </a:p>
          <a:p>
            <a:pPr indent="457200"/>
            <a:endParaRPr lang="ru-RU" sz="2400" dirty="0" smtClean="0">
              <a:solidFill>
                <a:srgbClr val="242852"/>
              </a:solidFill>
            </a:endParaRPr>
          </a:p>
          <a:p>
            <a:pPr indent="457200"/>
            <a:r>
              <a:rPr lang="ru-RU" sz="2400" dirty="0" smtClean="0">
                <a:solidFill>
                  <a:srgbClr val="242852"/>
                </a:solidFill>
              </a:rPr>
              <a:t>один ФГОС СПО - один профессиональный стандарт;</a:t>
            </a:r>
          </a:p>
          <a:p>
            <a:pPr indent="457200"/>
            <a:endParaRPr lang="ru-RU" sz="2400" dirty="0" smtClean="0">
              <a:solidFill>
                <a:srgbClr val="242852"/>
              </a:solidFill>
            </a:endParaRPr>
          </a:p>
          <a:p>
            <a:pPr indent="457200"/>
            <a:r>
              <a:rPr lang="ru-RU" sz="2400" dirty="0" smtClean="0">
                <a:solidFill>
                  <a:srgbClr val="242852"/>
                </a:solidFill>
              </a:rPr>
              <a:t>один ФГОС СПО - часть ПС (например, одна из обобщенных трудовых функций);</a:t>
            </a:r>
          </a:p>
          <a:p>
            <a:pPr indent="457200"/>
            <a:endParaRPr lang="ru-RU" sz="2400" dirty="0" smtClean="0">
              <a:solidFill>
                <a:srgbClr val="242852"/>
              </a:solidFill>
            </a:endParaRPr>
          </a:p>
          <a:p>
            <a:pPr indent="457200"/>
            <a:r>
              <a:rPr lang="ru-RU" sz="2400" dirty="0" smtClean="0">
                <a:solidFill>
                  <a:srgbClr val="242852"/>
                </a:solidFill>
              </a:rPr>
              <a:t>один ФГОС СПО - несколько ПС, каждый из которых отражает специфику деятельности в той или иной отрасли или описывает одну из квалификаций, осваиваемых при изучении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5304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8628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>
                <a:solidFill>
                  <a:srgbClr val="242852"/>
                </a:solidFill>
              </a:rPr>
              <a:t>Соотношение ФГОС и ПС:</a:t>
            </a:r>
            <a:endParaRPr lang="ru-RU" sz="2400" b="1" dirty="0">
              <a:solidFill>
                <a:srgbClr val="242852"/>
              </a:solidFill>
            </a:endParaRPr>
          </a:p>
          <a:p>
            <a:pPr indent="457200"/>
            <a:endParaRPr lang="ru-RU" sz="2400" b="1" dirty="0" smtClean="0">
              <a:solidFill>
                <a:srgbClr val="24285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2539233"/>
          <a:ext cx="8229599" cy="284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806"/>
                <a:gridCol w="1957313"/>
                <a:gridCol w="1956713"/>
                <a:gridCol w="2103767"/>
              </a:tblGrid>
              <a:tr h="1509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Наименования профессий СПО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квалификации, присваиваемой в соответствии с ФГОС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Возможные наименования должностей по 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профессионального стандарта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08.01.01Изготовитель арматурных сеток и каркасов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Арматурщик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Арматурщик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16.026_АРМАТУРЩИК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 22 декабря 2014 г. N 1087н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4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Арматурщик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16.053_МОНТАЖНИК ОПАЛУБОЧНЫХ СИСТЕМ от 16 января 2015 г. N 17н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8628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>
                <a:solidFill>
                  <a:srgbClr val="242852"/>
                </a:solidFill>
              </a:rPr>
              <a:t>Соотношение ФГОС и ПС:</a:t>
            </a:r>
            <a:endParaRPr lang="ru-RU" sz="2400" b="1" dirty="0">
              <a:solidFill>
                <a:srgbClr val="242852"/>
              </a:solidFill>
            </a:endParaRPr>
          </a:p>
          <a:p>
            <a:pPr indent="457200"/>
            <a:endParaRPr lang="ru-RU" sz="2400" b="1" dirty="0" smtClean="0">
              <a:solidFill>
                <a:srgbClr val="24285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9814"/>
              </p:ext>
            </p:extLst>
          </p:nvPr>
        </p:nvGraphicFramePr>
        <p:xfrm>
          <a:off x="252634" y="2204864"/>
          <a:ext cx="8229599" cy="3945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806"/>
                <a:gridCol w="1957313"/>
                <a:gridCol w="1956713"/>
                <a:gridCol w="2103767"/>
              </a:tblGrid>
              <a:tr h="93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Наименования профессий СПО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квалификации, присваиваемой в соответствии с ФГОС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Возможные наименования должностей по 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профессионального стандарта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08.01.06 Мастер сухого строительства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Маляр строительный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Маляр строительный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16.046_МАЛЯР СТРОИТЕЛЬНЫЙ от 25 декабря 2014 г. N 1138н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3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Облицовщик-плиточник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Облицовщик синтетическими материалами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382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Штукатур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штукатур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16.055_ШТУКАТУР от 10 марта 2015 г. N 148н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36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Столяр строительный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Монтажник каркасно-обшивных конструкций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Монтажник каркасно-обшивных конструкций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16.054_МОНТАЖНИК КАРКАСНО-ОБШИВНЫХ КОНСТРУКЦИЙ от 10 марта 2015 г. N 150н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8628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>
                <a:solidFill>
                  <a:srgbClr val="242852"/>
                </a:solidFill>
              </a:rPr>
              <a:t>Соотношение ФГОС и ПС:</a:t>
            </a:r>
            <a:endParaRPr lang="ru-RU" sz="2400" b="1" dirty="0">
              <a:solidFill>
                <a:srgbClr val="242852"/>
              </a:solidFill>
            </a:endParaRPr>
          </a:p>
          <a:p>
            <a:pPr indent="457200"/>
            <a:endParaRPr lang="ru-RU" sz="2400" b="1" dirty="0" smtClean="0">
              <a:solidFill>
                <a:srgbClr val="24285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57815"/>
              </p:ext>
            </p:extLst>
          </p:nvPr>
        </p:nvGraphicFramePr>
        <p:xfrm>
          <a:off x="457200" y="2171653"/>
          <a:ext cx="8229599" cy="3575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806"/>
                <a:gridCol w="1957313"/>
                <a:gridCol w="1956713"/>
                <a:gridCol w="2103767"/>
              </a:tblGrid>
              <a:tr h="93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Наименования профессий СПО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квалификации, присваиваемой в соответствии с ФГОС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Возможные наименования должностей по 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профессионального стандарта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08.01.09 Слесарь по строительно-монтажным работам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Слесарь строительный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Слесарь строительный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16.045_СЛЕСАРЬ СТРОИТЕЛЬНЫЙ от 25 декабря 2014 г. N 1137н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7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Слесарь строительный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16.027_МАШИНИСТ БУЛЬДОЗЕРА от 8 декабря 2014 г. N 984н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16.028_МАШИНИСТ ЭКСКАВАТОРА от 21 ноября 2014 г. N 931н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Слесарь по сборке металлоконструкций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Слесарь по сборке металлоконструкций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40.029_СЛЕСАРЬ ПО СБОРКЕ МЕТАЛЛОКОНСТРУКЦИЙ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от 4 августа 2014 г. N 541н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Электрослесарь строительный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8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8628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>
                <a:solidFill>
                  <a:srgbClr val="242852"/>
                </a:solidFill>
              </a:rPr>
              <a:t>Соотношение ФГОС и ПС:</a:t>
            </a:r>
            <a:endParaRPr lang="ru-RU" sz="2400" b="1" dirty="0">
              <a:solidFill>
                <a:srgbClr val="242852"/>
              </a:solidFill>
            </a:endParaRPr>
          </a:p>
          <a:p>
            <a:pPr indent="457200"/>
            <a:endParaRPr lang="ru-RU" sz="2400" b="1" dirty="0" smtClean="0">
              <a:solidFill>
                <a:srgbClr val="24285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355080"/>
          <a:ext cx="8229599" cy="3208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806"/>
                <a:gridCol w="1957313"/>
                <a:gridCol w="1956713"/>
                <a:gridCol w="2103767"/>
              </a:tblGrid>
              <a:tr h="93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Наименования профессий СПО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квалификации, присваиваемой в соответствии с ФГОС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Возможные наименования должностей по ПС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профессионального стандарта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764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08.01.22 Мастер путевых машин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Наладчик железнодорожно-строительных машин и механизмов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565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Оператор дефектоскопной тележки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  <a:tr h="746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Слесарь по ремонту путевых машин и механизмов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18" marR="48018" marT="84031" marB="840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Слесарь по ремонту путевых машин и механизмов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40.023_МОНТАЖНИК ГИДРАВЛИЧЕСКИХ И ПНЕВМАТИЧЕСКИХ СИСТЕМ от 29 мая 2014 г. N 352н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3" marR="9003" marT="9003" marB="90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1. Выбор профессиональных стандартов, с учетом которых будет разработана профессиональная образовательная программа</a:t>
            </a:r>
            <a:endParaRPr lang="en-US" sz="24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86287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dirty="0" smtClean="0">
                <a:solidFill>
                  <a:srgbClr val="242852"/>
                </a:solidFill>
              </a:rPr>
              <a:t>При анализе соотношения ФГОС и ПС: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возможен одновременный анализ квалификаций, присваиваемых в </a:t>
            </a:r>
            <a:r>
              <a:rPr lang="ru-RU" sz="2400" u="sng" dirty="0" smtClean="0">
                <a:solidFill>
                  <a:srgbClr val="002060"/>
                </a:solidFill>
              </a:rPr>
              <a:t>рамках нескольких ФГОС СПО </a:t>
            </a:r>
            <a:r>
              <a:rPr lang="ru-RU" sz="2400" dirty="0" smtClean="0">
                <a:solidFill>
                  <a:srgbClr val="002060"/>
                </a:solidFill>
              </a:rPr>
              <a:t>в соотношении с квалификациями, </a:t>
            </a:r>
            <a:r>
              <a:rPr lang="ru-RU" sz="2400" u="sng" dirty="0" smtClean="0">
                <a:solidFill>
                  <a:srgbClr val="002060"/>
                </a:solidFill>
              </a:rPr>
              <a:t>описанными в нескольких ПС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дновременное использование наряду с ПС других квалификационных описаний (</a:t>
            </a:r>
            <a:r>
              <a:rPr lang="en-US" sz="2400" dirty="0" err="1" smtClean="0">
                <a:solidFill>
                  <a:srgbClr val="002060"/>
                </a:solidFill>
              </a:rPr>
              <a:t>WorldSkills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и др.)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ри установлении соответствия ФГОС СПО и ПС необходимо учитывать название </a:t>
            </a:r>
            <a:r>
              <a:rPr lang="ru-RU" sz="2400" dirty="0">
                <a:solidFill>
                  <a:srgbClr val="002060"/>
                </a:solidFill>
              </a:rPr>
              <a:t>профессии, специальности, должности, </a:t>
            </a:r>
            <a:r>
              <a:rPr lang="ru-RU" sz="2400" dirty="0" smtClean="0">
                <a:solidFill>
                  <a:srgbClr val="002060"/>
                </a:solidFill>
              </a:rPr>
              <a:t>наименования </a:t>
            </a:r>
            <a:r>
              <a:rPr lang="ru-RU" sz="2400" dirty="0">
                <a:solidFill>
                  <a:srgbClr val="002060"/>
                </a:solidFill>
              </a:rPr>
              <a:t>профессионального стандарта, вида профессиональной деятельности, обобщенной трудовой функции или трудовой функции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1428750" y="428625"/>
            <a:ext cx="75041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prstClr val="white"/>
                </a:solidFill>
                <a:ea typeface="MS PGothic" pitchFamily="34" charset="-128"/>
                <a:cs typeface="Arial" pitchFamily="34" charset="0"/>
              </a:rPr>
              <a:t>ШАГ 2. Сопоставление ФГОС СПО и профессиональных стандартов </a:t>
            </a:r>
            <a:endParaRPr lang="en-US" sz="2800" dirty="0">
              <a:solidFill>
                <a:prstClr val="white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itchFamily="34" charset="0"/>
              </a:rPr>
              <a:t>Высшая школа экономики, Москва, </a:t>
            </a:r>
            <a:r>
              <a:rPr lang="ru-RU" sz="900" dirty="0" smtClean="0">
                <a:solidFill>
                  <a:prstClr val="white"/>
                </a:solidFill>
                <a:latin typeface="Arial" pitchFamily="34" charset="0"/>
              </a:rPr>
              <a:t>2015</a:t>
            </a:r>
            <a:endParaRPr kumimoji="1" lang="ru-RU" sz="900" dirty="0">
              <a:solidFill>
                <a:prstClr val="white"/>
              </a:solidFill>
              <a:latin typeface="Myriad Pro" charset="0"/>
            </a:endParaRPr>
          </a:p>
        </p:txBody>
      </p:sp>
      <p:sp>
        <p:nvSpPr>
          <p:cNvPr id="307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FD8B82-937F-406A-A44F-1E63A45D7899}" type="slidenum">
              <a:rPr lang="en-US" sz="1600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 sz="1600" smtClean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1565"/>
              </p:ext>
            </p:extLst>
          </p:nvPr>
        </p:nvGraphicFramePr>
        <p:xfrm>
          <a:off x="611558" y="1772814"/>
          <a:ext cx="7992889" cy="432048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79316"/>
                <a:gridCol w="3479316"/>
                <a:gridCol w="1034257"/>
              </a:tblGrid>
              <a:tr h="549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ФГОС СПО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Профессиональный стандарт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Выводы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 anchor="ctr"/>
                </a:tc>
              </a:tr>
              <a:tr h="1231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деятельности (ВД)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Обобщенные трудовые функции (ОТФ) или трудовые функции (ТФ) соответствующего уровня квалификации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  <a:tr h="890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Профессиональные компетенции по каждому ВД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Трудовые функции по каждой ОТФ или трудовые действия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  <a:tr h="549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Практический опыт по каждому ВД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Трудовые функции или трудовые действия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  <a:tr h="549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Умения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  <a:tr h="549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1384</Words>
  <Application>Microsoft Macintosh PowerPoint</Application>
  <PresentationFormat>Экран (4:3)</PresentationFormat>
  <Paragraphs>253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Batang</vt:lpstr>
      <vt:lpstr>Calibri</vt:lpstr>
      <vt:lpstr>Century Schoolbook</vt:lpstr>
      <vt:lpstr>MS PGothic</vt:lpstr>
      <vt:lpstr>ＭＳ Ｐゴシック</vt:lpstr>
      <vt:lpstr>Myriad Pro</vt:lpstr>
      <vt:lpstr>Times New Roman</vt:lpstr>
      <vt:lpstr>Arial</vt:lpstr>
      <vt:lpstr>Тема Office</vt:lpstr>
      <vt:lpstr>Office Theme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Прогнозирование востребованных компетенций и мониторинг качества подготовки кадров в субъектах Российской Федерации</dc:title>
  <dc:creator>Шабалин Алексей Игоревич</dc:creator>
  <cp:lastModifiedBy>Ростислав Викторович Горовский</cp:lastModifiedBy>
  <cp:revision>28</cp:revision>
  <dcterms:created xsi:type="dcterms:W3CDTF">2015-12-15T15:01:36Z</dcterms:created>
  <dcterms:modified xsi:type="dcterms:W3CDTF">2015-12-16T06:56:37Z</dcterms:modified>
</cp:coreProperties>
</file>