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496" r:id="rId3"/>
    <p:sldId id="498" r:id="rId4"/>
    <p:sldId id="506" r:id="rId5"/>
    <p:sldId id="507" r:id="rId6"/>
    <p:sldId id="501" r:id="rId7"/>
    <p:sldId id="509" r:id="rId8"/>
    <p:sldId id="486" r:id="rId9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79C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5179" autoAdjust="0"/>
  </p:normalViewPr>
  <p:slideViewPr>
    <p:cSldViewPr snapToGrid="0">
      <p:cViewPr varScale="1">
        <p:scale>
          <a:sx n="149" d="100"/>
          <a:sy n="149" d="100"/>
        </p:scale>
        <p:origin x="-534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73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05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9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13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642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11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Изображение 6" descr="Снимок экрана 2014-03-23 в 1.10.09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464" y="4731990"/>
            <a:ext cx="363144" cy="36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E:\rtc_prezent_png\rtc_shapka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arregion.ru/depts/dobr/default.aspx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viro33.ru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771412" y="132942"/>
            <a:ext cx="6730096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ВЕБИНАР РОССИЙСКОГО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Института образования НИУ ВШЭ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600" dirty="0" smtClean="0">
                <a:solidFill>
                  <a:srgbClr val="FFFF00"/>
                </a:solidFill>
                <a:latin typeface="+mn-lt"/>
              </a:rPr>
              <a:t>14 декабря 2015 года</a:t>
            </a:r>
            <a:endParaRPr lang="ru-RU" sz="1600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Прямоугольник 8"/>
          <p:cNvSpPr>
            <a:spLocks noChangeArrowheads="1"/>
          </p:cNvSpPr>
          <p:nvPr/>
        </p:nvSpPr>
        <p:spPr bwMode="auto">
          <a:xfrm>
            <a:off x="1408232" y="1973037"/>
            <a:ext cx="593665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90000"/>
              </a:lnSpc>
            </a:pPr>
            <a:r>
              <a:rPr lang="ru-RU" sz="2400" dirty="0">
                <a:solidFill>
                  <a:srgbClr val="FFFF00"/>
                </a:solidFill>
              </a:rPr>
              <a:t>Добро пожаловать на вебинар</a:t>
            </a:r>
          </a:p>
        </p:txBody>
      </p:sp>
      <p:pic>
        <p:nvPicPr>
          <p:cNvPr id="1026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51046" y="2397769"/>
            <a:ext cx="8033969" cy="11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400" cap="all" dirty="0">
                <a:solidFill>
                  <a:srgbClr val="FFFFFF"/>
                </a:solidFill>
              </a:rPr>
              <a:t>Методические аспекты </a:t>
            </a:r>
            <a:endParaRPr lang="ru-RU" sz="2400" cap="all" dirty="0" smtClean="0">
              <a:solidFill>
                <a:srgbClr val="FFFFFF"/>
              </a:solidFill>
            </a:endParaRPr>
          </a:p>
          <a:p>
            <a:pPr lvl="0" algn="ctr">
              <a:defRPr/>
            </a:pPr>
            <a:r>
              <a:rPr lang="ru-RU" sz="2400" cap="all" dirty="0" smtClean="0">
                <a:solidFill>
                  <a:srgbClr val="FFFFFF"/>
                </a:solidFill>
              </a:rPr>
              <a:t>применения </a:t>
            </a:r>
            <a:r>
              <a:rPr lang="ru-RU" sz="2400" cap="all" dirty="0">
                <a:solidFill>
                  <a:srgbClr val="FFFFFF"/>
                </a:solidFill>
              </a:rPr>
              <a:t>свойств элементарных функций </a:t>
            </a:r>
            <a:endParaRPr lang="ru-RU" sz="2400" cap="all" dirty="0" smtClean="0">
              <a:solidFill>
                <a:srgbClr val="FFFFFF"/>
              </a:solidFill>
            </a:endParaRPr>
          </a:p>
          <a:p>
            <a:pPr lvl="0" algn="ctr">
              <a:defRPr/>
            </a:pPr>
            <a:r>
              <a:rPr lang="ru-RU" sz="2400" cap="all" dirty="0" smtClean="0">
                <a:solidFill>
                  <a:srgbClr val="FFFFFF"/>
                </a:solidFill>
              </a:rPr>
              <a:t>при </a:t>
            </a:r>
            <a:r>
              <a:rPr lang="ru-RU" sz="2400" cap="all" dirty="0">
                <a:solidFill>
                  <a:srgbClr val="FFFFFF"/>
                </a:solidFill>
              </a:rPr>
              <a:t>решении уравнений и неравенств</a:t>
            </a:r>
            <a:endParaRPr kumimoji="0" lang="ru-RU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6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742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8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9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СЕГОДНЯ С ВАМИ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207007"/>
            <a:ext cx="9144000" cy="37840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000" b="1" dirty="0" smtClean="0"/>
              <a:t>Выступающий:</a:t>
            </a:r>
            <a:endParaRPr lang="ru-RU" sz="2000" b="1" dirty="0"/>
          </a:p>
          <a:p>
            <a:r>
              <a:rPr lang="ru-RU" sz="2000" b="1" dirty="0" err="1">
                <a:solidFill>
                  <a:srgbClr val="FF0000"/>
                </a:solidFill>
              </a:rPr>
              <a:t>Кривцун</a:t>
            </a:r>
            <a:r>
              <a:rPr lang="ru-RU" sz="2000" b="1" dirty="0">
                <a:solidFill>
                  <a:srgbClr val="FF0000"/>
                </a:solidFill>
              </a:rPr>
              <a:t> Игорь Леонидович</a:t>
            </a:r>
            <a:r>
              <a:rPr lang="ru-RU" sz="2000" dirty="0"/>
              <a:t>, старший преподаватель департамента математики факультета экономических наук НИУ ВШЭ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dirty="0" smtClean="0"/>
              <a:t>Ведущие:</a:t>
            </a:r>
            <a:endParaRPr lang="ru-RU" sz="2000" b="1" dirty="0"/>
          </a:p>
          <a:p>
            <a:r>
              <a:rPr lang="ru-RU" sz="2000" b="1" dirty="0">
                <a:solidFill>
                  <a:srgbClr val="FF0000"/>
                </a:solidFill>
              </a:rPr>
              <a:t>Болотов Виктор Александрович</a:t>
            </a:r>
            <a:r>
              <a:rPr lang="ru-RU" sz="2000" dirty="0"/>
              <a:t>, научный руководитель Центра мониторинга качества образования Института образования НИУ ВШЭ, профессор, академик РАО, д.п.н</a:t>
            </a:r>
            <a:r>
              <a:rPr lang="ru-RU" sz="2000" dirty="0" smtClean="0"/>
              <a:t>.;</a:t>
            </a:r>
            <a:endParaRPr lang="ru-RU" sz="2000" dirty="0"/>
          </a:p>
          <a:p>
            <a:r>
              <a:rPr lang="ru-RU" sz="2000" b="1" dirty="0" smtClean="0">
                <a:solidFill>
                  <a:srgbClr val="FF0000"/>
                </a:solidFill>
              </a:rPr>
              <a:t>Борисова Людмила Александровна</a:t>
            </a:r>
            <a:r>
              <a:rPr lang="ru-RU" sz="2000" dirty="0" smtClean="0"/>
              <a:t>, заместитель директор </a:t>
            </a:r>
            <a:r>
              <a:rPr lang="ru-RU" sz="2000" dirty="0"/>
              <a:t>Дирекции общего образования, </a:t>
            </a:r>
            <a:r>
              <a:rPr lang="ru-RU" sz="2000" i="1" dirty="0"/>
              <a:t>эксперт по г. Москве, </a:t>
            </a:r>
            <a:r>
              <a:rPr lang="ru-RU" sz="2000" i="1" smtClean="0"/>
              <a:t>доцент, к.п.н.</a:t>
            </a:r>
            <a:endParaRPr lang="ru-RU" sz="2000" dirty="0"/>
          </a:p>
          <a:p>
            <a:pPr lvl="0"/>
            <a:endParaRPr lang="ru-RU" sz="2000" dirty="0"/>
          </a:p>
          <a:p>
            <a:pPr lvl="0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62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41442" y="123825"/>
            <a:ext cx="402460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Запись и презентации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85294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Все материалы вебинара, включая его видеозапись, </a:t>
            </a:r>
            <a:r>
              <a:rPr lang="ru-RU" sz="2800" dirty="0"/>
              <a:t>будут доступны </a:t>
            </a:r>
            <a:r>
              <a:rPr lang="ru-RU" sz="2800" dirty="0">
                <a:solidFill>
                  <a:srgbClr val="0070C0"/>
                </a:solidFill>
              </a:rPr>
              <a:t>на сайте </a:t>
            </a:r>
            <a:r>
              <a:rPr lang="ru-RU" sz="2800" dirty="0"/>
              <a:t>Российского тренингового </a:t>
            </a:r>
            <a:r>
              <a:rPr lang="ru-RU" sz="2800" dirty="0" smtClean="0"/>
              <a:t>центра, нашем канале </a:t>
            </a:r>
            <a:r>
              <a:rPr lang="ru-RU" sz="2800" dirty="0" smtClean="0">
                <a:solidFill>
                  <a:srgbClr val="0070C0"/>
                </a:solidFill>
              </a:rPr>
              <a:t>на </a:t>
            </a:r>
            <a:r>
              <a:rPr lang="en-US" sz="2800" dirty="0" smtClean="0">
                <a:solidFill>
                  <a:srgbClr val="0070C0"/>
                </a:solidFill>
              </a:rPr>
              <a:t>YouTube</a:t>
            </a:r>
            <a:r>
              <a:rPr lang="en-US" sz="2800" dirty="0" smtClean="0"/>
              <a:t> </a:t>
            </a:r>
            <a:r>
              <a:rPr lang="ru-RU" sz="2800" dirty="0" smtClean="0"/>
              <a:t>и +странице в социальной сети </a:t>
            </a:r>
            <a:r>
              <a:rPr lang="en-US" sz="2800" dirty="0" smtClean="0">
                <a:solidFill>
                  <a:srgbClr val="0070C0"/>
                </a:solidFill>
              </a:rPr>
              <a:t>Google</a:t>
            </a:r>
            <a:r>
              <a:rPr lang="ru-RU" sz="2800" dirty="0" smtClean="0">
                <a:solidFill>
                  <a:srgbClr val="0070C0"/>
                </a:solidFill>
              </a:rPr>
              <a:t>+</a:t>
            </a:r>
            <a:r>
              <a:rPr lang="ru-RU" sz="2800" dirty="0" smtClean="0"/>
              <a:t>;</a:t>
            </a: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kern="0" dirty="0"/>
              <a:t>Ссылка на них </a:t>
            </a:r>
            <a:r>
              <a:rPr lang="ru-RU" sz="2800" kern="0" dirty="0" smtClean="0"/>
              <a:t>придет в течении следующих суток на адрес почты, </a:t>
            </a:r>
            <a:r>
              <a:rPr lang="ru-RU" sz="2800" kern="0" dirty="0"/>
              <a:t>которую  </a:t>
            </a:r>
            <a:r>
              <a:rPr lang="ru-RU" sz="2800" kern="0" dirty="0" smtClean="0"/>
              <a:t>вы указали </a:t>
            </a:r>
            <a:r>
              <a:rPr lang="ru-RU" sz="2800" kern="0" dirty="0"/>
              <a:t>при </a:t>
            </a:r>
            <a:r>
              <a:rPr lang="ru-RU" sz="2800" kern="0" dirty="0" smtClean="0"/>
              <a:t>регистрации.</a:t>
            </a:r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РЕГИОНАЛЬНЫЕ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ИНФОРМАЦИОННЫЕ ПАРТНЁРЫ</a:t>
            </a:r>
          </a:p>
        </p:txBody>
      </p:sp>
      <p:pic>
        <p:nvPicPr>
          <p:cNvPr id="1026" name="Picture 2" descr="http://www.rtc-edu.ru/sites/default/files/pictures/LogoPartner/banner_vir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06" y="1924944"/>
            <a:ext cx="2752019" cy="70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http://www.rtc-edu.ru/sites/default/files/pictures/LogoPartner/yao_dep_obr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62" y="3176557"/>
            <a:ext cx="922387" cy="131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3528" y="1513441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Владимирский институт развития образования имени Л.И. Новиковой</a:t>
            </a:r>
            <a:endParaRPr lang="ru-RU" sz="1800" b="1" dirty="0" smtClean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23528" y="2722584"/>
            <a:ext cx="8496176" cy="31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dirty="0"/>
              <a:t>Департамент образования Ярославской области</a:t>
            </a:r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34419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1" y="1131590"/>
            <a:ext cx="9144001" cy="401191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dirty="0"/>
              <a:t>По состоянию на </a:t>
            </a:r>
            <a:r>
              <a:rPr lang="ru-RU" sz="2200" b="1" dirty="0" smtClean="0"/>
              <a:t>13.12.201</a:t>
            </a:r>
            <a:r>
              <a:rPr lang="en-US" sz="2200" b="1" dirty="0"/>
              <a:t>5</a:t>
            </a:r>
            <a:r>
              <a:rPr lang="ru-RU" sz="2200" dirty="0"/>
              <a:t> на вебинар </a:t>
            </a:r>
            <a:r>
              <a:rPr lang="ru-RU" sz="2200" dirty="0" smtClean="0"/>
              <a:t>зарегистрировались </a:t>
            </a:r>
            <a:r>
              <a:rPr lang="ru-RU" sz="2200" b="1" dirty="0" smtClean="0"/>
              <a:t>477</a:t>
            </a:r>
            <a:r>
              <a:rPr lang="ru-RU" sz="2200" dirty="0"/>
              <a:t> </a:t>
            </a:r>
            <a:r>
              <a:rPr lang="ru-RU" sz="2200" b="1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200" dirty="0" smtClean="0"/>
              <a:t>участников из </a:t>
            </a:r>
            <a:r>
              <a:rPr lang="ru-RU" sz="2200" u="sng" dirty="0" smtClean="0"/>
              <a:t>49 </a:t>
            </a:r>
            <a:r>
              <a:rPr lang="ru-RU" sz="2200" u="sng" dirty="0"/>
              <a:t>регионов Российской Федерации</a:t>
            </a:r>
            <a:r>
              <a:rPr lang="ru-RU" sz="2200" dirty="0"/>
              <a:t> и </a:t>
            </a:r>
            <a:r>
              <a:rPr lang="ru-RU" sz="2200" u="sng" dirty="0" smtClean="0"/>
              <a:t>5</a:t>
            </a:r>
            <a:r>
              <a:rPr lang="ru-RU" sz="2200" b="1" u="sng" dirty="0" smtClean="0"/>
              <a:t> </a:t>
            </a:r>
            <a:r>
              <a:rPr lang="ru-RU" sz="2200" u="sng" dirty="0"/>
              <a:t>стран</a:t>
            </a:r>
            <a:r>
              <a:rPr lang="ru-RU" sz="2200" dirty="0"/>
              <a:t>: Приднестровская Молдавская Республика, Республики Армения, Беларусь, Казахстан и Кыргызстан.</a:t>
            </a:r>
          </a:p>
          <a:p>
            <a:endParaRPr lang="ru-RU" sz="1200" dirty="0"/>
          </a:p>
          <a:p>
            <a:r>
              <a:rPr lang="ru-RU" sz="2200" b="1" dirty="0" smtClean="0"/>
              <a:t>Организации (432):</a:t>
            </a:r>
            <a:endParaRPr lang="ru-RU" sz="2200" b="1" dirty="0"/>
          </a:p>
          <a:p>
            <a:r>
              <a:rPr lang="ru-RU" sz="2000" dirty="0"/>
              <a:t>Общеобразовательные организации (школы)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344</a:t>
            </a:r>
          </a:p>
          <a:p>
            <a:r>
              <a:rPr lang="ru-RU" sz="2000" dirty="0"/>
              <a:t>Организации профессионального образования – </a:t>
            </a:r>
            <a:r>
              <a:rPr lang="ru-RU" sz="2000" b="1" dirty="0">
                <a:solidFill>
                  <a:srgbClr val="0070C0"/>
                </a:solidFill>
              </a:rPr>
              <a:t>39</a:t>
            </a:r>
          </a:p>
          <a:p>
            <a:r>
              <a:rPr lang="ru-RU" sz="2000" dirty="0"/>
              <a:t>Органы управления образованием различных уровней   – 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15</a:t>
            </a:r>
          </a:p>
          <a:p>
            <a:r>
              <a:rPr lang="ru-RU" sz="2000" dirty="0" smtClean="0"/>
              <a:t>ИРО/ИПК</a:t>
            </a:r>
            <a:r>
              <a:rPr lang="ru-RU" sz="2000" dirty="0"/>
              <a:t>, методические кабинеты – </a:t>
            </a:r>
            <a:r>
              <a:rPr lang="ru-RU" sz="2000" b="1" dirty="0">
                <a:solidFill>
                  <a:srgbClr val="FF0000"/>
                </a:solidFill>
              </a:rPr>
              <a:t>  </a:t>
            </a:r>
            <a:r>
              <a:rPr lang="ru-RU" sz="2000" b="1" dirty="0">
                <a:solidFill>
                  <a:srgbClr val="0070C0"/>
                </a:solidFill>
              </a:rPr>
              <a:t>14</a:t>
            </a:r>
          </a:p>
          <a:p>
            <a:r>
              <a:rPr lang="ru-RU" sz="2000" dirty="0" smtClean="0"/>
              <a:t>Образовательные </a:t>
            </a:r>
            <a:r>
              <a:rPr lang="ru-RU" sz="2000" dirty="0"/>
              <a:t>организации высшего образования 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7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  <a:p>
            <a:r>
              <a:rPr lang="ru-RU" sz="2000" dirty="0" smtClean="0"/>
              <a:t>Центры </a:t>
            </a:r>
            <a:r>
              <a:rPr lang="ru-RU" sz="2000" dirty="0"/>
              <a:t>оценки качества образования различных уровней </a:t>
            </a:r>
            <a:r>
              <a:rPr lang="ru-RU" sz="2000" dirty="0">
                <a:solidFill>
                  <a:srgbClr val="0070C0"/>
                </a:solidFill>
              </a:rPr>
              <a:t>–  </a:t>
            </a:r>
            <a:r>
              <a:rPr lang="ru-RU" sz="2000" b="1" dirty="0" smtClean="0">
                <a:solidFill>
                  <a:srgbClr val="0070C0"/>
                </a:solidFill>
              </a:rPr>
              <a:t>7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 smtClean="0"/>
              <a:t>Другие </a:t>
            </a:r>
            <a:r>
              <a:rPr lang="ru-RU" sz="2000" dirty="0"/>
              <a:t>организации </a:t>
            </a:r>
            <a:r>
              <a:rPr lang="ru-RU" sz="2000" dirty="0" smtClean="0"/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6</a:t>
            </a:r>
            <a:endParaRPr lang="ru-RU" sz="2000" b="1" dirty="0">
              <a:solidFill>
                <a:srgbClr val="0070C0"/>
              </a:solidFill>
            </a:endParaRPr>
          </a:p>
          <a:p>
            <a:endParaRPr lang="ru-RU" sz="2400" kern="0" dirty="0"/>
          </a:p>
          <a:p>
            <a:endParaRPr lang="ru-RU" sz="24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3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186" y="1406121"/>
            <a:ext cx="8633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докладчикам можно задавать по ходу </a:t>
            </a:r>
            <a:r>
              <a:rPr lang="ru-RU" sz="2600" dirty="0" err="1" smtClean="0">
                <a:latin typeface="+mn-lt"/>
              </a:rPr>
              <a:t>вебинара</a:t>
            </a:r>
            <a:r>
              <a:rPr lang="en-US" sz="2600" dirty="0" smtClean="0">
                <a:latin typeface="+mn-lt"/>
              </a:rPr>
              <a:t> </a:t>
            </a:r>
            <a:r>
              <a:rPr lang="ru-RU" sz="2600" dirty="0" smtClean="0">
                <a:latin typeface="+mn-lt"/>
              </a:rPr>
              <a:t>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ВОПРОСЫ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Вопросы технического характера и другие вопросы просьба задавать во вкладке </a:t>
            </a:r>
            <a:r>
              <a:rPr lang="ru-RU" sz="2600" dirty="0" smtClean="0">
                <a:solidFill>
                  <a:srgbClr val="0070C0"/>
                </a:solidFill>
                <a:latin typeface="+mn-lt"/>
              </a:rPr>
              <a:t>ОБЩИЙ ЧАТ</a:t>
            </a:r>
          </a:p>
          <a:p>
            <a:pPr marL="457200" indent="-45720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ru-RU" sz="2600" dirty="0" smtClean="0">
                <a:latin typeface="+mn-lt"/>
              </a:rPr>
              <a:t>Просьба ко всем, кто участвует в вебинаре коллективно (несколько человек в одной аудитории), указать число участников в закладке </a:t>
            </a:r>
            <a:r>
              <a:rPr lang="ru-RU" sz="2600" dirty="0" smtClean="0">
                <a:solidFill>
                  <a:srgbClr val="0070C0"/>
                </a:solidFill>
              </a:rPr>
              <a:t>ОБЩИЙ ЧАТ </a:t>
            </a:r>
            <a:endParaRPr lang="ru-RU" sz="26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0" y="123825"/>
            <a:ext cx="91582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ОРГАНИЗАЦИОННЫЕ ВОПРОСЫ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01600" y="98425"/>
            <a:ext cx="6350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ПРЕДСТОЯЩИЕ МЕРОПРИЯТИЯ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09094"/>
          </a:xfrm>
          <a:prstGeom prst="rect">
            <a:avLst/>
          </a:prstGeo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Продолжение сегодняшней тематики в вебинарах: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17 декабря </a:t>
            </a:r>
            <a:r>
              <a:rPr lang="ru-RU" sz="2000" dirty="0"/>
              <a:t>"Использование обратных функций при исследовании уравнений и неравенств"</a:t>
            </a:r>
            <a:endParaRPr lang="ru-RU" sz="2000" kern="0" dirty="0" smtClean="0"/>
          </a:p>
          <a:p>
            <a:r>
              <a:rPr lang="ru-RU" sz="2000" b="1" dirty="0" smtClean="0">
                <a:solidFill>
                  <a:srgbClr val="0070C0"/>
                </a:solidFill>
              </a:rPr>
              <a:t>21 декабря </a:t>
            </a:r>
            <a:r>
              <a:rPr lang="ru-RU" sz="2000" dirty="0"/>
              <a:t>"Численные методы решения элементарных уравнений с иррациональными корнями. Общий методический и теоретический взгляд на решение уравнений"</a:t>
            </a:r>
            <a:endParaRPr lang="ru-RU" sz="2000" kern="0" dirty="0" smtClean="0"/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16 декабря</a:t>
            </a:r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Вебинар "Оценка профессиональных компетенций студентов СПО в соответствии с ФГОС и профессиональными стандартами"</a:t>
            </a:r>
            <a:endParaRPr lang="ru-RU" sz="2000" kern="0" dirty="0"/>
          </a:p>
          <a:p>
            <a:endParaRPr lang="ru-RU" sz="2400" kern="0" dirty="0" smtClean="0"/>
          </a:p>
          <a:p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92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58750"/>
            <a:ext cx="8207375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 rotWithShape="1">
          <a:blip r:embed="rId3" cstate="print"/>
          <a:srcRect t="24239"/>
          <a:stretch/>
        </p:blipFill>
        <p:spPr bwMode="auto">
          <a:xfrm>
            <a:off x="14743" y="4626240"/>
            <a:ext cx="8661715" cy="64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591020" y="4663894"/>
            <a:ext cx="221219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defRPr/>
            </a:pPr>
            <a:r>
              <a:rPr lang="en-US" sz="1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www.rtc-edu.ru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663894"/>
            <a:ext cx="15231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79C2"/>
                </a:solidFill>
              </a:rPr>
              <a:t>info@rtc-edu.ru</a:t>
            </a:r>
            <a:endParaRPr lang="ru-RU" sz="1600" dirty="0">
              <a:solidFill>
                <a:srgbClr val="0079C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681302" y="1999853"/>
            <a:ext cx="3489960" cy="1379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9287</TotalTime>
  <Words>275</Words>
  <Application>Microsoft Office PowerPoint</Application>
  <PresentationFormat>Экран (16:9)</PresentationFormat>
  <Paragraphs>54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СЕГОДНЯ С ВАМИ</vt:lpstr>
      <vt:lpstr>Запись и презентации</vt:lpstr>
      <vt:lpstr>РЕГИОНАЛЬНЫЕ ИНФОРМАЦИОННЫЕ ПАРТНЁРЫ</vt:lpstr>
      <vt:lpstr>СТАТИСТИКА УЧАСТНИКОВ ВЕБИНАРА</vt:lpstr>
      <vt:lpstr>Презентация PowerPoint</vt:lpstr>
      <vt:lpstr>Презентация PowerPoint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Пользователь Windows</cp:lastModifiedBy>
  <cp:revision>512</cp:revision>
  <dcterms:created xsi:type="dcterms:W3CDTF">2011-08-25T06:09:31Z</dcterms:created>
  <dcterms:modified xsi:type="dcterms:W3CDTF">2015-12-14T11:16:59Z</dcterms:modified>
</cp:coreProperties>
</file>