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496" r:id="rId3"/>
    <p:sldId id="498" r:id="rId4"/>
    <p:sldId id="506" r:id="rId5"/>
    <p:sldId id="510" r:id="rId6"/>
    <p:sldId id="507" r:id="rId7"/>
    <p:sldId id="508" r:id="rId8"/>
    <p:sldId id="501" r:id="rId9"/>
    <p:sldId id="509" r:id="rId10"/>
    <p:sldId id="486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75" d="100"/>
          <a:sy n="75" d="100"/>
        </p:scale>
        <p:origin x="66" y="13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86;&#1089;&#1090;&#1080;&#1089;&#1083;&#1072;&#1074;\Downloads\spisok_20150922%20(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75217375354933"/>
          <c:y val="0.13045765701900722"/>
          <c:w val="0.47041710303129264"/>
          <c:h val="0.815197471582919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9607850499657312E-2"/>
                  <c:y val="-1.90281964052333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117658683669433E-2"/>
                  <c:y val="-2.718313772176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387723408430077E-2"/>
                  <c:y val="-1.48290963655716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241215656428292"/>
                  <c:y val="-8.15494365526644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8218454365202226E-2"/>
                  <c:y val="0.161240406689083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941178563060499"/>
                  <c:y val="-6.2293970987102576E-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7254904092006092E-2"/>
                  <c:y val="-1.35915688608809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Лист1!$A$1:$G$1</c:f>
              <c:strCache>
                <c:ptCount val="7"/>
                <c:pt idx="0">
                  <c:v>Методисты</c:v>
                </c:pt>
                <c:pt idx="1">
                  <c:v>Научные сотрудники</c:v>
                </c:pt>
                <c:pt idx="2">
                  <c:v>Педагогические работники</c:v>
                </c:pt>
                <c:pt idx="3">
                  <c:v>Руководители организаций или их заместители</c:v>
                </c:pt>
                <c:pt idx="4">
                  <c:v>Руководители структурных подразделений или их заместители</c:v>
                </c:pt>
                <c:pt idx="5">
                  <c:v>Специалисты в области ОКО</c:v>
                </c:pt>
                <c:pt idx="6">
                  <c:v>Другие должности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33</c:v>
                </c:pt>
                <c:pt idx="1">
                  <c:v>22</c:v>
                </c:pt>
                <c:pt idx="2">
                  <c:v>82</c:v>
                </c:pt>
                <c:pt idx="3">
                  <c:v>80</c:v>
                </c:pt>
                <c:pt idx="4">
                  <c:v>34</c:v>
                </c:pt>
                <c:pt idx="5">
                  <c:v>6</c:v>
                </c:pt>
                <c:pt idx="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23 сентября 2015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274230" y="1437136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65124" y="1939596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Международное исследование TALIS: есть ли в России проблемы в системе профессионального развития и оценки качества работы учителей?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14288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4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165" y="4711700"/>
            <a:ext cx="1552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604" y="4676995"/>
            <a:ext cx="1334821" cy="4138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45130" y="3292410"/>
            <a:ext cx="60948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ru-RU" sz="1600" b="1" dirty="0" smtClean="0">
                <a:solidFill>
                  <a:schemeClr val="bg1"/>
                </a:solidFill>
              </a:rPr>
              <a:t>Ведущий: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</a:rPr>
              <a:t>Болотов Виктор Александрович</a:t>
            </a:r>
            <a:endParaRPr lang="ru-RU" sz="1600" dirty="0"/>
          </a:p>
          <a:p>
            <a:pPr lvl="0" algn="r"/>
            <a:r>
              <a:rPr lang="ru-RU" sz="1600" dirty="0">
                <a:solidFill>
                  <a:schemeClr val="bg1"/>
                </a:solidFill>
              </a:rPr>
              <a:t>Научный руководитель Центра мониторинга качества образования </a:t>
            </a:r>
            <a:endParaRPr lang="ru-RU" sz="1600" dirty="0" smtClean="0">
              <a:solidFill>
                <a:schemeClr val="bg1"/>
              </a:solidFill>
            </a:endParaRPr>
          </a:p>
          <a:p>
            <a:pPr lvl="0" algn="r"/>
            <a:r>
              <a:rPr lang="ru-RU" sz="1600" dirty="0" smtClean="0">
                <a:solidFill>
                  <a:schemeClr val="bg1"/>
                </a:solidFill>
              </a:rPr>
              <a:t>Института </a:t>
            </a:r>
            <a:r>
              <a:rPr lang="ru-RU" sz="1600" dirty="0">
                <a:solidFill>
                  <a:schemeClr val="bg1"/>
                </a:solidFill>
              </a:rPr>
              <a:t>образования НИУ ВШЭ, академик РАО, д.п.н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Докладчик:</a:t>
            </a:r>
            <a:endParaRPr lang="ru-RU" sz="2000" b="1" dirty="0" smtClean="0"/>
          </a:p>
          <a:p>
            <a:pPr lvl="0"/>
            <a:r>
              <a:rPr lang="ru-RU" sz="2000" b="1" dirty="0" err="1" smtClean="0">
                <a:solidFill>
                  <a:srgbClr val="FF0000"/>
                </a:solidFill>
              </a:rPr>
              <a:t>Пинская</a:t>
            </a:r>
            <a:r>
              <a:rPr lang="ru-RU" sz="2000" b="1" dirty="0" smtClean="0">
                <a:solidFill>
                  <a:srgbClr val="FF0000"/>
                </a:solidFill>
              </a:rPr>
              <a:t> Марина Александровна</a:t>
            </a:r>
            <a:r>
              <a:rPr lang="ru-RU" sz="2000" dirty="0" smtClean="0"/>
              <a:t>, </a:t>
            </a:r>
            <a:r>
              <a:rPr lang="ru-RU" sz="2000" dirty="0" smtClean="0"/>
              <a:t>ведущий </a:t>
            </a:r>
            <a:r>
              <a:rPr lang="ru-RU" sz="2000" dirty="0"/>
              <a:t>научный сотрудник </a:t>
            </a:r>
            <a:r>
              <a:rPr lang="ru-RU" sz="2000" dirty="0" smtClean="0"/>
              <a:t>Центра </a:t>
            </a:r>
            <a:r>
              <a:rPr lang="ru-RU" sz="2000" dirty="0"/>
              <a:t>социально-экономического развития школы </a:t>
            </a:r>
            <a:r>
              <a:rPr lang="ru-RU" sz="2000" dirty="0" err="1" smtClean="0"/>
              <a:t>Инобра</a:t>
            </a:r>
            <a:r>
              <a:rPr lang="ru-RU" sz="2000" dirty="0" smtClean="0"/>
              <a:t> НИУ </a:t>
            </a:r>
            <a:r>
              <a:rPr lang="ru-RU" sz="2000" dirty="0"/>
              <a:t>ВШЭ, к.п.н.</a:t>
            </a:r>
          </a:p>
          <a:p>
            <a:pPr lvl="0"/>
            <a:endParaRPr lang="ru-RU" sz="2000" b="1" dirty="0" smtClean="0"/>
          </a:p>
          <a:p>
            <a:pPr lvl="0"/>
            <a:r>
              <a:rPr lang="ru-RU" sz="2000" b="1" dirty="0" err="1" smtClean="0"/>
              <a:t>Дискуссант</a:t>
            </a:r>
            <a:r>
              <a:rPr lang="ru-RU" sz="2000" b="1" dirty="0" smtClean="0"/>
              <a:t>:</a:t>
            </a:r>
            <a:endParaRPr lang="ru-RU" sz="2000" b="1" dirty="0" smtClean="0"/>
          </a:p>
          <a:p>
            <a:pPr lvl="0"/>
            <a:r>
              <a:rPr lang="ru-RU" sz="2000" b="1" dirty="0">
                <a:solidFill>
                  <a:srgbClr val="FF0000"/>
                </a:solidFill>
              </a:rPr>
              <a:t>Груздев Михаил Вадимович, </a:t>
            </a:r>
            <a:r>
              <a:rPr lang="ru-RU" sz="2000" dirty="0" smtClean="0"/>
              <a:t>заместитель </a:t>
            </a:r>
            <a:r>
              <a:rPr lang="ru-RU" sz="2000" dirty="0"/>
              <a:t>директора </a:t>
            </a:r>
            <a:r>
              <a:rPr lang="ru-RU" sz="2000" dirty="0" smtClean="0"/>
              <a:t>Департамента </a:t>
            </a:r>
            <a:r>
              <a:rPr lang="ru-RU" sz="2000" dirty="0"/>
              <a:t>образования Ярославской области, д.п.н</a:t>
            </a:r>
            <a:r>
              <a:rPr lang="ru-RU" sz="2000" dirty="0" smtClean="0"/>
              <a:t>.</a:t>
            </a:r>
          </a:p>
          <a:p>
            <a:pPr lvl="0"/>
            <a:endParaRPr lang="ru-RU" sz="2000" dirty="0" smtClean="0"/>
          </a:p>
          <a:p>
            <a:r>
              <a:rPr lang="ru-RU" sz="2000" b="1" dirty="0" smtClean="0"/>
              <a:t>Ведущий:</a:t>
            </a:r>
            <a:endParaRPr lang="ru-RU" sz="2000" b="1" dirty="0"/>
          </a:p>
          <a:p>
            <a:pPr lvl="0"/>
            <a:r>
              <a:rPr lang="ru-RU" sz="2000" b="1" dirty="0">
                <a:solidFill>
                  <a:srgbClr val="FF0000"/>
                </a:solidFill>
              </a:rPr>
              <a:t>Болотов Виктор </a:t>
            </a:r>
            <a:r>
              <a:rPr lang="ru-RU" sz="2000" b="1" dirty="0" smtClean="0">
                <a:solidFill>
                  <a:srgbClr val="FF0000"/>
                </a:solidFill>
              </a:rPr>
              <a:t>Александрович, </a:t>
            </a:r>
            <a:r>
              <a:rPr lang="ru-RU" sz="2000" dirty="0" smtClean="0"/>
              <a:t>научный </a:t>
            </a:r>
            <a:r>
              <a:rPr lang="ru-RU" sz="2000" dirty="0"/>
              <a:t>руководитель Центра мониторинга качества образования </a:t>
            </a:r>
            <a:r>
              <a:rPr lang="ru-RU" sz="2000" dirty="0" err="1" smtClean="0"/>
              <a:t>Инобра</a:t>
            </a:r>
            <a:r>
              <a:rPr lang="ru-RU" sz="2000" dirty="0" smtClean="0"/>
              <a:t> НИУ </a:t>
            </a:r>
            <a:r>
              <a:rPr lang="ru-RU" sz="2000" dirty="0"/>
              <a:t>ВШЭ, академик РАО, д.п.н.</a:t>
            </a:r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на сайте Российского тренингового </a:t>
            </a:r>
            <a:r>
              <a:rPr lang="ru-RU" sz="2800" dirty="0" smtClean="0"/>
              <a:t>центра, нашем канале на </a:t>
            </a:r>
            <a:r>
              <a:rPr lang="en-US" sz="2800" dirty="0" smtClean="0"/>
              <a:t>YouTube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/>
              <a:t>Google</a:t>
            </a:r>
            <a:r>
              <a:rPr lang="ru-RU" sz="2800" dirty="0" smtClean="0"/>
              <a:t>+;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01681" y="2648648"/>
            <a:ext cx="2301551" cy="78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4357" y="2648648"/>
            <a:ext cx="2539927" cy="78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12" y="2725057"/>
            <a:ext cx="2007396" cy="6224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950" y="148878"/>
            <a:ext cx="5810572" cy="8286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Нововведения РТЦ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0" t="7260" r="19321" b="5620"/>
          <a:stretch/>
        </p:blipFill>
        <p:spPr>
          <a:xfrm>
            <a:off x="246463" y="2342059"/>
            <a:ext cx="2508253" cy="1003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89" y="2116450"/>
            <a:ext cx="2449433" cy="16323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895" y="2001058"/>
            <a:ext cx="2071013" cy="159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 smtClean="0"/>
              <a:t>По состоянию на </a:t>
            </a:r>
            <a:r>
              <a:rPr lang="ru-RU" sz="2200" b="1" dirty="0" smtClean="0"/>
              <a:t>22.</a:t>
            </a:r>
            <a:r>
              <a:rPr lang="en-US" sz="2200" b="1" dirty="0" smtClean="0"/>
              <a:t>0</a:t>
            </a:r>
            <a:r>
              <a:rPr lang="ru-RU" sz="2200" b="1" dirty="0" smtClean="0"/>
              <a:t>9.201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участники из </a:t>
            </a:r>
            <a:r>
              <a:rPr lang="ru-RU" sz="2200" b="1" dirty="0" smtClean="0"/>
              <a:t>282 различных организаций</a:t>
            </a:r>
            <a:r>
              <a:rPr lang="ru-RU" sz="2200" dirty="0" smtClean="0"/>
              <a:t> </a:t>
            </a:r>
            <a:r>
              <a:rPr lang="ru-RU" sz="2200" dirty="0" smtClean="0"/>
              <a:t>из </a:t>
            </a:r>
            <a:r>
              <a:rPr lang="ru-RU" sz="2200" u="sng" dirty="0" smtClean="0"/>
              <a:t>48 </a:t>
            </a:r>
            <a:r>
              <a:rPr lang="ru-RU" sz="2200" u="sng" dirty="0" smtClean="0"/>
              <a:t>регионов Российской Федерации</a:t>
            </a:r>
            <a:r>
              <a:rPr lang="ru-RU" sz="2200" dirty="0" smtClean="0"/>
              <a:t> и 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 Республика Армения</a:t>
            </a:r>
            <a:r>
              <a:rPr lang="ru-RU" sz="2200" dirty="0"/>
              <a:t>, </a:t>
            </a:r>
            <a:r>
              <a:rPr lang="ru-RU" sz="2200" dirty="0" smtClean="0"/>
              <a:t>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Казахстан, Республика Кыргызстан.</a:t>
            </a:r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12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46</a:t>
            </a:r>
          </a:p>
          <a:p>
            <a:r>
              <a:rPr lang="ru-RU" sz="2000" dirty="0" smtClean="0"/>
              <a:t>Образовательные организации высшего образования –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29 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120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Профессиональные ОО, ОДОД, ДОО, СМИ</a:t>
            </a:r>
            <a:r>
              <a:rPr lang="ru-RU" sz="2000" dirty="0" smtClean="0"/>
              <a:t>, </a:t>
            </a:r>
            <a:r>
              <a:rPr lang="ru-RU" sz="2000" dirty="0" smtClean="0"/>
              <a:t>бизнес и </a:t>
            </a:r>
            <a:r>
              <a:rPr lang="ru-RU" sz="2000" dirty="0" smtClean="0"/>
              <a:t>другие 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53 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791071"/>
              </p:ext>
            </p:extLst>
          </p:nvPr>
        </p:nvGraphicFramePr>
        <p:xfrm>
          <a:off x="841374" y="1131590"/>
          <a:ext cx="7654926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3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</a:t>
            </a:r>
            <a:r>
              <a:rPr lang="ru-RU" sz="2600" dirty="0" smtClean="0">
                <a:latin typeface="+mn-lt"/>
              </a:rPr>
              <a:t>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635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09094"/>
          </a:xfrm>
          <a:prstGeom prst="rect">
            <a:avLst/>
          </a:prstGeo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14 октября</a:t>
            </a:r>
          </a:p>
          <a:p>
            <a:r>
              <a:rPr lang="ru-RU" sz="2400" dirty="0"/>
              <a:t>«Результаты международного исследования </a:t>
            </a:r>
            <a:r>
              <a:rPr lang="en-US" sz="2400" dirty="0"/>
              <a:t>ICILS-2013</a:t>
            </a:r>
            <a:r>
              <a:rPr lang="en-US" sz="2400" dirty="0" smtClean="0"/>
              <a:t>»</a:t>
            </a:r>
            <a:endParaRPr lang="ru-RU" sz="2400" dirty="0" smtClean="0"/>
          </a:p>
          <a:p>
            <a:endParaRPr lang="ru-RU" sz="2400" kern="0" dirty="0"/>
          </a:p>
          <a:p>
            <a:r>
              <a:rPr lang="ru-RU" sz="3200" dirty="0" smtClean="0">
                <a:solidFill>
                  <a:srgbClr val="FF0000"/>
                </a:solidFill>
              </a:rPr>
              <a:t>21 </a:t>
            </a:r>
            <a:r>
              <a:rPr lang="ru-RU" sz="3200" dirty="0">
                <a:solidFill>
                  <a:srgbClr val="FF0000"/>
                </a:solidFill>
              </a:rPr>
              <a:t>октября</a:t>
            </a:r>
          </a:p>
          <a:p>
            <a:r>
              <a:rPr lang="ru-RU" sz="2400" dirty="0"/>
              <a:t>«Современные проблемы социализации детей и подростков. Место взрослого</a:t>
            </a:r>
            <a:r>
              <a:rPr lang="ru-RU" sz="2400" dirty="0" smtClean="0"/>
              <a:t>»</a:t>
            </a:r>
          </a:p>
          <a:p>
            <a:endParaRPr lang="ru-RU" sz="2400" kern="0" dirty="0"/>
          </a:p>
          <a:p>
            <a:endParaRPr lang="ru-RU" sz="2400" kern="0" dirty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9008</TotalTime>
  <Words>277</Words>
  <Application>Microsoft Office PowerPoint</Application>
  <PresentationFormat>Экран (16:9)</PresentationFormat>
  <Paragraphs>64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Тема Office</vt:lpstr>
      <vt:lpstr>Презентация PowerPoint</vt:lpstr>
      <vt:lpstr>СЕГОДНЯ С ВАМИ</vt:lpstr>
      <vt:lpstr>Запись и презентации</vt:lpstr>
      <vt:lpstr>ИНФОРМАЦИОННЫЕ ПАРТНЁРЫ</vt:lpstr>
      <vt:lpstr>Презентация PowerPoint</vt:lpstr>
      <vt:lpstr>СТАТИСТИКА УЧАСТНИКОВ ВЕБИНАРА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494</cp:revision>
  <dcterms:created xsi:type="dcterms:W3CDTF">2011-08-25T06:09:31Z</dcterms:created>
  <dcterms:modified xsi:type="dcterms:W3CDTF">2015-09-22T20:52:43Z</dcterms:modified>
</cp:coreProperties>
</file>