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8" r:id="rId4"/>
    <p:sldMasterId id="2147483747" r:id="rId5"/>
    <p:sldMasterId id="2147483759" r:id="rId6"/>
    <p:sldMasterId id="2147483771" r:id="rId7"/>
    <p:sldMasterId id="2147483783" r:id="rId8"/>
    <p:sldMasterId id="2147483809" r:id="rId9"/>
    <p:sldMasterId id="2147483822" r:id="rId10"/>
  </p:sldMasterIdLst>
  <p:notesMasterIdLst>
    <p:notesMasterId r:id="rId62"/>
  </p:notesMasterIdLst>
  <p:handoutMasterIdLst>
    <p:handoutMasterId r:id="rId63"/>
  </p:handoutMasterIdLst>
  <p:sldIdLst>
    <p:sldId id="258" r:id="rId11"/>
    <p:sldId id="605" r:id="rId12"/>
    <p:sldId id="528" r:id="rId13"/>
    <p:sldId id="529" r:id="rId14"/>
    <p:sldId id="599" r:id="rId15"/>
    <p:sldId id="601" r:id="rId16"/>
    <p:sldId id="595" r:id="rId17"/>
    <p:sldId id="602" r:id="rId18"/>
    <p:sldId id="597" r:id="rId19"/>
    <p:sldId id="603" r:id="rId20"/>
    <p:sldId id="572" r:id="rId21"/>
    <p:sldId id="579" r:id="rId22"/>
    <p:sldId id="573" r:id="rId23"/>
    <p:sldId id="575" r:id="rId24"/>
    <p:sldId id="577" r:id="rId25"/>
    <p:sldId id="604" r:id="rId26"/>
    <p:sldId id="588" r:id="rId27"/>
    <p:sldId id="592" r:id="rId28"/>
    <p:sldId id="591" r:id="rId29"/>
    <p:sldId id="593" r:id="rId30"/>
    <p:sldId id="537" r:id="rId31"/>
    <p:sldId id="538" r:id="rId32"/>
    <p:sldId id="542" r:id="rId33"/>
    <p:sldId id="586" r:id="rId34"/>
    <p:sldId id="587" r:id="rId35"/>
    <p:sldId id="580" r:id="rId36"/>
    <p:sldId id="582" r:id="rId37"/>
    <p:sldId id="539" r:id="rId38"/>
    <p:sldId id="541" r:id="rId39"/>
    <p:sldId id="553" r:id="rId40"/>
    <p:sldId id="554" r:id="rId41"/>
    <p:sldId id="555" r:id="rId42"/>
    <p:sldId id="556" r:id="rId43"/>
    <p:sldId id="584" r:id="rId44"/>
    <p:sldId id="585" r:id="rId45"/>
    <p:sldId id="557" r:id="rId46"/>
    <p:sldId id="558" r:id="rId47"/>
    <p:sldId id="559" r:id="rId48"/>
    <p:sldId id="560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8" r:id="rId57"/>
    <p:sldId id="569" r:id="rId58"/>
    <p:sldId id="571" r:id="rId59"/>
    <p:sldId id="594" r:id="rId60"/>
    <p:sldId id="526" r:id="rId61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2778" autoAdjust="0"/>
  </p:normalViewPr>
  <p:slideViewPr>
    <p:cSldViewPr>
      <p:cViewPr varScale="1">
        <p:scale>
          <a:sx n="154" d="100"/>
          <a:sy n="154" d="100"/>
        </p:scale>
        <p:origin x="57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osova\&#1056;&#1072;&#1073;&#1086;&#1095;&#1080;&#1081;%20&#1089;&#1090;&#1086;&#1083;\ICT\&#1052;&#1054;&#1057;&#1050;&#1042;&#1040;\&#1052;&#1086;&#1089;&#1082;&#1074;&#1072;%201458\&#1044;&#1080;&#1072;&#1075;&#1088;&#1072;&#1084;&#1084;&#1072;%201458%209&#10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osova\Local%20Settings\Temp\&#1044;&#1080;&#1072;&#1075;&#1088;&#1072;&#1084;&#1084;&#1072;_&#1084;&#1080;&#1085;&#1089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syu\Desktop\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syu\Desktop\&#1089;&#1072;&#1084;&#1099;&#1077;%20&#1087;&#1077;&#1088;&#1074;&#1099;&#1077;%20&#1082;&#1072;&#1088;&#1090;&#1080;&#1085;&#1082;&#108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Развивающийся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0.2</c:v>
                </c:pt>
                <c:pt idx="2" formatCode="0.0%">
                  <c:v>0.38500000000000018</c:v>
                </c:pt>
                <c:pt idx="3" formatCode="0.00%">
                  <c:v>4.5500000000000013E-2</c:v>
                </c:pt>
                <c:pt idx="4" formatCode="0.0%">
                  <c:v>0.26700000000000002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 среднего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5.0000000000000031E-2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0.25</c:v>
                </c:pt>
                <c:pt idx="1">
                  <c:v>0.5</c:v>
                </c:pt>
                <c:pt idx="2" formatCode="0.0%">
                  <c:v>0.38500000000000018</c:v>
                </c:pt>
                <c:pt idx="3" formatCode="0.0%">
                  <c:v>0.27300000000000002</c:v>
                </c:pt>
                <c:pt idx="4" formatCode="0.0%">
                  <c:v>0.33300000000000024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0%">
                  <c:v>5.0000000000000031E-2</c:v>
                </c:pt>
                <c:pt idx="2" formatCode="0.0%">
                  <c:v>7.7000000000000041E-2</c:v>
                </c:pt>
                <c:pt idx="3" formatCode="0.00%">
                  <c:v>4.5500000000000013E-2</c:v>
                </c:pt>
                <c:pt idx="4" formatCode="0.0%">
                  <c:v>6.7000000000000046E-2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Продвинутый 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9 "А" класс</c:v>
                </c:pt>
                <c:pt idx="1">
                  <c:v>9 "Б" класс</c:v>
                </c:pt>
                <c:pt idx="2">
                  <c:v>9 "К" класс</c:v>
                </c:pt>
                <c:pt idx="3">
                  <c:v>9 "Е" класс</c:v>
                </c:pt>
                <c:pt idx="4">
                  <c:v>9 "С" класс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0.65000000000000036</c:v>
                </c:pt>
                <c:pt idx="1">
                  <c:v>0.30000000000000016</c:v>
                </c:pt>
                <c:pt idx="2" formatCode="0.0%">
                  <c:v>0.15300000000000008</c:v>
                </c:pt>
                <c:pt idx="3">
                  <c:v>0.63600000000000034</c:v>
                </c:pt>
                <c:pt idx="4">
                  <c:v>0.33300000000000024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20880"/>
        <c:axId val="595424688"/>
      </c:barChart>
      <c:catAx>
        <c:axId val="59542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5424688"/>
        <c:crosses val="autoZero"/>
        <c:auto val="1"/>
        <c:lblAlgn val="ctr"/>
        <c:lblOffset val="100"/>
        <c:noMultiLvlLbl val="0"/>
      </c:catAx>
      <c:valAx>
        <c:axId val="595424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95420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6632295963012E-2"/>
          <c:y val="3.5930484417603152E-2"/>
          <c:w val="0.62165604299462562"/>
          <c:h val="0.843497948678745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Лист1!$I$1</c:f>
              <c:strCache>
                <c:ptCount val="1"/>
                <c:pt idx="0">
                  <c:v>Развивающийся уровень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Лист1!$I$2:$I$5</c:f>
              <c:numCache>
                <c:formatCode>0.0%</c:formatCode>
                <c:ptCount val="4"/>
                <c:pt idx="0">
                  <c:v>0.20500000000000004</c:v>
                </c:pt>
                <c:pt idx="1">
                  <c:v>0.27200000000000002</c:v>
                </c:pt>
                <c:pt idx="2">
                  <c:v>0.17400000000000004</c:v>
                </c:pt>
                <c:pt idx="3">
                  <c:v>0.27300000000000002</c:v>
                </c:pt>
              </c:numCache>
            </c:numRef>
          </c:val>
        </c:ser>
        <c:ser>
          <c:idx val="1"/>
          <c:order val="1"/>
          <c:tx>
            <c:strRef>
              <c:f>Лист1!$J$1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Лист1!$J$2:$J$5</c:f>
              <c:numCache>
                <c:formatCode>0.0%</c:formatCode>
                <c:ptCount val="4"/>
                <c:pt idx="0">
                  <c:v>0.18400000000000011</c:v>
                </c:pt>
                <c:pt idx="1">
                  <c:v>0.20400000000000001</c:v>
                </c:pt>
                <c:pt idx="2">
                  <c:v>0.1460000000000001</c:v>
                </c:pt>
                <c:pt idx="3">
                  <c:v>0.23400000000000001</c:v>
                </c:pt>
              </c:numCache>
            </c:numRef>
          </c:val>
        </c:ser>
        <c:ser>
          <c:idx val="2"/>
          <c:order val="2"/>
          <c:tx>
            <c:strRef>
              <c:f>Лист1!$K$1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Лист1!$K$2:$K$5</c:f>
              <c:numCache>
                <c:formatCode>0.0%</c:formatCode>
                <c:ptCount val="4"/>
                <c:pt idx="0">
                  <c:v>0.40500000000000008</c:v>
                </c:pt>
                <c:pt idx="1">
                  <c:v>0.42100000000000026</c:v>
                </c:pt>
                <c:pt idx="2">
                  <c:v>0.32900000000000035</c:v>
                </c:pt>
                <c:pt idx="3" formatCode="0%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Лист1!$L$1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Лист1!$L$2:$L$5</c:f>
              <c:numCache>
                <c:formatCode>0%</c:formatCode>
                <c:ptCount val="4"/>
                <c:pt idx="0" formatCode="0.0%">
                  <c:v>7.5999999999999998E-2</c:v>
                </c:pt>
                <c:pt idx="1">
                  <c:v>0.05</c:v>
                </c:pt>
                <c:pt idx="2" formatCode="0.0%">
                  <c:v>0.114</c:v>
                </c:pt>
                <c:pt idx="3" formatCode="0.0%">
                  <c:v>4.9000000000000037E-2</c:v>
                </c:pt>
              </c:numCache>
            </c:numRef>
          </c:val>
        </c:ser>
        <c:ser>
          <c:idx val="4"/>
          <c:order val="4"/>
          <c:tx>
            <c:strRef>
              <c:f>Лист1!$M$1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Лист1!$H$2:$H$5</c:f>
              <c:strCache>
                <c:ptCount val="4"/>
                <c:pt idx="0">
                  <c:v>Республика Беларусь </c:v>
                </c:pt>
                <c:pt idx="1">
                  <c:v>Красноярск </c:v>
                </c:pt>
                <c:pt idx="2">
                  <c:v>Москва </c:v>
                </c:pt>
                <c:pt idx="3">
                  <c:v>Барнаул</c:v>
                </c:pt>
              </c:strCache>
            </c:strRef>
          </c:cat>
          <c:val>
            <c:numRef>
              <c:f>Лист1!$M$2:$M$5</c:f>
              <c:numCache>
                <c:formatCode>0.0%</c:formatCode>
                <c:ptCount val="4"/>
                <c:pt idx="0" formatCode="0%">
                  <c:v>0.13</c:v>
                </c:pt>
                <c:pt idx="1">
                  <c:v>5.3000000000000012E-2</c:v>
                </c:pt>
                <c:pt idx="2">
                  <c:v>0.23700000000000004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30672"/>
        <c:axId val="595426320"/>
      </c:barChart>
      <c:catAx>
        <c:axId val="59543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95426320"/>
        <c:crosses val="autoZero"/>
        <c:auto val="1"/>
        <c:lblAlgn val="ctr"/>
        <c:lblOffset val="100"/>
        <c:noMultiLvlLbl val="0"/>
      </c:catAx>
      <c:valAx>
        <c:axId val="595426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5430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Развивающийся уровень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0.12000000000000001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0.53</c:v>
                </c:pt>
                <c:pt idx="1">
                  <c:v>0.69000000000000006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4.0000000000000008E-2</c:v>
                </c:pt>
                <c:pt idx="1">
                  <c:v>2.0000000000000004E-2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0.13</c:v>
                </c:pt>
                <c:pt idx="1">
                  <c:v>0.12000000000000001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431760"/>
        <c:axId val="595431216"/>
      </c:barChart>
      <c:catAx>
        <c:axId val="59543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5431216"/>
        <c:crosses val="autoZero"/>
        <c:auto val="1"/>
        <c:lblAlgn val="ctr"/>
        <c:lblOffset val="100"/>
        <c:noMultiLvlLbl val="0"/>
      </c:catAx>
      <c:valAx>
        <c:axId val="595431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954317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4781277340332"/>
          <c:y val="5.0925925925925923E-2"/>
          <c:w val="0.65047440944881885"/>
          <c:h val="0.654062044327792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results!$B$356:$B$368</c:f>
              <c:strCache>
                <c:ptCount val="13"/>
                <c:pt idx="0">
                  <c:v>Надымский р-н</c:v>
                </c:pt>
                <c:pt idx="1">
                  <c:v>г.Ноябрьск</c:v>
                </c:pt>
                <c:pt idx="2">
                  <c:v>г.Новый Уренгой</c:v>
                </c:pt>
                <c:pt idx="3">
                  <c:v>Красноселькупский р-н</c:v>
                </c:pt>
                <c:pt idx="4">
                  <c:v>г.Муравленко</c:v>
                </c:pt>
                <c:pt idx="5">
                  <c:v>г.Губкинский</c:v>
                </c:pt>
                <c:pt idx="6">
                  <c:v>г. Салехард</c:v>
                </c:pt>
                <c:pt idx="7">
                  <c:v>г.Лабытнанги</c:v>
                </c:pt>
                <c:pt idx="8">
                  <c:v>Пуровский ра-н</c:v>
                </c:pt>
                <c:pt idx="9">
                  <c:v>Приуральский р-н</c:v>
                </c:pt>
                <c:pt idx="10">
                  <c:v>Шурышкарский р-н</c:v>
                </c:pt>
                <c:pt idx="11">
                  <c:v>Ямальский р-н</c:v>
                </c:pt>
                <c:pt idx="12">
                  <c:v>Тазовский р-н</c:v>
                </c:pt>
              </c:strCache>
            </c:strRef>
          </c:cat>
          <c:val>
            <c:numRef>
              <c:f>results!$C$356:$C$368</c:f>
              <c:numCache>
                <c:formatCode>0%</c:formatCode>
                <c:ptCount val="13"/>
                <c:pt idx="0">
                  <c:v>9.6000000000000002E-2</c:v>
                </c:pt>
                <c:pt idx="1">
                  <c:v>7.8E-2</c:v>
                </c:pt>
                <c:pt idx="2">
                  <c:v>0.125</c:v>
                </c:pt>
                <c:pt idx="3">
                  <c:v>0.222</c:v>
                </c:pt>
                <c:pt idx="4">
                  <c:v>0.11</c:v>
                </c:pt>
                <c:pt idx="5">
                  <c:v>0.09</c:v>
                </c:pt>
                <c:pt idx="6">
                  <c:v>0.17499999999999999</c:v>
                </c:pt>
                <c:pt idx="7">
                  <c:v>0.188</c:v>
                </c:pt>
                <c:pt idx="8">
                  <c:v>0.18099999999999999</c:v>
                </c:pt>
                <c:pt idx="9">
                  <c:v>0.38900000000000001</c:v>
                </c:pt>
                <c:pt idx="10">
                  <c:v>0.19800000000000001</c:v>
                </c:pt>
                <c:pt idx="11">
                  <c:v>0.308</c:v>
                </c:pt>
                <c:pt idx="12">
                  <c:v>0.318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results!$B$356:$B$368</c:f>
              <c:strCache>
                <c:ptCount val="13"/>
                <c:pt idx="0">
                  <c:v>Надымский р-н</c:v>
                </c:pt>
                <c:pt idx="1">
                  <c:v>г.Ноябрьск</c:v>
                </c:pt>
                <c:pt idx="2">
                  <c:v>г.Новый Уренгой</c:v>
                </c:pt>
                <c:pt idx="3">
                  <c:v>Красноселькупский р-н</c:v>
                </c:pt>
                <c:pt idx="4">
                  <c:v>г.Муравленко</c:v>
                </c:pt>
                <c:pt idx="5">
                  <c:v>г.Губкинский</c:v>
                </c:pt>
                <c:pt idx="6">
                  <c:v>г. Салехард</c:v>
                </c:pt>
                <c:pt idx="7">
                  <c:v>г.Лабытнанги</c:v>
                </c:pt>
                <c:pt idx="8">
                  <c:v>Пуровский ра-н</c:v>
                </c:pt>
                <c:pt idx="9">
                  <c:v>Приуральский р-н</c:v>
                </c:pt>
                <c:pt idx="10">
                  <c:v>Шурышкарский р-н</c:v>
                </c:pt>
                <c:pt idx="11">
                  <c:v>Ямальский р-н</c:v>
                </c:pt>
                <c:pt idx="12">
                  <c:v>Тазовский р-н</c:v>
                </c:pt>
              </c:strCache>
            </c:strRef>
          </c:cat>
          <c:val>
            <c:numRef>
              <c:f>results!$D$356:$D$368</c:f>
              <c:numCache>
                <c:formatCode>0%</c:formatCode>
                <c:ptCount val="13"/>
                <c:pt idx="0">
                  <c:v>0.17</c:v>
                </c:pt>
                <c:pt idx="1">
                  <c:v>0.153</c:v>
                </c:pt>
                <c:pt idx="2">
                  <c:v>0.16300000000000001</c:v>
                </c:pt>
                <c:pt idx="3">
                  <c:v>0.16700000000000001</c:v>
                </c:pt>
                <c:pt idx="4">
                  <c:v>0.22900000000000001</c:v>
                </c:pt>
                <c:pt idx="5">
                  <c:v>0.22</c:v>
                </c:pt>
                <c:pt idx="6">
                  <c:v>0.21</c:v>
                </c:pt>
                <c:pt idx="7">
                  <c:v>0.20799999999999999</c:v>
                </c:pt>
                <c:pt idx="8">
                  <c:v>0.247</c:v>
                </c:pt>
                <c:pt idx="9">
                  <c:v>0.217</c:v>
                </c:pt>
                <c:pt idx="10">
                  <c:v>0.23100000000000001</c:v>
                </c:pt>
                <c:pt idx="11">
                  <c:v>0.27800000000000002</c:v>
                </c:pt>
                <c:pt idx="12">
                  <c:v>0.26100000000000001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results!$B$356:$B$368</c:f>
              <c:strCache>
                <c:ptCount val="13"/>
                <c:pt idx="0">
                  <c:v>Надымский р-н</c:v>
                </c:pt>
                <c:pt idx="1">
                  <c:v>г.Ноябрьск</c:v>
                </c:pt>
                <c:pt idx="2">
                  <c:v>г.Новый Уренгой</c:v>
                </c:pt>
                <c:pt idx="3">
                  <c:v>Красноселькупский р-н</c:v>
                </c:pt>
                <c:pt idx="4">
                  <c:v>г.Муравленко</c:v>
                </c:pt>
                <c:pt idx="5">
                  <c:v>г.Губкинский</c:v>
                </c:pt>
                <c:pt idx="6">
                  <c:v>г. Салехард</c:v>
                </c:pt>
                <c:pt idx="7">
                  <c:v>г.Лабытнанги</c:v>
                </c:pt>
                <c:pt idx="8">
                  <c:v>Пуровский ра-н</c:v>
                </c:pt>
                <c:pt idx="9">
                  <c:v>Приуральский р-н</c:v>
                </c:pt>
                <c:pt idx="10">
                  <c:v>Шурышкарский р-н</c:v>
                </c:pt>
                <c:pt idx="11">
                  <c:v>Ямальский р-н</c:v>
                </c:pt>
                <c:pt idx="12">
                  <c:v>Тазовский р-н</c:v>
                </c:pt>
              </c:strCache>
            </c:strRef>
          </c:cat>
          <c:val>
            <c:numRef>
              <c:f>results!$E$356:$E$368</c:f>
              <c:numCache>
                <c:formatCode>0%</c:formatCode>
                <c:ptCount val="13"/>
                <c:pt idx="0">
                  <c:v>0.27700000000000002</c:v>
                </c:pt>
                <c:pt idx="1">
                  <c:v>0.29699999999999999</c:v>
                </c:pt>
                <c:pt idx="2">
                  <c:v>0.309</c:v>
                </c:pt>
                <c:pt idx="3">
                  <c:v>0.24099999999999999</c:v>
                </c:pt>
                <c:pt idx="4">
                  <c:v>0.32600000000000001</c:v>
                </c:pt>
                <c:pt idx="5">
                  <c:v>0.34899999999999998</c:v>
                </c:pt>
                <c:pt idx="6">
                  <c:v>0.314</c:v>
                </c:pt>
                <c:pt idx="7">
                  <c:v>0.33800000000000002</c:v>
                </c:pt>
                <c:pt idx="8">
                  <c:v>0.33300000000000002</c:v>
                </c:pt>
                <c:pt idx="9">
                  <c:v>0.217</c:v>
                </c:pt>
                <c:pt idx="10">
                  <c:v>0.35199999999999998</c:v>
                </c:pt>
                <c:pt idx="11">
                  <c:v>0.28599999999999998</c:v>
                </c:pt>
                <c:pt idx="12">
                  <c:v>0.28699999999999998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results!$B$356:$B$368</c:f>
              <c:strCache>
                <c:ptCount val="13"/>
                <c:pt idx="0">
                  <c:v>Надымский р-н</c:v>
                </c:pt>
                <c:pt idx="1">
                  <c:v>г.Ноябрьск</c:v>
                </c:pt>
                <c:pt idx="2">
                  <c:v>г.Новый Уренгой</c:v>
                </c:pt>
                <c:pt idx="3">
                  <c:v>Красноселькупский р-н</c:v>
                </c:pt>
                <c:pt idx="4">
                  <c:v>г.Муравленко</c:v>
                </c:pt>
                <c:pt idx="5">
                  <c:v>г.Губкинский</c:v>
                </c:pt>
                <c:pt idx="6">
                  <c:v>г. Салехард</c:v>
                </c:pt>
                <c:pt idx="7">
                  <c:v>г.Лабытнанги</c:v>
                </c:pt>
                <c:pt idx="8">
                  <c:v>Пуровский ра-н</c:v>
                </c:pt>
                <c:pt idx="9">
                  <c:v>Приуральский р-н</c:v>
                </c:pt>
                <c:pt idx="10">
                  <c:v>Шурышкарский р-н</c:v>
                </c:pt>
                <c:pt idx="11">
                  <c:v>Ямальский р-н</c:v>
                </c:pt>
                <c:pt idx="12">
                  <c:v>Тазовский р-н</c:v>
                </c:pt>
              </c:strCache>
            </c:strRef>
          </c:cat>
          <c:val>
            <c:numRef>
              <c:f>results!$F$356:$F$368</c:f>
              <c:numCache>
                <c:formatCode>0%</c:formatCode>
                <c:ptCount val="13"/>
                <c:pt idx="0">
                  <c:v>0.16400000000000001</c:v>
                </c:pt>
                <c:pt idx="1">
                  <c:v>0.18099999999999999</c:v>
                </c:pt>
                <c:pt idx="2">
                  <c:v>0.155</c:v>
                </c:pt>
                <c:pt idx="3">
                  <c:v>0.16700000000000001</c:v>
                </c:pt>
                <c:pt idx="4">
                  <c:v>0.155</c:v>
                </c:pt>
                <c:pt idx="5">
                  <c:v>0.16900000000000001</c:v>
                </c:pt>
                <c:pt idx="6">
                  <c:v>0.14499999999999999</c:v>
                </c:pt>
                <c:pt idx="7">
                  <c:v>0.115</c:v>
                </c:pt>
                <c:pt idx="8">
                  <c:v>0.111</c:v>
                </c:pt>
                <c:pt idx="9">
                  <c:v>8.8999999999999996E-2</c:v>
                </c:pt>
                <c:pt idx="10">
                  <c:v>0.14299999999999999</c:v>
                </c:pt>
                <c:pt idx="11">
                  <c:v>5.2999999999999999E-2</c:v>
                </c:pt>
                <c:pt idx="12">
                  <c:v>7.0000000000000007E-2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results!$B$356:$B$368</c:f>
              <c:strCache>
                <c:ptCount val="13"/>
                <c:pt idx="0">
                  <c:v>Надымский р-н</c:v>
                </c:pt>
                <c:pt idx="1">
                  <c:v>г.Ноябрьск</c:v>
                </c:pt>
                <c:pt idx="2">
                  <c:v>г.Новый Уренгой</c:v>
                </c:pt>
                <c:pt idx="3">
                  <c:v>Красноселькупский р-н</c:v>
                </c:pt>
                <c:pt idx="4">
                  <c:v>г.Муравленко</c:v>
                </c:pt>
                <c:pt idx="5">
                  <c:v>г.Губкинский</c:v>
                </c:pt>
                <c:pt idx="6">
                  <c:v>г. Салехард</c:v>
                </c:pt>
                <c:pt idx="7">
                  <c:v>г.Лабытнанги</c:v>
                </c:pt>
                <c:pt idx="8">
                  <c:v>Пуровский ра-н</c:v>
                </c:pt>
                <c:pt idx="9">
                  <c:v>Приуральский р-н</c:v>
                </c:pt>
                <c:pt idx="10">
                  <c:v>Шурышкарский р-н</c:v>
                </c:pt>
                <c:pt idx="11">
                  <c:v>Ямальский р-н</c:v>
                </c:pt>
                <c:pt idx="12">
                  <c:v>Тазовский р-н</c:v>
                </c:pt>
              </c:strCache>
            </c:strRef>
          </c:cat>
          <c:val>
            <c:numRef>
              <c:f>results!$G$356:$G$368</c:f>
              <c:numCache>
                <c:formatCode>0%</c:formatCode>
                <c:ptCount val="13"/>
                <c:pt idx="0">
                  <c:v>0.29299999999999998</c:v>
                </c:pt>
                <c:pt idx="1">
                  <c:v>0.29099999999999998</c:v>
                </c:pt>
                <c:pt idx="2">
                  <c:v>0.248</c:v>
                </c:pt>
                <c:pt idx="3">
                  <c:v>0.20399999999999999</c:v>
                </c:pt>
                <c:pt idx="4">
                  <c:v>0.18</c:v>
                </c:pt>
                <c:pt idx="5">
                  <c:v>0.17299999999999999</c:v>
                </c:pt>
                <c:pt idx="6">
                  <c:v>0.157</c:v>
                </c:pt>
                <c:pt idx="7">
                  <c:v>0.15</c:v>
                </c:pt>
                <c:pt idx="8">
                  <c:v>0.128</c:v>
                </c:pt>
                <c:pt idx="9">
                  <c:v>8.8999999999999996E-2</c:v>
                </c:pt>
                <c:pt idx="10">
                  <c:v>7.6999999999999999E-2</c:v>
                </c:pt>
                <c:pt idx="11">
                  <c:v>7.4999999999999997E-2</c:v>
                </c:pt>
                <c:pt idx="12">
                  <c:v>6.4000000000000001E-2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595421424"/>
        <c:axId val="595426864"/>
      </c:barChart>
      <c:catAx>
        <c:axId val="59542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95426864"/>
        <c:crosses val="autoZero"/>
        <c:auto val="1"/>
        <c:lblAlgn val="ctr"/>
        <c:lblOffset val="100"/>
        <c:noMultiLvlLbl val="0"/>
      </c:catAx>
      <c:valAx>
        <c:axId val="5954268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9542142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9970589687565563"/>
          <c:y val="0.25444041322434469"/>
          <c:w val="0.19138656310914948"/>
          <c:h val="0.39129157586013819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4781277340332"/>
          <c:y val="5.0925925925925923E-2"/>
          <c:w val="0.65047440944881885"/>
          <c:h val="0.5614694517351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results!$C$8:$C$11</c:f>
              <c:numCache>
                <c:formatCode>0%</c:formatCode>
                <c:ptCount val="4"/>
                <c:pt idx="0">
                  <c:v>3.5999999999999997E-2</c:v>
                </c:pt>
                <c:pt idx="1">
                  <c:v>0.06</c:v>
                </c:pt>
                <c:pt idx="2">
                  <c:v>0.154</c:v>
                </c:pt>
                <c:pt idx="3">
                  <c:v>0.32300000000000001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results!$D$8:$D$11</c:f>
              <c:numCache>
                <c:formatCode>0%</c:formatCode>
                <c:ptCount val="4"/>
                <c:pt idx="0">
                  <c:v>8.1000000000000003E-2</c:v>
                </c:pt>
                <c:pt idx="1">
                  <c:v>0.154</c:v>
                </c:pt>
                <c:pt idx="2">
                  <c:v>0.20200000000000001</c:v>
                </c:pt>
                <c:pt idx="3">
                  <c:v>0.29699999999999999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results!$E$8:$E$11</c:f>
              <c:numCache>
                <c:formatCode>0%</c:formatCode>
                <c:ptCount val="4"/>
                <c:pt idx="0">
                  <c:v>0.17699999999999999</c:v>
                </c:pt>
                <c:pt idx="1">
                  <c:v>0.29299999999999998</c:v>
                </c:pt>
                <c:pt idx="2">
                  <c:v>0.32500000000000001</c:v>
                </c:pt>
                <c:pt idx="3">
                  <c:v>0.25600000000000001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results!$F$8:$F$11</c:f>
              <c:numCache>
                <c:formatCode>0%</c:formatCode>
                <c:ptCount val="4"/>
                <c:pt idx="0">
                  <c:v>0.185</c:v>
                </c:pt>
                <c:pt idx="1">
                  <c:v>0.183</c:v>
                </c:pt>
                <c:pt idx="2">
                  <c:v>0.14000000000000001</c:v>
                </c:pt>
                <c:pt idx="3">
                  <c:v>6.7000000000000004E-2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results!$B$8:$B$11</c:f>
              <c:strCache>
                <c:ptCount val="4"/>
                <c:pt idx="0">
                  <c:v>Гимназия</c:v>
                </c:pt>
                <c:pt idx="1">
                  <c:v>ОШ с углубленным</c:v>
                </c:pt>
                <c:pt idx="2">
                  <c:v>ОШ</c:v>
                </c:pt>
                <c:pt idx="3">
                  <c:v>Школа-интернат</c:v>
                </c:pt>
              </c:strCache>
            </c:strRef>
          </c:cat>
          <c:val>
            <c:numRef>
              <c:f>results!$G$8:$G$11</c:f>
              <c:numCache>
                <c:formatCode>0%</c:formatCode>
                <c:ptCount val="4"/>
                <c:pt idx="0">
                  <c:v>0.52</c:v>
                </c:pt>
                <c:pt idx="1">
                  <c:v>0.31</c:v>
                </c:pt>
                <c:pt idx="2">
                  <c:v>0.17899999999999999</c:v>
                </c:pt>
                <c:pt idx="3">
                  <c:v>5.8000000000000003E-2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595432304"/>
        <c:axId val="595423056"/>
      </c:barChart>
      <c:catAx>
        <c:axId val="59543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595423056"/>
        <c:crosses val="autoZero"/>
        <c:auto val="1"/>
        <c:lblAlgn val="ctr"/>
        <c:lblOffset val="100"/>
        <c:noMultiLvlLbl val="0"/>
      </c:catAx>
      <c:valAx>
        <c:axId val="5954230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59543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833245844269461"/>
          <c:y val="0.14409667541557306"/>
          <c:w val="0.21833508311461064"/>
          <c:h val="0.3562724426888499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515146728534332E-2"/>
          <c:y val="5.0925925925925923E-2"/>
          <c:w val="0.81167262995396805"/>
          <c:h val="0.712859099677013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results!$A$213:$B$226</c:f>
              <c:multiLvlStrCache>
                <c:ptCount val="14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  <c:pt idx="8">
                    <c:v>да</c:v>
                  </c:pt>
                  <c:pt idx="9">
                    <c:v>нет</c:v>
                  </c:pt>
                  <c:pt idx="10">
                    <c:v>да</c:v>
                  </c:pt>
                  <c:pt idx="11">
                    <c:v>нет</c:v>
                  </c:pt>
                  <c:pt idx="12">
                    <c:v>да</c:v>
                  </c:pt>
                  <c:pt idx="13">
                    <c:v>нет</c:v>
                  </c:pt>
                </c:lvl>
                <c:lvl>
                  <c:pt idx="0">
                    <c:v>Использования компьютера</c:v>
                  </c:pt>
                  <c:pt idx="2">
                    <c:v>Самостоятельного поиска информации </c:v>
                  </c:pt>
                  <c:pt idx="4">
                    <c:v>Создания презентаций</c:v>
                  </c:pt>
                  <c:pt idx="6">
                    <c:v>Написания рефератов</c:v>
                  </c:pt>
                  <c:pt idx="8">
                    <c:v>редактирования изображений</c:v>
                  </c:pt>
                  <c:pt idx="10">
                    <c:v>Совместного поиска решения</c:v>
                  </c:pt>
                  <c:pt idx="12">
                    <c:v>Обсуждения с одноклассниками</c:v>
                  </c:pt>
                </c:lvl>
              </c:multiLvlStrCache>
            </c:multiLvlStrRef>
          </c:cat>
          <c:val>
            <c:numRef>
              <c:f>results!$C$213:$C$226</c:f>
              <c:numCache>
                <c:formatCode>0%</c:formatCode>
                <c:ptCount val="14"/>
                <c:pt idx="0">
                  <c:v>0.11600000000000001</c:v>
                </c:pt>
                <c:pt idx="1">
                  <c:v>0.22500000000000001</c:v>
                </c:pt>
                <c:pt idx="2">
                  <c:v>0.123</c:v>
                </c:pt>
                <c:pt idx="3">
                  <c:v>0.27800000000000002</c:v>
                </c:pt>
                <c:pt idx="4">
                  <c:v>0.126</c:v>
                </c:pt>
                <c:pt idx="5">
                  <c:v>0.33400000000000002</c:v>
                </c:pt>
                <c:pt idx="6">
                  <c:v>0.11899999999999999</c:v>
                </c:pt>
                <c:pt idx="7">
                  <c:v>0.20499999999999999</c:v>
                </c:pt>
                <c:pt idx="8">
                  <c:v>0.19900000000000001</c:v>
                </c:pt>
                <c:pt idx="9">
                  <c:v>0.11899999999999999</c:v>
                </c:pt>
                <c:pt idx="10">
                  <c:v>0.125</c:v>
                </c:pt>
                <c:pt idx="11">
                  <c:v>0.156</c:v>
                </c:pt>
                <c:pt idx="12">
                  <c:v>0.158</c:v>
                </c:pt>
                <c:pt idx="13">
                  <c:v>0.13300000000000001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results!$A$213:$B$226</c:f>
              <c:multiLvlStrCache>
                <c:ptCount val="14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  <c:pt idx="8">
                    <c:v>да</c:v>
                  </c:pt>
                  <c:pt idx="9">
                    <c:v>нет</c:v>
                  </c:pt>
                  <c:pt idx="10">
                    <c:v>да</c:v>
                  </c:pt>
                  <c:pt idx="11">
                    <c:v>нет</c:v>
                  </c:pt>
                  <c:pt idx="12">
                    <c:v>да</c:v>
                  </c:pt>
                  <c:pt idx="13">
                    <c:v>нет</c:v>
                  </c:pt>
                </c:lvl>
                <c:lvl>
                  <c:pt idx="0">
                    <c:v>Использования компьютера</c:v>
                  </c:pt>
                  <c:pt idx="2">
                    <c:v>Самостоятельного поиска информации </c:v>
                  </c:pt>
                  <c:pt idx="4">
                    <c:v>Создания презентаций</c:v>
                  </c:pt>
                  <c:pt idx="6">
                    <c:v>Написания рефератов</c:v>
                  </c:pt>
                  <c:pt idx="8">
                    <c:v>редактирования изображений</c:v>
                  </c:pt>
                  <c:pt idx="10">
                    <c:v>Совместного поиска решения</c:v>
                  </c:pt>
                  <c:pt idx="12">
                    <c:v>Обсуждения с одноклассниками</c:v>
                  </c:pt>
                </c:lvl>
              </c:multiLvlStrCache>
            </c:multiLvlStrRef>
          </c:cat>
          <c:val>
            <c:numRef>
              <c:f>results!$D$213:$D$226</c:f>
              <c:numCache>
                <c:formatCode>0%</c:formatCode>
                <c:ptCount val="14"/>
                <c:pt idx="0">
                  <c:v>0.18</c:v>
                </c:pt>
                <c:pt idx="1">
                  <c:v>0.24199999999999999</c:v>
                </c:pt>
                <c:pt idx="2">
                  <c:v>0.185</c:v>
                </c:pt>
                <c:pt idx="3">
                  <c:v>0.25800000000000001</c:v>
                </c:pt>
                <c:pt idx="4">
                  <c:v>0.187</c:v>
                </c:pt>
                <c:pt idx="5">
                  <c:v>0.28499999999999998</c:v>
                </c:pt>
                <c:pt idx="6">
                  <c:v>0.187</c:v>
                </c:pt>
                <c:pt idx="7">
                  <c:v>0.216</c:v>
                </c:pt>
                <c:pt idx="8">
                  <c:v>0.215</c:v>
                </c:pt>
                <c:pt idx="9">
                  <c:v>0.186</c:v>
                </c:pt>
                <c:pt idx="10">
                  <c:v>0.17799999999999999</c:v>
                </c:pt>
                <c:pt idx="11">
                  <c:v>0.20799999999999999</c:v>
                </c:pt>
                <c:pt idx="12">
                  <c:v>0.192</c:v>
                </c:pt>
                <c:pt idx="13">
                  <c:v>0.19500000000000001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results!$A$213:$B$226</c:f>
              <c:multiLvlStrCache>
                <c:ptCount val="14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  <c:pt idx="8">
                    <c:v>да</c:v>
                  </c:pt>
                  <c:pt idx="9">
                    <c:v>нет</c:v>
                  </c:pt>
                  <c:pt idx="10">
                    <c:v>да</c:v>
                  </c:pt>
                  <c:pt idx="11">
                    <c:v>нет</c:v>
                  </c:pt>
                  <c:pt idx="12">
                    <c:v>да</c:v>
                  </c:pt>
                  <c:pt idx="13">
                    <c:v>нет</c:v>
                  </c:pt>
                </c:lvl>
                <c:lvl>
                  <c:pt idx="0">
                    <c:v>Использования компьютера</c:v>
                  </c:pt>
                  <c:pt idx="2">
                    <c:v>Самостоятельного поиска информации </c:v>
                  </c:pt>
                  <c:pt idx="4">
                    <c:v>Создания презентаций</c:v>
                  </c:pt>
                  <c:pt idx="6">
                    <c:v>Написания рефератов</c:v>
                  </c:pt>
                  <c:pt idx="8">
                    <c:v>редактирования изображений</c:v>
                  </c:pt>
                  <c:pt idx="10">
                    <c:v>Совместного поиска решения</c:v>
                  </c:pt>
                  <c:pt idx="12">
                    <c:v>Обсуждения с одноклассниками</c:v>
                  </c:pt>
                </c:lvl>
              </c:multiLvlStrCache>
            </c:multiLvlStrRef>
          </c:cat>
          <c:val>
            <c:numRef>
              <c:f>results!$E$213:$E$226</c:f>
              <c:numCache>
                <c:formatCode>0%</c:formatCode>
                <c:ptCount val="14"/>
                <c:pt idx="0">
                  <c:v>0.311</c:v>
                </c:pt>
                <c:pt idx="1">
                  <c:v>0.28100000000000003</c:v>
                </c:pt>
                <c:pt idx="2">
                  <c:v>0.30599999999999999</c:v>
                </c:pt>
                <c:pt idx="3">
                  <c:v>0.29099999999999998</c:v>
                </c:pt>
                <c:pt idx="4">
                  <c:v>0.309</c:v>
                </c:pt>
                <c:pt idx="5">
                  <c:v>0.24199999999999999</c:v>
                </c:pt>
                <c:pt idx="6">
                  <c:v>0.30199999999999999</c:v>
                </c:pt>
                <c:pt idx="7">
                  <c:v>0.31</c:v>
                </c:pt>
                <c:pt idx="8">
                  <c:v>0.28299999999999997</c:v>
                </c:pt>
                <c:pt idx="9">
                  <c:v>0.312</c:v>
                </c:pt>
                <c:pt idx="10">
                  <c:v>0.30299999999999999</c:v>
                </c:pt>
                <c:pt idx="11">
                  <c:v>0.30499999999999999</c:v>
                </c:pt>
                <c:pt idx="12">
                  <c:v>0.29799999999999999</c:v>
                </c:pt>
                <c:pt idx="13">
                  <c:v>0.307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results!$A$213:$B$226</c:f>
              <c:multiLvlStrCache>
                <c:ptCount val="14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  <c:pt idx="8">
                    <c:v>да</c:v>
                  </c:pt>
                  <c:pt idx="9">
                    <c:v>нет</c:v>
                  </c:pt>
                  <c:pt idx="10">
                    <c:v>да</c:v>
                  </c:pt>
                  <c:pt idx="11">
                    <c:v>нет</c:v>
                  </c:pt>
                  <c:pt idx="12">
                    <c:v>да</c:v>
                  </c:pt>
                  <c:pt idx="13">
                    <c:v>нет</c:v>
                  </c:pt>
                </c:lvl>
                <c:lvl>
                  <c:pt idx="0">
                    <c:v>Использования компьютера</c:v>
                  </c:pt>
                  <c:pt idx="2">
                    <c:v>Самостоятельного поиска информации </c:v>
                  </c:pt>
                  <c:pt idx="4">
                    <c:v>Создания презентаций</c:v>
                  </c:pt>
                  <c:pt idx="6">
                    <c:v>Написания рефератов</c:v>
                  </c:pt>
                  <c:pt idx="8">
                    <c:v>редактирования изображений</c:v>
                  </c:pt>
                  <c:pt idx="10">
                    <c:v>Совместного поиска решения</c:v>
                  </c:pt>
                  <c:pt idx="12">
                    <c:v>Обсуждения с одноклассниками</c:v>
                  </c:pt>
                </c:lvl>
              </c:multiLvlStrCache>
            </c:multiLvlStrRef>
          </c:cat>
          <c:val>
            <c:numRef>
              <c:f>results!$F$213:$F$226</c:f>
              <c:numCache>
                <c:formatCode>0%</c:formatCode>
                <c:ptCount val="14"/>
                <c:pt idx="0">
                  <c:v>0.154</c:v>
                </c:pt>
                <c:pt idx="1">
                  <c:v>0.121</c:v>
                </c:pt>
                <c:pt idx="2">
                  <c:v>0.155</c:v>
                </c:pt>
                <c:pt idx="3">
                  <c:v>8.4000000000000005E-2</c:v>
                </c:pt>
                <c:pt idx="4">
                  <c:v>0.152</c:v>
                </c:pt>
                <c:pt idx="5">
                  <c:v>7.1999999999999995E-2</c:v>
                </c:pt>
                <c:pt idx="6">
                  <c:v>0.153</c:v>
                </c:pt>
                <c:pt idx="7">
                  <c:v>0.128</c:v>
                </c:pt>
                <c:pt idx="8">
                  <c:v>0.12</c:v>
                </c:pt>
                <c:pt idx="9">
                  <c:v>0.156</c:v>
                </c:pt>
                <c:pt idx="10">
                  <c:v>0.156</c:v>
                </c:pt>
                <c:pt idx="11">
                  <c:v>0.13800000000000001</c:v>
                </c:pt>
                <c:pt idx="12">
                  <c:v>0.13300000000000001</c:v>
                </c:pt>
                <c:pt idx="13">
                  <c:v>0.153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results!$A$213:$B$226</c:f>
              <c:multiLvlStrCache>
                <c:ptCount val="14"/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да</c:v>
                  </c:pt>
                  <c:pt idx="7">
                    <c:v>нет</c:v>
                  </c:pt>
                  <c:pt idx="8">
                    <c:v>да</c:v>
                  </c:pt>
                  <c:pt idx="9">
                    <c:v>нет</c:v>
                  </c:pt>
                  <c:pt idx="10">
                    <c:v>да</c:v>
                  </c:pt>
                  <c:pt idx="11">
                    <c:v>нет</c:v>
                  </c:pt>
                  <c:pt idx="12">
                    <c:v>да</c:v>
                  </c:pt>
                  <c:pt idx="13">
                    <c:v>нет</c:v>
                  </c:pt>
                </c:lvl>
                <c:lvl>
                  <c:pt idx="0">
                    <c:v>Использования компьютера</c:v>
                  </c:pt>
                  <c:pt idx="2">
                    <c:v>Самостоятельного поиска информации </c:v>
                  </c:pt>
                  <c:pt idx="4">
                    <c:v>Создания презентаций</c:v>
                  </c:pt>
                  <c:pt idx="6">
                    <c:v>Написания рефератов</c:v>
                  </c:pt>
                  <c:pt idx="8">
                    <c:v>редактирования изображений</c:v>
                  </c:pt>
                  <c:pt idx="10">
                    <c:v>Совместного поиска решения</c:v>
                  </c:pt>
                  <c:pt idx="12">
                    <c:v>Обсуждения с одноклассниками</c:v>
                  </c:pt>
                </c:lvl>
              </c:multiLvlStrCache>
            </c:multiLvlStrRef>
          </c:cat>
          <c:val>
            <c:numRef>
              <c:f>results!$G$213:$G$226</c:f>
              <c:numCache>
                <c:formatCode>0%</c:formatCode>
                <c:ptCount val="14"/>
                <c:pt idx="0">
                  <c:v>0.23899999999999999</c:v>
                </c:pt>
                <c:pt idx="1">
                  <c:v>0.13200000000000001</c:v>
                </c:pt>
                <c:pt idx="2">
                  <c:v>0.23100000000000001</c:v>
                </c:pt>
                <c:pt idx="3">
                  <c:v>8.8999999999999996E-2</c:v>
                </c:pt>
                <c:pt idx="4">
                  <c:v>0.22600000000000001</c:v>
                </c:pt>
                <c:pt idx="5">
                  <c:v>6.6000000000000003E-2</c:v>
                </c:pt>
                <c:pt idx="6">
                  <c:v>0.23899999999999999</c:v>
                </c:pt>
                <c:pt idx="7">
                  <c:v>0.14199999999999999</c:v>
                </c:pt>
                <c:pt idx="8">
                  <c:v>0.183</c:v>
                </c:pt>
                <c:pt idx="9">
                  <c:v>0.22600000000000001</c:v>
                </c:pt>
                <c:pt idx="10">
                  <c:v>0.23799999999999999</c:v>
                </c:pt>
                <c:pt idx="11">
                  <c:v>0.193</c:v>
                </c:pt>
                <c:pt idx="12">
                  <c:v>0.219</c:v>
                </c:pt>
                <c:pt idx="13">
                  <c:v>0.21199999999999999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649898480"/>
        <c:axId val="649894128"/>
      </c:barChart>
      <c:catAx>
        <c:axId val="6498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894128"/>
        <c:crosses val="autoZero"/>
        <c:auto val="1"/>
        <c:lblAlgn val="ctr"/>
        <c:lblOffset val="100"/>
        <c:noMultiLvlLbl val="0"/>
      </c:catAx>
      <c:valAx>
        <c:axId val="6498941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89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811014929601979"/>
          <c:y val="0.14409667541557306"/>
          <c:w val="0.15855747941534318"/>
          <c:h val="0.47243399648691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534860708677192E-2"/>
          <c:y val="5.0925925925925923E-2"/>
          <c:w val="0.74234169207709699"/>
          <c:h val="0.67304372683382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results!$C$3</c:f>
              <c:strCache>
                <c:ptCount val="1"/>
                <c:pt idx="0">
                  <c:v>Развивающийся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results!$A$190:$B$196</c:f>
              <c:multiLvlStrCache>
                <c:ptCount val="7"/>
                <c:lvl>
                  <c:pt idx="0">
                    <c:v>В чате с друзьями</c:v>
                  </c:pt>
                  <c:pt idx="1">
                    <c:v>Создаю записи</c:v>
                  </c:pt>
                  <c:pt idx="2">
                    <c:v>Вывешиваю картинки</c:v>
                  </c:pt>
                  <c:pt idx="3">
                    <c:v>Комментарии знакомым</c:v>
                  </c:pt>
                  <c:pt idx="4">
                    <c:v>Читаю блоги</c:v>
                  </c:pt>
                  <c:pt idx="5">
                    <c:v>Просматриваю картинки</c:v>
                  </c:pt>
                  <c:pt idx="6">
                    <c:v>Комментарии незнакомым</c:v>
                  </c:pt>
                </c:lvl>
                <c:lvl>
                  <c:pt idx="0">
                    <c:v>Наиболее частая деятельность в соцсетях</c:v>
                  </c:pt>
                </c:lvl>
              </c:multiLvlStrCache>
            </c:multiLvlStrRef>
          </c:cat>
          <c:val>
            <c:numRef>
              <c:f>results!$C$190:$C$196</c:f>
              <c:numCache>
                <c:formatCode>0%</c:formatCode>
                <c:ptCount val="7"/>
                <c:pt idx="0">
                  <c:v>0.13500000000000001</c:v>
                </c:pt>
                <c:pt idx="1">
                  <c:v>0.154</c:v>
                </c:pt>
                <c:pt idx="2">
                  <c:v>0.154</c:v>
                </c:pt>
                <c:pt idx="3">
                  <c:v>0.14799999999999999</c:v>
                </c:pt>
                <c:pt idx="4">
                  <c:v>6.5000000000000002E-2</c:v>
                </c:pt>
                <c:pt idx="5">
                  <c:v>0.17399999999999999</c:v>
                </c:pt>
                <c:pt idx="6">
                  <c:v>0.20699999999999999</c:v>
                </c:pt>
              </c:numCache>
            </c:numRef>
          </c:val>
        </c:ser>
        <c:ser>
          <c:idx val="1"/>
          <c:order val="1"/>
          <c:tx>
            <c:strRef>
              <c:f>results!$D$3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results!$A$190:$B$196</c:f>
              <c:multiLvlStrCache>
                <c:ptCount val="7"/>
                <c:lvl>
                  <c:pt idx="0">
                    <c:v>В чате с друзьями</c:v>
                  </c:pt>
                  <c:pt idx="1">
                    <c:v>Создаю записи</c:v>
                  </c:pt>
                  <c:pt idx="2">
                    <c:v>Вывешиваю картинки</c:v>
                  </c:pt>
                  <c:pt idx="3">
                    <c:v>Комментарии знакомым</c:v>
                  </c:pt>
                  <c:pt idx="4">
                    <c:v>Читаю блоги</c:v>
                  </c:pt>
                  <c:pt idx="5">
                    <c:v>Просматриваю картинки</c:v>
                  </c:pt>
                  <c:pt idx="6">
                    <c:v>Комментарии незнакомым</c:v>
                  </c:pt>
                </c:lvl>
                <c:lvl>
                  <c:pt idx="0">
                    <c:v>Наиболее частая деятельность в соцсетях</c:v>
                  </c:pt>
                </c:lvl>
              </c:multiLvlStrCache>
            </c:multiLvlStrRef>
          </c:cat>
          <c:val>
            <c:numRef>
              <c:f>results!$D$190:$D$196</c:f>
              <c:numCache>
                <c:formatCode>0%</c:formatCode>
                <c:ptCount val="7"/>
                <c:pt idx="0">
                  <c:v>0.186</c:v>
                </c:pt>
                <c:pt idx="1">
                  <c:v>0.191</c:v>
                </c:pt>
                <c:pt idx="2">
                  <c:v>0.19900000000000001</c:v>
                </c:pt>
                <c:pt idx="3">
                  <c:v>0.218</c:v>
                </c:pt>
                <c:pt idx="4">
                  <c:v>0.19</c:v>
                </c:pt>
                <c:pt idx="5">
                  <c:v>0.23599999999999999</c:v>
                </c:pt>
                <c:pt idx="6">
                  <c:v>0.248</c:v>
                </c:pt>
              </c:numCache>
            </c:numRef>
          </c:val>
        </c:ser>
        <c:ser>
          <c:idx val="2"/>
          <c:order val="2"/>
          <c:tx>
            <c:strRef>
              <c:f>results!$E$3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results!$A$190:$B$196</c:f>
              <c:multiLvlStrCache>
                <c:ptCount val="7"/>
                <c:lvl>
                  <c:pt idx="0">
                    <c:v>В чате с друзьями</c:v>
                  </c:pt>
                  <c:pt idx="1">
                    <c:v>Создаю записи</c:v>
                  </c:pt>
                  <c:pt idx="2">
                    <c:v>Вывешиваю картинки</c:v>
                  </c:pt>
                  <c:pt idx="3">
                    <c:v>Комментарии знакомым</c:v>
                  </c:pt>
                  <c:pt idx="4">
                    <c:v>Читаю блоги</c:v>
                  </c:pt>
                  <c:pt idx="5">
                    <c:v>Просматриваю картинки</c:v>
                  </c:pt>
                  <c:pt idx="6">
                    <c:v>Комментарии незнакомым</c:v>
                  </c:pt>
                </c:lvl>
                <c:lvl>
                  <c:pt idx="0">
                    <c:v>Наиболее частая деятельность в соцсетях</c:v>
                  </c:pt>
                </c:lvl>
              </c:multiLvlStrCache>
            </c:multiLvlStrRef>
          </c:cat>
          <c:val>
            <c:numRef>
              <c:f>results!$E$190:$E$196</c:f>
              <c:numCache>
                <c:formatCode>0%</c:formatCode>
                <c:ptCount val="7"/>
                <c:pt idx="0">
                  <c:v>0.29699999999999999</c:v>
                </c:pt>
                <c:pt idx="1">
                  <c:v>0.33</c:v>
                </c:pt>
                <c:pt idx="2">
                  <c:v>0.35699999999999998</c:v>
                </c:pt>
                <c:pt idx="3">
                  <c:v>0.28299999999999997</c:v>
                </c:pt>
                <c:pt idx="4">
                  <c:v>0.23699999999999999</c:v>
                </c:pt>
                <c:pt idx="5">
                  <c:v>0.313</c:v>
                </c:pt>
                <c:pt idx="6">
                  <c:v>0.182</c:v>
                </c:pt>
              </c:numCache>
            </c:numRef>
          </c:val>
        </c:ser>
        <c:ser>
          <c:idx val="3"/>
          <c:order val="3"/>
          <c:tx>
            <c:strRef>
              <c:f>results!$F$3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results!$A$190:$B$196</c:f>
              <c:multiLvlStrCache>
                <c:ptCount val="7"/>
                <c:lvl>
                  <c:pt idx="0">
                    <c:v>В чате с друзьями</c:v>
                  </c:pt>
                  <c:pt idx="1">
                    <c:v>Создаю записи</c:v>
                  </c:pt>
                  <c:pt idx="2">
                    <c:v>Вывешиваю картинки</c:v>
                  </c:pt>
                  <c:pt idx="3">
                    <c:v>Комментарии знакомым</c:v>
                  </c:pt>
                  <c:pt idx="4">
                    <c:v>Читаю блоги</c:v>
                  </c:pt>
                  <c:pt idx="5">
                    <c:v>Просматриваю картинки</c:v>
                  </c:pt>
                  <c:pt idx="6">
                    <c:v>Комментарии незнакомым</c:v>
                  </c:pt>
                </c:lvl>
                <c:lvl>
                  <c:pt idx="0">
                    <c:v>Наиболее частая деятельность в соцсетях</c:v>
                  </c:pt>
                </c:lvl>
              </c:multiLvlStrCache>
            </c:multiLvlStrRef>
          </c:cat>
          <c:val>
            <c:numRef>
              <c:f>results!$F$190:$F$196</c:f>
              <c:numCache>
                <c:formatCode>0%</c:formatCode>
                <c:ptCount val="7"/>
                <c:pt idx="0">
                  <c:v>0.151</c:v>
                </c:pt>
                <c:pt idx="1">
                  <c:v>0.14799999999999999</c:v>
                </c:pt>
                <c:pt idx="2">
                  <c:v>0.112</c:v>
                </c:pt>
                <c:pt idx="3">
                  <c:v>0.13800000000000001</c:v>
                </c:pt>
                <c:pt idx="4">
                  <c:v>0.19</c:v>
                </c:pt>
                <c:pt idx="5">
                  <c:v>0.16700000000000001</c:v>
                </c:pt>
                <c:pt idx="6">
                  <c:v>9.9000000000000005E-2</c:v>
                </c:pt>
              </c:numCache>
            </c:numRef>
          </c:val>
        </c:ser>
        <c:ser>
          <c:idx val="4"/>
          <c:order val="4"/>
          <c:tx>
            <c:strRef>
              <c:f>results!$G$3</c:f>
              <c:strCache>
                <c:ptCount val="1"/>
                <c:pt idx="0">
                  <c:v>Продвинутый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results!$A$190:$B$196</c:f>
              <c:multiLvlStrCache>
                <c:ptCount val="7"/>
                <c:lvl>
                  <c:pt idx="0">
                    <c:v>В чате с друзьями</c:v>
                  </c:pt>
                  <c:pt idx="1">
                    <c:v>Создаю записи</c:v>
                  </c:pt>
                  <c:pt idx="2">
                    <c:v>Вывешиваю картинки</c:v>
                  </c:pt>
                  <c:pt idx="3">
                    <c:v>Комментарии знакомым</c:v>
                  </c:pt>
                  <c:pt idx="4">
                    <c:v>Читаю блоги</c:v>
                  </c:pt>
                  <c:pt idx="5">
                    <c:v>Просматриваю картинки</c:v>
                  </c:pt>
                  <c:pt idx="6">
                    <c:v>Комментарии незнакомым</c:v>
                  </c:pt>
                </c:lvl>
                <c:lvl>
                  <c:pt idx="0">
                    <c:v>Наиболее частая деятельность в соцсетях</c:v>
                  </c:pt>
                </c:lvl>
              </c:multiLvlStrCache>
            </c:multiLvlStrRef>
          </c:cat>
          <c:val>
            <c:numRef>
              <c:f>results!$G$190:$G$196</c:f>
              <c:numCache>
                <c:formatCode>0%</c:formatCode>
                <c:ptCount val="7"/>
                <c:pt idx="0">
                  <c:v>0.23</c:v>
                </c:pt>
                <c:pt idx="1">
                  <c:v>0.17599999999999999</c:v>
                </c:pt>
                <c:pt idx="2">
                  <c:v>0.17799999999999999</c:v>
                </c:pt>
                <c:pt idx="3">
                  <c:v>0.21199999999999999</c:v>
                </c:pt>
                <c:pt idx="4">
                  <c:v>0.31900000000000001</c:v>
                </c:pt>
                <c:pt idx="5">
                  <c:v>0.111</c:v>
                </c:pt>
                <c:pt idx="6">
                  <c:v>0.26400000000000001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649896848"/>
        <c:axId val="649905008"/>
      </c:barChart>
      <c:catAx>
        <c:axId val="6498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905008"/>
        <c:crosses val="autoZero"/>
        <c:auto val="1"/>
        <c:lblAlgn val="ctr"/>
        <c:lblOffset val="100"/>
        <c:noMultiLvlLbl val="0"/>
      </c:catAx>
      <c:valAx>
        <c:axId val="6499050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98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833245844269461"/>
          <c:y val="0.14409667541557306"/>
          <c:w val="0.21833508311461064"/>
          <c:h val="0.3562724426888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1B696-FAF4-4DC3-B6A6-B4C4F078B05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B46FC4-D733-4F07-B631-B6BB664EEC6A}">
      <dgm:prSet phldrT="[Text]" custT="1"/>
      <dgm:spPr/>
      <dgm:t>
        <a:bodyPr/>
        <a:lstStyle/>
        <a:p>
          <a:r>
            <a:rPr lang="ru-RU" sz="1200" dirty="0" smtClean="0"/>
            <a:t>ИК-компетентность</a:t>
          </a:r>
          <a:endParaRPr lang="ru-RU" sz="1200" dirty="0"/>
        </a:p>
      </dgm:t>
    </dgm:pt>
    <dgm:pt modelId="{50522616-FF7A-47D1-BD46-76FA47809924}" type="parTrans" cxnId="{27E36EC0-A805-4295-9D88-47AEBECAACF7}">
      <dgm:prSet/>
      <dgm:spPr/>
      <dgm:t>
        <a:bodyPr/>
        <a:lstStyle/>
        <a:p>
          <a:endParaRPr lang="ru-RU"/>
        </a:p>
      </dgm:t>
    </dgm:pt>
    <dgm:pt modelId="{6578E283-42AA-4030-A08E-1CD14BFB7E86}" type="sibTrans" cxnId="{27E36EC0-A805-4295-9D88-47AEBECAACF7}">
      <dgm:prSet/>
      <dgm:spPr/>
      <dgm:t>
        <a:bodyPr/>
        <a:lstStyle/>
        <a:p>
          <a:endParaRPr lang="ru-RU"/>
        </a:p>
      </dgm:t>
    </dgm:pt>
    <dgm:pt modelId="{AC41D125-FED0-4291-98BD-6EAC93DA52ED}">
      <dgm:prSet phldrT="[Text]"/>
      <dgm:spPr/>
      <dgm:t>
        <a:bodyPr/>
        <a:lstStyle/>
        <a:p>
          <a:r>
            <a:rPr lang="ru-RU" dirty="0" err="1" smtClean="0"/>
            <a:t>Бэкграунд</a:t>
          </a:r>
          <a:r>
            <a:rPr lang="ru-RU" dirty="0" smtClean="0"/>
            <a:t> учащихся</a:t>
          </a:r>
          <a:endParaRPr lang="ru-RU" dirty="0"/>
        </a:p>
      </dgm:t>
    </dgm:pt>
    <dgm:pt modelId="{8FC63070-0672-49B0-9657-6B77642ECFC0}" type="parTrans" cxnId="{F564BC8D-A597-401D-996C-A341A94333C7}">
      <dgm:prSet/>
      <dgm:spPr/>
      <dgm:t>
        <a:bodyPr/>
        <a:lstStyle/>
        <a:p>
          <a:endParaRPr lang="ru-RU"/>
        </a:p>
      </dgm:t>
    </dgm:pt>
    <dgm:pt modelId="{1A41D3A6-AE0C-493B-BB44-6748295A336B}" type="sibTrans" cxnId="{F564BC8D-A597-401D-996C-A341A94333C7}">
      <dgm:prSet/>
      <dgm:spPr/>
      <dgm:t>
        <a:bodyPr/>
        <a:lstStyle/>
        <a:p>
          <a:endParaRPr lang="ru-RU"/>
        </a:p>
      </dgm:t>
    </dgm:pt>
    <dgm:pt modelId="{244E9354-DE96-4A92-A22C-36BEC891613E}">
      <dgm:prSet phldrT="[Text]"/>
      <dgm:spPr/>
      <dgm:t>
        <a:bodyPr/>
        <a:lstStyle/>
        <a:p>
          <a:r>
            <a:rPr lang="ru-RU" dirty="0"/>
            <a:t>Доступность и практики использования компьютера вне школы</a:t>
          </a:r>
        </a:p>
      </dgm:t>
    </dgm:pt>
    <dgm:pt modelId="{04421FBD-D882-4A94-9145-8D6D5DCAB2E6}" type="parTrans" cxnId="{0AA14503-122D-45A5-A357-9A0727FAA320}">
      <dgm:prSet/>
      <dgm:spPr/>
      <dgm:t>
        <a:bodyPr/>
        <a:lstStyle/>
        <a:p>
          <a:endParaRPr lang="ru-RU"/>
        </a:p>
      </dgm:t>
    </dgm:pt>
    <dgm:pt modelId="{61F64818-D968-48A7-8444-A4D21D1393C8}" type="sibTrans" cxnId="{0AA14503-122D-45A5-A357-9A0727FAA320}">
      <dgm:prSet/>
      <dgm:spPr/>
      <dgm:t>
        <a:bodyPr/>
        <a:lstStyle/>
        <a:p>
          <a:endParaRPr lang="ru-RU"/>
        </a:p>
      </dgm:t>
    </dgm:pt>
    <dgm:pt modelId="{52C5F8B8-98A0-4294-BD86-3BF17F9F94F9}">
      <dgm:prSet phldrT="[Text]"/>
      <dgm:spPr/>
      <dgm:t>
        <a:bodyPr/>
        <a:lstStyle/>
        <a:p>
          <a:r>
            <a:rPr lang="ru-RU" dirty="0"/>
            <a:t>Доступность и практики использования компьютера в школе</a:t>
          </a:r>
        </a:p>
      </dgm:t>
    </dgm:pt>
    <dgm:pt modelId="{87FE5091-E16E-4516-B15E-56DE93DB60F4}" type="parTrans" cxnId="{D133B21C-A445-4114-ABF6-4356CBB50F8F}">
      <dgm:prSet/>
      <dgm:spPr/>
      <dgm:t>
        <a:bodyPr/>
        <a:lstStyle/>
        <a:p>
          <a:endParaRPr lang="ru-RU"/>
        </a:p>
      </dgm:t>
    </dgm:pt>
    <dgm:pt modelId="{1AE40794-2529-49D6-AF8B-6CAA6250C1A8}" type="sibTrans" cxnId="{D133B21C-A445-4114-ABF6-4356CBB50F8F}">
      <dgm:prSet/>
      <dgm:spPr/>
      <dgm:t>
        <a:bodyPr/>
        <a:lstStyle/>
        <a:p>
          <a:endParaRPr lang="ru-RU"/>
        </a:p>
      </dgm:t>
    </dgm:pt>
    <dgm:pt modelId="{93D9796F-0C44-4073-AD1D-4F002D445FD5}">
      <dgm:prSet/>
      <dgm:spPr/>
      <dgm:t>
        <a:bodyPr/>
        <a:lstStyle/>
        <a:p>
          <a:r>
            <a:rPr lang="ru-RU" dirty="0"/>
            <a:t>Успеваемость</a:t>
          </a:r>
        </a:p>
      </dgm:t>
    </dgm:pt>
    <dgm:pt modelId="{B0DCBA3D-C6DC-4F44-B9D3-30DA95546506}" type="parTrans" cxnId="{FC2C670B-45A6-43C2-B2D2-FC9005183D19}">
      <dgm:prSet/>
      <dgm:spPr/>
      <dgm:t>
        <a:bodyPr/>
        <a:lstStyle/>
        <a:p>
          <a:endParaRPr lang="ru-RU"/>
        </a:p>
      </dgm:t>
    </dgm:pt>
    <dgm:pt modelId="{779903C5-A062-4EED-9006-BECA04DA11DE}" type="sibTrans" cxnId="{FC2C670B-45A6-43C2-B2D2-FC9005183D19}">
      <dgm:prSet/>
      <dgm:spPr/>
      <dgm:t>
        <a:bodyPr/>
        <a:lstStyle/>
        <a:p>
          <a:endParaRPr lang="ru-RU"/>
        </a:p>
      </dgm:t>
    </dgm:pt>
    <dgm:pt modelId="{90471B70-02A6-4DD1-9A0A-7D7A4800B790}">
      <dgm:prSet/>
      <dgm:spPr/>
      <dgm:t>
        <a:bodyPr/>
        <a:lstStyle/>
        <a:p>
          <a:pPr algn="ctr"/>
          <a:r>
            <a:rPr lang="ru-RU" dirty="0" err="1" smtClean="0"/>
            <a:t>Макрохарактеристики</a:t>
          </a:r>
          <a:endParaRPr lang="ru-RU" dirty="0" smtClean="0"/>
        </a:p>
        <a:p>
          <a:pPr algn="l"/>
          <a:r>
            <a:rPr lang="ru-RU" dirty="0" smtClean="0"/>
            <a:t>тип местности (село/город), </a:t>
          </a:r>
        </a:p>
        <a:p>
          <a:pPr algn="l"/>
          <a:r>
            <a:rPr lang="ru-RU" dirty="0" smtClean="0"/>
            <a:t>тип школы (лицей, гимназия, общеобразовательная и т.п.), </a:t>
          </a:r>
        </a:p>
        <a:p>
          <a:pPr algn="l"/>
          <a:r>
            <a:rPr lang="ru-RU" dirty="0" smtClean="0"/>
            <a:t>район/регион</a:t>
          </a:r>
          <a:endParaRPr lang="ru-RU" dirty="0"/>
        </a:p>
      </dgm:t>
    </dgm:pt>
    <dgm:pt modelId="{37FB59EE-F7F4-40A5-9140-F36EED7D4CBA}" type="parTrans" cxnId="{45B3D523-DDEF-4B06-8058-726AF75F72D6}">
      <dgm:prSet/>
      <dgm:spPr/>
      <dgm:t>
        <a:bodyPr/>
        <a:lstStyle/>
        <a:p>
          <a:endParaRPr lang="ru-RU"/>
        </a:p>
      </dgm:t>
    </dgm:pt>
    <dgm:pt modelId="{4E8782DD-EE2D-46E2-84D2-6CACA3B10788}" type="sibTrans" cxnId="{45B3D523-DDEF-4B06-8058-726AF75F72D6}">
      <dgm:prSet/>
      <dgm:spPr/>
      <dgm:t>
        <a:bodyPr/>
        <a:lstStyle/>
        <a:p>
          <a:endParaRPr lang="ru-RU"/>
        </a:p>
      </dgm:t>
    </dgm:pt>
    <dgm:pt modelId="{585F66BC-697E-42BD-A3DB-77DBD3287FD0}" type="pres">
      <dgm:prSet presAssocID="{EC91B696-FAF4-4DC3-B6A6-B4C4F078B0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71995-A8B6-4CFB-A20B-33B681934799}" type="pres">
      <dgm:prSet presAssocID="{27B46FC4-D733-4F07-B631-B6BB664EEC6A}" presName="centerShape" presStyleLbl="node0" presStyleIdx="0" presStyleCnt="1" custScaleX="154150" custScaleY="101883"/>
      <dgm:spPr/>
      <dgm:t>
        <a:bodyPr/>
        <a:lstStyle/>
        <a:p>
          <a:endParaRPr lang="ru-RU"/>
        </a:p>
      </dgm:t>
    </dgm:pt>
    <dgm:pt modelId="{C234436B-2CBF-4E96-8D9A-11134D3E7004}" type="pres">
      <dgm:prSet presAssocID="{8FC63070-0672-49B0-9657-6B77642ECFC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9EEE7D5-9A01-42AC-9062-7318F8273F9B}" type="pres">
      <dgm:prSet presAssocID="{AC41D125-FED0-4291-98BD-6EAC93DA52ED}" presName="node" presStyleLbl="node1" presStyleIdx="0" presStyleCnt="5" custScaleX="95550" custScaleY="105236" custRadScaleRad="102146" custRadScaleInc="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2BBE-41F1-475D-A375-F2A244AB135C}" type="pres">
      <dgm:prSet presAssocID="{04421FBD-D882-4A94-9145-8D6D5DCAB2E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F30BF84-1299-429E-9029-0CC1B942E799}" type="pres">
      <dgm:prSet presAssocID="{244E9354-DE96-4A92-A22C-36BEC891613E}" presName="node" presStyleLbl="node1" presStyleIdx="1" presStyleCnt="5" custScaleX="114633" custScaleY="135172" custRadScaleRad="116430" custRadScaleInc="-2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C132-A8EC-411B-ADB8-B402FA9D3E30}" type="pres">
      <dgm:prSet presAssocID="{87FE5091-E16E-4516-B15E-56DE93DB60F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74ED48C-8CDA-4E70-9923-FDA2D0B66799}" type="pres">
      <dgm:prSet presAssocID="{52C5F8B8-98A0-4294-BD86-3BF17F9F94F9}" presName="node" presStyleLbl="node1" presStyleIdx="2" presStyleCnt="5" custScaleX="146119" custScaleY="101266" custRadScaleRad="86642" custRadScaleInc="-9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486C-1313-40CA-8759-39770EE2F2CF}" type="pres">
      <dgm:prSet presAssocID="{B0DCBA3D-C6DC-4F44-B9D3-30DA95546506}" presName="parTrans" presStyleLbl="bgSibTrans2D1" presStyleIdx="3" presStyleCnt="5" custAng="16704909" custFlipHor="1" custScaleX="59576" custScaleY="55617" custLinFactNeighborX="-31081" custLinFactNeighborY="2360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C5BB1DDA-0AD9-4799-8115-473D91B8454A}" type="pres">
      <dgm:prSet presAssocID="{93D9796F-0C44-4073-AD1D-4F002D445FD5}" presName="node" presStyleLbl="node1" presStyleIdx="3" presStyleCnt="5" custScaleX="169892" custScaleY="58882" custRadScaleRad="126728" custRadScaleInc="1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0C696-67A3-4CF1-848E-968D8BD6D8BB}" type="pres">
      <dgm:prSet presAssocID="{37FB59EE-F7F4-40A5-9140-F36EED7D4CBA}" presName="parTrans" presStyleLbl="bgSibTrans2D1" presStyleIdx="4" presStyleCnt="5" custScaleY="70198"/>
      <dgm:spPr/>
      <dgm:t>
        <a:bodyPr/>
        <a:lstStyle/>
        <a:p>
          <a:endParaRPr lang="ru-RU"/>
        </a:p>
      </dgm:t>
    </dgm:pt>
    <dgm:pt modelId="{A5048989-ED8D-4DEA-B889-3D7E52A0F57A}" type="pres">
      <dgm:prSet presAssocID="{90471B70-02A6-4DD1-9A0A-7D7A4800B790}" presName="node" presStyleLbl="node1" presStyleIdx="4" presStyleCnt="5" custScaleX="162126" custScaleY="125821" custRadScaleRad="132200" custRadScaleInc="-3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6E3C9-AACE-440F-A2A0-6C2AFD134336}" type="presOf" srcId="{B0DCBA3D-C6DC-4F44-B9D3-30DA95546506}" destId="{13D2486C-1313-40CA-8759-39770EE2F2CF}" srcOrd="0" destOrd="0" presId="urn:microsoft.com/office/officeart/2005/8/layout/radial4"/>
    <dgm:cxn modelId="{4302D93C-3DC5-46B1-BAC4-61277BBF853A}" type="presOf" srcId="{AC41D125-FED0-4291-98BD-6EAC93DA52ED}" destId="{C9EEE7D5-9A01-42AC-9062-7318F8273F9B}" srcOrd="0" destOrd="0" presId="urn:microsoft.com/office/officeart/2005/8/layout/radial4"/>
    <dgm:cxn modelId="{8E9BF3BB-07A0-4A6C-A7E7-72070A195AE0}" type="presOf" srcId="{8FC63070-0672-49B0-9657-6B77642ECFC0}" destId="{C234436B-2CBF-4E96-8D9A-11134D3E7004}" srcOrd="0" destOrd="0" presId="urn:microsoft.com/office/officeart/2005/8/layout/radial4"/>
    <dgm:cxn modelId="{810B8208-B7DF-4DDA-B29B-F468FF013D03}" type="presOf" srcId="{93D9796F-0C44-4073-AD1D-4F002D445FD5}" destId="{C5BB1DDA-0AD9-4799-8115-473D91B8454A}" srcOrd="0" destOrd="0" presId="urn:microsoft.com/office/officeart/2005/8/layout/radial4"/>
    <dgm:cxn modelId="{27E36EC0-A805-4295-9D88-47AEBECAACF7}" srcId="{EC91B696-FAF4-4DC3-B6A6-B4C4F078B058}" destId="{27B46FC4-D733-4F07-B631-B6BB664EEC6A}" srcOrd="0" destOrd="0" parTransId="{50522616-FF7A-47D1-BD46-76FA47809924}" sibTransId="{6578E283-42AA-4030-A08E-1CD14BFB7E86}"/>
    <dgm:cxn modelId="{D133B21C-A445-4114-ABF6-4356CBB50F8F}" srcId="{27B46FC4-D733-4F07-B631-B6BB664EEC6A}" destId="{52C5F8B8-98A0-4294-BD86-3BF17F9F94F9}" srcOrd="2" destOrd="0" parTransId="{87FE5091-E16E-4516-B15E-56DE93DB60F4}" sibTransId="{1AE40794-2529-49D6-AF8B-6CAA6250C1A8}"/>
    <dgm:cxn modelId="{A7268E67-5B7F-4C5A-8B34-4B6BBCDA1367}" type="presOf" srcId="{37FB59EE-F7F4-40A5-9140-F36EED7D4CBA}" destId="{8490C696-67A3-4CF1-848E-968D8BD6D8BB}" srcOrd="0" destOrd="0" presId="urn:microsoft.com/office/officeart/2005/8/layout/radial4"/>
    <dgm:cxn modelId="{F564BC8D-A597-401D-996C-A341A94333C7}" srcId="{27B46FC4-D733-4F07-B631-B6BB664EEC6A}" destId="{AC41D125-FED0-4291-98BD-6EAC93DA52ED}" srcOrd="0" destOrd="0" parTransId="{8FC63070-0672-49B0-9657-6B77642ECFC0}" sibTransId="{1A41D3A6-AE0C-493B-BB44-6748295A336B}"/>
    <dgm:cxn modelId="{43E8EFC3-DC80-41E6-B665-65BD55EBCF74}" type="presOf" srcId="{244E9354-DE96-4A92-A22C-36BEC891613E}" destId="{AF30BF84-1299-429E-9029-0CC1B942E799}" srcOrd="0" destOrd="0" presId="urn:microsoft.com/office/officeart/2005/8/layout/radial4"/>
    <dgm:cxn modelId="{3EACEE08-E28D-419F-9384-EA12406EF80F}" type="presOf" srcId="{87FE5091-E16E-4516-B15E-56DE93DB60F4}" destId="{810AC132-A8EC-411B-ADB8-B402FA9D3E30}" srcOrd="0" destOrd="0" presId="urn:microsoft.com/office/officeart/2005/8/layout/radial4"/>
    <dgm:cxn modelId="{E52F51F1-644A-4C22-AB3C-1A5B86C0F296}" type="presOf" srcId="{04421FBD-D882-4A94-9145-8D6D5DCAB2E6}" destId="{557B2BBE-41F1-475D-A375-F2A244AB135C}" srcOrd="0" destOrd="0" presId="urn:microsoft.com/office/officeart/2005/8/layout/radial4"/>
    <dgm:cxn modelId="{FC2C670B-45A6-43C2-B2D2-FC9005183D19}" srcId="{27B46FC4-D733-4F07-B631-B6BB664EEC6A}" destId="{93D9796F-0C44-4073-AD1D-4F002D445FD5}" srcOrd="3" destOrd="0" parTransId="{B0DCBA3D-C6DC-4F44-B9D3-30DA95546506}" sibTransId="{779903C5-A062-4EED-9006-BECA04DA11DE}"/>
    <dgm:cxn modelId="{A008E30B-E2CB-4608-8C35-918EC4F7247C}" type="presOf" srcId="{EC91B696-FAF4-4DC3-B6A6-B4C4F078B058}" destId="{585F66BC-697E-42BD-A3DB-77DBD3287FD0}" srcOrd="0" destOrd="0" presId="urn:microsoft.com/office/officeart/2005/8/layout/radial4"/>
    <dgm:cxn modelId="{45B3D523-DDEF-4B06-8058-726AF75F72D6}" srcId="{27B46FC4-D733-4F07-B631-B6BB664EEC6A}" destId="{90471B70-02A6-4DD1-9A0A-7D7A4800B790}" srcOrd="4" destOrd="0" parTransId="{37FB59EE-F7F4-40A5-9140-F36EED7D4CBA}" sibTransId="{4E8782DD-EE2D-46E2-84D2-6CACA3B10788}"/>
    <dgm:cxn modelId="{639B7AE8-BD01-45D1-93E0-E3B8E2EDB444}" type="presOf" srcId="{90471B70-02A6-4DD1-9A0A-7D7A4800B790}" destId="{A5048989-ED8D-4DEA-B889-3D7E52A0F57A}" srcOrd="0" destOrd="0" presId="urn:microsoft.com/office/officeart/2005/8/layout/radial4"/>
    <dgm:cxn modelId="{8473CD63-03B8-4792-AA50-C5B140F07347}" type="presOf" srcId="{27B46FC4-D733-4F07-B631-B6BB664EEC6A}" destId="{18071995-A8B6-4CFB-A20B-33B681934799}" srcOrd="0" destOrd="0" presId="urn:microsoft.com/office/officeart/2005/8/layout/radial4"/>
    <dgm:cxn modelId="{30EA34C2-AD29-4615-B9E1-00D5F1D678AF}" type="presOf" srcId="{52C5F8B8-98A0-4294-BD86-3BF17F9F94F9}" destId="{374ED48C-8CDA-4E70-9923-FDA2D0B66799}" srcOrd="0" destOrd="0" presId="urn:microsoft.com/office/officeart/2005/8/layout/radial4"/>
    <dgm:cxn modelId="{0AA14503-122D-45A5-A357-9A0727FAA320}" srcId="{27B46FC4-D733-4F07-B631-B6BB664EEC6A}" destId="{244E9354-DE96-4A92-A22C-36BEC891613E}" srcOrd="1" destOrd="0" parTransId="{04421FBD-D882-4A94-9145-8D6D5DCAB2E6}" sibTransId="{61F64818-D968-48A7-8444-A4D21D1393C8}"/>
    <dgm:cxn modelId="{37716DD3-C080-4306-B570-156BB297DD9A}" type="presParOf" srcId="{585F66BC-697E-42BD-A3DB-77DBD3287FD0}" destId="{18071995-A8B6-4CFB-A20B-33B681934799}" srcOrd="0" destOrd="0" presId="urn:microsoft.com/office/officeart/2005/8/layout/radial4"/>
    <dgm:cxn modelId="{155E93FE-DFC7-47E4-AFD9-BD6544CE305F}" type="presParOf" srcId="{585F66BC-697E-42BD-A3DB-77DBD3287FD0}" destId="{C234436B-2CBF-4E96-8D9A-11134D3E7004}" srcOrd="1" destOrd="0" presId="urn:microsoft.com/office/officeart/2005/8/layout/radial4"/>
    <dgm:cxn modelId="{33BDB254-F369-4C94-870E-5933C24DDDCC}" type="presParOf" srcId="{585F66BC-697E-42BD-A3DB-77DBD3287FD0}" destId="{C9EEE7D5-9A01-42AC-9062-7318F8273F9B}" srcOrd="2" destOrd="0" presId="urn:microsoft.com/office/officeart/2005/8/layout/radial4"/>
    <dgm:cxn modelId="{E4F5E9F6-CEE9-41FC-9956-AB6B127E2E72}" type="presParOf" srcId="{585F66BC-697E-42BD-A3DB-77DBD3287FD0}" destId="{557B2BBE-41F1-475D-A375-F2A244AB135C}" srcOrd="3" destOrd="0" presId="urn:microsoft.com/office/officeart/2005/8/layout/radial4"/>
    <dgm:cxn modelId="{F7502715-4695-41AA-ADE4-192F89FFDF51}" type="presParOf" srcId="{585F66BC-697E-42BD-A3DB-77DBD3287FD0}" destId="{AF30BF84-1299-429E-9029-0CC1B942E799}" srcOrd="4" destOrd="0" presId="urn:microsoft.com/office/officeart/2005/8/layout/radial4"/>
    <dgm:cxn modelId="{31F4175B-1A11-4A50-80BE-4E601C4B5033}" type="presParOf" srcId="{585F66BC-697E-42BD-A3DB-77DBD3287FD0}" destId="{810AC132-A8EC-411B-ADB8-B402FA9D3E30}" srcOrd="5" destOrd="0" presId="urn:microsoft.com/office/officeart/2005/8/layout/radial4"/>
    <dgm:cxn modelId="{FD17CA77-FB94-4329-8472-88DA61ECF471}" type="presParOf" srcId="{585F66BC-697E-42BD-A3DB-77DBD3287FD0}" destId="{374ED48C-8CDA-4E70-9923-FDA2D0B66799}" srcOrd="6" destOrd="0" presId="urn:microsoft.com/office/officeart/2005/8/layout/radial4"/>
    <dgm:cxn modelId="{88A7D364-1A36-4B8C-A80F-92A530C63DC6}" type="presParOf" srcId="{585F66BC-697E-42BD-A3DB-77DBD3287FD0}" destId="{13D2486C-1313-40CA-8759-39770EE2F2CF}" srcOrd="7" destOrd="0" presId="urn:microsoft.com/office/officeart/2005/8/layout/radial4"/>
    <dgm:cxn modelId="{B56B99B2-A09E-43E8-8AED-D95401FC323C}" type="presParOf" srcId="{585F66BC-697E-42BD-A3DB-77DBD3287FD0}" destId="{C5BB1DDA-0AD9-4799-8115-473D91B8454A}" srcOrd="8" destOrd="0" presId="urn:microsoft.com/office/officeart/2005/8/layout/radial4"/>
    <dgm:cxn modelId="{6B6806ED-B4A4-4283-A6AA-0A828502D486}" type="presParOf" srcId="{585F66BC-697E-42BD-A3DB-77DBD3287FD0}" destId="{8490C696-67A3-4CF1-848E-968D8BD6D8BB}" srcOrd="9" destOrd="0" presId="urn:microsoft.com/office/officeart/2005/8/layout/radial4"/>
    <dgm:cxn modelId="{7D8C9FCF-1CB8-4D0D-A3B4-CF033891B62B}" type="presParOf" srcId="{585F66BC-697E-42BD-A3DB-77DBD3287FD0}" destId="{A5048989-ED8D-4DEA-B889-3D7E52A0F5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0.86467</cdr:x>
      <cdr:y>0.76165</cdr:y>
    </cdr:from>
    <cdr:to>
      <cdr:x>1</cdr:x>
      <cdr:y>0.96822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2378" y="1956709"/>
          <a:ext cx="1102179" cy="530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домашние работы</a:t>
          </a:r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8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5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5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0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1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7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05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Звездочками отмечены значимые корреляции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Результаты </a:t>
            </a:r>
            <a:r>
              <a:rPr lang="ru-RU" dirty="0" err="1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валидизационного</a:t>
            </a:r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 исследования неоднозначны. </a:t>
            </a:r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Коэффициенты корреляции в строках 1 и 3 показывают хорошие результаты. По результатам других исследований самоотчет испытуемых о своих ИК-способностях (1) будет умеренно коррелировать с тестовым баллом. При этом мы ожидаем, что техническая грамотность (3) не будет коррелировать с тестовым баллом, так как ИК не измеряет ничего специально технического, только умение работать с информацией. Именно это мы и видим в первой и третьей строке. Это говорит в пользу </a:t>
            </a:r>
            <a:r>
              <a:rPr lang="ru-RU" dirty="0" err="1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валидности</a:t>
            </a:r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 результатов на белоруской выборке.</a:t>
            </a:r>
          </a:p>
          <a:p>
            <a:endParaRPr lang="ru-RU" dirty="0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Подытоживая, полученные коэффициенты корреляции баллов по тесту ИК-компетентности с баллами по опросникам уверенности в собственных способностях и технической грамотности близки к ожидаемым, что говорит в пользу конвергентной и дивергентной </a:t>
            </a:r>
            <a:r>
              <a:rPr lang="ru-RU" dirty="0" err="1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валидности</a:t>
            </a:r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 теста.</a:t>
            </a:r>
          </a:p>
          <a:p>
            <a:endParaRPr lang="en-US" dirty="0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(Возможно, на остальной части результатов не стоит заострять внимание, пока мы не проработаем ряд альтернативных гипотез, объясняющих результаты. Я не могу пока найти достаточно хорошего объяснения результатов для отчета в </a:t>
            </a:r>
            <a:r>
              <a:rPr lang="en-US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World Bank</a:t>
            </a:r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, но я не думаю, что проблема в ИК-тесте)</a:t>
            </a:r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Итак, традиционно в образовательном тестировании измеряется связь общей успеваемости (GPA) и тестового балла.  Сейчас в науке популярны различные теории общего интеллекта или общей когнитивной способности, в рамках которых ожидается, что многие образовательные достижения подчинены некой общей характеристике организма. Как следствие образовательные достижения будут связаны и между собой. В нашем случае связь высока, как и ожидается, но, возможно, немного выше, чем мы рассчитывали. Выше, чем обычно.</a:t>
            </a:r>
          </a:p>
          <a:p>
            <a:endParaRPr lang="ru-RU" dirty="0"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Далее, ожидается, что самостоятельность в обучении является предиктором образовательных достижений. У нас есть два вопроса на самостоятельность и их результаты не связаны с тестовым баллом. Это не говорит в пользу </a:t>
            </a:r>
            <a:r>
              <a:rPr lang="ru-RU" dirty="0" err="1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валидности</a:t>
            </a:r>
            <a:r>
              <a:rPr lang="ru-RU" dirty="0">
                <a:latin typeface="Arial" charset="0"/>
                <a:ea typeface="ＭＳ Ｐゴシック" pitchFamily="-112" charset="-128"/>
                <a:cs typeface="ＭＳ Ｐゴシック" pitchFamily="-112" charset="-128"/>
              </a:rPr>
              <a:t> теста. Вероятно, есть альтернативные объяснения этого факта (работой с которыми я сейчас и занимаюсь).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8F73E-7E4D-4ACB-BE67-E0E1E63649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46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78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774C52-58EC-4F80-9BC1-F2C44E3E3089}" type="slidenum">
              <a:rPr lang="en-US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Для оценки результативности проекта разрабатывается специализированный инструмент, который позволяет</a:t>
            </a:r>
          </a:p>
        </p:txBody>
      </p:sp>
    </p:spTree>
    <p:extLst>
      <p:ext uri="{BB962C8B-B14F-4D97-AF65-F5344CB8AC3E}">
        <p14:creationId xmlns:p14="http://schemas.microsoft.com/office/powerpoint/2010/main" val="398534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34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77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95C2FC-B4DF-442A-B370-CBB441065844}" type="slidenum">
              <a:rPr lang="en-US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1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Для пояснения введенного понятия приведем примеры заданий, проверяющих навыки и когнитивные деятельности, составляющие ИК компетентность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Доступ — найти и открыть соответствующее сообщение электронной почты в ящике входящих писем;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Управление — найти и организовать соответствующую информацию из писем электронной почты;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Интеграция — проанализировать преимущества рекомендуемых чистящих средств для выведения пятен;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Оценка — принять решение, какое средство для выведения пятен целесообразно заказать через Интернет–магазин, основываясь на информации сайтов продавцов соответствующих товаров;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Создание — представить свои рекомендации по решению некоторого вопроса в формате письма электронной почты.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Сценарий каждого задания будет приближен к реальной жизни. Например: </a:t>
            </a:r>
            <a:r>
              <a:rPr lang="ru-RU" sz="1200" i="1" dirty="0" smtClean="0">
                <a:latin typeface="Arial" pitchFamily="34" charset="0"/>
                <a:ea typeface="ＭＳ Ｐゴシック" pitchFamily="34" charset="-128"/>
              </a:rPr>
              <a:t>Используя программу поиска найти сайты со статьями о болезнях сердца</a:t>
            </a:r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 (задание на оценивание умения «доступ») или </a:t>
            </a:r>
            <a:r>
              <a:rPr lang="ru-RU" sz="1200" i="1" dirty="0" smtClean="0">
                <a:latin typeface="Arial" pitchFamily="34" charset="0"/>
                <a:ea typeface="ＭＳ Ｐゴシック" pitchFamily="34" charset="-128"/>
              </a:rPr>
              <a:t>В каждой из найденных статей найти информацию по вариантам</a:t>
            </a:r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ru-RU" sz="1200" i="1" dirty="0" smtClean="0">
                <a:latin typeface="Arial" pitchFamily="34" charset="0"/>
                <a:ea typeface="ＭＳ Ｐゴシック" pitchFamily="34" charset="-128"/>
              </a:rPr>
              <a:t>лечения </a:t>
            </a:r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(задание на оценивание умения «интеграция»). Если задание связано с каким-либо школьным предметом, то его содержание не выходит за рамки стандарта обучения по данному предмету. Попутно отметим, что в группу по разработке заданий входят учителя информатики, русского </a:t>
            </a:r>
          </a:p>
          <a:p>
            <a:pPr eaLnBrk="1" hangingPunct="1"/>
            <a:r>
              <a:rPr lang="ru-RU" sz="1200" dirty="0" smtClean="0">
                <a:latin typeface="Arial" pitchFamily="34" charset="0"/>
                <a:ea typeface="ＭＳ Ｐゴシック" pitchFamily="34" charset="-128"/>
              </a:rPr>
              <a:t>3) Для выполнения заданий теста разрабатывается специальная тестирующая среда, включающая имитацию программы поиска в Интернете, почтовой программы, текстового и графического редактор и т.д. Это делается для того, чтобы уравнять условия выполнения теста учащимися (ранее полученные навыки работы с каким-либо программным средством не дадут большого преимущества перед теми ребятами, которые по объективным причинам таких навыков в школе приобрести не смогли).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3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7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6D1-E5BF-49F3-ADAA-9DF3AA45E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971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120-31A1-4161-AD32-3125D81C4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4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AD9-C311-4693-A013-0B30C01B9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548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6714240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00150"/>
            <a:ext cx="7781040" cy="3397770"/>
          </a:xfrm>
        </p:spPr>
        <p:txBody>
          <a:bodyPr/>
          <a:lstStyle>
            <a:lvl1pPr marL="214313" indent="-21431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1350">
                <a:solidFill>
                  <a:srgbClr val="000000"/>
                </a:solidFill>
                <a:effectLst/>
              </a:defRPr>
            </a:lvl1pPr>
            <a:lvl2pPr marL="427435" indent="-213122">
              <a:buFont typeface="Lucida Grande"/>
              <a:buChar char="-"/>
              <a:defRPr sz="1200">
                <a:solidFill>
                  <a:srgbClr val="000000"/>
                </a:solidFill>
              </a:defRPr>
            </a:lvl2pPr>
            <a:lvl3pPr marL="641747" indent="-214313">
              <a:defRPr sz="1200">
                <a:solidFill>
                  <a:srgbClr val="000000"/>
                </a:solidFill>
              </a:defRPr>
            </a:lvl3pPr>
            <a:lvl4pPr marL="854869" indent="-213122">
              <a:defRPr sz="12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2. Envisioning</a:t>
            </a:r>
          </a:p>
        </p:txBody>
      </p:sp>
    </p:spTree>
    <p:extLst>
      <p:ext uri="{BB962C8B-B14F-4D97-AF65-F5344CB8AC3E}">
        <p14:creationId xmlns:p14="http://schemas.microsoft.com/office/powerpoint/2010/main" val="1484521243"/>
      </p:ext>
    </p:extLst>
  </p:cSld>
  <p:clrMapOvr>
    <a:masterClrMapping/>
  </p:clrMapOvr>
  <p:transition spd="med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5242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заголовкавысвыа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865262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CF9-0FE7-48F4-BB7C-72090E5CD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:\Documents and Settings\ntyurina\Desktop\Рейтинги\лого\social_nav_logotype-01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Описание: nfp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71976" y="73242"/>
            <a:ext cx="73803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тестирования и использование результатов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28-29 ноября 2013 года,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1587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FD7-8752-425A-BABC-C14054ADE9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7220" y="4767263"/>
            <a:ext cx="2133600" cy="274637"/>
          </a:xfrm>
        </p:spPr>
        <p:txBody>
          <a:bodyPr/>
          <a:lstStyle>
            <a:lvl1pPr>
              <a:defRPr sz="1800" b="1"/>
            </a:lvl1pPr>
          </a:lstStyle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30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85D0-C8E2-46B8-9B50-FF3A95111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24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FC5-E6A9-4EF6-BE9D-C676AE697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007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C8F4-3998-43BC-8464-0481A8F9D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739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D7B-4815-44C5-AC5F-AED5AE355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0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985-5661-49E6-A15D-52918F5DF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844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17E-B990-461D-8071-46D490795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441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6D1-E5BF-49F3-ADAA-9DF3AA45E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3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120-31A1-4161-AD32-3125D81C4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160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AD9-C311-4693-A013-0B30C01B9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40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6714240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00150"/>
            <a:ext cx="7781040" cy="3397770"/>
          </a:xfrm>
        </p:spPr>
        <p:txBody>
          <a:bodyPr/>
          <a:lstStyle>
            <a:lvl1pPr marL="214313" indent="-21431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1350">
                <a:solidFill>
                  <a:srgbClr val="000000"/>
                </a:solidFill>
                <a:effectLst/>
              </a:defRPr>
            </a:lvl1pPr>
            <a:lvl2pPr marL="427435" indent="-213122">
              <a:buFont typeface="Lucida Grande"/>
              <a:buChar char="-"/>
              <a:defRPr sz="1200">
                <a:solidFill>
                  <a:srgbClr val="000000"/>
                </a:solidFill>
              </a:defRPr>
            </a:lvl2pPr>
            <a:lvl3pPr marL="641747" indent="-214313">
              <a:defRPr sz="1200">
                <a:solidFill>
                  <a:srgbClr val="000000"/>
                </a:solidFill>
              </a:defRPr>
            </a:lvl3pPr>
            <a:lvl4pPr marL="854869" indent="-213122">
              <a:defRPr sz="12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2. Envisioning</a:t>
            </a:r>
          </a:p>
        </p:txBody>
      </p:sp>
    </p:spTree>
    <p:extLst>
      <p:ext uri="{BB962C8B-B14F-4D97-AF65-F5344CB8AC3E}">
        <p14:creationId xmlns:p14="http://schemas.microsoft.com/office/powerpoint/2010/main" val="429311790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5242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заголовкавысвыа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865262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CF9-0FE7-48F4-BB7C-72090E5CD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:\Documents and Settings\ntyurina\Desktop\Рейтинги\лого\social_nav_logotype-01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Описание: nfp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71976" y="73242"/>
            <a:ext cx="73803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тестирования и использование результатов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28-29 ноября 2013 года,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99343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FD7-8752-425A-BABC-C14054ADE9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7220" y="4767263"/>
            <a:ext cx="2133600" cy="274637"/>
          </a:xfrm>
        </p:spPr>
        <p:txBody>
          <a:bodyPr/>
          <a:lstStyle>
            <a:lvl1pPr>
              <a:defRPr sz="1800" b="1"/>
            </a:lvl1pPr>
          </a:lstStyle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85D0-C8E2-46B8-9B50-FF3A95111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8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FC5-E6A9-4EF6-BE9D-C676AE697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14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C8F4-3998-43BC-8464-0481A8F9D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07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D7B-4815-44C5-AC5F-AED5AE355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80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985-5661-49E6-A15D-52918F5DF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17E-B990-461D-8071-46D490795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73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6D1-E5BF-49F3-ADAA-9DF3AA45E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8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120-31A1-4161-AD32-3125D81C4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39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AD9-C311-4693-A013-0B30C01B9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06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6714240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00150"/>
            <a:ext cx="7781040" cy="3397770"/>
          </a:xfrm>
        </p:spPr>
        <p:txBody>
          <a:bodyPr/>
          <a:lstStyle>
            <a:lvl1pPr marL="214313" indent="-21431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1350">
                <a:solidFill>
                  <a:srgbClr val="000000"/>
                </a:solidFill>
                <a:effectLst/>
              </a:defRPr>
            </a:lvl1pPr>
            <a:lvl2pPr marL="427435" indent="-213122">
              <a:buFont typeface="Lucida Grande"/>
              <a:buChar char="-"/>
              <a:defRPr sz="1200">
                <a:solidFill>
                  <a:srgbClr val="000000"/>
                </a:solidFill>
              </a:defRPr>
            </a:lvl2pPr>
            <a:lvl3pPr marL="641747" indent="-214313">
              <a:defRPr sz="1200">
                <a:solidFill>
                  <a:srgbClr val="000000"/>
                </a:solidFill>
              </a:defRPr>
            </a:lvl3pPr>
            <a:lvl4pPr marL="854869" indent="-213122">
              <a:defRPr sz="12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2. Envisioning</a:t>
            </a:r>
          </a:p>
        </p:txBody>
      </p:sp>
    </p:spTree>
    <p:extLst>
      <p:ext uri="{BB962C8B-B14F-4D97-AF65-F5344CB8AC3E}">
        <p14:creationId xmlns:p14="http://schemas.microsoft.com/office/powerpoint/2010/main" val="2508690771"/>
      </p:ext>
    </p:extLst>
  </p:cSld>
  <p:clrMapOvr>
    <a:masterClrMapping/>
  </p:clrMapOvr>
  <p:transition spd="med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5242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заголовкавысвыа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865262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CF9-0FE7-48F4-BB7C-72090E5CD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:\Documents and Settings\ntyurina\Desktop\Рейтинги\лого\social_nav_logotype-01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Описание: nfp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71976" y="73242"/>
            <a:ext cx="73803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тестирования и использование результатов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28-29 ноября 2013 года,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36756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FD7-8752-425A-BABC-C14054ADE9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7220" y="4767263"/>
            <a:ext cx="2133600" cy="274637"/>
          </a:xfrm>
        </p:spPr>
        <p:txBody>
          <a:bodyPr/>
          <a:lstStyle>
            <a:lvl1pPr>
              <a:defRPr sz="1800" b="1"/>
            </a:lvl1pPr>
          </a:lstStyle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02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85D0-C8E2-46B8-9B50-FF3A95111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29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FC5-E6A9-4EF6-BE9D-C676AE697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56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C8F4-3998-43BC-8464-0481A8F9D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D7B-4815-44C5-AC5F-AED5AE355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81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985-5661-49E6-A15D-52918F5DF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91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17E-B990-461D-8071-46D490795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0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6D1-E5BF-49F3-ADAA-9DF3AA45E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7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120-31A1-4161-AD32-3125D81C4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0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AD9-C311-4693-A013-0B30C01B9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79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6714240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00150"/>
            <a:ext cx="7781040" cy="3397770"/>
          </a:xfrm>
        </p:spPr>
        <p:txBody>
          <a:bodyPr/>
          <a:lstStyle>
            <a:lvl1pPr marL="214313" indent="-21431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1350">
                <a:solidFill>
                  <a:srgbClr val="000000"/>
                </a:solidFill>
                <a:effectLst/>
              </a:defRPr>
            </a:lvl1pPr>
            <a:lvl2pPr marL="427435" indent="-213122">
              <a:buFont typeface="Lucida Grande"/>
              <a:buChar char="-"/>
              <a:defRPr sz="1200">
                <a:solidFill>
                  <a:srgbClr val="000000"/>
                </a:solidFill>
              </a:defRPr>
            </a:lvl2pPr>
            <a:lvl3pPr marL="641747" indent="-214313">
              <a:defRPr sz="1200">
                <a:solidFill>
                  <a:srgbClr val="000000"/>
                </a:solidFill>
              </a:defRPr>
            </a:lvl3pPr>
            <a:lvl4pPr marL="854869" indent="-213122">
              <a:defRPr sz="12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2. Envisioning</a:t>
            </a:r>
          </a:p>
        </p:txBody>
      </p:sp>
    </p:spTree>
    <p:extLst>
      <p:ext uri="{BB962C8B-B14F-4D97-AF65-F5344CB8AC3E}">
        <p14:creationId xmlns:p14="http://schemas.microsoft.com/office/powerpoint/2010/main" val="2481902646"/>
      </p:ext>
    </p:extLst>
  </p:cSld>
  <p:clrMapOvr>
    <a:masterClrMapping/>
  </p:clrMapOvr>
  <p:transition spd="med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82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32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2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5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11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17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90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61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20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15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21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7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4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60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76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4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14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97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96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35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16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9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365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4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01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45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40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3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38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5242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заголовкавысвыа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865262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CF9-0FE7-48F4-BB7C-72090E5CD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:\Documents and Settings\ntyurina\Desktop\Рейтинги\лого\social_nav_logotype-01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Описание: nfp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71976" y="73242"/>
            <a:ext cx="73803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тестирования и использование результатов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28-29 ноября 2013 года,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3804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FD7-8752-425A-BABC-C14054ADE9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7220" y="4767263"/>
            <a:ext cx="2133600" cy="274637"/>
          </a:xfrm>
        </p:spPr>
        <p:txBody>
          <a:bodyPr/>
          <a:lstStyle>
            <a:lvl1pPr>
              <a:defRPr sz="1800" b="1"/>
            </a:lvl1pPr>
          </a:lstStyle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5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85D0-C8E2-46B8-9B50-FF3A95111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32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FC5-E6A9-4EF6-BE9D-C676AE697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11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C8F4-3998-43BC-8464-0481A8F9D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84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D7B-4815-44C5-AC5F-AED5AE355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87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985-5661-49E6-A15D-52918F5DF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40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17E-B990-461D-8071-46D490795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879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86D1-E5BF-49F3-ADAA-9DF3AA45E7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491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E120-31A1-4161-AD32-3125D81C47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0AD9-C311-4693-A013-0B30C01B93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246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6714240" cy="5941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00150"/>
            <a:ext cx="7781040" cy="3397770"/>
          </a:xfrm>
        </p:spPr>
        <p:txBody>
          <a:bodyPr/>
          <a:lstStyle>
            <a:lvl1pPr marL="214313" indent="-214313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1350">
                <a:solidFill>
                  <a:srgbClr val="000000"/>
                </a:solidFill>
                <a:effectLst/>
              </a:defRPr>
            </a:lvl1pPr>
            <a:lvl2pPr marL="427435" indent="-213122">
              <a:buFont typeface="Lucida Grande"/>
              <a:buChar char="-"/>
              <a:defRPr sz="1200">
                <a:solidFill>
                  <a:srgbClr val="000000"/>
                </a:solidFill>
              </a:defRPr>
            </a:lvl2pPr>
            <a:lvl3pPr marL="641747" indent="-214313">
              <a:defRPr sz="1200">
                <a:solidFill>
                  <a:srgbClr val="000000"/>
                </a:solidFill>
              </a:defRPr>
            </a:lvl3pPr>
            <a:lvl4pPr marL="854869" indent="-213122">
              <a:defRPr sz="12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2. Envisioning</a:t>
            </a:r>
          </a:p>
        </p:txBody>
      </p:sp>
    </p:spTree>
    <p:extLst>
      <p:ext uri="{BB962C8B-B14F-4D97-AF65-F5344CB8AC3E}">
        <p14:creationId xmlns:p14="http://schemas.microsoft.com/office/powerpoint/2010/main" val="2977292365"/>
      </p:ext>
    </p:extLst>
  </p:cSld>
  <p:clrMapOvr>
    <a:masterClrMapping/>
  </p:clrMapOvr>
  <p:transition spd="med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52429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</a:t>
            </a:r>
            <a:r>
              <a:rPr lang="ru-RU" dirty="0" err="1" smtClean="0"/>
              <a:t>заголовкавысвыа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00800" cy="865262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5CF9-0FE7-48F4-BB7C-72090E5CD8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rtc-edu.ru/sites/default/files/pict/wb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2" name="Picture 4" descr="Описание: лого.jp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3" name="Picture 10" descr="img69119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C:\Documents and Settings\ntyurina\Desktop\Рейтинги\лого\social_nav_logotype-01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Описание: nfpk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77" y="4577088"/>
            <a:ext cx="613699" cy="4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18" y="4598607"/>
            <a:ext cx="1553210" cy="36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71976" y="73242"/>
            <a:ext cx="73803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тестирования и использование результатов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28-29 ноября 2013 года,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44212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EFD7-8752-425A-BABC-C14054ADE9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7220" y="4767263"/>
            <a:ext cx="2133600" cy="274637"/>
          </a:xfrm>
        </p:spPr>
        <p:txBody>
          <a:bodyPr/>
          <a:lstStyle>
            <a:lvl1pPr>
              <a:defRPr sz="1800" b="1"/>
            </a:lvl1pPr>
          </a:lstStyle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71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85D0-C8E2-46B8-9B50-FF3A951118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96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AFC5-E6A9-4EF6-BE9D-C676AE697E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4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C8F4-3998-43BC-8464-0481A8F9D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91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2D7B-4815-44C5-AC5F-AED5AE355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37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985-5661-49E6-A15D-52918F5DF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62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17E-B990-461D-8071-46D4907955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23478"/>
            <a:ext cx="86616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5351C-732F-4B31-9541-3063998DA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23478"/>
            <a:ext cx="86616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5351C-732F-4B31-9541-3063998DA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9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23478"/>
            <a:ext cx="86616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5351C-732F-4B31-9541-3063998DA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23478"/>
            <a:ext cx="86616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5351C-732F-4B31-9541-3063998DA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9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rtc_prezent_png\rtc_logo_0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123478"/>
            <a:ext cx="86616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35351C-732F-4B31-9541-3063998DA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hyperlink" Target="http://www.rtc-edu.ru/trainings/webinar/22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hyperlink" Target="http://www.rtc-edu.ru/resources/rao/30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hyperlink" Target="http://www.rtc-edu.ru/trainings/seminars/28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hyperlink" Target="http://ioe.hse.ru/monitoring/nis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hyperlink" Target="http://www.hse.ru/video/148425620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11434" y="1635646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Оценка информационно-коммуникационной грамотности школьников и использование её результатов на региональном уровне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896199" y="3099592"/>
            <a:ext cx="706828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Авдеева Светлана Михайловна</a:t>
            </a:r>
            <a:r>
              <a:rPr lang="ru-RU" sz="1600" dirty="0" smtClean="0">
                <a:solidFill>
                  <a:srgbClr val="FFFF00"/>
                </a:solidFill>
              </a:rPr>
              <a:t>,</a:t>
            </a:r>
            <a:r>
              <a:rPr lang="ru-RU" sz="1600" dirty="0" smtClean="0">
                <a:solidFill>
                  <a:srgbClr val="FFFFFF"/>
                </a:solidFill>
              </a:rPr>
              <a:t>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заместитель исполнительного директора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Национального фонда подготовки кадров, к.т.н.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Тарасова Ксения Вадимовна,</a:t>
            </a:r>
            <a:r>
              <a:rPr lang="ru-RU" sz="1600" dirty="0" smtClean="0">
                <a:solidFill>
                  <a:srgbClr val="FFFFFF"/>
                </a:solidFill>
              </a:rPr>
              <a:t> </a:t>
            </a:r>
            <a:endParaRPr lang="ru-RU" sz="1600" dirty="0">
              <a:solidFill>
                <a:srgbClr val="FFFFFF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>
                <a:solidFill>
                  <a:srgbClr val="FFFFFF"/>
                </a:solidFill>
              </a:rPr>
              <a:t>ведущий специалист департамента развития ИКТ в образовании Национального фонда подготовки кадров, </a:t>
            </a:r>
            <a:r>
              <a:rPr lang="ru-RU" sz="1600" dirty="0" err="1">
                <a:solidFill>
                  <a:srgbClr val="FFFFFF"/>
                </a:solidFill>
              </a:rPr>
              <a:t>к.п.н</a:t>
            </a:r>
            <a:r>
              <a:rPr lang="ru-RU" sz="16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Сайт инструмента:</a:t>
            </a:r>
            <a:r>
              <a:rPr lang="en-US" sz="1600" dirty="0" smtClean="0">
                <a:solidFill>
                  <a:srgbClr val="FFFFFF"/>
                </a:solidFill>
              </a:rPr>
              <a:t>www.ictlit.com</a:t>
            </a:r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639519"/>
            <a:ext cx="9171163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9" name="Рисунок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35" y="4707640"/>
            <a:ext cx="1553210" cy="3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15 мая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5" y="4671286"/>
            <a:ext cx="451015" cy="4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119118"/>
            <a:ext cx="7344816" cy="4024382"/>
          </a:xfrm>
          <a:prstGeom prst="rect">
            <a:avLst/>
          </a:prstGeom>
        </p:spPr>
      </p:pic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6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2091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  <a:t>Интерфейс тестового задания</a:t>
            </a:r>
            <a:r>
              <a:rPr lang="ru-RU" altLang="ru-RU" sz="2400" b="1" dirty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  <a:t/>
            </a:r>
            <a:br>
              <a:rPr lang="ru-RU" altLang="ru-RU" sz="2400" b="1" dirty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Материалы выступлений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402530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err="1" smtClean="0">
                <a:solidFill>
                  <a:prstClr val="black"/>
                </a:solidFill>
              </a:rPr>
              <a:t>Вебинар</a:t>
            </a:r>
            <a:r>
              <a:rPr lang="ru-RU" sz="1800" b="1" dirty="0" smtClean="0">
                <a:solidFill>
                  <a:prstClr val="black"/>
                </a:solidFill>
              </a:rPr>
              <a:t> РТЦ ИУО РАО «Как </a:t>
            </a:r>
            <a:r>
              <a:rPr lang="ru-RU" sz="1800" b="1" dirty="0">
                <a:solidFill>
                  <a:prstClr val="black"/>
                </a:solidFill>
              </a:rPr>
              <a:t>оценить информационно-коммуникационную компетентность школьников</a:t>
            </a:r>
            <a:r>
              <a:rPr lang="ru-RU" sz="1800" b="1" dirty="0" smtClean="0">
                <a:solidFill>
                  <a:prstClr val="black"/>
                </a:solidFill>
              </a:rPr>
              <a:t>?» </a:t>
            </a:r>
          </a:p>
          <a:p>
            <a:pPr algn="l"/>
            <a:r>
              <a:rPr lang="en-US" sz="1800" b="1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800" b="1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800" b="1" dirty="0" smtClean="0">
                <a:solidFill>
                  <a:prstClr val="black"/>
                </a:solidFill>
                <a:hlinkClick r:id="rId4"/>
              </a:rPr>
              <a:t>www.rtc-edu.ru/trainings/webinar/225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 algn="l"/>
            <a:endParaRPr lang="ru-RU" sz="1800" b="1" dirty="0">
              <a:solidFill>
                <a:prstClr val="black"/>
              </a:solidFill>
            </a:endParaRPr>
          </a:p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08" y="1142024"/>
            <a:ext cx="4817392" cy="33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Материалы выступлений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402530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prstClr val="black"/>
                </a:solidFill>
              </a:rPr>
              <a:t>Семинар </a:t>
            </a:r>
            <a:r>
              <a:rPr lang="ru-RU" sz="1800" b="1" dirty="0" smtClean="0">
                <a:solidFill>
                  <a:prstClr val="black"/>
                </a:solidFill>
              </a:rPr>
              <a:t>«</a:t>
            </a:r>
            <a:r>
              <a:rPr lang="ru-RU" sz="1800" b="1" dirty="0">
                <a:solidFill>
                  <a:prstClr val="black"/>
                </a:solidFill>
              </a:rPr>
              <a:t>Методологические основы оценки качества образования» Российской академии </a:t>
            </a:r>
            <a:r>
              <a:rPr lang="ru-RU" sz="1800" b="1" dirty="0" smtClean="0">
                <a:solidFill>
                  <a:prstClr val="black"/>
                </a:solidFill>
              </a:rPr>
              <a:t>образования</a:t>
            </a:r>
            <a:endParaRPr lang="ru-RU" sz="1800" b="1" dirty="0">
              <a:solidFill>
                <a:prstClr val="black"/>
              </a:solidFill>
            </a:endParaRPr>
          </a:p>
          <a:p>
            <a:pPr algn="l"/>
            <a:r>
              <a:rPr lang="ru-RU" sz="1800" b="1" dirty="0" smtClean="0">
                <a:solidFill>
                  <a:prstClr val="black"/>
                </a:solidFill>
              </a:rPr>
              <a:t>Доклад «Методологические </a:t>
            </a:r>
            <a:r>
              <a:rPr lang="ru-RU" sz="1800" b="1" dirty="0">
                <a:solidFill>
                  <a:prstClr val="black"/>
                </a:solidFill>
              </a:rPr>
              <a:t>подходы к оценке информационно-коммуникационной </a:t>
            </a:r>
            <a:r>
              <a:rPr lang="ru-RU" sz="1800" b="1" dirty="0" smtClean="0">
                <a:solidFill>
                  <a:prstClr val="black"/>
                </a:solidFill>
              </a:rPr>
              <a:t>компетентности» </a:t>
            </a:r>
          </a:p>
          <a:p>
            <a:pPr algn="l"/>
            <a:endParaRPr lang="ru-RU" sz="1800" b="1" dirty="0" smtClean="0">
              <a:solidFill>
                <a:prstClr val="black"/>
              </a:solidFill>
            </a:endParaRPr>
          </a:p>
          <a:p>
            <a:pPr algn="l"/>
            <a:r>
              <a:rPr lang="en-US" sz="1800" b="1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800" b="1" dirty="0" smtClean="0">
                <a:solidFill>
                  <a:prstClr val="black"/>
                </a:solidFill>
                <a:hlinkClick r:id="rId4"/>
              </a:rPr>
              <a:t>www.rtc-edu.ru/resources/rao/307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 algn="l"/>
            <a:endParaRPr lang="ru-RU" sz="1800" b="1" dirty="0">
              <a:solidFill>
                <a:prstClr val="black"/>
              </a:solidFill>
            </a:endParaRPr>
          </a:p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88" y="1151152"/>
            <a:ext cx="4591533" cy="34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Материалы выступлений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402530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prstClr val="black"/>
                </a:solidFill>
              </a:rPr>
              <a:t>Семинар «</a:t>
            </a:r>
            <a:r>
              <a:rPr lang="ru-RU" sz="1800" b="1" dirty="0">
                <a:solidFill>
                  <a:prstClr val="black"/>
                </a:solidFill>
              </a:rPr>
              <a:t>Оценка информационно-коммуникационной компетентности выпускников основной школы: инструментарий, организация и использование </a:t>
            </a:r>
            <a:r>
              <a:rPr lang="ru-RU" sz="1800" b="1" dirty="0" smtClean="0">
                <a:solidFill>
                  <a:prstClr val="black"/>
                </a:solidFill>
              </a:rPr>
              <a:t>результатов» </a:t>
            </a:r>
          </a:p>
          <a:p>
            <a:pPr algn="l"/>
            <a:r>
              <a:rPr lang="en-US" sz="1800" b="1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800" b="1" dirty="0" smtClean="0">
                <a:solidFill>
                  <a:prstClr val="black"/>
                </a:solidFill>
                <a:hlinkClick r:id="rId4"/>
              </a:rPr>
              <a:t>www.rtc-edu.ru/trainings/seminars/287</a:t>
            </a:r>
            <a:endParaRPr lang="ru-RU" sz="1800" b="1" dirty="0" smtClean="0">
              <a:solidFill>
                <a:prstClr val="black"/>
              </a:solidFill>
            </a:endParaRPr>
          </a:p>
          <a:p>
            <a:pPr algn="l"/>
            <a:endParaRPr lang="ru-RU" sz="1800" b="1" dirty="0">
              <a:solidFill>
                <a:prstClr val="black"/>
              </a:solidFill>
            </a:endParaRPr>
          </a:p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0138"/>
            <a:ext cx="4608512" cy="39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Материалы выступлений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885698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prstClr val="black"/>
                </a:solidFill>
              </a:rPr>
              <a:t>Семинар </a:t>
            </a:r>
            <a:r>
              <a:rPr lang="ru-RU" sz="1600" b="1" dirty="0" smtClean="0">
                <a:solidFill>
                  <a:prstClr val="black"/>
                </a:solidFill>
              </a:rPr>
              <a:t>в </a:t>
            </a:r>
            <a:r>
              <a:rPr lang="ru-RU" sz="1600" b="1" dirty="0">
                <a:solidFill>
                  <a:prstClr val="black"/>
                </a:solidFill>
              </a:rPr>
              <a:t>Центре мониторинга качества образования НИУ ВШЭ </a:t>
            </a:r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ru-RU" sz="1600" b="1" dirty="0">
                <a:solidFill>
                  <a:prstClr val="black"/>
                </a:solidFill>
              </a:rPr>
              <a:t>Измерения в социальных </a:t>
            </a:r>
            <a:r>
              <a:rPr lang="ru-RU" sz="1600" b="1" dirty="0" smtClean="0">
                <a:solidFill>
                  <a:prstClr val="black"/>
                </a:solidFill>
              </a:rPr>
              <a:t>науках»</a:t>
            </a:r>
          </a:p>
          <a:p>
            <a:pPr algn="l"/>
            <a:r>
              <a:rPr lang="ru-RU" sz="1600" b="1" dirty="0" smtClean="0">
                <a:solidFill>
                  <a:prstClr val="black"/>
                </a:solidFill>
              </a:rPr>
              <a:t>Доклад «Систематический </a:t>
            </a:r>
            <a:r>
              <a:rPr lang="ru-RU" sz="1600" b="1" dirty="0">
                <a:solidFill>
                  <a:prstClr val="black"/>
                </a:solidFill>
              </a:rPr>
              <a:t>подход к разработке тестовых заданий: от сбора свидетельств до анализа </a:t>
            </a:r>
            <a:r>
              <a:rPr lang="ru-RU" sz="1600" b="1" dirty="0" smtClean="0">
                <a:solidFill>
                  <a:prstClr val="black"/>
                </a:solidFill>
              </a:rPr>
              <a:t>результатов» </a:t>
            </a:r>
          </a:p>
          <a:p>
            <a:pPr algn="l"/>
            <a:r>
              <a:rPr lang="en-US" sz="1600" b="1" dirty="0">
                <a:solidFill>
                  <a:prstClr val="black">
                    <a:tint val="75000"/>
                  </a:prstClr>
                </a:solidFill>
                <a:hlinkClick r:id="rId4"/>
              </a:rPr>
              <a:t>http://</a:t>
            </a:r>
            <a:r>
              <a:rPr lang="en-US" sz="1600" b="1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ioe.hse.ru/monitoring/nis1</a:t>
            </a:r>
            <a:endParaRPr lang="ru-RU" sz="16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ru-RU" sz="1800" b="1" dirty="0">
              <a:solidFill>
                <a:prstClr val="black"/>
              </a:solidFill>
            </a:endParaRPr>
          </a:p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71750"/>
            <a:ext cx="573832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Материалы выступлений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885698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prstClr val="black"/>
                </a:solidFill>
              </a:rPr>
              <a:t>Семинар </a:t>
            </a:r>
            <a:r>
              <a:rPr lang="ru-RU" sz="1800" b="1" dirty="0" smtClean="0">
                <a:solidFill>
                  <a:prstClr val="black"/>
                </a:solidFill>
              </a:rPr>
              <a:t>Института </a:t>
            </a:r>
            <a:r>
              <a:rPr lang="ru-RU" sz="1800" b="1" dirty="0">
                <a:solidFill>
                  <a:prstClr val="black"/>
                </a:solidFill>
              </a:rPr>
              <a:t>образования НИУ ВШЭ «Актуальные исследования и разработки в области образования</a:t>
            </a:r>
            <a:r>
              <a:rPr lang="ru-RU" sz="1800" b="1" dirty="0" smtClean="0">
                <a:solidFill>
                  <a:prstClr val="black"/>
                </a:solidFill>
              </a:rPr>
              <a:t>»</a:t>
            </a:r>
          </a:p>
          <a:p>
            <a:pPr algn="l"/>
            <a:r>
              <a:rPr lang="en-US" sz="1800" b="1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http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  <a:hlinkClick r:id="rId4"/>
              </a:rPr>
              <a:t>://</a:t>
            </a:r>
            <a:r>
              <a:rPr lang="en-US" sz="1800" b="1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www.hse.ru/video/148425620.html</a:t>
            </a:r>
            <a:endParaRPr lang="ru-RU" sz="1800" b="1" dirty="0" smtClean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ru-RU" sz="1400" b="1" dirty="0">
              <a:solidFill>
                <a:prstClr val="black"/>
              </a:solidFill>
            </a:endParaRPr>
          </a:p>
          <a:p>
            <a:pPr algn="l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61" y="2427734"/>
            <a:ext cx="6133504" cy="26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Апробации и аудит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ICL</a:t>
            </a:r>
            <a:r>
              <a:rPr lang="ru-RU" sz="2000" dirty="0" smtClean="0"/>
              <a:t>-тест был </a:t>
            </a:r>
            <a:r>
              <a:rPr lang="ru-RU" sz="2000" dirty="0"/>
              <a:t>апробирован в школах </a:t>
            </a:r>
            <a:endParaRPr lang="ru-RU" sz="2000" dirty="0" smtClean="0"/>
          </a:p>
          <a:p>
            <a:r>
              <a:rPr lang="ru-RU" sz="2000" dirty="0" smtClean="0"/>
              <a:t>пяти регионов России,</a:t>
            </a:r>
          </a:p>
          <a:p>
            <a:r>
              <a:rPr lang="ru-RU" sz="2000" dirty="0" smtClean="0"/>
              <a:t>двух регионов Республики Белоруссия, </a:t>
            </a:r>
          </a:p>
          <a:p>
            <a:r>
              <a:rPr lang="ru-RU" sz="2000" dirty="0" smtClean="0"/>
              <a:t>Республики Армения,</a:t>
            </a:r>
          </a:p>
          <a:p>
            <a:r>
              <a:rPr lang="ru-RU" sz="2000" dirty="0"/>
              <a:t>Великобритании, </a:t>
            </a:r>
          </a:p>
          <a:p>
            <a:r>
              <a:rPr lang="ru-RU" sz="2000" dirty="0" smtClean="0"/>
              <a:t>Таиланде.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3515538"/>
            <a:ext cx="8010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Успешно прошел аудит в Манчестерском университете и Центре передовых исследований в области образования Нью-Йоркского университета.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6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Варианты прохождения IC </a:t>
            </a:r>
            <a:r>
              <a:rPr lang="ru-RU" sz="2400" b="1" dirty="0" err="1" smtClean="0">
                <a:solidFill>
                  <a:schemeClr val="bg1"/>
                </a:solidFill>
              </a:rPr>
              <a:t>Literacy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Test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827584" y="1200150"/>
            <a:ext cx="6912768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зависят от технических  условий, которые может предоставить заказчик для проведения тестирования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тестирование может проводиться силами представителей заказчика или специалистами НФПК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в процессе тестирования  могут использоваться компьютеры, подключенные по </a:t>
            </a:r>
            <a:r>
              <a:rPr lang="en-US" sz="2000" dirty="0" smtClean="0">
                <a:solidFill>
                  <a:prstClr val="black"/>
                </a:solidFill>
              </a:rPr>
              <a:t>RDP</a:t>
            </a:r>
            <a:r>
              <a:rPr lang="ru-RU" sz="2000" dirty="0" smtClean="0">
                <a:solidFill>
                  <a:prstClr val="black"/>
                </a:solidFill>
              </a:rPr>
              <a:t> или </a:t>
            </a:r>
            <a:r>
              <a:rPr lang="en-US" sz="2000" dirty="0" smtClean="0">
                <a:solidFill>
                  <a:prstClr val="black"/>
                </a:solidFill>
              </a:rPr>
              <a:t>WINDOWS </a:t>
            </a:r>
            <a:r>
              <a:rPr lang="ru-RU" sz="2000" dirty="0" smtClean="0">
                <a:solidFill>
                  <a:prstClr val="black"/>
                </a:solidFill>
              </a:rPr>
              <a:t>сборка</a:t>
            </a:r>
          </a:p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1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Варианты прохождения IC </a:t>
            </a:r>
            <a:r>
              <a:rPr lang="ru-RU" sz="2400" b="1" dirty="0" err="1" smtClean="0">
                <a:solidFill>
                  <a:schemeClr val="bg1"/>
                </a:solidFill>
              </a:rPr>
              <a:t>Literacy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Test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Локальная </a:t>
            </a:r>
            <a:r>
              <a:rPr lang="en-US" sz="2400" b="1" dirty="0" smtClean="0">
                <a:solidFill>
                  <a:schemeClr val="bg1"/>
                </a:solidFill>
              </a:rPr>
              <a:t>WINDOWS </a:t>
            </a:r>
            <a:r>
              <a:rPr lang="ru-RU" sz="2400" b="1" dirty="0" smtClean="0">
                <a:solidFill>
                  <a:schemeClr val="bg1"/>
                </a:solidFill>
              </a:rPr>
              <a:t>сборка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539552" y="1200150"/>
            <a:ext cx="7776864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prstClr val="black"/>
                </a:solidFill>
              </a:rPr>
              <a:t>1</a:t>
            </a:r>
            <a:r>
              <a:rPr lang="ru-RU" sz="2000" b="1" dirty="0" smtClean="0">
                <a:solidFill>
                  <a:prstClr val="black"/>
                </a:solidFill>
              </a:rPr>
              <a:t>. Локальная сборка теста </a:t>
            </a:r>
            <a:r>
              <a:rPr lang="ru-RU" sz="1800" dirty="0" smtClean="0">
                <a:solidFill>
                  <a:prstClr val="black"/>
                </a:solidFill>
              </a:rPr>
              <a:t>- при наличии стабильного интернет канала, который может иметь низкую пропускную способность (для 20 тестируемых достаточно канала в 256 КБ/с). </a:t>
            </a:r>
          </a:p>
          <a:p>
            <a:pPr algn="l"/>
            <a:r>
              <a:rPr lang="ru-RU" sz="2000" b="1" dirty="0" smtClean="0">
                <a:solidFill>
                  <a:prstClr val="black"/>
                </a:solidFill>
              </a:rPr>
              <a:t>Как работает: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приложение теста устанавливается на все клиентские компьютеры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учащийся может сразу увидеть свои результаты и получить рекомендации для улучшения своей </a:t>
            </a:r>
            <a:r>
              <a:rPr lang="ru-RU" sz="1800" dirty="0" err="1" smtClean="0">
                <a:solidFill>
                  <a:prstClr val="black"/>
                </a:solidFill>
              </a:rPr>
              <a:t>ИК-компетентности</a:t>
            </a:r>
            <a:endParaRPr lang="ru-RU" sz="1800" dirty="0" smtClean="0">
              <a:solidFill>
                <a:prstClr val="black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результаты тестирования отправляются в НФПК, где они добавляются в общую базу результатов на центральном сервере 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4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Варианты прохождения IC </a:t>
            </a:r>
            <a:r>
              <a:rPr lang="ru-RU" sz="2400" b="1" dirty="0" err="1" smtClean="0">
                <a:solidFill>
                  <a:schemeClr val="bg1"/>
                </a:solidFill>
              </a:rPr>
              <a:t>Literacy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Test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Локальный </a:t>
            </a:r>
            <a:r>
              <a:rPr lang="en-US" sz="2400" b="1" dirty="0" smtClean="0">
                <a:solidFill>
                  <a:schemeClr val="bg1"/>
                </a:solidFill>
              </a:rPr>
              <a:t>RDP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prstClr val="black"/>
                </a:solidFill>
              </a:rPr>
              <a:t>2. Локальный RDP </a:t>
            </a:r>
            <a:r>
              <a:rPr lang="ru-RU" sz="1800" dirty="0" smtClean="0">
                <a:solidFill>
                  <a:prstClr val="black"/>
                </a:solidFill>
              </a:rPr>
              <a:t>- при недостаточной пропускной способности интернет-канала или при отсутствии доступа в интернет, но при наличии локальной сети, которая объединяет мобильный сервер тестирования и компьютеры тестируемых. </a:t>
            </a:r>
          </a:p>
          <a:p>
            <a:pPr algn="l"/>
            <a:r>
              <a:rPr lang="ru-RU" sz="2000" b="1" dirty="0" smtClean="0">
                <a:solidFill>
                  <a:prstClr val="black"/>
                </a:solidFill>
              </a:rPr>
              <a:t>Как работает: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все клиентские компьютеры должны быть объединены в общую локальную сеть вместе с локальным сервером тестирования. Настоятельно рекомендуется обеспечить соединение по LAN (пропускная способность канала — минимум 100 мегабит)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учащийся может сразу увидеть свои результаты и получить рекомендации для улучшения своей </a:t>
            </a:r>
            <a:r>
              <a:rPr lang="ru-RU" sz="1800" dirty="0" err="1" smtClean="0">
                <a:solidFill>
                  <a:prstClr val="black"/>
                </a:solidFill>
              </a:rPr>
              <a:t>ИК-компетентности</a:t>
            </a:r>
            <a:endParaRPr lang="ru-RU" sz="1800" dirty="0" smtClean="0">
              <a:solidFill>
                <a:prstClr val="black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</a:rPr>
              <a:t> результаты всех тестируемых собираются на центральном сервере и могут использоваться для дальнейших исследований и анализа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8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КАКИЕ НАВЫКИ НУЖНЫ в </a:t>
            </a:r>
            <a:r>
              <a:rPr lang="en-US" altLang="ru-RU" dirty="0" smtClean="0"/>
              <a:t>21</a:t>
            </a:r>
            <a:r>
              <a:rPr lang="ru-RU" altLang="ru-RU" dirty="0" smtClean="0"/>
              <a:t> ВЕКЕ</a:t>
            </a:r>
            <a:r>
              <a:rPr lang="en-US" altLang="ru-RU" dirty="0" smtClean="0"/>
              <a:t>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Объект 3" descr="http://cdn.vedomosti.ru/image/2015/2i/1htpk/default-1x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3598"/>
            <a:ext cx="7704856" cy="339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</a:rPr>
              <a:t>Представление результатов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23528" y="1200150"/>
            <a:ext cx="8136904" cy="33940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После прохождения ICL </a:t>
            </a:r>
            <a:r>
              <a:rPr lang="ru-RU" sz="2000" dirty="0" err="1" smtClean="0"/>
              <a:t>Test</a:t>
            </a:r>
            <a:r>
              <a:rPr lang="ru-RU" sz="2000" dirty="0" smtClean="0"/>
              <a:t> его участнику присваивается один из уровней информационно-коммуникационной компетентности – в зависимости от того, в какой степени он владеет каждой из семи ее составляющих.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Пять уровней </a:t>
            </a:r>
            <a:r>
              <a:rPr lang="ru-RU" sz="2000" b="1" i="1" dirty="0" err="1" smtClean="0"/>
              <a:t>ИК-компетентности</a:t>
            </a:r>
            <a:r>
              <a:rPr lang="ru-RU" sz="2000" b="1" i="1" dirty="0" smtClean="0"/>
              <a:t>: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/>
              <a:t>продвинутый;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/>
              <a:t>выше базового;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/>
              <a:t>базовый;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/>
              <a:t>ниже базового;</a:t>
            </a:r>
          </a:p>
          <a:p>
            <a:pPr marL="0" lvl="0" indent="0">
              <a:spcBef>
                <a:spcPts val="0"/>
              </a:spcBef>
            </a:pPr>
            <a:r>
              <a:rPr lang="ru-RU" sz="2000" dirty="0" smtClean="0"/>
              <a:t>развивающийся.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ВОЗМОЖНОСТЬ СРАВНИТЕЛЬНОГО ИССЛЕДОВАНИЯ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200150"/>
            <a:ext cx="8686800" cy="3394075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55576" y="1131590"/>
          <a:ext cx="7513836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659982"/>
            <a:ext cx="7740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charset="0"/>
              </a:rPr>
              <a:t>Данные пилотирования в ГАОУ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Центр образования №548 «Царицыно»,г.Москва 2013 г. 80 учащихся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ВОЗМОЖНОСТЬ СРАВНИТЕЛЬНОГО ИССЛЕДОВАНИЯ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200150"/>
            <a:ext cx="8686800" cy="3394075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690102"/>
              </p:ext>
            </p:extLst>
          </p:nvPr>
        </p:nvGraphicFramePr>
        <p:xfrm>
          <a:off x="1115616" y="1059582"/>
          <a:ext cx="6768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88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352928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Оценка эффективности региональных программ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1059582"/>
            <a:ext cx="8435280" cy="35346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979712" y="1275606"/>
          <a:ext cx="5463604" cy="32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08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28600"/>
            <a:ext cx="8496176" cy="1008112"/>
          </a:xfrm>
        </p:spPr>
        <p:txBody>
          <a:bodyPr/>
          <a:lstStyle/>
          <a:p>
            <a:r>
              <a:rPr lang="ru-RU" altLang="ru-RU" sz="2500" b="1" dirty="0" smtClean="0">
                <a:solidFill>
                  <a:prstClr val="white"/>
                </a:solidFill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 smtClean="0">
                <a:solidFill>
                  <a:prstClr val="white"/>
                </a:solidFill>
              </a:rPr>
              <a:t>Общий </a:t>
            </a:r>
            <a:r>
              <a:rPr lang="ru-RU" altLang="ru-RU" sz="2500" b="1" dirty="0">
                <a:solidFill>
                  <a:prstClr val="white"/>
                </a:solidFill>
              </a:rPr>
              <a:t>уровень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ИК-компетентности выпускников основной школы Ямало-Ненецкого автономного округа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000" b="1" dirty="0" smtClean="0">
                <a:solidFill>
                  <a:prstClr val="white"/>
                </a:solidFill>
              </a:rPr>
              <a:t>(муниципальные образования)</a:t>
            </a:r>
            <a:br>
              <a:rPr lang="ru-RU" altLang="ru-RU" sz="2000" b="1" dirty="0" smtClean="0">
                <a:solidFill>
                  <a:prstClr val="white"/>
                </a:solidFill>
              </a:rPr>
            </a:br>
            <a:r>
              <a:rPr lang="ru-RU" altLang="ru-RU" sz="1600" b="1" dirty="0" smtClean="0">
                <a:solidFill>
                  <a:prstClr val="white"/>
                </a:solidFill>
              </a:rPr>
              <a:t/>
            </a:r>
            <a:br>
              <a:rPr lang="ru-RU" altLang="ru-RU" sz="1600" b="1" dirty="0" smtClean="0">
                <a:solidFill>
                  <a:prstClr val="white"/>
                </a:solidFill>
              </a:rPr>
            </a:br>
            <a:r>
              <a:rPr lang="ru-RU" altLang="ru-RU" sz="1600" b="1" dirty="0">
                <a:solidFill>
                  <a:prstClr val="white"/>
                </a:solidFill>
              </a:rPr>
              <a:t/>
            </a:r>
            <a:br>
              <a:rPr lang="ru-RU" altLang="ru-RU" sz="1600" b="1" dirty="0">
                <a:solidFill>
                  <a:prstClr val="white"/>
                </a:solidFill>
              </a:rPr>
            </a:br>
            <a:endParaRPr lang="ru-RU" altLang="ru-RU" sz="1600" b="1" dirty="0">
              <a:solidFill>
                <a:prstClr val="white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" name="Chart 4"/>
          <p:cNvGraphicFramePr/>
          <p:nvPr>
            <p:extLst>
              <p:ext uri="{D42A27DB-BD31-4B8C-83A1-F6EECF244321}">
                <p14:modId xmlns:p14="http://schemas.microsoft.com/office/powerpoint/2010/main" val="3386148377"/>
              </p:ext>
            </p:extLst>
          </p:nvPr>
        </p:nvGraphicFramePr>
        <p:xfrm>
          <a:off x="755576" y="1157289"/>
          <a:ext cx="7128792" cy="384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76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28600"/>
            <a:ext cx="8496176" cy="1008112"/>
          </a:xfrm>
        </p:spPr>
        <p:txBody>
          <a:bodyPr/>
          <a:lstStyle/>
          <a:p>
            <a:r>
              <a:rPr lang="ru-RU" altLang="ru-RU" sz="2500" b="1" dirty="0" smtClean="0">
                <a:solidFill>
                  <a:prstClr val="white"/>
                </a:solidFill>
              </a:rPr>
              <a:t/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 smtClean="0">
                <a:solidFill>
                  <a:prstClr val="white"/>
                </a:solidFill>
              </a:rPr>
              <a:t>Общий </a:t>
            </a:r>
            <a:r>
              <a:rPr lang="ru-RU" altLang="ru-RU" sz="2500" b="1" dirty="0">
                <a:solidFill>
                  <a:prstClr val="white"/>
                </a:solidFill>
              </a:rPr>
              <a:t>уровень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ИК-компетентности выпускников основной школы Ямало-Ненецкого автономного округа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000" b="1" dirty="0" smtClean="0">
                <a:solidFill>
                  <a:prstClr val="white"/>
                </a:solidFill>
              </a:rPr>
              <a:t>(тип образовательной организации)</a:t>
            </a:r>
            <a:br>
              <a:rPr lang="ru-RU" altLang="ru-RU" sz="2000" b="1" dirty="0" smtClean="0">
                <a:solidFill>
                  <a:prstClr val="white"/>
                </a:solidFill>
              </a:rPr>
            </a:br>
            <a:r>
              <a:rPr lang="ru-RU" altLang="ru-RU" sz="1600" b="1" dirty="0" smtClean="0">
                <a:solidFill>
                  <a:prstClr val="white"/>
                </a:solidFill>
              </a:rPr>
              <a:t/>
            </a:r>
            <a:br>
              <a:rPr lang="ru-RU" altLang="ru-RU" sz="1600" b="1" dirty="0" smtClean="0">
                <a:solidFill>
                  <a:prstClr val="white"/>
                </a:solidFill>
              </a:rPr>
            </a:br>
            <a:r>
              <a:rPr lang="ru-RU" altLang="ru-RU" sz="1600" b="1" dirty="0">
                <a:solidFill>
                  <a:prstClr val="white"/>
                </a:solidFill>
              </a:rPr>
              <a:t/>
            </a:r>
            <a:br>
              <a:rPr lang="ru-RU" altLang="ru-RU" sz="1600" b="1" dirty="0">
                <a:solidFill>
                  <a:prstClr val="white"/>
                </a:solidFill>
              </a:rPr>
            </a:br>
            <a:endParaRPr lang="ru-RU" altLang="ru-RU" sz="1600" b="1" dirty="0">
              <a:solidFill>
                <a:prstClr val="white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Chart 5"/>
          <p:cNvGraphicFramePr/>
          <p:nvPr>
            <p:extLst>
              <p:ext uri="{D42A27DB-BD31-4B8C-83A1-F6EECF244321}">
                <p14:modId xmlns:p14="http://schemas.microsoft.com/office/powerpoint/2010/main" val="938822418"/>
              </p:ext>
            </p:extLst>
          </p:nvPr>
        </p:nvGraphicFramePr>
        <p:xfrm>
          <a:off x="1187624" y="1200149"/>
          <a:ext cx="6624736" cy="380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8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1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РЕКОМЕНДАЦИИ УЧАЩИМСЯ</a:t>
            </a:r>
            <a:b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(представление результатов на экране)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314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3598"/>
            <a:ext cx="418781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413812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7774"/>
            <a:ext cx="4085513" cy="211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ИНДИВИДУАЛЬНЫЕ РЕЗУЛЬТАТЫ УЧАЩИХСЯ</a:t>
            </a:r>
            <a:b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(интерпретация)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747" y="1059582"/>
            <a:ext cx="9167747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8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8572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АНКЕТА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200150"/>
            <a:ext cx="8686800" cy="3394075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9583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err="1" smtClean="0">
                <a:solidFill>
                  <a:schemeClr val="accent1"/>
                </a:solidFill>
              </a:rPr>
              <a:t>Валидационный</a:t>
            </a:r>
            <a:r>
              <a:rPr lang="ru-RU" b="1" i="1" dirty="0" smtClean="0">
                <a:solidFill>
                  <a:schemeClr val="accent1"/>
                </a:solidFill>
              </a:rPr>
              <a:t> блок </a:t>
            </a:r>
            <a:r>
              <a:rPr lang="ru-RU" dirty="0" smtClean="0"/>
              <a:t>(</a:t>
            </a:r>
            <a:r>
              <a:rPr lang="en-US" dirty="0" smtClean="0"/>
              <a:t>~</a:t>
            </a:r>
            <a:r>
              <a:rPr lang="ru-RU" dirty="0" smtClean="0"/>
              <a:t>15 минут)</a:t>
            </a:r>
          </a:p>
          <a:p>
            <a:r>
              <a:rPr lang="ru-RU" dirty="0" smtClean="0"/>
              <a:t>Цель – проверка </a:t>
            </a:r>
            <a:r>
              <a:rPr lang="ru-RU" dirty="0" err="1" smtClean="0"/>
              <a:t>валидности</a:t>
            </a:r>
            <a:r>
              <a:rPr lang="ru-RU" dirty="0" smtClean="0"/>
              <a:t> теста. Позволяет делать выводы о </a:t>
            </a:r>
            <a:r>
              <a:rPr lang="ru-RU" dirty="0" err="1" smtClean="0"/>
              <a:t>валидности</a:t>
            </a:r>
            <a:r>
              <a:rPr lang="ru-RU" dirty="0" smtClean="0"/>
              <a:t> тестирования на новой целевой группе (стране, регионе)</a:t>
            </a:r>
          </a:p>
          <a:p>
            <a:pPr marL="342900" indent="-342900"/>
            <a:r>
              <a:rPr lang="ru-RU" sz="1200" dirty="0" smtClean="0"/>
              <a:t>Включает индикаторы следующих переменных: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1200" dirty="0" smtClean="0"/>
              <a:t>Самооценка различных компонентов </a:t>
            </a:r>
            <a:r>
              <a:rPr lang="ru-RU" sz="1200" dirty="0" err="1" smtClean="0"/>
              <a:t>ИК-компетентности</a:t>
            </a:r>
            <a:endParaRPr lang="ru-RU" sz="1200" dirty="0" smtClean="0"/>
          </a:p>
          <a:p>
            <a:pPr marL="0" lvl="2">
              <a:buFont typeface="Arial" pitchFamily="34" charset="0"/>
              <a:buChar char="•"/>
            </a:pPr>
            <a:r>
              <a:rPr lang="ru-RU" sz="1200" dirty="0" smtClean="0"/>
              <a:t>Частота различных действий на компьютере 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1200" dirty="0" smtClean="0"/>
              <a:t>Самооценка технической компьютерной грамотности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1200" dirty="0" smtClean="0"/>
              <a:t>Самостоятельность работы с компьютером 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1200" dirty="0" smtClean="0"/>
              <a:t>Успеваемость по различным предметам</a:t>
            </a:r>
          </a:p>
          <a:p>
            <a:pPr marL="342900" lvl="1" indent="-342900"/>
            <a:r>
              <a:rPr lang="ru-RU" b="1" i="1" dirty="0" smtClean="0">
                <a:solidFill>
                  <a:schemeClr val="accent1"/>
                </a:solidFill>
              </a:rPr>
              <a:t>2. Социологический блок</a:t>
            </a:r>
          </a:p>
          <a:p>
            <a:pPr marL="342900" lvl="1" indent="-342900"/>
            <a:r>
              <a:rPr lang="ru-RU" dirty="0" smtClean="0"/>
              <a:t>(</a:t>
            </a:r>
            <a:r>
              <a:rPr lang="en-US" dirty="0" smtClean="0"/>
              <a:t>~</a:t>
            </a:r>
            <a:r>
              <a:rPr lang="ru-RU" dirty="0" smtClean="0"/>
              <a:t>30 минут) </a:t>
            </a:r>
          </a:p>
          <a:p>
            <a:pPr marL="342900" lvl="1" indent="-342900"/>
            <a:r>
              <a:rPr lang="ru-RU" dirty="0" smtClean="0"/>
              <a:t>Цель – выявление факторов </a:t>
            </a:r>
          </a:p>
          <a:p>
            <a:pPr marL="342900" lvl="1" indent="-342900"/>
            <a:r>
              <a:rPr lang="ru-RU" dirty="0" smtClean="0"/>
              <a:t>формирования </a:t>
            </a:r>
            <a:r>
              <a:rPr lang="ru-RU" dirty="0" err="1" smtClean="0"/>
              <a:t>ИК-компетентности</a:t>
            </a:r>
            <a:r>
              <a:rPr lang="ru-RU" dirty="0" smtClean="0"/>
              <a:t> </a:t>
            </a:r>
          </a:p>
          <a:p>
            <a:pPr marL="0" lvl="2">
              <a:buFont typeface="Arial" pitchFamily="34" charset="0"/>
              <a:buChar char="•"/>
            </a:pPr>
            <a:endParaRPr lang="ru-RU" sz="1200" dirty="0" smtClean="0"/>
          </a:p>
          <a:p>
            <a:pPr>
              <a:buNone/>
            </a:pPr>
            <a:endParaRPr lang="ru-RU" sz="2000" i="1" dirty="0"/>
          </a:p>
        </p:txBody>
      </p:sp>
      <p:graphicFrame>
        <p:nvGraphicFramePr>
          <p:cNvPr id="8" name="Diagram 4"/>
          <p:cNvGraphicFramePr/>
          <p:nvPr>
            <p:extLst>
              <p:ext uri="{D42A27DB-BD31-4B8C-83A1-F6EECF244321}">
                <p14:modId xmlns:p14="http://schemas.microsoft.com/office/powerpoint/2010/main" val="4018202555"/>
              </p:ext>
            </p:extLst>
          </p:nvPr>
        </p:nvGraphicFramePr>
        <p:xfrm>
          <a:off x="3491880" y="2355726"/>
          <a:ext cx="5472608" cy="264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9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352928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Дополнительные возможности включения анкеты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11560" y="1059582"/>
            <a:ext cx="8075240" cy="35346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При обеспечении репрезентативной выборки существует возможность использования данных анкетирования не только в связи с </a:t>
            </a:r>
            <a:r>
              <a:rPr lang="ru-RU" sz="2000" dirty="0" err="1" smtClean="0"/>
              <a:t>ИК-компентностью</a:t>
            </a:r>
            <a:r>
              <a:rPr lang="ru-RU" sz="2000" dirty="0" smtClean="0"/>
              <a:t>, но и самих по себе. Например, для отслеживания уровня информатизации из года в год или сравнения с другими регионами/ странами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/>
              <a:t>При увеличении выборки до 100 или более школ, возможно включение в исследование анкеты учителя, которая будет собирать информацию о практиках применения ИКТ в учебном процессе учителями</a:t>
            </a:r>
          </a:p>
          <a:p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4659982"/>
            <a:ext cx="7529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ЦЕЛИ ТЕСТИРОВАНИЯ</a:t>
            </a:r>
            <a:endParaRPr lang="en-US" altLang="ru-RU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altLang="ru-RU" b="1" dirty="0" smtClean="0"/>
              <a:t>Цель:</a:t>
            </a:r>
            <a:r>
              <a:rPr lang="ru-RU" altLang="ru-RU" dirty="0" smtClean="0"/>
              <a:t> обеспечить реалистичную и разностороннюю оценку ИКТ-компетентности с помощью тестовых заданий, основанных на реальных ситуациях</a:t>
            </a:r>
            <a:endParaRPr lang="en-US" altLang="ru-RU" dirty="0" smtClean="0"/>
          </a:p>
          <a:p>
            <a:r>
              <a:rPr lang="ru-RU" altLang="ru-RU" dirty="0" smtClean="0"/>
              <a:t>Тестирование</a:t>
            </a:r>
            <a:r>
              <a:rPr lang="en-US" altLang="ru-RU" dirty="0" smtClean="0"/>
              <a:t>:</a:t>
            </a:r>
          </a:p>
          <a:p>
            <a:pPr lvl="1"/>
            <a:r>
              <a:rPr lang="ru-RU" altLang="ru-RU" dirty="0"/>
              <a:t>п</a:t>
            </a:r>
            <a:r>
              <a:rPr lang="ru-RU" altLang="ru-RU" dirty="0" smtClean="0"/>
              <a:t>ризвано стать важным инструментом для обсуждения и выработки  образовательной политики в области формирования ИКТ-компетентности.</a:t>
            </a:r>
          </a:p>
          <a:p>
            <a:pPr lvl="1"/>
            <a:r>
              <a:rPr lang="ru-RU" altLang="ru-RU" dirty="0"/>
              <a:t>м</a:t>
            </a:r>
            <a:r>
              <a:rPr lang="ru-RU" altLang="ru-RU" dirty="0" smtClean="0"/>
              <a:t>ожет обеспечить объективную оценку готовности выпускников школы  жить и работать в информационном обществе</a:t>
            </a:r>
            <a:r>
              <a:rPr lang="en-US" altLang="ru-RU" dirty="0" smtClean="0"/>
              <a:t>.</a:t>
            </a:r>
          </a:p>
          <a:p>
            <a:pPr lvl="1"/>
            <a:r>
              <a:rPr lang="ru-RU" altLang="ru-RU" dirty="0"/>
              <a:t>п</a:t>
            </a:r>
            <a:r>
              <a:rPr lang="ru-RU" altLang="ru-RU" dirty="0" smtClean="0"/>
              <a:t>озволяет оценить, в какой мере существующее направление  развития образования в стране обеспечивает внедрение ИКТ в учебный процесс образовательного учреждения.</a:t>
            </a:r>
          </a:p>
          <a:p>
            <a:r>
              <a:rPr lang="ru-RU" altLang="ru-RU" b="1" dirty="0" smtClean="0"/>
              <a:t>Целевая аудитория:</a:t>
            </a:r>
            <a:r>
              <a:rPr lang="ru-RU" altLang="ru-RU" dirty="0" smtClean="0"/>
              <a:t>  учащиеся при переходе из основной школы в старшую (9-классники)</a:t>
            </a:r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28600"/>
            <a:ext cx="8496176" cy="1008112"/>
          </a:xfrm>
        </p:spPr>
        <p:txBody>
          <a:bodyPr/>
          <a:lstStyle/>
          <a:p>
            <a:r>
              <a:rPr lang="ru-RU" altLang="ru-RU" sz="2500" b="1" dirty="0" smtClean="0">
                <a:solidFill>
                  <a:prstClr val="white"/>
                </a:solidFill>
              </a:rPr>
              <a:t>Влияние на ИК-компетентность форм урочной деятельности</a:t>
            </a:r>
            <a:r>
              <a:rPr lang="ru-RU" altLang="ru-RU" sz="2500" b="1" dirty="0">
                <a:solidFill>
                  <a:prstClr val="white"/>
                </a:solidFill>
              </a:rPr>
              <a:t/>
            </a:r>
            <a:br>
              <a:rPr lang="ru-RU" altLang="ru-RU" sz="2500" b="1" dirty="0">
                <a:solidFill>
                  <a:prstClr val="white"/>
                </a:solidFill>
              </a:rPr>
            </a:br>
            <a:r>
              <a:rPr lang="ru-RU" altLang="ru-RU" sz="1600" b="1" dirty="0" smtClean="0">
                <a:solidFill>
                  <a:prstClr val="white"/>
                </a:solidFill>
              </a:rPr>
              <a:t>(вне зависимости от того используется </a:t>
            </a:r>
            <a:r>
              <a:rPr lang="ru-RU" altLang="ru-RU" sz="1600" b="1" dirty="0">
                <a:solidFill>
                  <a:prstClr val="white"/>
                </a:solidFill>
              </a:rPr>
              <a:t>ли компьютер на </a:t>
            </a:r>
            <a:r>
              <a:rPr lang="ru-RU" altLang="ru-RU" sz="1600" b="1" dirty="0" smtClean="0">
                <a:solidFill>
                  <a:prstClr val="white"/>
                </a:solidFill>
              </a:rPr>
              <a:t>уроке или нет)</a:t>
            </a:r>
            <a:br>
              <a:rPr lang="ru-RU" altLang="ru-RU" sz="1600" b="1" dirty="0" smtClean="0">
                <a:solidFill>
                  <a:prstClr val="white"/>
                </a:solidFill>
              </a:rPr>
            </a:br>
            <a:r>
              <a:rPr lang="ru-RU" altLang="ru-RU" sz="1600" b="1" dirty="0">
                <a:solidFill>
                  <a:prstClr val="white"/>
                </a:solidFill>
              </a:rPr>
              <a:t/>
            </a:r>
            <a:br>
              <a:rPr lang="ru-RU" altLang="ru-RU" sz="1600" b="1" dirty="0">
                <a:solidFill>
                  <a:prstClr val="white"/>
                </a:solidFill>
              </a:rPr>
            </a:br>
            <a:endParaRPr lang="ru-RU" altLang="ru-RU" sz="1600" b="1" dirty="0">
              <a:solidFill>
                <a:prstClr val="white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0" y="1141686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Традиционный </a:t>
            </a:r>
            <a:r>
              <a:rPr lang="ru-RU" sz="1100" dirty="0">
                <a:solidFill>
                  <a:schemeClr val="tx1"/>
                </a:solidFill>
              </a:rPr>
              <a:t>пересказ материала </a:t>
            </a:r>
            <a:r>
              <a:rPr lang="ru-RU" sz="1100" dirty="0" smtClean="0">
                <a:solidFill>
                  <a:schemeClr val="tx1"/>
                </a:solidFill>
              </a:rPr>
              <a:t>не </a:t>
            </a:r>
            <a:r>
              <a:rPr lang="ru-RU" sz="1100" dirty="0">
                <a:solidFill>
                  <a:schemeClr val="tx1"/>
                </a:solidFill>
              </a:rPr>
              <a:t>связан с </a:t>
            </a:r>
            <a:r>
              <a:rPr lang="ru-RU" sz="1100" dirty="0" smtClean="0">
                <a:solidFill>
                  <a:schemeClr val="tx1"/>
                </a:solidFill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Регулярность </a:t>
            </a:r>
            <a:r>
              <a:rPr lang="ru-RU" sz="1100" dirty="0">
                <a:solidFill>
                  <a:schemeClr val="tx1"/>
                </a:solidFill>
              </a:rPr>
              <a:t>самостоятельного решения задач и практических работ демонстрирует существенную </a:t>
            </a:r>
            <a:r>
              <a:rPr lang="ru-RU" sz="1100" dirty="0" smtClean="0">
                <a:solidFill>
                  <a:schemeClr val="tx1"/>
                </a:solidFill>
              </a:rPr>
              <a:t>связь;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</a:rPr>
              <a:t>Взаимосвязь с практическими работами - чем </a:t>
            </a:r>
            <a:r>
              <a:rPr lang="ru-RU" sz="1100" dirty="0">
                <a:solidFill>
                  <a:schemeClr val="tx1"/>
                </a:solidFill>
              </a:rPr>
              <a:t>чаще практические работы, тем выше </a:t>
            </a:r>
            <a:r>
              <a:rPr lang="ru-RU" sz="1100" dirty="0" smtClean="0">
                <a:solidFill>
                  <a:schemeClr val="tx1"/>
                </a:solidFill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Ч</a:t>
            </a:r>
            <a:r>
              <a:rPr lang="ru-RU" sz="1100" dirty="0" smtClean="0">
                <a:solidFill>
                  <a:schemeClr val="tx1"/>
                </a:solidFill>
              </a:rPr>
              <a:t>астота </a:t>
            </a:r>
            <a:r>
              <a:rPr lang="ru-RU" sz="1100" dirty="0">
                <a:solidFill>
                  <a:schemeClr val="tx1"/>
                </a:solidFill>
              </a:rPr>
              <a:t>дискуссий и обсуждений на уроках оказывается даже еще более значимым фактором формирования </a:t>
            </a:r>
            <a:r>
              <a:rPr lang="ru-RU" sz="1100" dirty="0" smtClean="0">
                <a:solidFill>
                  <a:schemeClr val="tx1"/>
                </a:solidFill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</a:rPr>
              <a:t>Частота работы в группах выглядит в меньшей степени связанной с уровнями ИКК, но тоже представляется важной для ее формирования.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227934"/>
            <a:ext cx="666750" cy="66675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0950" y="4857750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42" y="2388228"/>
            <a:ext cx="6970414" cy="275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388228"/>
            <a:ext cx="194421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Чем более монологическим является учебный процесс, тем в меньшей степени у учащихся формируется ИКК. </a:t>
            </a:r>
            <a:endParaRPr lang="ru-RU" sz="1100" b="1" dirty="0" smtClean="0">
              <a:solidFill>
                <a:srgbClr val="0070C0"/>
              </a:solidFill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  <a:p>
            <a:r>
              <a:rPr lang="ru-RU" sz="1100" b="1" dirty="0" smtClean="0">
                <a:solidFill>
                  <a:srgbClr val="0070C0"/>
                </a:solidFill>
              </a:rPr>
              <a:t>Обсуждение </a:t>
            </a:r>
            <a:r>
              <a:rPr lang="ru-RU" sz="1100" b="1" dirty="0">
                <a:solidFill>
                  <a:srgbClr val="0070C0"/>
                </a:solidFill>
              </a:rPr>
              <a:t>приводит к осмыслению материала и формирует компетенции, связанные с обобщением информации, </a:t>
            </a:r>
            <a:r>
              <a:rPr lang="ru-RU" sz="1100" b="1" dirty="0" smtClean="0">
                <a:solidFill>
                  <a:srgbClr val="0070C0"/>
                </a:solidFill>
              </a:rPr>
              <a:t>умением делать выводы, </a:t>
            </a:r>
            <a:r>
              <a:rPr lang="ru-RU" sz="1100" b="1" dirty="0">
                <a:solidFill>
                  <a:srgbClr val="0070C0"/>
                </a:solidFill>
              </a:rPr>
              <a:t>развивает коммуникативные навыки, </a:t>
            </a:r>
            <a:r>
              <a:rPr lang="ru-RU" sz="1100" b="1" dirty="0" smtClean="0">
                <a:solidFill>
                  <a:srgbClr val="0070C0"/>
                </a:solidFill>
              </a:rPr>
              <a:t>и </a:t>
            </a:r>
            <a:r>
              <a:rPr lang="ru-RU" sz="1100" b="1" dirty="0">
                <a:solidFill>
                  <a:srgbClr val="0070C0"/>
                </a:solidFill>
              </a:rPr>
              <a:t>напрямую связана с </a:t>
            </a:r>
            <a:r>
              <a:rPr lang="ru-RU" sz="1100" b="1" dirty="0" smtClean="0">
                <a:solidFill>
                  <a:srgbClr val="0070C0"/>
                </a:solidFill>
              </a:rPr>
              <a:t>ИКК</a:t>
            </a:r>
            <a:endParaRPr lang="ru-RU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28600"/>
            <a:ext cx="8496176" cy="1008112"/>
          </a:xfrm>
        </p:spPr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Влияние на ИК-компетентность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проектной деятельности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>
                <a:solidFill>
                  <a:prstClr val="white"/>
                </a:solidFill>
              </a:rPr>
              <a:t/>
            </a:r>
            <a:br>
              <a:rPr lang="ru-RU" altLang="ru-RU" sz="2500" b="1" dirty="0">
                <a:solidFill>
                  <a:prstClr val="white"/>
                </a:solidFill>
              </a:rPr>
            </a:br>
            <a:endParaRPr lang="ru-RU" altLang="ru-RU" sz="2500" b="1" dirty="0">
              <a:solidFill>
                <a:prstClr val="white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359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Предположение:</a:t>
            </a:r>
            <a:r>
              <a:rPr lang="ru-RU" sz="1600" dirty="0" smtClean="0">
                <a:solidFill>
                  <a:schemeClr val="tx1"/>
                </a:solidFill>
              </a:rPr>
              <a:t> «большинство </a:t>
            </a:r>
            <a:r>
              <a:rPr lang="ru-RU" sz="1600" dirty="0">
                <a:solidFill>
                  <a:schemeClr val="tx1"/>
                </a:solidFill>
              </a:rPr>
              <a:t>компетенций ИКК могут формироваться в проектной деятельности, включающей самостоятельную работу, работу с источниками, коммуникацию между учащимися, обобщение и представление </a:t>
            </a:r>
            <a:r>
              <a:rPr lang="ru-RU" sz="1600" dirty="0" smtClean="0">
                <a:solidFill>
                  <a:schemeClr val="tx1"/>
                </a:solidFill>
              </a:rPr>
              <a:t>результатов»</a:t>
            </a:r>
          </a:p>
          <a:p>
            <a:pPr algn="l"/>
            <a:r>
              <a:rPr lang="ru-RU" sz="1600" b="1" dirty="0" smtClean="0">
                <a:solidFill>
                  <a:srgbClr val="0070C0"/>
                </a:solidFill>
              </a:rPr>
              <a:t>Частота </a:t>
            </a:r>
            <a:r>
              <a:rPr lang="ru-RU" sz="1600" b="1" dirty="0">
                <a:solidFill>
                  <a:srgbClr val="0070C0"/>
                </a:solidFill>
              </a:rPr>
              <a:t>выполнения учебных проектов положительно связана с уровнем ИКК учащихся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67" y="2452687"/>
            <a:ext cx="528002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66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3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28600"/>
            <a:ext cx="8496176" cy="1008112"/>
          </a:xfrm>
        </p:spPr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Влияние на ИК-компетентность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форм домашней работы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>
                <a:solidFill>
                  <a:prstClr val="white"/>
                </a:solidFill>
              </a:rPr>
              <a:t/>
            </a:r>
            <a:br>
              <a:rPr lang="ru-RU" altLang="ru-RU" sz="2500" b="1" dirty="0">
                <a:solidFill>
                  <a:prstClr val="white"/>
                </a:solidFill>
              </a:rPr>
            </a:br>
            <a:endParaRPr lang="ru-RU" altLang="ru-RU" sz="2500" b="1" dirty="0">
              <a:solidFill>
                <a:prstClr val="white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0" y="1113334"/>
            <a:ext cx="9036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Предыдущие исследования: большая </a:t>
            </a:r>
            <a:r>
              <a:rPr lang="ru-RU" sz="1100" dirty="0">
                <a:solidFill>
                  <a:schemeClr val="tx1"/>
                </a:solidFill>
              </a:rPr>
              <a:t>часть ИКК обычно формируется вне школы, когда учащиеся в свободном режиме пользуются компьютером дома.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Возможность: </a:t>
            </a:r>
            <a:r>
              <a:rPr lang="ru-RU" sz="1100" dirty="0">
                <a:solidFill>
                  <a:schemeClr val="tx1"/>
                </a:solidFill>
              </a:rPr>
              <a:t>в некоторой степени направить эту домашнюю деятельность через особые типы домашних заданий, предполагающих формирование информационно-коммуникационных компетенций.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</a:rPr>
              <a:t>Результаты </a:t>
            </a:r>
            <a:r>
              <a:rPr lang="ru-RU" sz="1100" dirty="0">
                <a:solidFill>
                  <a:schemeClr val="tx1"/>
                </a:solidFill>
              </a:rPr>
              <a:t>тестирования учащихся ЯНАО подтверждают это: среди школьников, отметивших, что  они получают </a:t>
            </a:r>
            <a:r>
              <a:rPr lang="ru-RU" sz="1100" b="1" dirty="0">
                <a:solidFill>
                  <a:srgbClr val="0070C0"/>
                </a:solidFill>
              </a:rPr>
              <a:t>домашние задания, предполагающие использование компьютера, самостоятельного поиска информации, создания презентаций и написания рефератов, значительно выше уровень ИКК.</a:t>
            </a:r>
            <a:r>
              <a:rPr lang="ru-RU" sz="1100" dirty="0">
                <a:solidFill>
                  <a:schemeClr val="tx1"/>
                </a:solidFill>
              </a:rPr>
              <a:t> В то же время другие типы домашних заданий, требующие редактирования изображений, совместного с одноклассниками поиска решения и обсуждений, не показывают значимой связи с ИК-компетентностью.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8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083410"/>
              </p:ext>
            </p:extLst>
          </p:nvPr>
        </p:nvGraphicFramePr>
        <p:xfrm>
          <a:off x="463659" y="2640673"/>
          <a:ext cx="8109178" cy="249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83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912" y="279400"/>
            <a:ext cx="8496176" cy="1008112"/>
          </a:xfrm>
        </p:spPr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Влияние на ИК-компетентность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использования 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 smtClean="0">
                <a:solidFill>
                  <a:prstClr val="white"/>
                </a:solidFill>
              </a:rPr>
              <a:t>социальных сетей</a:t>
            </a:r>
            <a:br>
              <a:rPr lang="ru-RU" altLang="ru-RU" sz="2500" b="1" dirty="0" smtClean="0">
                <a:solidFill>
                  <a:prstClr val="white"/>
                </a:solidFill>
              </a:rPr>
            </a:br>
            <a:r>
              <a:rPr lang="ru-RU" altLang="ru-RU" sz="2500" b="1" dirty="0">
                <a:solidFill>
                  <a:prstClr val="white"/>
                </a:solidFill>
              </a:rPr>
              <a:t/>
            </a:r>
            <a:br>
              <a:rPr lang="ru-RU" altLang="ru-RU" sz="2500" b="1" dirty="0">
                <a:solidFill>
                  <a:prstClr val="white"/>
                </a:solidFill>
              </a:rPr>
            </a:br>
            <a:endParaRPr lang="ru-RU" altLang="ru-RU" sz="2500" b="1" dirty="0">
              <a:solidFill>
                <a:prstClr val="white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0" y="1113334"/>
            <a:ext cx="91440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rgbClr val="0070C0"/>
                </a:solidFill>
              </a:rPr>
              <a:t>80% школьников отмечают, что заходят в </a:t>
            </a:r>
            <a:r>
              <a:rPr lang="ru-RU" sz="1400" b="1" dirty="0" err="1" smtClean="0">
                <a:solidFill>
                  <a:srgbClr val="0070C0"/>
                </a:solidFill>
              </a:rPr>
              <a:t>соцсети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не менее одного раза в </a:t>
            </a:r>
            <a:r>
              <a:rPr lang="ru-RU" sz="1400" b="1" dirty="0" smtClean="0">
                <a:solidFill>
                  <a:srgbClr val="0070C0"/>
                </a:solidFill>
              </a:rPr>
              <a:t>день. </a:t>
            </a:r>
            <a:r>
              <a:rPr lang="ru-RU" sz="1400" dirty="0" smtClean="0">
                <a:solidFill>
                  <a:schemeClr val="tx1"/>
                </a:solidFill>
              </a:rPr>
              <a:t>Именно </a:t>
            </a:r>
            <a:r>
              <a:rPr lang="ru-RU" sz="1400" dirty="0">
                <a:solidFill>
                  <a:schemeClr val="tx1"/>
                </a:solidFill>
              </a:rPr>
              <a:t>через </a:t>
            </a:r>
            <a:r>
              <a:rPr lang="ru-RU" sz="1400" dirty="0" err="1">
                <a:solidFill>
                  <a:schemeClr val="tx1"/>
                </a:solidFill>
              </a:rPr>
              <a:t>соцсети</a:t>
            </a:r>
            <a:r>
              <a:rPr lang="ru-RU" sz="1400" dirty="0">
                <a:solidFill>
                  <a:schemeClr val="tx1"/>
                </a:solidFill>
              </a:rPr>
              <a:t> может происходить формирование коммуникационных и </a:t>
            </a:r>
            <a:r>
              <a:rPr lang="ru-RU" sz="1400" dirty="0" smtClean="0">
                <a:solidFill>
                  <a:schemeClr val="tx1"/>
                </a:solidFill>
              </a:rPr>
              <a:t>других </a:t>
            </a:r>
            <a:r>
              <a:rPr lang="ru-RU" sz="1400" dirty="0">
                <a:solidFill>
                  <a:schemeClr val="tx1"/>
                </a:solidFill>
              </a:rPr>
              <a:t>важных компетенций учащихся.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/>
            <a:r>
              <a:rPr lang="ru-RU" sz="1400" b="1" dirty="0" smtClean="0">
                <a:solidFill>
                  <a:srgbClr val="0070C0"/>
                </a:solidFill>
              </a:rPr>
              <a:t>Частота </a:t>
            </a:r>
            <a:r>
              <a:rPr lang="ru-RU" sz="1400" b="1" dirty="0">
                <a:solidFill>
                  <a:srgbClr val="0070C0"/>
                </a:solidFill>
              </a:rPr>
              <a:t>пользования </a:t>
            </a:r>
            <a:r>
              <a:rPr lang="ru-RU" sz="1400" b="1" dirty="0" err="1">
                <a:solidFill>
                  <a:srgbClr val="0070C0"/>
                </a:solidFill>
              </a:rPr>
              <a:t>соцсетями</a:t>
            </a:r>
            <a:r>
              <a:rPr lang="ru-RU" sz="1400" b="1" dirty="0">
                <a:solidFill>
                  <a:srgbClr val="0070C0"/>
                </a:solidFill>
              </a:rPr>
              <a:t> не коррелирует с уровнем ИКК.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1400" b="1" dirty="0" smtClean="0">
                <a:solidFill>
                  <a:srgbClr val="0070C0"/>
                </a:solidFill>
              </a:rPr>
              <a:t>Не </a:t>
            </a:r>
            <a:r>
              <a:rPr lang="ru-RU" sz="1400" b="1" dirty="0">
                <a:solidFill>
                  <a:srgbClr val="0070C0"/>
                </a:solidFill>
              </a:rPr>
              <a:t>связан с ИКК также и факт использования </a:t>
            </a:r>
            <a:r>
              <a:rPr lang="ru-RU" sz="1400" b="1" dirty="0" err="1">
                <a:solidFill>
                  <a:srgbClr val="0070C0"/>
                </a:solidFill>
              </a:rPr>
              <a:t>соцсетей</a:t>
            </a:r>
            <a:r>
              <a:rPr lang="ru-RU" sz="1400" b="1" dirty="0">
                <a:solidFill>
                  <a:srgbClr val="0070C0"/>
                </a:solidFill>
              </a:rPr>
              <a:t> для учебы.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1400" b="1" dirty="0" smtClean="0">
                <a:solidFill>
                  <a:srgbClr val="0070C0"/>
                </a:solidFill>
              </a:rPr>
              <a:t>Вывод: </a:t>
            </a:r>
            <a:r>
              <a:rPr lang="ru-RU" sz="1400" dirty="0" smtClean="0">
                <a:solidFill>
                  <a:schemeClr val="tx1"/>
                </a:solidFill>
              </a:rPr>
              <a:t>для </a:t>
            </a:r>
            <a:r>
              <a:rPr lang="ru-RU" sz="1400" dirty="0">
                <a:solidFill>
                  <a:schemeClr val="tx1"/>
                </a:solidFill>
              </a:rPr>
              <a:t>формирования высокого уровня ИК-компетентности важны не средства ИКТ (и </a:t>
            </a:r>
            <a:r>
              <a:rPr lang="ru-RU" sz="1400" dirty="0" err="1">
                <a:solidFill>
                  <a:schemeClr val="tx1"/>
                </a:solidFill>
              </a:rPr>
              <a:t>соцсети</a:t>
            </a:r>
            <a:r>
              <a:rPr lang="ru-RU" sz="1400" dirty="0">
                <a:solidFill>
                  <a:schemeClr val="tx1"/>
                </a:solidFill>
              </a:rPr>
              <a:t> – это тоже одно из средств), в которых осуществляется познавательная деятельность, а характеристики собственно деятельности, которая протекает в рамках или вне рамок </a:t>
            </a:r>
            <a:r>
              <a:rPr lang="ru-RU" sz="1400" dirty="0" smtClean="0">
                <a:solidFill>
                  <a:schemeClr val="tx1"/>
                </a:solidFill>
              </a:rPr>
              <a:t>ИКТ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9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89716"/>
              </p:ext>
            </p:extLst>
          </p:nvPr>
        </p:nvGraphicFramePr>
        <p:xfrm>
          <a:off x="894728" y="2859782"/>
          <a:ext cx="7133656" cy="22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84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352928" cy="7200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ВЫВОДЫ</a:t>
            </a:r>
            <a:endParaRPr lang="en-US" sz="24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5536" y="1059582"/>
            <a:ext cx="8291264" cy="35346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/>
              <a:t>Уровень </a:t>
            </a:r>
            <a:r>
              <a:rPr lang="ru-RU" sz="2000" b="1" dirty="0" err="1" smtClean="0"/>
              <a:t>ИК-компетентности</a:t>
            </a:r>
            <a:r>
              <a:rPr lang="ru-RU" sz="2000" b="1" dirty="0" smtClean="0"/>
              <a:t> связан с: 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образованием родителей,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наличием в доме образовательных ресурсов, 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использованием компьютера в домашних условиях,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успеваемостью учащихся – как со средней оценкой по всем предметам, так и по естественнонаучным, гуманитарным и общественным дисциплинам.  Кроме того, ИК- компетентность способствует получению более высоких оценок, более высоким образовательным достижениям, поскольку предполагает умение эффективно использовать информацию для достижения своих целей, в частности, образовательных достижений.</a:t>
            </a:r>
            <a:endParaRPr lang="ru-RU" sz="1400" b="1" dirty="0" smtClean="0"/>
          </a:p>
          <a:p>
            <a:pPr marL="457200" indent="-457200">
              <a:spcBef>
                <a:spcPts val="0"/>
              </a:spcBef>
              <a:buNone/>
            </a:pPr>
            <a:r>
              <a:rPr lang="ru-RU" sz="2000" b="1" dirty="0" smtClean="0"/>
              <a:t>2. Уровень </a:t>
            </a:r>
            <a:r>
              <a:rPr lang="ru-RU" sz="2000" b="1" dirty="0" err="1" smtClean="0"/>
              <a:t>ИК-компетентности</a:t>
            </a:r>
            <a:r>
              <a:rPr lang="ru-RU" sz="2000" b="1" dirty="0" smtClean="0"/>
              <a:t> слабо связан с: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социально-экономическим статусом семьи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степенью доступности и использование компьютера в школе, </a:t>
            </a:r>
          </a:p>
          <a:p>
            <a:pPr marL="457200" indent="-457200">
              <a:spcBef>
                <a:spcPts val="0"/>
              </a:spcBef>
            </a:pPr>
            <a:r>
              <a:rPr lang="ru-RU" sz="1400" dirty="0" smtClean="0"/>
              <a:t>коллективной деятельностью на уроках и вне школы , т.к. специфика работы на компьютере в большей степени связана с организацией самостоятельной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ICL Test – 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инструмент оценки </a:t>
            </a:r>
            <a:r>
              <a:rPr lang="ru-RU" sz="24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метапредметных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результатов</a:t>
            </a:r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059582"/>
            <a:ext cx="8363272" cy="3534643"/>
          </a:xfrm>
        </p:spPr>
        <p:txBody>
          <a:bodyPr/>
          <a:lstStyle/>
          <a:p>
            <a:pPr marL="800100" lvl="1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2000" b="1" dirty="0" smtClean="0"/>
              <a:t>Специальная процедура связывания  (степень совпадения) прогнозируемых </a:t>
            </a:r>
            <a:r>
              <a:rPr lang="ru-RU" sz="2000" b="1" dirty="0"/>
              <a:t>результатов освоения учебной программы и их последующих оценок с помощью тестового инструментария, а также степень их взаимодействия </a:t>
            </a:r>
            <a:r>
              <a:rPr lang="ru-RU" sz="2000" b="1" dirty="0" smtClean="0"/>
              <a:t>(</a:t>
            </a:r>
            <a:r>
              <a:rPr lang="en-US" sz="2000" b="1" dirty="0" smtClean="0"/>
              <a:t>Webb, 1999)</a:t>
            </a:r>
            <a:r>
              <a:rPr lang="ru-RU" sz="2000" b="1" dirty="0" smtClean="0"/>
              <a:t>, которая необходима для встраивания тестирования в национальные системы образования.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Оценка согласованности подкрепляется обращением к особым критериям анализа соответствия прогнозируемых результатов реальным итогам тестирования. </a:t>
            </a:r>
          </a:p>
          <a:p>
            <a:pPr marL="800100" lvl="1" indent="0">
              <a:spcBef>
                <a:spcPts val="0"/>
              </a:spcBef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8025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Критерии 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анализа соответствия прогнозируемых результатов 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итогам 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тестирования</a:t>
            </a:r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059582"/>
            <a:ext cx="8363272" cy="3534643"/>
          </a:xfrm>
        </p:spPr>
        <p:txBody>
          <a:bodyPr/>
          <a:lstStyle/>
          <a:p>
            <a:pPr marL="800100" lvl="1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buAutoNum type="arabicPeriod"/>
            </a:pPr>
            <a:r>
              <a:rPr lang="ru-RU" sz="1400" dirty="0"/>
              <a:t>          </a:t>
            </a:r>
            <a:r>
              <a:rPr lang="ru-RU" sz="1400" dirty="0" smtClean="0"/>
              <a:t>Соответствие </a:t>
            </a:r>
            <a:r>
              <a:rPr lang="ru-RU" sz="1400" dirty="0"/>
              <a:t>общего измеряемого понятия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2</a:t>
            </a:r>
            <a:r>
              <a:rPr lang="ru-RU" sz="1400" dirty="0"/>
              <a:t>.               Соответствие измеряемых категорий (категориальное соответствие) </a:t>
            </a:r>
          </a:p>
          <a:p>
            <a:pPr marL="0" indent="0">
              <a:buNone/>
            </a:pPr>
            <a:r>
              <a:rPr lang="ru-RU" sz="1400" dirty="0" smtClean="0"/>
              <a:t>3</a:t>
            </a:r>
            <a:r>
              <a:rPr lang="ru-RU" sz="1400" dirty="0"/>
              <a:t>.               Совпадение </a:t>
            </a:r>
            <a:r>
              <a:rPr lang="ru-RU" sz="1400" dirty="0" err="1"/>
              <a:t>знаниевого</a:t>
            </a:r>
            <a:r>
              <a:rPr lang="ru-RU" sz="1400" dirty="0"/>
              <a:t> диапазона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4</a:t>
            </a:r>
            <a:r>
              <a:rPr lang="ru-RU" sz="1400" dirty="0"/>
              <a:t>.               Соответствие по глубине знаний</a:t>
            </a:r>
          </a:p>
          <a:p>
            <a:pPr marL="0" indent="0">
              <a:buNone/>
            </a:pPr>
            <a:r>
              <a:rPr lang="ru-RU" sz="1400" dirty="0"/>
              <a:t>5.               Баланс в подаче информации</a:t>
            </a:r>
          </a:p>
          <a:p>
            <a:pPr marL="0" indent="0">
              <a:buNone/>
            </a:pPr>
            <a:r>
              <a:rPr lang="ru-RU" sz="1400" dirty="0"/>
              <a:t>6.               Согласованность по части отношения к предмету </a:t>
            </a:r>
          </a:p>
          <a:p>
            <a:pPr marL="0" indent="0">
              <a:buNone/>
            </a:pPr>
            <a:r>
              <a:rPr lang="ru-RU" sz="1400" dirty="0" smtClean="0"/>
              <a:t>7</a:t>
            </a:r>
            <a:r>
              <a:rPr lang="ru-RU" sz="1400" dirty="0"/>
              <a:t>.               Взаимосвязь элементов программы для разных классов и возрастов</a:t>
            </a:r>
          </a:p>
          <a:p>
            <a:pPr marL="0" indent="0">
              <a:buNone/>
            </a:pPr>
            <a:r>
              <a:rPr lang="ru-RU" sz="1400" dirty="0"/>
              <a:t>8.               Беспристрастность и честность</a:t>
            </a:r>
          </a:p>
          <a:p>
            <a:pPr marL="0" indent="0">
              <a:buNone/>
            </a:pPr>
            <a:r>
              <a:rPr lang="ru-RU" sz="1400" dirty="0"/>
              <a:t>9.               Активность учащихся и эффективность методик преподавания</a:t>
            </a:r>
          </a:p>
          <a:p>
            <a:pPr marL="0" indent="0">
              <a:buNone/>
            </a:pPr>
            <a:r>
              <a:rPr lang="ru-RU" sz="1400" dirty="0"/>
              <a:t>10.            Использование технических средств, материалов и инструментов</a:t>
            </a:r>
          </a:p>
          <a:p>
            <a:pPr marL="0" indent="0">
              <a:buNone/>
            </a:pPr>
            <a:r>
              <a:rPr lang="ru-RU" sz="1400" dirty="0"/>
              <a:t>11.            Функциональность системы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9790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Используемые для процедуры согласования документы</a:t>
            </a:r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400" b="1" dirty="0"/>
              <a:t> С</a:t>
            </a:r>
            <a:r>
              <a:rPr lang="ru-RU" sz="1400" b="1" dirty="0" smtClean="0"/>
              <a:t>огласованность </a:t>
            </a:r>
            <a:r>
              <a:rPr lang="ru-RU" sz="1400" b="1" dirty="0"/>
              <a:t>с тремя видами образовательных стандартов: </a:t>
            </a:r>
            <a:endParaRPr lang="ru-RU" sz="1400" b="1" dirty="0" smtClean="0"/>
          </a:p>
          <a:p>
            <a:r>
              <a:rPr lang="ru-RU" sz="1400" dirty="0" smtClean="0"/>
              <a:t>Стандарты </a:t>
            </a:r>
            <a:r>
              <a:rPr lang="ru-RU" sz="1400" dirty="0"/>
              <a:t>ИКК для высшего образования Американской библиотечной ассоциации (на них частично основывалась разработка теста), общие стандарты тестирования «Качество и справедливость» </a:t>
            </a:r>
            <a:r>
              <a:rPr lang="en-US" sz="1400" dirty="0" smtClean="0"/>
              <a:t>ETS</a:t>
            </a:r>
            <a:endParaRPr lang="ru-RU" sz="1400" dirty="0"/>
          </a:p>
          <a:p>
            <a:r>
              <a:rPr lang="ru-RU" sz="1400" dirty="0" smtClean="0"/>
              <a:t>Федеральный </a:t>
            </a:r>
            <a:r>
              <a:rPr lang="ru-RU" sz="1400" dirty="0"/>
              <a:t>государственный образовательный стандарт основного общего образования (от 17.12.2010 г.) </a:t>
            </a:r>
          </a:p>
          <a:p>
            <a:r>
              <a:rPr lang="ru-RU" sz="1400" dirty="0" smtClean="0"/>
              <a:t>Примерная </a:t>
            </a:r>
            <a:r>
              <a:rPr lang="ru-RU" sz="1400" dirty="0"/>
              <a:t>основная образовательная программа образовательного учреждения  Основная школа (Программа подготовлена Институтом стратегических исследований в образовании РАО. Научные руководители — член-корреспондент РАО А. М. Кондаков, академик РАО Л. П. </a:t>
            </a:r>
            <a:r>
              <a:rPr lang="ru-RU" sz="1400" dirty="0" err="1"/>
              <a:t>Кезина</a:t>
            </a:r>
            <a:r>
              <a:rPr lang="ru-RU" sz="1400" dirty="0"/>
              <a:t>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Со </a:t>
            </a:r>
            <a:r>
              <a:rPr lang="ru-RU" sz="1400" dirty="0"/>
              <a:t>стороны теста в сравнении участвуют теоретическая рамка, спецификация, банк свидетельств и тексты заданий.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08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Соответствие общего измеряемого понятия (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Structure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knowledge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comparability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85" y="1779662"/>
            <a:ext cx="6196327" cy="29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1170905"/>
            <a:ext cx="8251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рамках ФГОС ООО </a:t>
            </a:r>
            <a:r>
              <a:rPr lang="ru-RU" sz="1600" dirty="0" smtClean="0"/>
              <a:t>(ст.10) рассматривается </a:t>
            </a:r>
            <a:r>
              <a:rPr lang="ru-RU" sz="1600" dirty="0"/>
              <a:t>понятие ИКТ-компетенции  и определяется как компетентность в области использования информационно-коммуникационных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10598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Соответствие измеряемых категорий (категориальное соответствие) (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categorical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concurrence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 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170905"/>
            <a:ext cx="864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Установление категориального соответствия предполагает проведение сравнения заголовков и подзаголовков элементов содержания. Для определения возможности использования инструмента ICL </a:t>
            </a:r>
            <a:r>
              <a:rPr lang="ru-RU" sz="1400" dirty="0" err="1"/>
              <a:t>Test</a:t>
            </a:r>
            <a:r>
              <a:rPr lang="ru-RU" sz="1400" dirty="0"/>
              <a:t> для оценки уровня ИК-компетентности в системе общего образования РФ сравнивались содержательные категории (подразделы) ФГОС ООО, ПООП ОУ и теста (составляющие ИК-компетентности).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27" y="2125012"/>
            <a:ext cx="6112058" cy="28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Заголовок 4"/>
          <p:cNvSpPr>
            <a:spLocks noGrp="1"/>
          </p:cNvSpPr>
          <p:nvPr>
            <p:ph type="title"/>
          </p:nvPr>
        </p:nvSpPr>
        <p:spPr>
          <a:xfrm>
            <a:off x="323528" y="123478"/>
            <a:ext cx="8661648" cy="576064"/>
          </a:xfrm>
        </p:spPr>
        <p:txBody>
          <a:bodyPr/>
          <a:lstStyle/>
          <a:p>
            <a:r>
              <a:rPr lang="ru-RU" altLang="ru-RU" dirty="0" smtClean="0"/>
              <a:t>Преимущества данной  системы тестирования</a:t>
            </a:r>
            <a:endParaRPr lang="ru-RU" alt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31590"/>
            <a:ext cx="8147248" cy="3462635"/>
          </a:xfrm>
        </p:spPr>
        <p:txBody>
          <a:bodyPr>
            <a:normAutofit fontScale="25000" lnSpcReduction="20000"/>
          </a:bodyPr>
          <a:lstStyle/>
          <a:p>
            <a:endParaRPr lang="en-US" altLang="ru-RU" dirty="0" smtClean="0"/>
          </a:p>
          <a:p>
            <a:r>
              <a:rPr lang="ru-RU" altLang="ru-RU" sz="6400" b="1" dirty="0" smtClean="0"/>
              <a:t>Интерактивность, автоматизированный характер процесса тестирования и оценки его результатов</a:t>
            </a:r>
            <a:endParaRPr lang="en-US" altLang="ru-RU" sz="6400" b="1" dirty="0" smtClean="0"/>
          </a:p>
          <a:p>
            <a:r>
              <a:rPr lang="ru-RU" altLang="ru-RU" sz="6400" b="1" dirty="0" smtClean="0"/>
              <a:t>Использование ситуаций из реальной жизни при разработке сценария  для тестовых заданий</a:t>
            </a:r>
            <a:endParaRPr lang="en-US" altLang="ru-RU" sz="6400" b="1" dirty="0" smtClean="0"/>
          </a:p>
          <a:p>
            <a:r>
              <a:rPr lang="ru-RU" altLang="ru-RU" sz="6400" b="1" dirty="0"/>
              <a:t>Акцент на оценке НЕ уровня сформированных  технологических навыков и навыков владения учащимися определенным программным продуктом или техническими возможностями  компьютера, но СПОСОБНОСТИ оперировать информацией, решать </a:t>
            </a:r>
            <a:r>
              <a:rPr lang="ru-RU" altLang="ru-RU" sz="6400" b="1" dirty="0" smtClean="0"/>
              <a:t>практические </a:t>
            </a:r>
            <a:r>
              <a:rPr lang="ru-RU" altLang="ru-RU" sz="6400" b="1" dirty="0"/>
              <a:t>задачи, используя ИКТ, мыслить и работать в «цифровом</a:t>
            </a:r>
            <a:r>
              <a:rPr lang="ru-RU" altLang="ru-RU" sz="6400" b="1" dirty="0" smtClean="0"/>
              <a:t>» мире </a:t>
            </a:r>
          </a:p>
          <a:p>
            <a:pPr lvl="0"/>
            <a:r>
              <a:rPr lang="ru-RU" altLang="ru-RU" sz="6400" b="1" dirty="0">
                <a:solidFill>
                  <a:prstClr val="black"/>
                </a:solidFill>
              </a:rPr>
              <a:t>Автоматическая обработка  результатов тестирования, основанная на использовании сетей Байеса.</a:t>
            </a:r>
            <a:endParaRPr lang="en-US" altLang="ru-RU" sz="6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altLang="ru-RU" sz="6400" dirty="0" smtClean="0"/>
          </a:p>
          <a:p>
            <a:endParaRPr lang="ru-RU" altLang="ru-RU" sz="3800" dirty="0" smtClean="0"/>
          </a:p>
          <a:p>
            <a:pPr marL="0" indent="0">
              <a:buNone/>
            </a:pPr>
            <a:r>
              <a:rPr lang="ru-RU" altLang="ru-RU" sz="6400" b="1" dirty="0"/>
              <a:t>Обязательно условие:  </a:t>
            </a:r>
            <a:r>
              <a:rPr lang="ru-RU" altLang="ru-RU" sz="6400" dirty="0"/>
              <a:t>соблюдение этических и правовых норм</a:t>
            </a:r>
            <a:r>
              <a:rPr lang="en-US" altLang="ru-RU" sz="6400" dirty="0"/>
              <a:t> </a:t>
            </a:r>
            <a:r>
              <a:rPr lang="ru-RU" altLang="ru-RU" sz="6400" dirty="0"/>
              <a:t> при использовании цифровых технологий и средств </a:t>
            </a:r>
            <a:r>
              <a:rPr lang="ru-RU" altLang="ru-RU" sz="6400" dirty="0" smtClean="0"/>
              <a:t>коммуникации</a:t>
            </a:r>
            <a:r>
              <a:rPr lang="ru-RU" altLang="ru-RU" sz="6400" dirty="0"/>
              <a:t>. Это важно для </a:t>
            </a:r>
            <a:r>
              <a:rPr lang="ru-RU" altLang="ru-RU" sz="6400" dirty="0" smtClean="0"/>
              <a:t>формирования  </a:t>
            </a:r>
            <a:r>
              <a:rPr lang="ru-RU" altLang="ru-RU" sz="6400" dirty="0"/>
              <a:t>социально-ответственной личности.</a:t>
            </a:r>
            <a:endParaRPr lang="en-US" altLang="ru-RU" sz="6400" dirty="0"/>
          </a:p>
          <a:p>
            <a:pPr marL="0" indent="0">
              <a:buNone/>
            </a:pPr>
            <a:endParaRPr lang="en-US" altLang="ru-RU" sz="6400" dirty="0"/>
          </a:p>
          <a:p>
            <a:endParaRPr lang="en-US" altLang="ru-RU" sz="6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Совпадение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знаниевого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диапазона (</a:t>
            </a:r>
            <a:r>
              <a:rPr lang="en-US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range of knowledge correspondence)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170905"/>
            <a:ext cx="864096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случае, когда содержательные категории тестового инструмента охватывают сопоставимые сферы знаний по темам и категориям, определяемым стандартом, даже при достаточно полном категориальном соответствии, объёмы информации внутри категорий могут не полностью охватываться оценочной системой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В качестве примеров для сравнения были выбраны </a:t>
            </a:r>
            <a:r>
              <a:rPr lang="ru-RU" sz="1600" b="1" dirty="0"/>
              <a:t>5 полных тестовых вариантов </a:t>
            </a:r>
            <a:r>
              <a:rPr lang="ru-RU" sz="1600" dirty="0"/>
              <a:t>(на армянском, русском и английском языках, для которых адаптирован инструмент), которые использовались  в пилотных тестированиях 2013-2014гг.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В</a:t>
            </a:r>
            <a:r>
              <a:rPr lang="ru-RU" sz="1600" dirty="0" smtClean="0"/>
              <a:t>се </a:t>
            </a:r>
            <a:r>
              <a:rPr lang="ru-RU" sz="1600" dirty="0"/>
              <a:t>выбранные тестовые варианты были равнозначны по структуре, конфигурации и спецификации – содержали одинаковое количество тестовых заданий трех уровней сложности, сбалансированных по академическому и персональному контекстам и направленных на измерение всех 7 составляющих ИК-компетентности.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137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Соответствие по глубине знаний (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Depth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knowledge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consistency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70905"/>
            <a:ext cx="8251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Глубина знаний в области умения работы с информацией (в цифровой среде) предполагает уровень сложности информации, которую учащиеся должны освоить, их умение применять усвоенный материал в различных контекстах, умение делать обобщения, обширность базы, необходимой для понимания новых тем.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Контрольно-измерительные </a:t>
            </a:r>
            <a:r>
              <a:rPr lang="ru-RU" sz="1600" dirty="0"/>
              <a:t>материалы можно считать согласованными с образовательным стандартом, если требования, лежащие в основе тестовых заданий, соответствуют требованиям к ожидаемым знаниям и умения, которые обучающиеся должны приобрести в рамках освоения примерной основной образовательной программы основного общего образования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400" b="1" dirty="0"/>
              <a:t>4 уровня когнитивной сложности, по которым должно проводиться </a:t>
            </a:r>
            <a:r>
              <a:rPr lang="ru-RU" sz="1400" b="1" dirty="0" smtClean="0"/>
              <a:t>сравнение:</a:t>
            </a:r>
          </a:p>
          <a:p>
            <a:endParaRPr lang="ru-RU" sz="1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67737"/>
              </p:ext>
            </p:extLst>
          </p:nvPr>
        </p:nvGraphicFramePr>
        <p:xfrm>
          <a:off x="539552" y="4160978"/>
          <a:ext cx="6768753" cy="640080"/>
        </p:xfrm>
        <a:graphic>
          <a:graphicData uri="http://schemas.openxmlformats.org/drawingml/2006/table">
            <a:tbl>
              <a:tblPr/>
              <a:tblGrid>
                <a:gridCol w="1725980"/>
                <a:gridCol w="2058699"/>
                <a:gridCol w="1663596"/>
                <a:gridCol w="1320478"/>
              </a:tblGrid>
              <a:tr h="6387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1 (воспроизведение)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0960" marR="609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2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(навыки/концепты)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0960" marR="609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3 (стратегическое мышление)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0960" marR="609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4 (расширенное мышление)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60960" marR="609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Баланс в подаче информации (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Balance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of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representation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1360043"/>
            <a:ext cx="82512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</a:t>
            </a:r>
            <a:r>
              <a:rPr lang="ru-RU" sz="1600" dirty="0"/>
              <a:t>достижения согласованности по критерию соответствия в подаче информации требуется, чтобы идеям, фигурирующим в контрольно-измерительных материалах, и в образовательных стандартах, придавалось равное значение, чтобы были расставлены сопоставимые акценты в том, что обучающимся необходимо знать, что уметь делать и в каких контекстах применять свои навыки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/>
              <a:t>В связи с тем, что в стандарте не расставлены акценты или указания на преимущества, которые одни компоненты должны получать перед другими, все компоненты одинаково важны и должны быть представлены в контрольно-измерительных материалах в равной степени.</a:t>
            </a:r>
          </a:p>
          <a:p>
            <a:endParaRPr lang="ru-RU" sz="1600" dirty="0" smtClean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Согласованность по части отношения к предмету (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Dispositional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consonance</a:t>
            </a:r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)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Если образовательные стандарты включают в себя не только обязательные для освоения концепты, процедуры и способы их применения, но и взгляды, убеждения, которые должны развиться у обучающихся в результате программы формирования </a:t>
            </a:r>
            <a:r>
              <a:rPr lang="ru-RU" sz="1600" dirty="0" err="1"/>
              <a:t>общеучебных</a:t>
            </a:r>
            <a:r>
              <a:rPr lang="ru-RU" sz="1600" dirty="0"/>
              <a:t> умений и навыков на ступени основного общего образования в области использования информационно-коммуникационных технологий, это обязательно должно учитываться и при разработке тестирования. </a:t>
            </a:r>
          </a:p>
          <a:p>
            <a:r>
              <a:rPr lang="ru-RU" sz="1600" b="1" dirty="0" smtClean="0"/>
              <a:t>Основа для </a:t>
            </a:r>
            <a:r>
              <a:rPr lang="ru-RU" sz="1600" b="1" dirty="0"/>
              <a:t>согласования по этому критерию </a:t>
            </a:r>
            <a:r>
              <a:rPr lang="ru-RU" sz="1600" b="1" dirty="0" smtClean="0"/>
              <a:t>- </a:t>
            </a:r>
            <a:r>
              <a:rPr lang="ru-RU" sz="1600" b="1" dirty="0"/>
              <a:t>этические аспекты использования информации</a:t>
            </a:r>
            <a:r>
              <a:rPr lang="ru-RU" sz="1600" b="1" dirty="0" smtClean="0"/>
              <a:t>.</a:t>
            </a:r>
          </a:p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3758"/>
            <a:ext cx="7410333" cy="24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6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Беспристрастность и честность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Очень важно, чтобы контрольно-измерительные материалы давали возможность обучающимся продемонстрировать максимально высокий результат освоения учебной программы вне зависимости от пола, расы, имущественного положения и пр. </a:t>
            </a:r>
            <a:endParaRPr lang="ru-RU" sz="1600" dirty="0" smtClean="0"/>
          </a:p>
          <a:p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ФЗ «Об </a:t>
            </a:r>
            <a:r>
              <a:rPr lang="ru-RU" sz="1400" dirty="0"/>
              <a:t>образовании в Российской Федерации» </a:t>
            </a:r>
            <a:r>
              <a:rPr lang="ru-RU" sz="1400" dirty="0" smtClean="0"/>
              <a:t>ст.5: право </a:t>
            </a:r>
            <a:r>
              <a:rPr lang="ru-RU" sz="1400" dirty="0"/>
              <a:t>на образование в Российской Федерации гарантируется независимо от пола, расы, национальности, языка, происхождения, имущественного, социального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При этом  каждый человек должен быть обеспечен бесплатным общим образованием в рамках федеральных государственных образовательных </a:t>
            </a:r>
            <a:r>
              <a:rPr lang="ru-RU" sz="1400" dirty="0" smtClean="0"/>
              <a:t>стандартов.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ФГОС ООО: обучающиеся </a:t>
            </a:r>
            <a:r>
              <a:rPr lang="ru-RU" sz="1400" dirty="0"/>
              <a:t>ступени основного общего образования должны сформировать компетенции в области использования информационно-коммуникационных технологий на уровне общего </a:t>
            </a:r>
            <a:r>
              <a:rPr lang="ru-RU" sz="1400" dirty="0" smtClean="0"/>
              <a:t>пользования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ПООП ОУ: уточняются </a:t>
            </a:r>
            <a:r>
              <a:rPr lang="ru-RU" sz="1400" dirty="0" err="1"/>
              <a:t>подтемы</a:t>
            </a:r>
            <a:r>
              <a:rPr lang="ru-RU" sz="1400" dirty="0"/>
              <a:t>, которые все обучающиеся должны освоить в обязательном порядке. В связи с этим представляется возможным считать, что к обучающимся предъявляются равные требования по освоению программы.</a:t>
            </a:r>
          </a:p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Беспристрастность и честность</a:t>
            </a: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Очень важно, чтобы контрольно-измерительные материалы давали возможность обучающимся продемонстрировать максимально высокий результат освоения учебной программы вне зависимости от пола, расы, имущественного положения и пр. </a:t>
            </a:r>
            <a:endParaRPr lang="ru-RU" sz="1600" dirty="0" smtClean="0"/>
          </a:p>
          <a:p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ФЗ «Об </a:t>
            </a:r>
            <a:r>
              <a:rPr lang="ru-RU" sz="1400" dirty="0"/>
              <a:t>образовании в Российской Федерации» </a:t>
            </a:r>
            <a:r>
              <a:rPr lang="ru-RU" sz="1400" dirty="0" smtClean="0"/>
              <a:t>ст.5: право </a:t>
            </a:r>
            <a:r>
              <a:rPr lang="ru-RU" sz="1400" dirty="0"/>
              <a:t>на образование в Российской Федерации гарантируется независимо от пола, расы, национальности, языка, происхождения, имущественного, социального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При этом  каждый человек должен быть обеспечен бесплатным общим образованием в рамках федеральных государственных образовательных </a:t>
            </a:r>
            <a:r>
              <a:rPr lang="ru-RU" sz="1400" dirty="0" smtClean="0"/>
              <a:t>стандартов.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ФГОС ООО: обучающиеся </a:t>
            </a:r>
            <a:r>
              <a:rPr lang="ru-RU" sz="1400" dirty="0"/>
              <a:t>ступени основного общего образования должны сформировать компетенции в области использования информационно-коммуникационных технологий на уровне общего </a:t>
            </a:r>
            <a:r>
              <a:rPr lang="ru-RU" sz="1400" dirty="0" smtClean="0"/>
              <a:t>пользования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ПООП ОУ: уточняются </a:t>
            </a:r>
            <a:r>
              <a:rPr lang="ru-RU" sz="1400" dirty="0" err="1"/>
              <a:t>подтемы</a:t>
            </a:r>
            <a:r>
              <a:rPr lang="ru-RU" sz="1400" dirty="0"/>
              <a:t>, которые все обучающиеся должны освоить в обязательном порядке. В связи с этим представляется возможным считать, что к обучающимся предъявляются равные требования по освоению программы.</a:t>
            </a:r>
          </a:p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Педагогическое </a:t>
            </a:r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значение</a:t>
            </a:r>
            <a:b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Активность </a:t>
            </a:r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учащихся и эффективность методик преподавания</a:t>
            </a: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87971"/>
              </p:ext>
            </p:extLst>
          </p:nvPr>
        </p:nvGraphicFramePr>
        <p:xfrm>
          <a:off x="539552" y="1200150"/>
          <a:ext cx="7488832" cy="3813123"/>
        </p:xfrm>
        <a:graphic>
          <a:graphicData uri="http://schemas.openxmlformats.org/drawingml/2006/table">
            <a:tbl>
              <a:tblPr/>
              <a:tblGrid>
                <a:gridCol w="1296144"/>
                <a:gridCol w="6192688"/>
              </a:tblGrid>
              <a:tr h="197223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Согласование по критерию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8346" marR="18346" marT="13760" marB="137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23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сравнения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8346" marR="18346" marT="13760" marB="137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9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Образовательные стандарты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обучающих методик, с наибольшей степенью вероятности позволяющих всем школьникам достичь полного соответствия стандарту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5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ICL Test</a:t>
                      </a:r>
                      <a:endParaRPr lang="en-US" sz="100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Диапазон обучающих методик, с наибольшей степенью вероятности позволяющих всем школьникам приобрести опыт и знания, необходимые для успешного выполнения теста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23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Шкала соответствия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8346" marR="18346" marT="13760" marB="1376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69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Полное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Обучающие методики, с наибольшей степенью вероятности, позволяющие всем школьникам достичь полного соответствия стандарту, совпадают с обучающими методиками, с наибольшей степенью вероятности позволяющими всем школьникам продемонстрировать ожидаемые знания в ходе выполнения теста.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Приемлемое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Обучающие практики, необходимые для успешного выполнения теста, не препятствуют учащимся в полноценном освоении программы.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Недостаточное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Ради высоких результатов теста учителя вынуждены уделять излишнее внимание обучающим практикам, которые препятствуют полноценному усвоению содержания курса в соответствии со стандартом. 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6053" marR="16053" marT="16053" marB="1605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6038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Педагогическое </a:t>
            </a:r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значение</a:t>
            </a:r>
            <a:b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Использование технических средств, материалов и инструментов</a:t>
            </a: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6038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23320"/>
              </p:ext>
            </p:extLst>
          </p:nvPr>
        </p:nvGraphicFramePr>
        <p:xfrm>
          <a:off x="467544" y="1200150"/>
          <a:ext cx="7704856" cy="3759729"/>
        </p:xfrm>
        <a:graphic>
          <a:graphicData uri="http://schemas.openxmlformats.org/drawingml/2006/table">
            <a:tbl>
              <a:tblPr/>
              <a:tblGrid>
                <a:gridCol w="1296144"/>
                <a:gridCol w="6408712"/>
              </a:tblGrid>
              <a:tr h="218481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Согласование по критерию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0324" marR="20324" marT="15243" marB="1524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81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сравнения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0324" marR="20324" marT="15243" marB="1524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Образовательные стандарты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Технические средства, материалы и инструменты, которыми учащиеся должны владеть для достижения ожидаемого уровня успеваемости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ICL Test</a:t>
                      </a:r>
                      <a:endParaRPr lang="en-US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Технические средства, материалы и инструменты, которыми учащиеся должны владеть для успешного выполнения теста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81">
                <a:tc>
                  <a:txBody>
                    <a:bodyPr/>
                    <a:lstStyle/>
                    <a:p>
                      <a:pPr fontAlgn="t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Шкала соответствия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0324" marR="20324" marT="15243" marB="1524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30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Полное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Успешное выполнение теста требует от учащихся владения полным диапазоном технических средств, материалов и инструментов, навыки использования которых предусмотрены стандартом.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Приемлемое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Успешное выполнение теста требует от учащихся выборочной демонстрации владения техническими средствами, материалами и инструментами, навыки использования которых предусмотрены стандартом.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6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Недостаточное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ходе выполнения теста учащимся запрещается использовать технические средства, материалы и инструменты, которыми необходимо  владеть для достижения ожидаемого уровня успеваемости.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7783" marR="17783" marT="17783" marB="1778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0313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Функциональность системы</a:t>
            </a: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6038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0313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55226"/>
              </p:ext>
            </p:extLst>
          </p:nvPr>
        </p:nvGraphicFramePr>
        <p:xfrm>
          <a:off x="683568" y="1200442"/>
          <a:ext cx="7416823" cy="3309954"/>
        </p:xfrm>
        <a:graphic>
          <a:graphicData uri="http://schemas.openxmlformats.org/drawingml/2006/table">
            <a:tbl>
              <a:tblPr/>
              <a:tblGrid>
                <a:gridCol w="1440159"/>
                <a:gridCol w="5976664"/>
              </a:tblGrid>
              <a:tr h="192540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Согласование по критерию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911" marR="17911" marT="13433" marB="1343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0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сравнения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911" marR="17911" marT="13433" marB="1343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Образовательные стандарты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ясности, приемлемости и ценности с точки зрения всех основных участников образовательного процесса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3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ICL Test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ясности, приемлемости и ценности, а также степень направленности на контроль важнейших знаний и навыков с точки зрения всех основных участников образовательного процесса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40">
                <a:tc>
                  <a:txBody>
                    <a:bodyPr/>
                    <a:lstStyle/>
                    <a:p>
                      <a:pPr fontAlgn="t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Шкала соответствия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7911" marR="17911" marT="13433" marB="1343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2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Полное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Общественность, преподаватели, учащиеся и другие участники образовательного процесса признают тесную связь между образовательными стандартами и ICL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признают значимость полученных с помощью тестирования результатов.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2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Приемлемое</a:t>
                      </a: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Общественность, преподаватели, учащиеся и другие участники образовательного процесса не вполне осознают связь между образовательными стандартами и ICL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но относятся одобрительно к полученным с помощью ICL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данным, стремятся их использовать.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15672" marR="15672" marT="15672" marB="1567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67150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7992888" cy="50405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ВЫВОДЫ</a:t>
            </a:r>
            <a:endParaRPr lang="en-US" sz="22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059582"/>
            <a:ext cx="8219256" cy="3534643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57288"/>
            <a:ext cx="8964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4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2325" y="202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6038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70313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67150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48567"/>
              </p:ext>
            </p:extLst>
          </p:nvPr>
        </p:nvGraphicFramePr>
        <p:xfrm>
          <a:off x="179512" y="906595"/>
          <a:ext cx="8640959" cy="434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7"/>
                <a:gridCol w="5588874"/>
                <a:gridCol w="819838"/>
              </a:tblGrid>
              <a:tr h="27105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Criterion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Results of comparison 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Level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</a:tr>
              <a:tr h="50675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Соответствие общего измеряемого понятия 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ru-RU" sz="900">
                          <a:effectLst/>
                        </a:rPr>
                        <a:t>Structure of knowledge comparability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ИКТ-компетенция в соответствии с ФГОС включает в себя не только умение учащегося работать с информацией, но и технический аспект, который относится к навыкам работы с определенным оборудованием, программным обеспечением и пр., в то время как в рамке инструмента ICL </a:t>
                      </a:r>
                      <a:r>
                        <a:rPr lang="ru-RU" sz="900" dirty="0" err="1">
                          <a:effectLst/>
                        </a:rPr>
                        <a:t>Test</a:t>
                      </a:r>
                      <a:r>
                        <a:rPr lang="ru-RU" sz="900" dirty="0">
                          <a:effectLst/>
                        </a:rPr>
                        <a:t>, акцент ставится на </a:t>
                      </a:r>
                      <a:r>
                        <a:rPr lang="ru-RU" sz="900" dirty="0" err="1">
                          <a:effectLst/>
                        </a:rPr>
                        <a:t>сформированности</a:t>
                      </a:r>
                      <a:r>
                        <a:rPr lang="ru-RU" sz="900" dirty="0">
                          <a:effectLst/>
                        </a:rPr>
                        <a:t> определенных когнитивных навыков, которые рассматриваются лишь в контексте технических.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Приемлемый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</a:tr>
              <a:tr h="50675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Соответствие измеряемых категорий (категориальное соответствие) (</a:t>
                      </a:r>
                      <a:r>
                        <a:rPr lang="en-US" sz="900" dirty="0">
                          <a:effectLst/>
                        </a:rPr>
                        <a:t>Categorical Concurrence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75-90</a:t>
                      </a: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Приемлемый</a:t>
                      </a:r>
                      <a:endParaRPr lang="ru-RU" sz="900" dirty="0">
                        <a:effectLst/>
                      </a:endParaRPr>
                    </a:p>
                  </a:txBody>
                  <a:tcPr marL="17677" marR="17677" marT="17677" marB="17677"/>
                </a:tc>
              </a:tr>
              <a:tr h="50675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Совпадение знаниевого диапазона (</a:t>
                      </a:r>
                      <a:r>
                        <a:rPr lang="en-US" sz="900">
                          <a:effectLst/>
                        </a:rPr>
                        <a:t>Range of Knowledge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47-51% в соответствии с готовыми вариантами теста для Москвы, Манчестера и Армении. При этом существует возможность составления тестового варианта таким образом, чтобы были проверены практически все (75%) умения, включенные в стандарт и ПООП ОУ.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Приемлемый</a:t>
                      </a:r>
                      <a:endParaRPr lang="ru-RU" sz="900" dirty="0">
                        <a:effectLst/>
                      </a:endParaRPr>
                    </a:p>
                  </a:txBody>
                  <a:tcPr marL="17677" marR="17677" marT="17677" marB="17677"/>
                </a:tc>
              </a:tr>
              <a:tr h="50675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Баланс в подаче информации  (Balance of representation)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 учетом того, что в тесте не представлена тема, посвященная исключительно техническим навыкам, можно считать, что распределение внимания между темами в образовательном стандарте приблизительно соответствует весу, который они получают в тесте, без существенных исключений.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Приемлемый</a:t>
                      </a:r>
                      <a:endParaRPr lang="ru-RU" sz="900" dirty="0">
                        <a:effectLst/>
                      </a:endParaRPr>
                    </a:p>
                  </a:txBody>
                  <a:tcPr marL="17677" marR="17677" marT="17677" marB="17677"/>
                </a:tc>
              </a:tr>
              <a:tr h="176775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Согласованность по части отношения к предмету (Dispositional concurrence)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</a:tr>
              <a:tr h="41247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Беспристрастность и честность (</a:t>
                      </a:r>
                      <a:r>
                        <a:rPr lang="en-US" sz="900">
                          <a:effectLst/>
                        </a:rPr>
                        <a:t>Equity and Fairness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Всем обучающимся предоставляется равная возможность продемонстрировать уровень знаний, обязательный для достижения всеми школьниками. Инструмент разработан таким образом, что различия в результатах объясняются только различиями в успеваемости и не связаны с культурным, этническим, гендерным или другими посторонними факторами.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Полный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</a:tr>
              <a:tr h="506754"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Использование технических средств, материалов и инструментов (</a:t>
                      </a:r>
                      <a:r>
                        <a:rPr lang="en-US" sz="900">
                          <a:effectLst/>
                        </a:rPr>
                        <a:t>Use of technology</a:t>
                      </a:r>
                      <a:r>
                        <a:rPr lang="ru-RU" sz="900">
                          <a:effectLst/>
                        </a:rPr>
                        <a:t>, </a:t>
                      </a:r>
                      <a:r>
                        <a:rPr lang="en-US" sz="900">
                          <a:effectLst/>
                        </a:rPr>
                        <a:t>materials</a:t>
                      </a:r>
                      <a:r>
                        <a:rPr lang="ru-RU" sz="900">
                          <a:effectLst/>
                        </a:rPr>
                        <a:t>, </a:t>
                      </a:r>
                      <a:r>
                        <a:rPr lang="en-US" sz="900">
                          <a:effectLst/>
                        </a:rPr>
                        <a:t>and tools</a:t>
                      </a:r>
                      <a:r>
                        <a:rPr lang="ru-RU" sz="9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Успешное выполнение теста требует от учащихся выборочной демонстрации владения техническими средствами, материалами и инструментами, навыки использования которых предусмотрены стандартом.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7" marR="17677" marT="17677" marB="17677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Приемлемый</a:t>
                      </a:r>
                      <a:endParaRPr lang="ru-RU" sz="900" dirty="0">
                        <a:effectLst/>
                      </a:endParaRPr>
                    </a:p>
                  </a:txBody>
                  <a:tcPr marL="17677" marR="17677" marT="17677" marB="176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Что такое  ИК-компетентность </a:t>
            </a:r>
            <a:endParaRPr lang="ru-RU" altLang="ru-RU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b="1" dirty="0" smtClean="0"/>
              <a:t>ИК- компетентность </a:t>
            </a:r>
            <a:r>
              <a:rPr lang="ru-RU" altLang="ru-RU" dirty="0" smtClean="0"/>
              <a:t>– это способность использовать цифровые технологии, инструменты коммуникации и/или сети для получения доступа, управления, интеграции, оценивания, создания и передачи  информации с  соблюдением  этических и правовых норм для того, чтобы  функционировать в обществе, основанном на знании/чтобы успешно жить и трудиться в условиях современного информационного общества </a:t>
            </a:r>
            <a:endParaRPr lang="en-US" altLang="ru-RU" dirty="0" smtClean="0"/>
          </a:p>
          <a:p>
            <a:endParaRPr lang="en-US" altLang="ru-RU" dirty="0" smtClean="0"/>
          </a:p>
          <a:p>
            <a:endParaRPr lang="en-US" altLang="ru-RU" dirty="0" smtClean="0"/>
          </a:p>
          <a:p>
            <a:endParaRPr lang="ru-RU" altLang="ru-RU" dirty="0" smtClean="0"/>
          </a:p>
          <a:p>
            <a:pPr lvl="1"/>
            <a:endParaRPr lang="ru-RU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4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rtc_prezent_png\rtc_logo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08" y="437625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21602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ICL Test – 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инструмент оценки </a:t>
            </a:r>
            <a:r>
              <a:rPr lang="ru-RU" sz="2400" b="1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метапредметных</a:t>
            </a: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 результатов</a:t>
            </a:r>
            <a:b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ВЫВОДЫ</a:t>
            </a:r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</a:br>
            <a:endParaRPr lang="en-US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79512" y="1059582"/>
            <a:ext cx="8964488" cy="3960440"/>
          </a:xfrm>
        </p:spPr>
        <p:txBody>
          <a:bodyPr/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IC </a:t>
            </a:r>
            <a:r>
              <a:rPr lang="ru-RU" sz="1800" b="1" dirty="0" err="1" smtClean="0"/>
              <a:t>Literacy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test</a:t>
            </a:r>
            <a:r>
              <a:rPr lang="ru-RU" sz="1800" b="1" dirty="0" smtClean="0"/>
              <a:t> не направлен на измерение технических навыков учащихся. </a:t>
            </a:r>
            <a:r>
              <a:rPr lang="ru-RU" sz="1400" dirty="0" smtClean="0"/>
              <a:t>В рамках ПООП ОУ, раскрывающей механизм реализации стандарта, рассматривается понятие </a:t>
            </a:r>
            <a:r>
              <a:rPr lang="ru-RU" sz="1400" dirty="0" err="1" smtClean="0"/>
              <a:t>ИКТ-компетентности</a:t>
            </a:r>
            <a:r>
              <a:rPr lang="ru-RU" sz="1400" dirty="0" smtClean="0"/>
              <a:t>, которое включает в себя не только умение учащегося работать с информацией, но и технический аспект, который относится к навыкам работы с определенным оборудованием, программным обеспечением и пр.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Учащиеся, чьи знания являются удовлетворительными (находятся на базовом уровне) по результатам оценки, должны продемонстрировать знания практически по всем темам, фигурирующим в стандарте</a:t>
            </a:r>
            <a:r>
              <a:rPr lang="ru-RU" sz="1800" dirty="0" smtClean="0"/>
              <a:t> </a:t>
            </a:r>
            <a:r>
              <a:rPr lang="ru-RU" sz="1400" dirty="0" smtClean="0"/>
              <a:t>(исключение -  тема «Обращение с устройствами ИКТ»)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ru-RU" sz="140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Из 68 индикаторов в стандартах, </a:t>
            </a:r>
            <a:r>
              <a:rPr lang="en-US" sz="1800" b="1" dirty="0" smtClean="0"/>
              <a:t> </a:t>
            </a:r>
            <a:r>
              <a:rPr lang="ru-RU" sz="1800" b="1" dirty="0" smtClean="0"/>
              <a:t>различные варианты теста покрывают от 53% до 62</a:t>
            </a:r>
            <a:r>
              <a:rPr lang="en-US" sz="1800" b="1" dirty="0" smtClean="0"/>
              <a:t>%</a:t>
            </a:r>
            <a:r>
              <a:rPr lang="ru-RU" sz="1800" b="1" dirty="0" smtClean="0"/>
              <a:t>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b="1" dirty="0" smtClean="0"/>
              <a:t>В каждом из вариантов теста охват компетенций, содержания, контекстов и сложности задач представлен равномерно, как и в стандарте.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249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06576" y="1131590"/>
            <a:ext cx="3057912" cy="120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90536"/>
            <a:ext cx="5652120" cy="40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625080"/>
            <a:ext cx="882774" cy="88277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79862"/>
            <a:ext cx="19442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603253" y="4074626"/>
            <a:ext cx="164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www.ictlit.com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Составляющие </a:t>
            </a:r>
            <a:r>
              <a:rPr lang="ru-RU" sz="2400" b="1" dirty="0" err="1" smtClean="0">
                <a:solidFill>
                  <a:schemeClr val="bg1"/>
                </a:solidFill>
              </a:rPr>
              <a:t>ИК-компетентности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003232" cy="3246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971600" y="1210968"/>
            <a:ext cx="6840760" cy="3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02779"/>
            <a:ext cx="4104456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Определение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умение корректно сформулировать проблему, чтобы целенаправленно искать и обрабатывать информацию.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Доступ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 умение искать и находить информацию в различных источниках.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Управление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 умение классифицировать или организовывать информацию.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Интеграция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 умение интерпретировать и реструктурировать информацию, вычленять главное, сравнивать информацию из разных источников.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Оценка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 умение составить мнение о качестве, релевантности, полезности информации и источников ее получения.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Создание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: умение создавать или адаптировать имеющуюся  информацию с учетом конкретной задачи.</a:t>
            </a:r>
          </a:p>
          <a:p>
            <a:pPr fontAlgn="base">
              <a:lnSpc>
                <a:spcPct val="70000"/>
              </a:lnSpc>
              <a:spcAft>
                <a:spcPts val="1200"/>
              </a:spcAft>
            </a:pPr>
            <a:r>
              <a:rPr lang="ru-RU" sz="1200" b="1" dirty="0">
                <a:solidFill>
                  <a:srgbClr val="0070C0"/>
                </a:solidFill>
                <a:cs typeface="Arial" charset="0"/>
              </a:rPr>
              <a:t>Передача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: умение адаптировать информацию к конкретной  аудитории.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3923928" y="2420576"/>
            <a:ext cx="1512168" cy="10237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0750" tIns="25375" rIns="50750" bIns="25375"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 smtClean="0">
                <a:solidFill>
                  <a:srgbClr val="FFFFFF"/>
                </a:solidFill>
              </a:rPr>
              <a:t>ИК-</a:t>
            </a:r>
            <a:endParaRPr lang="ru-RU" altLang="ru-RU" sz="135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350" b="1" dirty="0" err="1">
                <a:solidFill>
                  <a:srgbClr val="FFFFFF"/>
                </a:solidFill>
              </a:rPr>
              <a:t>к</a:t>
            </a:r>
            <a:r>
              <a:rPr lang="ru-RU" altLang="ru-RU" sz="1350" b="1" dirty="0" err="1" smtClean="0">
                <a:solidFill>
                  <a:srgbClr val="FFFFFF"/>
                </a:solidFill>
              </a:rPr>
              <a:t>омпетент-ность</a:t>
            </a:r>
            <a:endParaRPr lang="ru-RU" altLang="ru-RU" sz="1350" b="1" dirty="0">
              <a:solidFill>
                <a:srgbClr val="FFFFFF"/>
              </a:solidFill>
            </a:endParaRPr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5885983" y="1210968"/>
            <a:ext cx="1782365" cy="315507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Определение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5868148" y="1710340"/>
            <a:ext cx="1782365" cy="3155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prstClr val="black"/>
                </a:solidFill>
              </a:rPr>
              <a:t>Доступ</a:t>
            </a:r>
            <a:endParaRPr lang="ru-RU" altLang="ru-RU" sz="1125" dirty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885983" y="2278863"/>
            <a:ext cx="1782365" cy="3155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Управление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cxnSp>
        <p:nvCxnSpPr>
          <p:cNvPr id="16" name="AutoShape 40"/>
          <p:cNvCxnSpPr>
            <a:cxnSpLocks noChangeShapeType="1"/>
            <a:stCxn id="12" idx="6"/>
          </p:cNvCxnSpPr>
          <p:nvPr/>
        </p:nvCxnSpPr>
        <p:spPr bwMode="auto">
          <a:xfrm flipV="1">
            <a:off x="5436100" y="1300759"/>
            <a:ext cx="449883" cy="16317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4"/>
          <p:cNvCxnSpPr>
            <a:cxnSpLocks noChangeShapeType="1"/>
            <a:stCxn id="12" idx="6"/>
          </p:cNvCxnSpPr>
          <p:nvPr/>
        </p:nvCxnSpPr>
        <p:spPr bwMode="auto">
          <a:xfrm flipV="1">
            <a:off x="5436100" y="1868094"/>
            <a:ext cx="440965" cy="10643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5885983" y="2846195"/>
            <a:ext cx="1782365" cy="31550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Интеграция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5940156" y="3414124"/>
            <a:ext cx="1782365" cy="31550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Оценка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957991" y="3981457"/>
            <a:ext cx="1782365" cy="31550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Создание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sp>
        <p:nvSpPr>
          <p:cNvPr id="25" name="Oval 33"/>
          <p:cNvSpPr>
            <a:spLocks noChangeArrowheads="1"/>
          </p:cNvSpPr>
          <p:nvPr/>
        </p:nvSpPr>
        <p:spPr bwMode="auto">
          <a:xfrm>
            <a:off x="5940156" y="4488493"/>
            <a:ext cx="1782365" cy="3155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0750" tIns="25375" rIns="50750" bIns="25375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25" dirty="0">
                <a:solidFill>
                  <a:srgbClr val="000000"/>
                </a:solidFill>
              </a:rPr>
              <a:t>Передача</a:t>
            </a:r>
            <a:endParaRPr lang="ru-RU" altLang="ru-RU" sz="1350" dirty="0">
              <a:solidFill>
                <a:srgbClr val="000000"/>
              </a:solidFill>
            </a:endParaRPr>
          </a:p>
        </p:txBody>
      </p:sp>
      <p:cxnSp>
        <p:nvCxnSpPr>
          <p:cNvPr id="26" name="AutoShape 39"/>
          <p:cNvCxnSpPr>
            <a:cxnSpLocks noChangeShapeType="1"/>
            <a:stCxn id="12" idx="6"/>
            <a:endCxn id="25" idx="2"/>
          </p:cNvCxnSpPr>
          <p:nvPr/>
        </p:nvCxnSpPr>
        <p:spPr bwMode="auto">
          <a:xfrm>
            <a:off x="5436096" y="2932463"/>
            <a:ext cx="504060" cy="17137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5"/>
          <p:cNvCxnSpPr>
            <a:cxnSpLocks noChangeShapeType="1"/>
            <a:endCxn id="15" idx="2"/>
          </p:cNvCxnSpPr>
          <p:nvPr/>
        </p:nvCxnSpPr>
        <p:spPr bwMode="auto">
          <a:xfrm flipV="1">
            <a:off x="5436100" y="2436617"/>
            <a:ext cx="449883" cy="4958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37"/>
          <p:cNvCxnSpPr>
            <a:cxnSpLocks noChangeShapeType="1"/>
          </p:cNvCxnSpPr>
          <p:nvPr/>
        </p:nvCxnSpPr>
        <p:spPr bwMode="auto">
          <a:xfrm>
            <a:off x="5436096" y="2932462"/>
            <a:ext cx="504056" cy="6394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6"/>
          <p:cNvCxnSpPr>
            <a:cxnSpLocks noChangeShapeType="1"/>
            <a:stCxn id="12" idx="6"/>
          </p:cNvCxnSpPr>
          <p:nvPr/>
        </p:nvCxnSpPr>
        <p:spPr bwMode="auto">
          <a:xfrm>
            <a:off x="5436096" y="2932462"/>
            <a:ext cx="432048" cy="714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39"/>
          <p:cNvCxnSpPr>
            <a:cxnSpLocks noChangeShapeType="1"/>
            <a:endCxn id="24" idx="2"/>
          </p:cNvCxnSpPr>
          <p:nvPr/>
        </p:nvCxnSpPr>
        <p:spPr bwMode="auto">
          <a:xfrm>
            <a:off x="5436100" y="2932460"/>
            <a:ext cx="521891" cy="12067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43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1CF981-AB58-49E3-9BD7-9E98C4BA0119}" type="slidenum">
              <a:rPr lang="ru-RU" altLang="ru-RU" sz="900">
                <a:solidFill>
                  <a:prstClr val="black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90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107504" y="1191979"/>
            <a:ext cx="885698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88925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88925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88925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88925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88925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88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prstClr val="black"/>
                </a:solidFill>
              </a:rPr>
              <a:t>Тест состоит из 16 заданий, основанных  на решении РЕАЛЬНЫХ ЖИЗНЕННЫХ СИТУАЦИЙ (учебных, </a:t>
            </a:r>
            <a:r>
              <a:rPr lang="ru-RU" altLang="ru-RU" sz="1800" dirty="0" err="1">
                <a:solidFill>
                  <a:prstClr val="black"/>
                </a:solidFill>
              </a:rPr>
              <a:t>социо</a:t>
            </a:r>
            <a:r>
              <a:rPr lang="ru-RU" altLang="ru-RU" sz="1800" dirty="0">
                <a:solidFill>
                  <a:prstClr val="black"/>
                </a:solidFill>
              </a:rPr>
              <a:t>-культурных и др.), с которыми человек сталкивается  в течение всей жизни, с помощью </a:t>
            </a:r>
            <a:r>
              <a:rPr lang="ru-RU" altLang="ru-RU" sz="1800" dirty="0" smtClean="0">
                <a:solidFill>
                  <a:prstClr val="black"/>
                </a:solidFill>
              </a:rPr>
              <a:t>7 составляющих ИК-компетенции.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700" dirty="0">
                <a:solidFill>
                  <a:prstClr val="black"/>
                </a:solidFill>
              </a:rPr>
              <a:t>При выполнении заданий от  участника тестирования потребуется:</a:t>
            </a:r>
            <a:endParaRPr lang="en-US" altLang="ru-RU" sz="17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осуществлять поиск</a:t>
            </a:r>
            <a:endParaRPr lang="en-US" altLang="ru-RU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  проводить различные  действия с данными и передавать</a:t>
            </a:r>
            <a:r>
              <a:rPr lang="en-US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их </a:t>
            </a:r>
            <a:endParaRPr lang="en-US" altLang="ru-RU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  отбирать и анализировать информацию</a:t>
            </a:r>
            <a:endParaRPr lang="en-US" altLang="ru-RU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 </a:t>
            </a: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создавать или выбирать презентационные материалы для конкретной целевой аудитории</a:t>
            </a:r>
            <a:r>
              <a:rPr lang="en-US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ru-RU" altLang="ru-RU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en-US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altLang="ru-RU" sz="1700" dirty="0">
                <a:solidFill>
                  <a:prstClr val="black"/>
                </a:solidFill>
                <a:cs typeface="Arial" panose="020B0604020202020204" pitchFamily="34" charset="0"/>
              </a:rPr>
              <a:t> принимать решения о правомерности и  этичности использовании полученной </a:t>
            </a:r>
            <a:r>
              <a:rPr lang="ru-RU" altLang="ru-RU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информации.</a:t>
            </a:r>
            <a:endParaRPr lang="ru-RU" altLang="ru-RU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1043608" y="195486"/>
            <a:ext cx="610314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prstClr val="white"/>
                </a:solidFill>
                <a:latin typeface="Calibri"/>
              </a:rPr>
              <a:t>Спецификация теста</a:t>
            </a:r>
          </a:p>
        </p:txBody>
      </p:sp>
    </p:spTree>
    <p:extLst>
      <p:ext uri="{BB962C8B-B14F-4D97-AF65-F5344CB8AC3E}">
        <p14:creationId xmlns:p14="http://schemas.microsoft.com/office/powerpoint/2010/main" val="4534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500" b="1" dirty="0">
                <a:solidFill>
                  <a:prstClr val="white"/>
                </a:solidFill>
              </a:rPr>
              <a:t>Тест включает задания разные по </a:t>
            </a:r>
            <a:r>
              <a:rPr lang="ru-RU" altLang="ru-RU" sz="2500" b="1" dirty="0" smtClean="0">
                <a:solidFill>
                  <a:prstClr val="white"/>
                </a:solidFill>
              </a:rPr>
              <a:t>длительности и  </a:t>
            </a:r>
            <a:r>
              <a:rPr lang="ru-RU" altLang="ru-RU" sz="2500" b="1" dirty="0" err="1" smtClean="0">
                <a:solidFill>
                  <a:prstClr val="white"/>
                </a:solidFill>
              </a:rPr>
              <a:t>многосоставности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1203598"/>
            <a:ext cx="87849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062272"/>
              </p:ext>
            </p:extLst>
          </p:nvPr>
        </p:nvGraphicFramePr>
        <p:xfrm>
          <a:off x="179512" y="1157287"/>
          <a:ext cx="4968552" cy="3718719"/>
        </p:xfrm>
        <a:graphic>
          <a:graphicData uri="http://schemas.openxmlformats.org/drawingml/2006/table">
            <a:tbl>
              <a:tblPr/>
              <a:tblGrid>
                <a:gridCol w="1882027"/>
                <a:gridCol w="1279779"/>
                <a:gridCol w="1806746"/>
              </a:tblGrid>
              <a:tr h="99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Уровень сложности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Количество заданий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Ожидаемое время выполнения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задания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322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Короткое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1-й составляющей  </a:t>
                      </a:r>
                    </a:p>
                    <a:p>
                      <a:pPr marL="6350" marR="0" lvl="0" indent="222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3 -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50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Средней длины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(оценка  2-3 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10 -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5161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Длинное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(оценка  4-5 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составляющих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+mn-cs"/>
                        </a:rPr>
                        <a:t>ИК-компетентности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34" charset="-128"/>
                          <a:cs typeface="Times New Roman" pitchFamily="18" charset="0"/>
                        </a:rPr>
                        <a:t>20 -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2119" marR="42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3"/>
          <p:cNvSpPr txBox="1">
            <a:spLocks/>
          </p:cNvSpPr>
          <p:nvPr/>
        </p:nvSpPr>
        <p:spPr>
          <a:xfrm>
            <a:off x="5436096" y="1275605"/>
            <a:ext cx="3528392" cy="43204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just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16 заданий разной степени трудности и продолжительности выполнения 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5436096" y="1923678"/>
            <a:ext cx="3528392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Общая продолжительность тестирования - не более 2-х часов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5436096" y="2571750"/>
            <a:ext cx="3528392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Широкий спектр цифровых технологий: текстовые редакторы, инструменты для создания презентаций, электронные таблицы, графики, базы данных,  средства мультимедиа, электронная почта, социальные сети и др. </a:t>
            </a:r>
            <a:r>
              <a:rPr lang="ru-RU" sz="1400" dirty="0" err="1" smtClean="0">
                <a:solidFill>
                  <a:prstClr val="black"/>
                </a:solidFill>
              </a:rPr>
              <a:t>Интернет-сервисы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5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76116"/>
              </p:ext>
            </p:extLst>
          </p:nvPr>
        </p:nvGraphicFramePr>
        <p:xfrm>
          <a:off x="683570" y="1203596"/>
          <a:ext cx="7182891" cy="3600402"/>
        </p:xfrm>
        <a:graphic>
          <a:graphicData uri="http://schemas.openxmlformats.org/drawingml/2006/table">
            <a:tbl>
              <a:tblPr/>
              <a:tblGrid>
                <a:gridCol w="1069124"/>
                <a:gridCol w="770763"/>
                <a:gridCol w="652991"/>
                <a:gridCol w="950042"/>
                <a:gridCol w="1046877"/>
                <a:gridCol w="897698"/>
                <a:gridCol w="897698"/>
                <a:gridCol w="897698"/>
              </a:tblGrid>
              <a:tr h="5155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Опреде-ление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Доступ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Управление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Интеграция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Оценка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Создание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Передача</a:t>
                      </a:r>
                      <a:endParaRPr kumimoji="0" lang="en-US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80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Текстовый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редактор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Электронная  почта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1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Электронные таблицы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Базы данных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Интернет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1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Другие</a:t>
                      </a:r>
                      <a:endParaRPr kumimoji="0" lang="en-US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F533A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8587" marR="68587" marT="34286" marB="34286" anchor="ctr" horzOverflow="overflow">
                    <a:lnL w="635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808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1766" name="Oval 2"/>
          <p:cNvSpPr>
            <a:spLocks noChangeArrowheads="1"/>
          </p:cNvSpPr>
          <p:nvPr/>
        </p:nvSpPr>
        <p:spPr bwMode="auto">
          <a:xfrm>
            <a:off x="2490787" y="3776185"/>
            <a:ext cx="1308482" cy="1063817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>
                <a:solidFill>
                  <a:prstClr val="white"/>
                </a:solidFill>
                <a:latin typeface="Calibri" pitchFamily="34" charset="0"/>
              </a:rPr>
              <a:t>Задание </a:t>
            </a:r>
          </a:p>
          <a:p>
            <a:pPr algn="ctr">
              <a:defRPr/>
            </a:pPr>
            <a:r>
              <a:rPr lang="en-US" altLang="ru-RU" sz="1800">
                <a:solidFill>
                  <a:prstClr val="white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1767" name="Oval 4"/>
          <p:cNvSpPr>
            <a:spLocks noChangeArrowheads="1"/>
          </p:cNvSpPr>
          <p:nvPr/>
        </p:nvSpPr>
        <p:spPr bwMode="auto">
          <a:xfrm>
            <a:off x="3923929" y="2677915"/>
            <a:ext cx="2039159" cy="1297991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Задание</a:t>
            </a:r>
          </a:p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ru-RU" sz="18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1768" name="Oval 5"/>
          <p:cNvSpPr>
            <a:spLocks noChangeArrowheads="1"/>
          </p:cNvSpPr>
          <p:nvPr/>
        </p:nvSpPr>
        <p:spPr bwMode="auto">
          <a:xfrm>
            <a:off x="5976156" y="1960881"/>
            <a:ext cx="1350150" cy="1110854"/>
          </a:xfrm>
          <a:prstGeom prst="ellipse">
            <a:avLst/>
          </a:prstGeom>
          <a:solidFill>
            <a:srgbClr val="2F533A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Задание</a:t>
            </a:r>
          </a:p>
          <a:p>
            <a:pPr algn="ctr">
              <a:defRPr/>
            </a:pPr>
            <a:r>
              <a:rPr lang="ru-RU" altLang="ru-RU" sz="18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ru-RU" sz="18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8223" name="Rectangle 2"/>
          <p:cNvSpPr txBox="1">
            <a:spLocks noChangeArrowheads="1"/>
          </p:cNvSpPr>
          <p:nvPr/>
        </p:nvSpPr>
        <p:spPr bwMode="auto">
          <a:xfrm>
            <a:off x="1494235" y="226219"/>
            <a:ext cx="560903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533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5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4822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При выполнении теста используются различные ИНСТРУМЕНТЫ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7107</TotalTime>
  <Words>3974</Words>
  <Application>Microsoft Office PowerPoint</Application>
  <PresentationFormat>Экран (16:9)</PresentationFormat>
  <Paragraphs>437</Paragraphs>
  <Slides>51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51</vt:i4>
      </vt:variant>
    </vt:vector>
  </HeadingPairs>
  <TitlesOfParts>
    <vt:vector size="69" baseType="lpstr">
      <vt:lpstr>ＭＳ Ｐゴシック</vt:lpstr>
      <vt:lpstr>Arial</vt:lpstr>
      <vt:lpstr>Arial Black</vt:lpstr>
      <vt:lpstr>Calibri</vt:lpstr>
      <vt:lpstr>Lucida Grande</vt:lpstr>
      <vt:lpstr>Times</vt:lpstr>
      <vt:lpstr>Times New Roman</vt:lpstr>
      <vt:lpstr>Wingdings</vt:lpstr>
      <vt:lpstr>Тема Office</vt:lpstr>
      <vt:lpstr>1_Тема Office</vt:lpstr>
      <vt:lpstr>3_Тема Office</vt:lpstr>
      <vt:lpstr>4_Тема Office</vt:lpstr>
      <vt:lpstr>8_Тема Office</vt:lpstr>
      <vt:lpstr>9_Тема Office</vt:lpstr>
      <vt:lpstr>5_Тема Office</vt:lpstr>
      <vt:lpstr>6_Тема Office</vt:lpstr>
      <vt:lpstr>10_Тема Office</vt:lpstr>
      <vt:lpstr>11_Тема Office</vt:lpstr>
      <vt:lpstr>Оценка информационно-коммуникационной грамотности школьников и использование её результатов на региональном уровне</vt:lpstr>
      <vt:lpstr>КАКИЕ НАВЫКИ НУЖНЫ в 21 ВЕКЕ?</vt:lpstr>
      <vt:lpstr>ЦЕЛИ ТЕСТИРОВАНИЯ</vt:lpstr>
      <vt:lpstr>Преимущества данной  системы тестирования</vt:lpstr>
      <vt:lpstr>Что такое  ИК-компетентность </vt:lpstr>
      <vt:lpstr>Составляющие ИК-компетентности</vt:lpstr>
      <vt:lpstr>Презентация PowerPoint</vt:lpstr>
      <vt:lpstr>Тест включает задания разные по длительности и  многосоставности</vt:lpstr>
      <vt:lpstr>При выполнении теста используются различные ИНСТРУМЕНТЫ</vt:lpstr>
      <vt:lpstr>Презентация PowerPoint</vt:lpstr>
      <vt:lpstr>Материалы выступлений</vt:lpstr>
      <vt:lpstr>Материалы выступлений</vt:lpstr>
      <vt:lpstr>Материалы выступлений</vt:lpstr>
      <vt:lpstr>Материалы выступлений</vt:lpstr>
      <vt:lpstr>Материалы выступлений</vt:lpstr>
      <vt:lpstr>Апробации и аудит</vt:lpstr>
      <vt:lpstr>Варианты прохождения IC Literacy Test</vt:lpstr>
      <vt:lpstr>Варианты прохождения IC Literacy Test  Локальная WINDOWS сборка </vt:lpstr>
      <vt:lpstr>Варианты прохождения IC Literacy Test  Локальный RDP </vt:lpstr>
      <vt:lpstr>Представление результатов</vt:lpstr>
      <vt:lpstr>ВОЗМОЖНОСТЬ СРАВНИТЕЛЬНОГО ИССЛЕДОВАНИЯ</vt:lpstr>
      <vt:lpstr>ВОЗМОЖНОСТЬ СРАВНИТЕЛЬНОГО ИССЛЕДОВАНИЯ</vt:lpstr>
      <vt:lpstr>Оценка эффективности региональных программ</vt:lpstr>
      <vt:lpstr> Общий уровень ИК-компетентности выпускников основной школы Ямало-Ненецкого автономного округа (муниципальные образования)   </vt:lpstr>
      <vt:lpstr> Общий уровень ИК-компетентности выпускников основной школы Ямало-Ненецкого автономного округа (тип образовательной организации)   </vt:lpstr>
      <vt:lpstr>ИНДИВИДУАЛЬНЫЕ РЕКОМЕНДАЦИИ УЧАЩИМСЯ (представление результатов на экране)</vt:lpstr>
      <vt:lpstr>ИНДИВИДУАЛЬНЫЕ РЕЗУЛЬТАТЫ УЧАЩИХСЯ (интерпретация)</vt:lpstr>
      <vt:lpstr> АНКЕТА</vt:lpstr>
      <vt:lpstr>Дополнительные возможности включения анкеты</vt:lpstr>
      <vt:lpstr>Влияние на ИК-компетентность форм урочной деятельности (вне зависимости от того используется ли компьютер на уроке или нет)  </vt:lpstr>
      <vt:lpstr>Влияние на ИК-компетентность проектной деятельности  </vt:lpstr>
      <vt:lpstr>Влияние на ИК-компетентность форм домашней работы  </vt:lpstr>
      <vt:lpstr>Влияние на ИК-компетентность использования  социальных сетей  </vt:lpstr>
      <vt:lpstr>ВЫВОДЫ</vt:lpstr>
      <vt:lpstr>ICL Test – инструмент оценки метапредметных результатов </vt:lpstr>
      <vt:lpstr>Критерии анализа соответствия прогнозируемых результатов итогам тестирования </vt:lpstr>
      <vt:lpstr>Используемые для процедуры согласования документы </vt:lpstr>
      <vt:lpstr>Соответствие общего измеряемого понятия (Structure of knowledge comparability)</vt:lpstr>
      <vt:lpstr>Соответствие измеряемых категорий (категориальное соответствие) (categorical concurrence) </vt:lpstr>
      <vt:lpstr>Совпадение знаниевого диапазона (range of knowledge correspondence)</vt:lpstr>
      <vt:lpstr>Соответствие по глубине знаний (Depth of knowledge consistency)</vt:lpstr>
      <vt:lpstr>Баланс в подаче информации (Balance of representation)</vt:lpstr>
      <vt:lpstr>Согласованность по части отношения к предмету (Dispositional consonance)</vt:lpstr>
      <vt:lpstr> Беспристрастность и честность</vt:lpstr>
      <vt:lpstr> Беспристрастность и честность</vt:lpstr>
      <vt:lpstr> Педагогическое значение Активность учащихся и эффективность методик преподавания</vt:lpstr>
      <vt:lpstr> Педагогическое значение Использование технических средств, материалов и инструментов</vt:lpstr>
      <vt:lpstr>Функциональность системы</vt:lpstr>
      <vt:lpstr>ВЫВОДЫ</vt:lpstr>
      <vt:lpstr>ICL Test – инструмент оценки метапредметных результатов ВЫВОДЫ 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355</cp:revision>
  <cp:lastPrinted>2012-11-08T07:08:57Z</cp:lastPrinted>
  <dcterms:created xsi:type="dcterms:W3CDTF">2011-08-25T06:09:31Z</dcterms:created>
  <dcterms:modified xsi:type="dcterms:W3CDTF">2015-05-15T15:23:40Z</dcterms:modified>
</cp:coreProperties>
</file>