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8" r:id="rId2"/>
    <p:sldId id="313" r:id="rId3"/>
    <p:sldId id="271" r:id="rId4"/>
    <p:sldId id="295" r:id="rId5"/>
    <p:sldId id="297" r:id="rId6"/>
    <p:sldId id="314" r:id="rId7"/>
    <p:sldId id="316" r:id="rId8"/>
    <p:sldId id="315" r:id="rId9"/>
    <p:sldId id="317" r:id="rId10"/>
    <p:sldId id="306" r:id="rId11"/>
    <p:sldId id="318" r:id="rId12"/>
    <p:sldId id="309" r:id="rId13"/>
    <p:sldId id="311" r:id="rId14"/>
    <p:sldId id="312" r:id="rId15"/>
  </p:sldIdLst>
  <p:sldSz cx="9144000" cy="5143500" type="screen16x9"/>
  <p:notesSz cx="6669088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BC38"/>
    <a:srgbClr val="EC3320"/>
    <a:srgbClr val="36D649"/>
    <a:srgbClr val="7300E6"/>
    <a:srgbClr val="D43843"/>
    <a:srgbClr val="99FF33"/>
    <a:srgbClr val="99CC00"/>
    <a:srgbClr val="3EAC9A"/>
    <a:srgbClr val="88B800"/>
    <a:srgbClr val="5F4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01" autoAdjust="0"/>
  </p:normalViewPr>
  <p:slideViewPr>
    <p:cSldViewPr>
      <p:cViewPr varScale="1">
        <p:scale>
          <a:sx n="147" d="100"/>
          <a:sy n="147" d="100"/>
        </p:scale>
        <p:origin x="56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8D0FEB-2DA8-4C5E-BE6C-12563FD74195}" type="doc">
      <dgm:prSet loTypeId="urn:microsoft.com/office/officeart/2005/8/layout/arrow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BB1291-C5C8-4439-AB37-50C117623085}">
      <dgm:prSet phldrT="[Текст]"/>
      <dgm:spPr>
        <a:solidFill>
          <a:srgbClr val="26BC38"/>
        </a:solidFill>
      </dgm:spPr>
      <dgm:t>
        <a:bodyPr/>
        <a:lstStyle/>
        <a:p>
          <a:r>
            <a:rPr lang="ru-RU" dirty="0" smtClean="0"/>
            <a:t>Внутренняя оценка</a:t>
          </a:r>
          <a:endParaRPr lang="ru-RU" dirty="0"/>
        </a:p>
      </dgm:t>
    </dgm:pt>
    <dgm:pt modelId="{D968FFA4-A2EC-495C-AF1A-67B28DE68FB2}" type="parTrans" cxnId="{12712F55-2209-42EA-BC78-66FF72C45FDA}">
      <dgm:prSet/>
      <dgm:spPr/>
      <dgm:t>
        <a:bodyPr/>
        <a:lstStyle/>
        <a:p>
          <a:endParaRPr lang="ru-RU"/>
        </a:p>
      </dgm:t>
    </dgm:pt>
    <dgm:pt modelId="{FD54011A-03FD-4776-8347-392271F0171A}" type="sibTrans" cxnId="{12712F55-2209-42EA-BC78-66FF72C45FDA}">
      <dgm:prSet/>
      <dgm:spPr/>
      <dgm:t>
        <a:bodyPr/>
        <a:lstStyle/>
        <a:p>
          <a:endParaRPr lang="ru-RU"/>
        </a:p>
      </dgm:t>
    </dgm:pt>
    <dgm:pt modelId="{F01F6691-FF0A-43B1-9E61-4B84571B5AC6}">
      <dgm:prSet phldrT="[Текст]"/>
      <dgm:spPr>
        <a:solidFill>
          <a:srgbClr val="EC3320"/>
        </a:solidFill>
      </dgm:spPr>
      <dgm:t>
        <a:bodyPr/>
        <a:lstStyle/>
        <a:p>
          <a:r>
            <a:rPr lang="ru-RU" dirty="0" smtClean="0"/>
            <a:t>Внешняя оценка</a:t>
          </a:r>
          <a:endParaRPr lang="ru-RU" dirty="0"/>
        </a:p>
      </dgm:t>
    </dgm:pt>
    <dgm:pt modelId="{5F85FE39-62BD-455F-87BA-37C9F90AC69C}" type="parTrans" cxnId="{8E5D215E-F896-4F6F-8872-84A190A9B85C}">
      <dgm:prSet/>
      <dgm:spPr/>
      <dgm:t>
        <a:bodyPr/>
        <a:lstStyle/>
        <a:p>
          <a:endParaRPr lang="ru-RU"/>
        </a:p>
      </dgm:t>
    </dgm:pt>
    <dgm:pt modelId="{5A8266E6-4728-474F-AE87-8F7C91E4436A}" type="sibTrans" cxnId="{8E5D215E-F896-4F6F-8872-84A190A9B85C}">
      <dgm:prSet/>
      <dgm:spPr/>
      <dgm:t>
        <a:bodyPr/>
        <a:lstStyle/>
        <a:p>
          <a:endParaRPr lang="ru-RU"/>
        </a:p>
      </dgm:t>
    </dgm:pt>
    <dgm:pt modelId="{9C77310A-A3F1-4904-AD8D-6ECE61869484}" type="pres">
      <dgm:prSet presAssocID="{5F8D0FEB-2DA8-4C5E-BE6C-12563FD7419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4A7605-8A41-4507-9325-3DD8B74ED182}" type="pres">
      <dgm:prSet presAssocID="{77BB1291-C5C8-4439-AB37-50C117623085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699864-AA44-4CA4-A1F2-5A86C3EE46EB}" type="pres">
      <dgm:prSet presAssocID="{F01F6691-FF0A-43B1-9E61-4B84571B5AC6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5D215E-F896-4F6F-8872-84A190A9B85C}" srcId="{5F8D0FEB-2DA8-4C5E-BE6C-12563FD74195}" destId="{F01F6691-FF0A-43B1-9E61-4B84571B5AC6}" srcOrd="1" destOrd="0" parTransId="{5F85FE39-62BD-455F-87BA-37C9F90AC69C}" sibTransId="{5A8266E6-4728-474F-AE87-8F7C91E4436A}"/>
    <dgm:cxn modelId="{E4144E17-B478-A445-B831-5155F87B7AC5}" type="presOf" srcId="{F01F6691-FF0A-43B1-9E61-4B84571B5AC6}" destId="{42699864-AA44-4CA4-A1F2-5A86C3EE46EB}" srcOrd="0" destOrd="0" presId="urn:microsoft.com/office/officeart/2005/8/layout/arrow1"/>
    <dgm:cxn modelId="{EAEB92EA-BBA7-8240-8E2E-26270006579F}" type="presOf" srcId="{77BB1291-C5C8-4439-AB37-50C117623085}" destId="{E44A7605-8A41-4507-9325-3DD8B74ED182}" srcOrd="0" destOrd="0" presId="urn:microsoft.com/office/officeart/2005/8/layout/arrow1"/>
    <dgm:cxn modelId="{12712F55-2209-42EA-BC78-66FF72C45FDA}" srcId="{5F8D0FEB-2DA8-4C5E-BE6C-12563FD74195}" destId="{77BB1291-C5C8-4439-AB37-50C117623085}" srcOrd="0" destOrd="0" parTransId="{D968FFA4-A2EC-495C-AF1A-67B28DE68FB2}" sibTransId="{FD54011A-03FD-4776-8347-392271F0171A}"/>
    <dgm:cxn modelId="{95D55B21-B833-9B43-AE6D-2E84327F40E0}" type="presOf" srcId="{5F8D0FEB-2DA8-4C5E-BE6C-12563FD74195}" destId="{9C77310A-A3F1-4904-AD8D-6ECE61869484}" srcOrd="0" destOrd="0" presId="urn:microsoft.com/office/officeart/2005/8/layout/arrow1"/>
    <dgm:cxn modelId="{9DCAA817-B97E-CF44-AECE-CC530ED523B9}" type="presParOf" srcId="{9C77310A-A3F1-4904-AD8D-6ECE61869484}" destId="{E44A7605-8A41-4507-9325-3DD8B74ED182}" srcOrd="0" destOrd="0" presId="urn:microsoft.com/office/officeart/2005/8/layout/arrow1"/>
    <dgm:cxn modelId="{466DE168-8A22-A84A-AD11-C19B6E587E10}" type="presParOf" srcId="{9C77310A-A3F1-4904-AD8D-6ECE61869484}" destId="{42699864-AA44-4CA4-A1F2-5A86C3EE46EB}" srcOrd="1" destOrd="0" presId="urn:microsoft.com/office/officeart/2005/8/layout/arrow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4A7605-8A41-4507-9325-3DD8B74ED182}">
      <dsp:nvSpPr>
        <dsp:cNvPr id="0" name=""/>
        <dsp:cNvSpPr/>
      </dsp:nvSpPr>
      <dsp:spPr>
        <a:xfrm rot="16200000">
          <a:off x="454" y="738"/>
          <a:ext cx="1366675" cy="1366675"/>
        </a:xfrm>
        <a:prstGeom prst="upArrow">
          <a:avLst>
            <a:gd name="adj1" fmla="val 50000"/>
            <a:gd name="adj2" fmla="val 35000"/>
          </a:avLst>
        </a:prstGeom>
        <a:solidFill>
          <a:srgbClr val="26BC3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Внутренняя оценка</a:t>
          </a:r>
          <a:endParaRPr lang="ru-RU" sz="1400" kern="1200" dirty="0"/>
        </a:p>
      </dsp:txBody>
      <dsp:txXfrm rot="5400000">
        <a:off x="239622" y="342407"/>
        <a:ext cx="1127507" cy="683337"/>
      </dsp:txXfrm>
    </dsp:sp>
    <dsp:sp modelId="{42699864-AA44-4CA4-A1F2-5A86C3EE46EB}">
      <dsp:nvSpPr>
        <dsp:cNvPr id="0" name=""/>
        <dsp:cNvSpPr/>
      </dsp:nvSpPr>
      <dsp:spPr>
        <a:xfrm rot="5400000">
          <a:off x="1945237" y="738"/>
          <a:ext cx="1366675" cy="1366675"/>
        </a:xfrm>
        <a:prstGeom prst="upArrow">
          <a:avLst>
            <a:gd name="adj1" fmla="val 50000"/>
            <a:gd name="adj2" fmla="val 35000"/>
          </a:avLst>
        </a:prstGeom>
        <a:solidFill>
          <a:srgbClr val="EC332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Внешняя оценка</a:t>
          </a:r>
          <a:endParaRPr lang="ru-RU" sz="1400" kern="1200" dirty="0"/>
        </a:p>
      </dsp:txBody>
      <dsp:txXfrm rot="-5400000">
        <a:off x="1945237" y="342407"/>
        <a:ext cx="1127507" cy="6833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1">
  <dgm:title val=""/>
  <dgm:desc val=""/>
  <dgm:catLst>
    <dgm:cat type="relationship" pri="7000"/>
    <dgm:cat type="process" pri="3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0.1"/>
          <dgm:constr type="diam" refType="w" refFor="ch" refPtType="node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2"/>
        </dgm:constrLst>
      </dgm:if>
      <dgm:if name="Name13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15"/>
        </dgm:constrLst>
      </dgm:if>
      <dgm:if name="Name14" axis="ch" ptType="node" func="cnt" op="equ" val="10">
        <dgm:constrLst>
          <dgm:constr type="primFontSz" for="ch" ptType="node" op="lte" val="65"/>
          <dgm:constr type="w" for="ch" ptType="node" refType="w"/>
          <dgm:constr type="h" for="ch" ptType="node" refType="w" refFor="ch" refPtType="node"/>
          <dgm:constr type="sibSp" refType="w" refFor="ch" refPtType="node" fact="-0.24"/>
        </dgm:constrLst>
      </dgm:if>
      <dgm:else name="Name15">
        <dgm:constrLst>
          <dgm:constr type="primFontSz" for="ch" ptType="node" op="equ" val="65"/>
          <dgm:constr type="w" for="ch" ptType="node" refType="w"/>
          <dgm:constr type="h" for="ch" ptType="node" refType="w" refFor="ch" refPtType="node"/>
          <dgm:constr type="sibSp" refType="w" refFor="ch" refPtType="node" fact="-0.35"/>
        </dgm:constrLst>
      </dgm:else>
    </dgm:choose>
    <dgm:ruleLst/>
    <dgm:forEach name="Name16" axis="ch" ptType="node">
      <dgm:layoutNode name="arrow">
        <dgm:varLst>
          <dgm:bulletEnabled val="1"/>
        </dgm:varLst>
        <dgm:alg type="tx"/>
        <dgm:shape xmlns:r="http://schemas.openxmlformats.org/officeDocument/2006/relationships" type="up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BEFC9-205F-4C55-8D5A-C570C5142D27}" type="datetimeFigureOut">
              <a:rPr lang="ru-RU" smtClean="0"/>
              <a:pPr/>
              <a:t>26.03.2015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DE014-AFB9-4997-93EE-8318A8E2A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6428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3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6901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332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9439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7261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2305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90FE9-F32F-4D8A-9A03-E1178843EE3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526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5291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614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155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453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509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1993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441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45C5AF-9097-4B7A-8129-81F191459DB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897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26.03.2015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2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5" Type="http://schemas.openxmlformats.org/officeDocument/2006/relationships/image" Target="../media/image20.jpeg"/><Relationship Id="rId4" Type="http://schemas.openxmlformats.org/officeDocument/2006/relationships/hyperlink" Target="mailto:rtc.ioe@gmail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gif"/><Relationship Id="rId3" Type="http://schemas.openxmlformats.org/officeDocument/2006/relationships/image" Target="../media/image12.png"/><Relationship Id="rId7" Type="http://schemas.openxmlformats.org/officeDocument/2006/relationships/hyperlink" Target="http://www.ofsted.gov.uk/" TargetMode="External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8.png"/><Relationship Id="rId5" Type="http://schemas.openxmlformats.org/officeDocument/2006/relationships/image" Target="../media/image13.png"/><Relationship Id="rId10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445587"/>
            <a:ext cx="7042150" cy="910544"/>
          </a:xfrm>
        </p:spPr>
        <p:txBody>
          <a:bodyPr rtlCol="0">
            <a:normAutofit/>
          </a:bodyPr>
          <a:lstStyle/>
          <a:p>
            <a:pPr marL="457200" indent="-457200" algn="r">
              <a:lnSpc>
                <a:spcPct val="9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И.А</a:t>
            </a:r>
            <a:r>
              <a:rPr lang="ru-RU" sz="1600" b="1" dirty="0" smtClean="0">
                <a:solidFill>
                  <a:schemeClr val="bg1"/>
                </a:solidFill>
              </a:rPr>
              <a:t>. </a:t>
            </a:r>
            <a:r>
              <a:rPr lang="ru-RU" sz="1600" b="1" dirty="0" err="1" smtClean="0">
                <a:solidFill>
                  <a:schemeClr val="bg1"/>
                </a:solidFill>
              </a:rPr>
              <a:t>Вальдман</a:t>
            </a:r>
            <a:endParaRPr lang="ru-RU" sz="1600" dirty="0" smtClean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директор Российского тренингового центра </a:t>
            </a:r>
            <a:endParaRPr lang="ru-RU" sz="1600" dirty="0" smtClean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Института образования НИУ ВШЭ, </a:t>
            </a:r>
            <a:r>
              <a:rPr lang="ru-RU" sz="1600" dirty="0" smtClean="0">
                <a:solidFill>
                  <a:schemeClr val="bg1"/>
                </a:solidFill>
              </a:rPr>
              <a:t>к.п.н.</a:t>
            </a:r>
          </a:p>
        </p:txBody>
      </p:sp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0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35214" y="168273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109689" y="-16417"/>
            <a:ext cx="458030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ВЕБИНАР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Российский тренингового центра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Института образованием НИУ ВШЭ</a:t>
            </a:r>
            <a:endParaRPr lang="ru-RU" sz="2000" i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0" y="1923678"/>
            <a:ext cx="8999984" cy="118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ru-RU" sz="32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ru-RU" sz="4000" dirty="0" smtClean="0">
                <a:solidFill>
                  <a:schemeClr val="bg1"/>
                </a:solidFill>
                <a:latin typeface="+mj-lt"/>
              </a:rPr>
              <a:t>Кто </a:t>
            </a:r>
            <a:r>
              <a:rPr lang="ru-RU" sz="4000" dirty="0">
                <a:solidFill>
                  <a:schemeClr val="bg1"/>
                </a:solidFill>
                <a:latin typeface="+mj-lt"/>
              </a:rPr>
              <a:t>и как может использовать данные самообследования </a:t>
            </a:r>
            <a:r>
              <a:rPr lang="ru-RU" sz="4000" dirty="0" smtClean="0">
                <a:solidFill>
                  <a:schemeClr val="bg1"/>
                </a:solidFill>
                <a:latin typeface="+mj-lt"/>
              </a:rPr>
              <a:t>школы</a:t>
            </a:r>
            <a:r>
              <a:rPr lang="ru-RU" sz="4000" dirty="0" smtClean="0">
                <a:solidFill>
                  <a:schemeClr val="bg1"/>
                </a:solidFill>
                <a:latin typeface="+mj-lt"/>
              </a:rPr>
              <a:t>?</a:t>
            </a:r>
            <a:endParaRPr kumimoji="0" lang="ru-RU" sz="3200" b="0" i="1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4288" y="4640263"/>
            <a:ext cx="9164638" cy="50323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endParaRPr lang="ru-RU"/>
          </a:p>
        </p:txBody>
      </p:sp>
      <p:pic>
        <p:nvPicPr>
          <p:cNvPr id="14" name="Рисунок 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1075" y="4737832"/>
            <a:ext cx="155257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Изображение 2" descr="Снимок экрана 2014-03-23 в 1.10.09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63" y="4641850"/>
            <a:ext cx="5080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Рисунок 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4" y="4639348"/>
            <a:ext cx="725487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195" y="4706258"/>
            <a:ext cx="1414293" cy="380771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9512" y="4706258"/>
            <a:ext cx="1334821" cy="413898"/>
          </a:xfrm>
          <a:prstGeom prst="rect">
            <a:avLst/>
          </a:prstGeom>
        </p:spPr>
      </p:pic>
      <p:pic>
        <p:nvPicPr>
          <p:cNvPr id="26" name="Рисунок 15" descr="Описание: C:\Users\OA\Pictures\logo EAOKO.png"/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328" y="4706258"/>
            <a:ext cx="799885" cy="3919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Picture 2" descr="Новосибирский Институт Мониторинга и Развития Образования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967" y="4710895"/>
            <a:ext cx="1410499" cy="376134"/>
          </a:xfrm>
          <a:prstGeom prst="rect">
            <a:avLst/>
          </a:prstGeom>
          <a:solidFill>
            <a:srgbClr val="9D8555"/>
          </a:solidFill>
          <a:extLst/>
        </p:spPr>
      </p:pic>
      <p:pic>
        <p:nvPicPr>
          <p:cNvPr id="28" name="Picture 2" descr="Национальный исследовательский университет «Высшая школа экономики»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429" y="207049"/>
            <a:ext cx="769881" cy="63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67028" y="1454880"/>
            <a:ext cx="2065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27 марта 2015 года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5496" y="51470"/>
            <a:ext cx="90010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2800" dirty="0" smtClean="0">
                <a:solidFill>
                  <a:schemeClr val="bg1"/>
                </a:solidFill>
              </a:rPr>
              <a:t>Российская ситуация. Порядок проведения самообследования (приказ МОН от 14.06.2013 №462)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0" y="1059582"/>
            <a:ext cx="9108504" cy="4154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Цели</a:t>
            </a:r>
            <a:r>
              <a:rPr lang="ru-RU" sz="2400" dirty="0" smtClean="0"/>
              <a:t>  самообследования - </a:t>
            </a:r>
            <a:r>
              <a:rPr lang="ru-RU" sz="2400" dirty="0"/>
              <a:t>обеспечение доступности и открытости информации о деятельности организации, а также подготовка отчета о результатах самообследования (далее - отчет).</a:t>
            </a:r>
          </a:p>
          <a:p>
            <a:pPr algn="just"/>
            <a:r>
              <a:rPr lang="ru-RU" sz="2400" dirty="0" err="1" smtClean="0"/>
              <a:t>Самообследование</a:t>
            </a:r>
            <a:r>
              <a:rPr lang="ru-RU" sz="2400" dirty="0" smtClean="0"/>
              <a:t> </a:t>
            </a:r>
            <a:r>
              <a:rPr lang="ru-RU" sz="2400" dirty="0"/>
              <a:t>проводится организацией </a:t>
            </a:r>
            <a:r>
              <a:rPr lang="ru-RU" sz="2400" b="1" dirty="0"/>
              <a:t>ежегодно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b="1" dirty="0"/>
              <a:t>Сроки, форма </a:t>
            </a:r>
            <a:r>
              <a:rPr lang="ru-RU" sz="2400" dirty="0"/>
              <a:t>проведения </a:t>
            </a:r>
            <a:r>
              <a:rPr lang="ru-RU" sz="2400" dirty="0" smtClean="0"/>
              <a:t>С, </a:t>
            </a:r>
            <a:r>
              <a:rPr lang="ru-RU" sz="2400" dirty="0"/>
              <a:t>состав лиц, привлекаемых для его проведения, </a:t>
            </a:r>
            <a:r>
              <a:rPr lang="ru-RU" sz="2400" b="1" dirty="0">
                <a:solidFill>
                  <a:srgbClr val="FF6600"/>
                </a:solidFill>
              </a:rPr>
              <a:t>определяются организацией </a:t>
            </a:r>
            <a:r>
              <a:rPr lang="ru-RU" sz="2400" b="1" dirty="0" smtClean="0">
                <a:solidFill>
                  <a:srgbClr val="FF6600"/>
                </a:solidFill>
              </a:rPr>
              <a:t>самостоятельно</a:t>
            </a:r>
            <a:r>
              <a:rPr lang="ru-RU" sz="2400" dirty="0" smtClean="0"/>
              <a:t>.</a:t>
            </a:r>
          </a:p>
          <a:p>
            <a:pPr algn="just"/>
            <a:r>
              <a:rPr lang="ru-RU" sz="2400" b="1" dirty="0"/>
              <a:t>Результаты</a:t>
            </a:r>
            <a:r>
              <a:rPr lang="ru-RU" sz="2400" dirty="0"/>
              <a:t> самообследования </a:t>
            </a:r>
            <a:r>
              <a:rPr lang="ru-RU" sz="2400" dirty="0" smtClean="0"/>
              <a:t>оформляются </a:t>
            </a:r>
            <a:r>
              <a:rPr lang="ru-RU" sz="2400" dirty="0"/>
              <a:t>в виде отчета, включающего аналитическую часть и результаты анализа показателей </a:t>
            </a:r>
            <a:r>
              <a:rPr lang="ru-RU" sz="2400" dirty="0" smtClean="0"/>
              <a:t>деятельности.</a:t>
            </a:r>
          </a:p>
          <a:p>
            <a:pPr algn="just"/>
            <a:r>
              <a:rPr lang="ru-RU" sz="2400" b="1" dirty="0" smtClean="0"/>
              <a:t>Размещение отчёта </a:t>
            </a:r>
            <a:r>
              <a:rPr lang="ru-RU" sz="2400" dirty="0" smtClean="0"/>
              <a:t>и </a:t>
            </a:r>
            <a:r>
              <a:rPr lang="ru-RU" sz="2400" b="1" dirty="0" smtClean="0">
                <a:solidFill>
                  <a:srgbClr val="FF6600"/>
                </a:solidFill>
              </a:rPr>
              <a:t>направление его учредителю </a:t>
            </a:r>
            <a:r>
              <a:rPr lang="ru-RU" sz="2400" dirty="0" smtClean="0"/>
              <a:t>- </a:t>
            </a:r>
            <a:r>
              <a:rPr lang="ru-RU" sz="2400" dirty="0"/>
              <a:t>не позднее 1 сентября текущего </a:t>
            </a:r>
            <a:r>
              <a:rPr lang="ru-RU" sz="2400" dirty="0" smtClean="0"/>
              <a:t>года.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49620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35496" y="51470"/>
            <a:ext cx="9001000" cy="998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Российская ситуация в сравнении с международным опытом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946203"/>
              </p:ext>
            </p:extLst>
          </p:nvPr>
        </p:nvGraphicFramePr>
        <p:xfrm>
          <a:off x="72008" y="1131591"/>
          <a:ext cx="9036496" cy="388843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3275856"/>
                <a:gridCol w="936104"/>
                <a:gridCol w="3960440"/>
                <a:gridCol w="864096"/>
              </a:tblGrid>
              <a:tr h="777686"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1. Инструмент управления качеством в соц. сфере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 smtClean="0"/>
                        <a:t>нет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dirty="0" smtClean="0"/>
                        <a:t>6. Определены ключевые</a:t>
                      </a:r>
                      <a:r>
                        <a:rPr lang="ru-RU" sz="2000" b="0" baseline="0" dirty="0" smtClean="0"/>
                        <a:t> области и показатели качества</a:t>
                      </a:r>
                      <a:endParaRPr lang="ru-RU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6600"/>
                          </a:solidFill>
                        </a:rPr>
                        <a:t>ДА</a:t>
                      </a:r>
                    </a:p>
                    <a:p>
                      <a:pPr algn="ctr"/>
                      <a:r>
                        <a:rPr lang="ru-RU" sz="2000" b="0" dirty="0" smtClean="0"/>
                        <a:t>нет</a:t>
                      </a:r>
                      <a:endParaRPr lang="ru-RU" sz="2000" b="0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2. Методика разработан на центральном уровне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7.Уровневая шкала оценки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нет</a:t>
                      </a:r>
                      <a:endParaRPr lang="ru-RU" sz="2000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3. Апробация и обсуждение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8. Связь с внешней оценкой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?</a:t>
                      </a:r>
                      <a:endParaRPr lang="ru-RU" sz="2000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4. Проводится</a:t>
                      </a:r>
                      <a:r>
                        <a:rPr lang="ru-RU" sz="2000" baseline="0" dirty="0" smtClean="0"/>
                        <a:t> систематически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6600"/>
                          </a:solidFill>
                        </a:rPr>
                        <a:t>ДА</a:t>
                      </a:r>
                      <a:endParaRPr lang="ru-RU" sz="20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9.Используется только для внутренних нужд школы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нет</a:t>
                      </a:r>
                      <a:endParaRPr lang="ru-RU" sz="2000" dirty="0"/>
                    </a:p>
                  </a:txBody>
                  <a:tcPr/>
                </a:tc>
              </a:tr>
              <a:tr h="777686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5. Ориентирована на доказательность суждений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err="1" smtClean="0"/>
                        <a:t>скореенет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10. Р</a:t>
                      </a:r>
                      <a:r>
                        <a:rPr lang="ru-RU" sz="2000" baseline="0" dirty="0" smtClean="0"/>
                        <a:t>азрабатывается план совершенствования работы ОО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FF6600"/>
                          </a:solidFill>
                        </a:rPr>
                        <a:t>ДА</a:t>
                      </a:r>
                      <a:endParaRPr lang="ru-RU" sz="2000" b="1" dirty="0">
                        <a:solidFill>
                          <a:srgbClr val="FF66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63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8864" y="2830"/>
            <a:ext cx="8856984" cy="1152128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Вопросы, требующие ответа</a:t>
            </a:r>
          </a:p>
        </p:txBody>
      </p:sp>
      <p:sp>
        <p:nvSpPr>
          <p:cNvPr id="5125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6156176" y="4515966"/>
            <a:ext cx="1647031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WWW.RTC-EDU.RU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35496" y="1131590"/>
            <a:ext cx="9036496" cy="3939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457200" lvl="0" indent="-457200" algn="just">
              <a:buFont typeface="Arial"/>
              <a:buChar char="•"/>
              <a:defRPr/>
            </a:pPr>
            <a:r>
              <a:rPr lang="ru-RU" sz="2600" dirty="0" smtClean="0"/>
              <a:t>Насколько можно доверять результатам </a:t>
            </a:r>
            <a:r>
              <a:rPr lang="ru-RU" sz="2600" dirty="0" err="1" smtClean="0"/>
              <a:t>Самообследования</a:t>
            </a:r>
            <a:r>
              <a:rPr lang="ru-RU" sz="2600" dirty="0"/>
              <a:t> </a:t>
            </a:r>
            <a:r>
              <a:rPr lang="ru-RU" sz="2600" dirty="0" smtClean="0"/>
              <a:t>(отчёт предоставляется учредителю)?</a:t>
            </a:r>
          </a:p>
          <a:p>
            <a:pPr marL="457200" lvl="0" indent="-457200" algn="just">
              <a:buFont typeface="Arial"/>
              <a:buChar char="•"/>
              <a:defRPr/>
            </a:pPr>
            <a:r>
              <a:rPr lang="ru-RU" sz="2600" dirty="0" smtClean="0"/>
              <a:t>Как должны быть связаны отчёт по итогам С и публичный доклад школы?</a:t>
            </a:r>
          </a:p>
          <a:p>
            <a:pPr marL="457200" lvl="0" indent="-457200" algn="just">
              <a:buFont typeface="Arial"/>
              <a:buChar char="•"/>
              <a:defRPr/>
            </a:pPr>
            <a:r>
              <a:rPr lang="ru-RU" sz="2600" dirty="0" smtClean="0"/>
              <a:t>Каким образом следует организовать подготовку школьных команд для проведения С и использования её результатов?</a:t>
            </a:r>
          </a:p>
          <a:p>
            <a:pPr marL="457200" lvl="0" indent="-457200" algn="just">
              <a:buFont typeface="Arial"/>
              <a:buChar char="•"/>
              <a:defRPr/>
            </a:pPr>
            <a:r>
              <a:rPr lang="ru-RU" sz="2600" dirty="0" smtClean="0"/>
              <a:t>Способна ли школа самостоятельно разрабатывать процедуру </a:t>
            </a:r>
            <a:r>
              <a:rPr lang="ru-RU" sz="2600" dirty="0" err="1" smtClean="0"/>
              <a:t>самообследования</a:t>
            </a:r>
            <a:r>
              <a:rPr kumimoji="0" lang="ru-RU" sz="260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? Кто ей может в этом помочь?</a:t>
            </a:r>
          </a:p>
        </p:txBody>
      </p:sp>
    </p:spTree>
    <p:extLst>
      <p:ext uri="{BB962C8B-B14F-4D97-AF65-F5344CB8AC3E}">
        <p14:creationId xmlns:p14="http://schemas.microsoft.com/office/powerpoint/2010/main" val="294228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42" y="51470"/>
            <a:ext cx="9093762" cy="828675"/>
          </a:xfrm>
        </p:spPr>
        <p:txBody>
          <a:bodyPr/>
          <a:lstStyle/>
          <a:p>
            <a:r>
              <a:rPr lang="ru-RU" sz="3600" dirty="0" smtClean="0">
                <a:solidFill>
                  <a:schemeClr val="bg1"/>
                </a:solidFill>
              </a:rPr>
              <a:t>Поддержка школы на региональном уровне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356" y="1131590"/>
            <a:ext cx="9001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800" b="1" dirty="0" smtClean="0"/>
              <a:t>Ямало-Ненецкий автономный округ</a:t>
            </a:r>
          </a:p>
          <a:p>
            <a:pPr lvl="0" algn="just"/>
            <a:r>
              <a:rPr lang="ru-RU" sz="2400" i="1" dirty="0" smtClean="0"/>
              <a:t>Методические </a:t>
            </a:r>
            <a:r>
              <a:rPr lang="ru-RU" sz="2400" i="1" dirty="0"/>
              <a:t>рекомендации по проведению </a:t>
            </a:r>
            <a:r>
              <a:rPr lang="ru-RU" sz="2400" i="1" dirty="0" err="1"/>
              <a:t>самообследования</a:t>
            </a:r>
            <a:r>
              <a:rPr lang="ru-RU" sz="2400" i="1" dirty="0"/>
              <a:t> </a:t>
            </a:r>
            <a:r>
              <a:rPr lang="ru-RU" sz="2400" i="1" dirty="0" smtClean="0"/>
              <a:t>по </a:t>
            </a:r>
            <a:r>
              <a:rPr lang="ru-RU" sz="2400" i="1" dirty="0"/>
              <a:t>качеству обеспечиваемого </a:t>
            </a:r>
            <a:r>
              <a:rPr lang="ru-RU" sz="2400" i="1" dirty="0" smtClean="0"/>
              <a:t>образования</a:t>
            </a:r>
            <a:r>
              <a:rPr lang="ru-RU" sz="2400" dirty="0" smtClean="0"/>
              <a:t>.</a:t>
            </a:r>
          </a:p>
          <a:p>
            <a:pPr lvl="0" algn="just"/>
            <a:r>
              <a:rPr lang="ru-RU" sz="2400" i="1" dirty="0" smtClean="0"/>
              <a:t>Временное положение о проведении ОО </a:t>
            </a:r>
            <a:r>
              <a:rPr lang="ru-RU" sz="2400" i="1" dirty="0" err="1" smtClean="0"/>
              <a:t>самообследования</a:t>
            </a:r>
            <a:r>
              <a:rPr lang="ru-RU" sz="2400" i="1" dirty="0" smtClean="0"/>
              <a:t> по качеству обеспечиваемого образования.</a:t>
            </a:r>
          </a:p>
          <a:p>
            <a:pPr lvl="0" algn="just"/>
            <a:endParaRPr lang="ru-RU" sz="2800" i="1" dirty="0" smtClean="0"/>
          </a:p>
          <a:p>
            <a:pPr lvl="0" algn="just"/>
            <a:r>
              <a:rPr lang="ru-RU" sz="2800" b="1" dirty="0" smtClean="0"/>
              <a:t>Новосибирская область</a:t>
            </a:r>
            <a:endParaRPr lang="ru-RU" sz="2800" b="1" dirty="0"/>
          </a:p>
          <a:p>
            <a:pPr lvl="0" algn="just"/>
            <a:r>
              <a:rPr lang="ru-RU" sz="2400" b="1" i="1" dirty="0">
                <a:solidFill>
                  <a:srgbClr val="FF6600"/>
                </a:solidFill>
              </a:rPr>
              <a:t>Э</a:t>
            </a:r>
            <a:r>
              <a:rPr lang="ru-RU" sz="2400" b="1" i="1" dirty="0" smtClean="0">
                <a:solidFill>
                  <a:srgbClr val="FF6600"/>
                </a:solidFill>
              </a:rPr>
              <a:t>лектронный </a:t>
            </a:r>
            <a:r>
              <a:rPr lang="ru-RU" sz="2400" b="1" i="1" dirty="0">
                <a:solidFill>
                  <a:srgbClr val="FF6600"/>
                </a:solidFill>
              </a:rPr>
              <a:t>сервис для сбора информации о показателях деятельности общеобразовательных организаций, подлежащих </a:t>
            </a:r>
            <a:r>
              <a:rPr lang="ru-RU" sz="2400" b="1" i="1" dirty="0" err="1" smtClean="0">
                <a:solidFill>
                  <a:srgbClr val="FF6600"/>
                </a:solidFill>
              </a:rPr>
              <a:t>самообследованию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86281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2" y="158750"/>
            <a:ext cx="8208143" cy="828675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СПАСИБО ЗА ВНИМАНИЕ!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4443958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hlinkClick r:id="rId4"/>
              </a:rPr>
              <a:t>rtc.i</a:t>
            </a:r>
            <a:r>
              <a:rPr lang="en-US" dirty="0">
                <a:solidFill>
                  <a:srgbClr val="0000FF"/>
                </a:solidFill>
                <a:hlinkClick r:id="rId4"/>
              </a:rPr>
              <a:t>o</a:t>
            </a:r>
            <a:r>
              <a:rPr lang="en-US" dirty="0" smtClean="0">
                <a:solidFill>
                  <a:srgbClr val="0000FF"/>
                </a:solidFill>
                <a:hlinkClick r:id="rId4"/>
              </a:rPr>
              <a:t>e@gmail.com</a:t>
            </a:r>
            <a:r>
              <a:rPr lang="ru-RU" dirty="0" smtClean="0">
                <a:solidFill>
                  <a:srgbClr val="0000FF"/>
                </a:solidFill>
              </a:rPr>
              <a:t>     </a:t>
            </a:r>
            <a:r>
              <a:rPr lang="en-US" dirty="0" err="1" smtClean="0">
                <a:solidFill>
                  <a:srgbClr val="0000FF"/>
                </a:solidFill>
              </a:rPr>
              <a:t>www.rtc</a:t>
            </a:r>
            <a:r>
              <a:rPr lang="en-US" dirty="0" err="1">
                <a:solidFill>
                  <a:srgbClr val="0000FF"/>
                </a:solidFill>
              </a:rPr>
              <a:t>-edu.ru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11" name="Picture 2" descr="C:\Users\agkasprzhak\AppData\Local\Microsoft\Windows\Temporary Internet Files\Content.Outlook\30S7L0R9\logo_insitut-02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63638"/>
            <a:ext cx="1034172" cy="1034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/>
          <p:cNvPicPr/>
          <p:nvPr/>
        </p:nvPicPr>
        <p:blipFill>
          <a:blip r:embed="rId6" cstate="print"/>
          <a:stretch>
            <a:fillRect/>
          </a:stretch>
        </p:blipFill>
        <p:spPr bwMode="auto">
          <a:xfrm>
            <a:off x="323528" y="4155926"/>
            <a:ext cx="1224136" cy="586229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Прямоугольник 13"/>
          <p:cNvSpPr/>
          <p:nvPr/>
        </p:nvSpPr>
        <p:spPr>
          <a:xfrm>
            <a:off x="2123728" y="1779662"/>
            <a:ext cx="33484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Институт образования НИУ ВШЭ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123728" y="4083918"/>
            <a:ext cx="6624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Российский </a:t>
            </a:r>
            <a:r>
              <a:rPr lang="ru-RU" dirty="0" err="1"/>
              <a:t>тренинговый</a:t>
            </a:r>
            <a:r>
              <a:rPr lang="ru-RU" dirty="0"/>
              <a:t> центр Института образования </a:t>
            </a:r>
            <a:r>
              <a:rPr lang="ru-RU" dirty="0" smtClean="0"/>
              <a:t>НИУ ВШЭ 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123728" y="2130410"/>
            <a:ext cx="1267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ioe@hse.ru</a:t>
            </a:r>
            <a:endParaRPr lang="ru-RU" dirty="0">
              <a:solidFill>
                <a:srgbClr val="0000FF"/>
              </a:solidFill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323528" y="2859782"/>
            <a:ext cx="7776864" cy="864096"/>
            <a:chOff x="323528" y="2859782"/>
            <a:chExt cx="7776864" cy="864096"/>
          </a:xfrm>
        </p:grpSpPr>
        <p:pic>
          <p:nvPicPr>
            <p:cNvPr id="12" name="Picture 6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2859782"/>
              <a:ext cx="1574766" cy="8640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" name="Прямоугольник 12"/>
            <p:cNvSpPr/>
            <p:nvPr/>
          </p:nvSpPr>
          <p:spPr>
            <a:xfrm>
              <a:off x="2051720" y="2922498"/>
              <a:ext cx="60486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dirty="0"/>
                <a:t>Евразийская Ассоциация оценки качества образования 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2123728" y="3291830"/>
              <a:ext cx="170040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0000FF"/>
                  </a:solidFill>
                </a:rPr>
                <a:t>info@eaoko.org</a:t>
              </a:r>
              <a:endParaRPr lang="ru-RU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6059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23478"/>
            <a:ext cx="9144000" cy="828675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Нормативная база </a:t>
            </a:r>
            <a:r>
              <a:rPr lang="ru-RU" sz="3600" dirty="0" err="1" smtClean="0">
                <a:solidFill>
                  <a:schemeClr val="bg1"/>
                </a:solidFill>
              </a:rPr>
              <a:t>самообследования</a:t>
            </a:r>
            <a:r>
              <a:rPr lang="ru-RU" sz="3600" dirty="0" smtClean="0">
                <a:solidFill>
                  <a:schemeClr val="bg1"/>
                </a:solidFill>
              </a:rPr>
              <a:t> ОО</a:t>
            </a:r>
          </a:p>
        </p:txBody>
      </p:sp>
      <p:sp>
        <p:nvSpPr>
          <p:cNvPr id="4102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07504" y="1152490"/>
            <a:ext cx="8928992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lvl="0" indent="-342900" algn="just" eaLnBrk="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ФЗ №273 от 29.12.2012 «Об образовании в Российской Федерации» (ст. 29. </a:t>
            </a:r>
            <a:r>
              <a:rPr lang="ru-RU" sz="2000" dirty="0" err="1" smtClean="0"/>
              <a:t>Информционная</a:t>
            </a:r>
            <a:r>
              <a:rPr lang="ru-RU" sz="2000" dirty="0" smtClean="0"/>
              <a:t> открытость образовательной организации)</a:t>
            </a:r>
          </a:p>
          <a:p>
            <a:pPr marL="342900" lvl="0" indent="-342900" algn="just" eaLnBrk="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Приказ </a:t>
            </a:r>
            <a:r>
              <a:rPr lang="ru-RU" sz="2000" dirty="0" err="1" smtClean="0"/>
              <a:t>Минобрнауки</a:t>
            </a:r>
            <a:r>
              <a:rPr lang="ru-RU" sz="2000" dirty="0" smtClean="0"/>
              <a:t> </a:t>
            </a:r>
            <a:r>
              <a:rPr lang="ru-RU" sz="2000" dirty="0" err="1" smtClean="0"/>
              <a:t>РФ</a:t>
            </a:r>
            <a:r>
              <a:rPr lang="ru-RU" sz="2000" dirty="0" err="1"/>
              <a:t>от</a:t>
            </a:r>
            <a:r>
              <a:rPr lang="ru-RU" sz="2000" dirty="0"/>
              <a:t> </a:t>
            </a:r>
            <a:r>
              <a:rPr lang="ru-RU" sz="2000" dirty="0" smtClean="0"/>
              <a:t>14 июня </a:t>
            </a:r>
            <a:r>
              <a:rPr lang="ru-RU" sz="2000" dirty="0"/>
              <a:t>2013 г. </a:t>
            </a:r>
            <a:r>
              <a:rPr lang="ru-RU" sz="2000" dirty="0" smtClean="0"/>
              <a:t>№462  «Об утверждении порядка проведения </a:t>
            </a:r>
            <a:r>
              <a:rPr lang="ru-RU" sz="2000" dirty="0" err="1"/>
              <a:t>самообследования</a:t>
            </a:r>
            <a:r>
              <a:rPr lang="ru-RU" sz="2000" dirty="0"/>
              <a:t> образовательной </a:t>
            </a:r>
            <a:r>
              <a:rPr lang="ru-RU" sz="2000" dirty="0" smtClean="0"/>
              <a:t>организацией»</a:t>
            </a:r>
          </a:p>
          <a:p>
            <a:pPr marL="342900" lvl="0" indent="-342900" algn="just" eaLnBrk="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 smtClean="0"/>
              <a:t>Постановление </a:t>
            </a:r>
            <a:r>
              <a:rPr lang="ru-RU" sz="2000" dirty="0"/>
              <a:t>Правительства РФ от 10 июля 2013 г. </a:t>
            </a:r>
            <a:r>
              <a:rPr lang="ru-RU" sz="2000" dirty="0" smtClean="0"/>
              <a:t>№582 </a:t>
            </a:r>
            <a:r>
              <a:rPr lang="ru-RU" sz="2000" dirty="0"/>
              <a:t>"Об утверждении правил размещения на официальном сайте образовательной организации в информационно-телекоммуникационной сети "интернет" и обновления информации об образовательной организации" </a:t>
            </a:r>
            <a:endParaRPr lang="ru-RU" sz="2000" dirty="0" smtClean="0"/>
          </a:p>
          <a:p>
            <a:pPr marL="342900" lvl="0" indent="-342900" algn="just" eaLnBrk="0" hangingPunct="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ru-RU" sz="2000" dirty="0"/>
              <a:t>Приказ </a:t>
            </a:r>
            <a:r>
              <a:rPr lang="ru-RU" sz="2000" dirty="0" err="1"/>
              <a:t>Минобрнауки</a:t>
            </a:r>
            <a:r>
              <a:rPr lang="ru-RU" sz="2000" dirty="0"/>
              <a:t> России от </a:t>
            </a:r>
            <a:r>
              <a:rPr lang="ru-RU" sz="2000" dirty="0" smtClean="0"/>
              <a:t>10 декабря 2013 г. N1324 "</a:t>
            </a:r>
            <a:r>
              <a:rPr lang="ru-RU" sz="2000" dirty="0"/>
              <a:t>Об утверждении показателей деятельности образовательной организации, подлежащей </a:t>
            </a:r>
            <a:r>
              <a:rPr lang="ru-RU" sz="2000" dirty="0" err="1"/>
              <a:t>самообследованию</a:t>
            </a:r>
            <a:r>
              <a:rPr lang="ru-RU" sz="2000" dirty="0"/>
              <a:t>"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0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58750"/>
            <a:ext cx="8640960" cy="828675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Международный опыт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826950"/>
              </p:ext>
            </p:extLst>
          </p:nvPr>
        </p:nvGraphicFramePr>
        <p:xfrm>
          <a:off x="179512" y="1275606"/>
          <a:ext cx="8784976" cy="3832825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232248"/>
                <a:gridCol w="6552728"/>
              </a:tblGrid>
              <a:tr h="5349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/>
                        <a:t>Шотландия. </a:t>
                      </a:r>
                      <a:r>
                        <a:rPr lang="ru-RU" sz="1600" dirty="0" smtClean="0"/>
                        <a:t>«Насколько хороша наша школа?» </a:t>
                      </a:r>
                      <a:endParaRPr lang="ru-RU" sz="1600" dirty="0"/>
                    </a:p>
                  </a:txBody>
                  <a:tcPr/>
                </a:tc>
              </a:tr>
              <a:tr h="5349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Уэльс. </a:t>
                      </a:r>
                      <a:r>
                        <a:rPr lang="ru-RU" sz="1800" dirty="0" smtClean="0"/>
                        <a:t>Самооценка для средних школ.</a:t>
                      </a:r>
                      <a:endParaRPr lang="ru-RU" dirty="0"/>
                    </a:p>
                  </a:txBody>
                  <a:tcPr/>
                </a:tc>
              </a:tr>
              <a:tr h="5349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Англия. </a:t>
                      </a:r>
                      <a:r>
                        <a:rPr lang="ru-RU" sz="1800" dirty="0" smtClean="0"/>
                        <a:t>Самооценка школы.</a:t>
                      </a:r>
                      <a:endParaRPr lang="ru-RU" dirty="0"/>
                    </a:p>
                  </a:txBody>
                  <a:tcPr/>
                </a:tc>
              </a:tr>
              <a:tr h="5349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Новая Зеландия. </a:t>
                      </a:r>
                      <a:r>
                        <a:rPr lang="ru-RU" sz="1800" dirty="0" smtClean="0"/>
                        <a:t>Рамка для проведения обзора работы школы. </a:t>
                      </a:r>
                      <a:endParaRPr lang="ru-RU" dirty="0"/>
                    </a:p>
                  </a:txBody>
                  <a:tcPr/>
                </a:tc>
              </a:tr>
              <a:tr h="5349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/>
                        <a:t>Германия, Земля </a:t>
                      </a:r>
                      <a:r>
                        <a:rPr lang="ru-RU" sz="1800" b="1" dirty="0" err="1" smtClean="0"/>
                        <a:t>Хессен</a:t>
                      </a:r>
                      <a:r>
                        <a:rPr lang="ru-RU" sz="1800" b="1" dirty="0" smtClean="0"/>
                        <a:t>. </a:t>
                      </a:r>
                      <a:r>
                        <a:rPr lang="ru-RU" sz="1800" dirty="0" smtClean="0"/>
                        <a:t>Рамка качества работы школы. </a:t>
                      </a:r>
                      <a:endParaRPr lang="ru-RU" dirty="0"/>
                    </a:p>
                  </a:txBody>
                  <a:tcPr/>
                </a:tc>
              </a:tr>
              <a:tr h="534917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ea typeface="Calibri" pitchFamily="34" charset="0"/>
                          <a:cs typeface="Times New Roman" pitchFamily="18" charset="0"/>
                        </a:rPr>
                        <a:t>Штат Мичиган, США. </a:t>
                      </a:r>
                      <a:r>
                        <a:rPr kumimoji="0" lang="ru-RU" sz="160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Рамка улучшения работы школы.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Является частью Рамки подотчётности и улучшения работы школ на уровне штата.</a:t>
                      </a:r>
                      <a:endParaRPr lang="ru-RU" dirty="0"/>
                    </a:p>
                  </a:txBody>
                  <a:tcPr/>
                </a:tc>
              </a:tr>
              <a:tr h="53491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Австралия, Штат Виктория. </a:t>
                      </a:r>
                      <a:r>
                        <a:rPr kumimoji="0" lang="ru-RU" sz="160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Самооценка школы.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+mn-lt"/>
                          <a:cs typeface="Times New Roman" pitchFamily="18" charset="0"/>
                        </a:rPr>
                        <a:t>Является частью Рамки подотчётности и улучшения работы школ на уровне штата.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1330" y="1350910"/>
            <a:ext cx="1224136" cy="378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0231" y="1843788"/>
            <a:ext cx="886334" cy="460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8" descr="Ofsted [logo]">
            <a:hlinkClick r:id="rId7" tooltip="Link to homepage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63587" y="2403097"/>
            <a:ext cx="819621" cy="432048"/>
          </a:xfrm>
          <a:prstGeom prst="rect">
            <a:avLst/>
          </a:prstGeom>
          <a:noFill/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5729" y="3038974"/>
            <a:ext cx="203835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9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53317" y="3477053"/>
            <a:ext cx="1440160" cy="385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5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0231" y="4038653"/>
            <a:ext cx="883209" cy="40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59036" y="4605314"/>
            <a:ext cx="791444" cy="465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44" y="1109818"/>
            <a:ext cx="9036496" cy="3816424"/>
          </a:xfrm>
        </p:spPr>
        <p:txBody>
          <a:bodyPr rtlCol="0">
            <a:noAutofit/>
          </a:bodyPr>
          <a:lstStyle/>
          <a:p>
            <a:pPr algn="just"/>
            <a:r>
              <a:rPr lang="ru-RU" sz="2600" dirty="0" smtClean="0">
                <a:solidFill>
                  <a:srgbClr val="002060"/>
                </a:solidFill>
              </a:rPr>
              <a:t>Во многих странах мира школы систематически проводят анализ результатов собственной деятельности с целью выработки стратегий, направленных на совершенствование своей работы и повышения качества достигаемых результатов.</a:t>
            </a:r>
          </a:p>
          <a:p>
            <a:pPr algn="just"/>
            <a:r>
              <a:rPr lang="ru-RU" sz="2600" b="1" i="1" dirty="0" smtClean="0">
                <a:solidFill>
                  <a:srgbClr val="002060"/>
                </a:solidFill>
              </a:rPr>
              <a:t>Самооценка</a:t>
            </a:r>
            <a:r>
              <a:rPr lang="ru-RU" sz="2600" dirty="0" smtClean="0">
                <a:solidFill>
                  <a:srgbClr val="002060"/>
                </a:solidFill>
              </a:rPr>
              <a:t> (</a:t>
            </a:r>
            <a:r>
              <a:rPr lang="ru-RU" sz="2600" dirty="0" err="1" smtClean="0">
                <a:solidFill>
                  <a:srgbClr val="002060"/>
                </a:solidFill>
              </a:rPr>
              <a:t>self-evaluation</a:t>
            </a:r>
            <a:r>
              <a:rPr lang="ru-RU" sz="2600" dirty="0" smtClean="0">
                <a:solidFill>
                  <a:srgbClr val="002060"/>
                </a:solidFill>
              </a:rPr>
              <a:t>) позволяет формализовать процесс такого анализа и сделать его доступным и понятным всем участникам образовательного процесса – от учащихся и учителей до родителей и представителей местного сообщества.</a:t>
            </a:r>
            <a:endParaRPr lang="ru-RU" sz="2600" dirty="0">
              <a:solidFill>
                <a:srgbClr val="002060"/>
              </a:solidFill>
            </a:endParaRPr>
          </a:p>
        </p:txBody>
      </p:sp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58750"/>
            <a:ext cx="8820472" cy="828675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chemeClr val="bg1"/>
                </a:solidFill>
              </a:rPr>
              <a:t>Международный опыт.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51470"/>
            <a:ext cx="9001000" cy="936104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Международный опыт.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Ключевые характеристики самооценки</a:t>
            </a:r>
          </a:p>
        </p:txBody>
      </p:sp>
      <p:sp>
        <p:nvSpPr>
          <p:cNvPr id="4102" name="Объект 2"/>
          <p:cNvSpPr txBox="1">
            <a:spLocks/>
          </p:cNvSpPr>
          <p:nvPr/>
        </p:nvSpPr>
        <p:spPr bwMode="auto">
          <a:xfrm>
            <a:off x="457200" y="3076575"/>
            <a:ext cx="8229600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ru-RU" sz="3200">
              <a:solidFill>
                <a:srgbClr val="898989"/>
              </a:solidFill>
            </a:endParaRP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129276" y="1264567"/>
            <a:ext cx="8856984" cy="353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 algn="just">
              <a:buAutoNum type="arabicPeriod"/>
            </a:pPr>
            <a:r>
              <a:rPr lang="ru-RU" sz="2800" dirty="0" smtClean="0"/>
              <a:t>С – необходимый инструмент управления качеством работы организаций социальной сферы. С используют детские сады, школы, больницы, учреждения спорта... и </a:t>
            </a:r>
            <a:r>
              <a:rPr lang="ru-RU" sz="2800" b="1" i="1" dirty="0" smtClean="0"/>
              <a:t>местные органы власти</a:t>
            </a:r>
            <a:r>
              <a:rPr lang="ru-RU" sz="2800" dirty="0" smtClean="0"/>
              <a:t>.</a:t>
            </a:r>
          </a:p>
          <a:p>
            <a:pPr marL="514350" lvl="0" indent="-514350" algn="just">
              <a:buAutoNum type="arabicPeriod"/>
            </a:pPr>
            <a:r>
              <a:rPr lang="ru-RU" sz="2800" dirty="0" smtClean="0"/>
              <a:t>Методика проведения С разрабатывается на центральном уровне (страны или регион).</a:t>
            </a:r>
          </a:p>
          <a:p>
            <a:pPr marL="514350" lvl="0" indent="-514350" algn="just">
              <a:buAutoNum type="arabicPeriod"/>
            </a:pPr>
            <a:r>
              <a:rPr lang="ru-RU" sz="2800" dirty="0" smtClean="0"/>
              <a:t>До введения в практику процедура С проходит апробацию и общественное обсуждение.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51470"/>
            <a:ext cx="9001000" cy="936104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Международный опыт.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Ключевые характеристики самооценки</a:t>
            </a: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5496" y="1131590"/>
            <a:ext cx="910850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 algn="just">
              <a:buFont typeface="+mj-lt"/>
              <a:buAutoNum type="arabicPeriod" startAt="4"/>
            </a:pPr>
            <a:r>
              <a:rPr lang="ru-RU" sz="2800" dirty="0" smtClean="0"/>
              <a:t>Проводится на систематической основе (чаще всего ежегодно).</a:t>
            </a:r>
          </a:p>
          <a:p>
            <a:pPr marL="514350" lvl="0" indent="-514350" algn="just">
              <a:buFont typeface="+mj-lt"/>
              <a:buAutoNum type="arabicPeriod" startAt="4"/>
            </a:pPr>
            <a:r>
              <a:rPr lang="ru-RU" sz="2800" dirty="0" smtClean="0"/>
              <a:t>Ориентирована на формирование доказательных суждений относительно результатов работы школы.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7504" y="2931790"/>
            <a:ext cx="8856984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Три вопроса в центре самооценки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Каких результатов мы сумели достичь?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Каким образом мы можем подтвердить суждения о достигнутых результатах?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мы можем улучшить свою работу? Что нам делать дальше?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42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51470"/>
            <a:ext cx="9001000" cy="936104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Международный опыт.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Ключевые характеристики самооценки</a:t>
            </a: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5496" y="1103134"/>
            <a:ext cx="910850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lvl="0" indent="-514350" algn="just">
              <a:buFont typeface="+mj-lt"/>
              <a:buAutoNum type="arabicPeriod" startAt="6"/>
            </a:pPr>
            <a:r>
              <a:rPr lang="ru-RU" sz="2600" dirty="0" smtClean="0"/>
              <a:t>Определены и конкретизированы ключевые области работы школы и показатели качества по каждой из них.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496" y="1923678"/>
            <a:ext cx="87849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1600" dirty="0"/>
              <a:t>Управление </a:t>
            </a:r>
            <a:r>
              <a:rPr lang="ru-RU" sz="1600" dirty="0" smtClean="0"/>
              <a:t>ОО.</a:t>
            </a:r>
            <a:endParaRPr lang="ru-RU" sz="1600" dirty="0"/>
          </a:p>
          <a:p>
            <a:pPr marL="514350" lvl="0" indent="-514350">
              <a:buFont typeface="+mj-lt"/>
              <a:buAutoNum type="arabicPeriod"/>
            </a:pPr>
            <a:r>
              <a:rPr lang="ru-RU" sz="1600" dirty="0"/>
              <a:t>Кадровый потенциал.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/>
              <a:t>Управление ресурсами.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/>
              <a:t>Образовательная программа.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/>
              <a:t>Образовательные результаты и система оценки качества образования.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/>
              <a:t>Школьный климат и безопасность.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1600" dirty="0"/>
              <a:t>Партнёрство и взаимодействие с обществом.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336751"/>
              </p:ext>
            </p:extLst>
          </p:nvPr>
        </p:nvGraphicFramePr>
        <p:xfrm>
          <a:off x="51691" y="3795887"/>
          <a:ext cx="9109648" cy="1296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7208"/>
                <a:gridCol w="8532440"/>
              </a:tblGrid>
              <a:tr h="226225">
                <a:tc gridSpan="2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</a:rPr>
                        <a:t>2. Кадровый потенциал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548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2.1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Обеспеченность кадрами для реализации образовательной программы (3)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622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2.2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Профессиональное развитие сотрудников работников школы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(4)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26222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2.3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 мотивации и стимулирования сотрудников школы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(3)</a:t>
                      </a:r>
                      <a:endParaRPr lang="ru-RU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79141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2.4</a:t>
                      </a:r>
                      <a:endParaRPr lang="ru-RU" sz="16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+mn-lt"/>
                          <a:ea typeface="Times New Roman"/>
                        </a:rPr>
                        <a:t>Оценка деятельности школы по развитию кадрового потенциала со стороны сотрудников</a:t>
                      </a:r>
                      <a:r>
                        <a:rPr lang="ru-RU" sz="1600" baseline="0" dirty="0" smtClean="0">
                          <a:effectLst/>
                          <a:latin typeface="+mn-lt"/>
                          <a:ea typeface="Times New Roman"/>
                        </a:rPr>
                        <a:t> (2)</a:t>
                      </a:r>
                      <a:endParaRPr lang="ru-RU" sz="1600" dirty="0" smtClean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79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51470"/>
            <a:ext cx="9001000" cy="936104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Международный опыт.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Ключевые характеристики самооценки</a:t>
            </a: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5496" y="1203598"/>
            <a:ext cx="88569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algn="just">
              <a:buFont typeface="+mj-lt"/>
              <a:buAutoNum type="arabicPeriod" startAt="7"/>
            </a:pPr>
            <a:r>
              <a:rPr lang="ru-RU" sz="2800" dirty="0" smtClean="0"/>
              <a:t>Используется уровневая шкала оценки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026901"/>
              </p:ext>
            </p:extLst>
          </p:nvPr>
        </p:nvGraphicFramePr>
        <p:xfrm>
          <a:off x="35496" y="1923678"/>
          <a:ext cx="9036496" cy="30844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33711"/>
                <a:gridCol w="1800200"/>
                <a:gridCol w="5802585"/>
              </a:tblGrid>
              <a:tr h="478449">
                <a:tc>
                  <a:txBody>
                    <a:bodyPr/>
                    <a:lstStyle/>
                    <a:p>
                      <a:pPr marR="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Уровень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	Оценка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Краткая характеристика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78449">
                <a:tc>
                  <a:txBody>
                    <a:bodyPr/>
                    <a:lstStyle/>
                    <a:p>
                      <a:pPr marR="6858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Уровень 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отлично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- отлично, явные сильные стороны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433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Уровень 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</a:rPr>
                        <a:t>хорошо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сильные стороны в важных областях работы при наличии аспектов, требующих улучшения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71413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Уровень 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удовлетворит.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2395" indent="-112395"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сильные стороны несколько перевешивают слабые стороны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5701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Уровень 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 err="1" smtClean="0">
                          <a:solidFill>
                            <a:schemeClr val="tx1"/>
                          </a:solidFill>
                          <a:effectLst/>
                        </a:rPr>
                        <a:t>неудовлетворит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- явные слабые стороны в важных областях  работы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83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51470"/>
            <a:ext cx="9001000" cy="936104"/>
          </a:xfrm>
        </p:spPr>
        <p:txBody>
          <a:bodyPr/>
          <a:lstStyle/>
          <a:p>
            <a:pPr algn="l"/>
            <a:r>
              <a:rPr lang="ru-RU" sz="3200" dirty="0" smtClean="0">
                <a:solidFill>
                  <a:schemeClr val="bg1"/>
                </a:solidFill>
              </a:rPr>
              <a:t>Международный опыт.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Ключевые характеристики самооценки</a:t>
            </a:r>
          </a:p>
        </p:txBody>
      </p:sp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35496" y="1070610"/>
            <a:ext cx="910850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indent="-514350" algn="just">
              <a:buFont typeface="+mj-lt"/>
              <a:buAutoNum type="arabicPeriod" startAt="8"/>
            </a:pPr>
            <a:r>
              <a:rPr lang="ru-RU" sz="2600" dirty="0" smtClean="0"/>
              <a:t>Сопрягается </a:t>
            </a:r>
            <a:r>
              <a:rPr lang="ru-RU" sz="2600" dirty="0"/>
              <a:t>с процедурой внешней оценки ОО (инспекции). Инспекция проводится проводится по тем же показателям, что и С</a:t>
            </a:r>
            <a:r>
              <a:rPr lang="ru-RU" sz="2600" dirty="0" smtClean="0"/>
              <a:t>.</a:t>
            </a:r>
          </a:p>
          <a:p>
            <a:pPr marL="514350" indent="-514350" algn="just">
              <a:buFont typeface="+mj-lt"/>
              <a:buAutoNum type="arabicPeriod" startAt="8"/>
            </a:pPr>
            <a:endParaRPr lang="ru-RU" sz="2600" dirty="0"/>
          </a:p>
          <a:p>
            <a:pPr marL="514350" indent="-514350" algn="just">
              <a:buFont typeface="+mj-lt"/>
              <a:buAutoNum type="arabicPeriod" startAt="8"/>
            </a:pPr>
            <a:endParaRPr lang="ru-RU" sz="2600" dirty="0" smtClean="0"/>
          </a:p>
          <a:p>
            <a:pPr marL="514350" lvl="0" indent="-514350" algn="just">
              <a:buFont typeface="+mj-lt"/>
              <a:buAutoNum type="arabicPeriod" startAt="8"/>
            </a:pPr>
            <a:endParaRPr lang="ru-RU" sz="2600" dirty="0" smtClean="0"/>
          </a:p>
          <a:p>
            <a:pPr marL="514350" lvl="0" indent="-514350" algn="just">
              <a:buFont typeface="+mj-lt"/>
              <a:buAutoNum type="arabicPeriod" startAt="8"/>
            </a:pPr>
            <a:r>
              <a:rPr lang="ru-RU" sz="2600" dirty="0" smtClean="0"/>
              <a:t>Используется исключительно для внутренних нужд организации.</a:t>
            </a:r>
          </a:p>
          <a:p>
            <a:pPr marL="514350" lvl="0" indent="-514350" algn="just">
              <a:buFont typeface="+mj-lt"/>
              <a:buAutoNum type="arabicPeriod" startAt="8"/>
            </a:pPr>
            <a:r>
              <a:rPr lang="ru-RU" sz="2600" dirty="0" smtClean="0"/>
              <a:t>По итогам С разрабатывается план совершенствования работы школы.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4857762"/>
              </p:ext>
            </p:extLst>
          </p:nvPr>
        </p:nvGraphicFramePr>
        <p:xfrm>
          <a:off x="3059832" y="2211710"/>
          <a:ext cx="3312368" cy="1368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07504" y="2427734"/>
            <a:ext cx="2670859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Самооценка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594806" y="2427734"/>
            <a:ext cx="2383987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Инспекция</a:t>
            </a:r>
            <a:endParaRPr lang="ru-RU" sz="3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1284" y="3147814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Школа своими глазами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88224" y="3147814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</a:rPr>
              <a:t>Школа глазами других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6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908</Words>
  <Application>Microsoft Office PowerPoint</Application>
  <PresentationFormat>Экран (16:9)</PresentationFormat>
  <Paragraphs>145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Тема Office</vt:lpstr>
      <vt:lpstr>Презентация PowerPoint</vt:lpstr>
      <vt:lpstr>Нормативная база самообследования ОО</vt:lpstr>
      <vt:lpstr>Международный опыт</vt:lpstr>
      <vt:lpstr>Международный опыт.</vt:lpstr>
      <vt:lpstr>Международный опыт. Ключевые характеристики самооценки</vt:lpstr>
      <vt:lpstr>Международный опыт. Ключевые характеристики самооценки</vt:lpstr>
      <vt:lpstr>Международный опыт. Ключевые характеристики самооценки</vt:lpstr>
      <vt:lpstr>Международный опыт. Ключевые характеристики самооценки</vt:lpstr>
      <vt:lpstr>Международный опыт. Ключевые характеристики самооценки</vt:lpstr>
      <vt:lpstr>Презентация PowerPoint</vt:lpstr>
      <vt:lpstr>Презентация PowerPoint</vt:lpstr>
      <vt:lpstr>Вопросы, требующие ответа</vt:lpstr>
      <vt:lpstr>Поддержка школы на региональном уровне</vt:lpstr>
      <vt:lpstr>СПАСИБО ЗА ВНИМАНИЕ!</vt:lpstr>
    </vt:vector>
  </TitlesOfParts>
  <Company>CtrlSoft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Ростислав Горбовский</cp:lastModifiedBy>
  <cp:revision>105</cp:revision>
  <dcterms:created xsi:type="dcterms:W3CDTF">2011-08-25T06:09:31Z</dcterms:created>
  <dcterms:modified xsi:type="dcterms:W3CDTF">2015-03-26T15:40:43Z</dcterms:modified>
</cp:coreProperties>
</file>