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496" r:id="rId3"/>
    <p:sldId id="498" r:id="rId4"/>
    <p:sldId id="506" r:id="rId5"/>
    <p:sldId id="507" r:id="rId6"/>
    <p:sldId id="501" r:id="rId7"/>
    <p:sldId id="503" r:id="rId8"/>
    <p:sldId id="486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778" autoAdjust="0"/>
  </p:normalViewPr>
  <p:slideViewPr>
    <p:cSldViewPr snapToGrid="0">
      <p:cViewPr varScale="1">
        <p:scale>
          <a:sx n="154" d="100"/>
          <a:sy n="154" d="100"/>
        </p:scale>
        <p:origin x="38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92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71412" y="132942"/>
            <a:ext cx="6730096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23 марта 2015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268010" y="1661901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358697" y="2383438"/>
            <a:ext cx="8033969" cy="116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800" dirty="0">
                <a:solidFill>
                  <a:schemeClr val="bg1"/>
                </a:solidFill>
              </a:rPr>
              <a:t>Трехуровневая модель освоения учебного содержания. Диагностика выпускников начальной школы с помощью инструмента SAM</a:t>
            </a:r>
            <a:endParaRPr kumimoji="0" lang="ru-RU" sz="28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-14288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4657725"/>
            <a:ext cx="884237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25" y="4732338"/>
            <a:ext cx="15525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46545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464978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3" y="4643438"/>
            <a:ext cx="2005012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18" descr="read (1)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681538"/>
            <a:ext cx="116681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21" descr="0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659313"/>
            <a:ext cx="360362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ВЫСТУПАЮЩИЕ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289263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400" b="1" dirty="0" err="1">
                <a:solidFill>
                  <a:srgbClr val="FF6600"/>
                </a:solidFill>
              </a:rPr>
              <a:t>Нежнов</a:t>
            </a:r>
            <a:r>
              <a:rPr lang="ru-RU" sz="2400" b="1" dirty="0">
                <a:solidFill>
                  <a:srgbClr val="FF6600"/>
                </a:solidFill>
              </a:rPr>
              <a:t> Петр </a:t>
            </a:r>
            <a:r>
              <a:rPr lang="ru-RU" sz="2400" b="1" dirty="0" smtClean="0">
                <a:solidFill>
                  <a:srgbClr val="FF6600"/>
                </a:solidFill>
              </a:rPr>
              <a:t>Геннадьевич</a:t>
            </a:r>
            <a:endParaRPr lang="en-US" sz="2400" b="1" dirty="0" smtClean="0">
              <a:solidFill>
                <a:srgbClr val="FF6600"/>
              </a:solidFill>
            </a:endParaRPr>
          </a:p>
          <a:p>
            <a:pPr algn="just"/>
            <a:r>
              <a:rPr lang="ru-RU" sz="2400" dirty="0"/>
              <a:t>ведущий научный сотрудник Лаборатории психологической антропологии Института психолого-педагогических проблем детства Российской академии образования, заведующий лабораторией НИИ развития дошкольного образования РАО, </a:t>
            </a:r>
            <a:r>
              <a:rPr lang="ru-RU" sz="2400" dirty="0" err="1"/>
              <a:t>к.псх.н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algn="just"/>
            <a:r>
              <a:rPr lang="ru-RU" sz="2400" b="1" dirty="0" smtClean="0">
                <a:solidFill>
                  <a:srgbClr val="FF6600"/>
                </a:solidFill>
              </a:rPr>
              <a:t>Воронцов </a:t>
            </a:r>
            <a:r>
              <a:rPr lang="ru-RU" sz="2400" b="1" dirty="0">
                <a:solidFill>
                  <a:srgbClr val="FF6600"/>
                </a:solidFill>
              </a:rPr>
              <a:t>Алексей </a:t>
            </a:r>
            <a:r>
              <a:rPr lang="ru-RU" sz="2400" b="1" dirty="0" smtClean="0">
                <a:solidFill>
                  <a:srgbClr val="FF6600"/>
                </a:solidFill>
              </a:rPr>
              <a:t>Борисович</a:t>
            </a:r>
            <a:endParaRPr lang="en-US" sz="2400" b="1" dirty="0" smtClean="0">
              <a:solidFill>
                <a:srgbClr val="FF6600"/>
              </a:solidFill>
            </a:endParaRPr>
          </a:p>
          <a:p>
            <a:pPr algn="just"/>
            <a:r>
              <a:rPr lang="ru-RU" sz="2400" dirty="0" smtClean="0"/>
              <a:t>доцент </a:t>
            </a:r>
            <a:r>
              <a:rPr lang="ru-RU" sz="2400" dirty="0"/>
              <a:t>магистратуры Московского психолого-педагогического университета, эксперт Национального фонда подготовки кадров, генеральный директор НОУ Открытый институт «Развивающее образование</a:t>
            </a:r>
            <a:r>
              <a:rPr lang="ru-RU" sz="2400" smtClean="0"/>
              <a:t>», к.п.н.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220718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solidFill>
                  <a:srgbClr val="0079C2"/>
                </a:solidFill>
              </a:rPr>
              <a:t>http://www.rtc-edu.ru/trainings/webinar/427</a:t>
            </a: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ИНФОРМАЦИОННЫЙ ПАРТНЁР</a:t>
            </a:r>
          </a:p>
        </p:txBody>
      </p:sp>
      <p:pic>
        <p:nvPicPr>
          <p:cNvPr id="5" name="Рисунок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264" y="2384301"/>
            <a:ext cx="4108704" cy="1014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По состоянию на </a:t>
            </a:r>
            <a:r>
              <a:rPr lang="ru-RU" sz="2200" b="1" dirty="0" smtClean="0"/>
              <a:t>22.</a:t>
            </a:r>
            <a:r>
              <a:rPr lang="en-US" sz="2200" b="1" dirty="0" smtClean="0"/>
              <a:t>0</a:t>
            </a:r>
            <a:r>
              <a:rPr lang="ru-RU" sz="2200" b="1" dirty="0" smtClean="0"/>
              <a:t>3.201</a:t>
            </a:r>
            <a:r>
              <a:rPr lang="en-US" sz="2200" b="1" dirty="0" smtClean="0"/>
              <a:t>5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</a:p>
          <a:p>
            <a:r>
              <a:rPr lang="ru-RU" sz="2200" dirty="0" smtClean="0"/>
              <a:t>представители </a:t>
            </a:r>
            <a:r>
              <a:rPr lang="ru-RU" sz="2200" b="1" dirty="0" smtClean="0"/>
              <a:t>331 организации</a:t>
            </a:r>
            <a:r>
              <a:rPr lang="ru-RU" sz="2200" dirty="0" smtClean="0"/>
              <a:t> из </a:t>
            </a:r>
            <a:r>
              <a:rPr lang="ru-RU" sz="2200" u="sng" dirty="0" smtClean="0"/>
              <a:t>39 регионов Российской Федерации</a:t>
            </a:r>
            <a:r>
              <a:rPr lang="ru-RU" sz="2200" dirty="0" smtClean="0"/>
              <a:t> и  </a:t>
            </a:r>
            <a:r>
              <a:rPr lang="ru-RU" sz="2200" u="sng" dirty="0" smtClean="0"/>
              <a:t>7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: Приднестровская </a:t>
            </a:r>
            <a:r>
              <a:rPr lang="ru-RU" sz="2200" dirty="0"/>
              <a:t>Молдавская </a:t>
            </a:r>
            <a:r>
              <a:rPr lang="ru-RU" sz="2200" dirty="0" smtClean="0"/>
              <a:t>Республика,  Республика Армения</a:t>
            </a:r>
            <a:r>
              <a:rPr lang="ru-RU" sz="2200" dirty="0"/>
              <a:t>, </a:t>
            </a:r>
            <a:r>
              <a:rPr lang="ru-RU" sz="2200" dirty="0" smtClean="0"/>
              <a:t>Республика </a:t>
            </a:r>
            <a:r>
              <a:rPr lang="ru-RU" sz="2200" dirty="0"/>
              <a:t>Беларусь, </a:t>
            </a:r>
            <a:r>
              <a:rPr lang="ru-RU" sz="2200" dirty="0" smtClean="0"/>
              <a:t>Республика Казахстан, Республика Кыргызстан, Республика Молдова и Чешская Республика.</a:t>
            </a:r>
          </a:p>
          <a:p>
            <a:endParaRPr lang="ru-RU" sz="1200" dirty="0" smtClean="0"/>
          </a:p>
          <a:p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22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</a:t>
            </a:r>
            <a:r>
              <a:rPr lang="ru-RU" sz="2000" dirty="0" smtClean="0"/>
              <a:t>различных уровней </a:t>
            </a:r>
            <a:r>
              <a:rPr lang="ru-RU" sz="2000" dirty="0"/>
              <a:t>–  </a:t>
            </a:r>
            <a:r>
              <a:rPr lang="ru-RU" sz="2000" b="1" dirty="0" smtClean="0">
                <a:solidFill>
                  <a:srgbClr val="FF0000"/>
                </a:solidFill>
              </a:rPr>
              <a:t>31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/>
              <a:t>Институты повышения квалификации/развития образования  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37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Общеобразовательные организации (школы) – </a:t>
            </a:r>
            <a:r>
              <a:rPr lang="ru-RU" sz="2000" b="1" dirty="0" smtClean="0">
                <a:solidFill>
                  <a:srgbClr val="FF0000"/>
                </a:solidFill>
              </a:rPr>
              <a:t> 223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ВПО, СПО</a:t>
            </a:r>
            <a:r>
              <a:rPr lang="ru-RU" sz="2000" smtClean="0"/>
              <a:t>, методические </a:t>
            </a:r>
            <a:r>
              <a:rPr lang="ru-RU" sz="2000" dirty="0" smtClean="0"/>
              <a:t>центры, СМИ, бизнес и другие организации - </a:t>
            </a:r>
            <a:r>
              <a:rPr lang="ru-RU" sz="2000" b="1" dirty="0" smtClean="0">
                <a:solidFill>
                  <a:srgbClr val="FF0000"/>
                </a:solidFill>
              </a:rPr>
              <a:t>18</a:t>
            </a:r>
            <a:endParaRPr lang="ru-RU" sz="2000" b="1" dirty="0">
              <a:solidFill>
                <a:srgbClr val="FF0000"/>
              </a:solidFill>
            </a:endParaRPr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по качеству трансляции и другие вопросы просьба задавать во вкладке </a:t>
            </a:r>
            <a:r>
              <a:rPr lang="ru-RU" sz="2600" dirty="0" smtClean="0">
                <a:solidFill>
                  <a:srgbClr val="FF000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 организациям-участникам указать число участников вебинара в студии во вкладке </a:t>
            </a:r>
            <a:r>
              <a:rPr lang="ru-RU" sz="2600" dirty="0">
                <a:solidFill>
                  <a:srgbClr val="FF0000"/>
                </a:solidFill>
              </a:rPr>
              <a:t>ОБЩИЙ </a:t>
            </a:r>
            <a:r>
              <a:rPr lang="ru-RU" sz="2600" dirty="0" smtClean="0">
                <a:solidFill>
                  <a:srgbClr val="FF0000"/>
                </a:solidFill>
              </a:rPr>
              <a:t>ЧАТ </a:t>
            </a:r>
            <a:endParaRPr lang="ru-RU" sz="2600" dirty="0" smtClean="0">
              <a:latin typeface="+mn-lt"/>
            </a:endParaRP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уточнить название участника, если это неясно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10403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Ближайшие </a:t>
            </a:r>
            <a:r>
              <a:rPr lang="ru-RU" sz="3200" dirty="0">
                <a:solidFill>
                  <a:schemeClr val="bg1"/>
                </a:solidFill>
              </a:rPr>
              <a:t>мероприятия </a:t>
            </a:r>
            <a:r>
              <a:rPr lang="ru-RU" sz="3200" dirty="0" smtClean="0">
                <a:solidFill>
                  <a:schemeClr val="bg1"/>
                </a:solidFill>
              </a:rPr>
              <a:t>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79" y="1195297"/>
            <a:ext cx="90057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400" b="1" dirty="0" smtClean="0">
                <a:solidFill>
                  <a:srgbClr val="FF0000"/>
                </a:solidFill>
              </a:rPr>
              <a:t>27 марта 2015</a:t>
            </a:r>
            <a:endParaRPr lang="ru-RU" sz="2400" b="1" dirty="0">
              <a:solidFill>
                <a:srgbClr val="FF0000"/>
              </a:solidFill>
            </a:endParaRPr>
          </a:p>
          <a:p>
            <a:pPr algn="just"/>
            <a:r>
              <a:rPr lang="ru-RU" sz="2400" b="1" dirty="0" smtClean="0"/>
              <a:t>Вебинар «</a:t>
            </a:r>
            <a:r>
              <a:rPr lang="ru-RU" sz="2400" b="1" dirty="0"/>
              <a:t>Кто и как может использовать данные самообследования школы</a:t>
            </a:r>
            <a:r>
              <a:rPr lang="ru-RU" sz="2400" b="1" dirty="0" smtClean="0"/>
              <a:t>?»</a:t>
            </a:r>
          </a:p>
          <a:p>
            <a:pPr algn="just"/>
            <a:endParaRPr lang="ru-RU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Апрель </a:t>
            </a:r>
            <a:r>
              <a:rPr lang="ru-RU" sz="2400" b="1" dirty="0">
                <a:solidFill>
                  <a:srgbClr val="FF0000"/>
                </a:solidFill>
              </a:rPr>
              <a:t>2015</a:t>
            </a:r>
          </a:p>
          <a:p>
            <a:pPr algn="just"/>
            <a:r>
              <a:rPr lang="ru-RU" sz="2400" b="1" dirty="0" smtClean="0"/>
              <a:t>Оценка </a:t>
            </a:r>
            <a:r>
              <a:rPr lang="ru-RU" sz="2400" b="1" dirty="0"/>
              <a:t>информационно-коммуникационной грамотности школьников и использование её результатов на региональном </a:t>
            </a:r>
            <a:r>
              <a:rPr lang="ru-RU" sz="2400" b="1" dirty="0" smtClean="0"/>
              <a:t>уровне</a:t>
            </a:r>
          </a:p>
        </p:txBody>
      </p:sp>
    </p:spTree>
    <p:extLst>
      <p:ext uri="{BB962C8B-B14F-4D97-AF65-F5344CB8AC3E}">
        <p14:creationId xmlns:p14="http://schemas.microsoft.com/office/powerpoint/2010/main" val="197922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7609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rtc.i</a:t>
            </a:r>
            <a:r>
              <a:rPr lang="en-US" sz="1600" dirty="0">
                <a:solidFill>
                  <a:srgbClr val="0079C2"/>
                </a:solidFill>
              </a:rPr>
              <a:t>o</a:t>
            </a:r>
            <a:r>
              <a:rPr lang="en-US" sz="1600" dirty="0" smtClean="0">
                <a:solidFill>
                  <a:srgbClr val="0079C2"/>
                </a:solidFill>
              </a:rPr>
              <a:t>e@gmail.com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8676</TotalTime>
  <Words>206</Words>
  <Application>Microsoft Office PowerPoint</Application>
  <PresentationFormat>Экран (16:9)</PresentationFormat>
  <Paragraphs>47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Презентация PowerPoint</vt:lpstr>
      <vt:lpstr>ВЫСТУПАЮЩИЕ</vt:lpstr>
      <vt:lpstr>МАТЕРИАЛЫ СЕМИНАРА</vt:lpstr>
      <vt:lpstr>ИНФОРМАЦИОННЫЙ ПАРТНЁР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478</cp:revision>
  <dcterms:created xsi:type="dcterms:W3CDTF">2011-08-25T06:09:31Z</dcterms:created>
  <dcterms:modified xsi:type="dcterms:W3CDTF">2015-03-22T17:36:42Z</dcterms:modified>
</cp:coreProperties>
</file>