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508" r:id="rId3"/>
    <p:sldId id="509" r:id="rId4"/>
    <p:sldId id="496" r:id="rId5"/>
    <p:sldId id="498" r:id="rId6"/>
    <p:sldId id="506" r:id="rId7"/>
    <p:sldId id="507" r:id="rId8"/>
    <p:sldId id="501" r:id="rId9"/>
    <p:sldId id="503" r:id="rId10"/>
    <p:sldId id="486" r:id="rId1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154" d="100"/>
          <a:sy n="154" d="100"/>
        </p:scale>
        <p:origin x="3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2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9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jpg"/><Relationship Id="rId5" Type="http://schemas.openxmlformats.org/officeDocument/2006/relationships/image" Target="../media/image6.png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hyperlink" Target="http://images.yandex.ru/yandsearch?text=%D0%BA%D1%80%D0%B0%D1%81%D0%BD%D0%BE%D1%8F%D1%80%D1%81%D0%BA%D0%B8%D0%B9%20%D0%BA%D1%80%D0%B0%D0%B9&amp;noreask=1&amp;img_url=upload.wikimedia.org/wikipedia/commons/thumb/2/29/Coat_of_arms_of_Krasnoyarsk_Krai.svg/229px-Coat_of_arms_of_Krasnoyarsk_Krai.svg.png&amp;pos=0&amp;rpt=simage&amp;lr=21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22224" y="207049"/>
            <a:ext cx="6730096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РТЦ 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30 января 201</a:t>
            </a:r>
            <a:r>
              <a:rPr lang="ru-RU" sz="1600" dirty="0">
                <a:solidFill>
                  <a:srgbClr val="FFFF00"/>
                </a:solidFill>
                <a:latin typeface="+mn-lt"/>
              </a:rPr>
              <a:t>5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03675" y="1372972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5496" y="1957297"/>
            <a:ext cx="8999984" cy="199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3600" dirty="0">
                <a:solidFill>
                  <a:schemeClr val="bg1"/>
                </a:solidFill>
              </a:rPr>
              <a:t>Особенности организации и использования результатов оценки качества начального образования на уровне региона: опыт Красноярского края </a:t>
            </a:r>
            <a:endParaRPr kumimoji="0" lang="ru-RU" sz="36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182" y="4515966"/>
            <a:ext cx="1621818" cy="496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Изображение 18" descr="Снимок экрана 2014-03-23 в 1.10.09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15966"/>
            <a:ext cx="503555" cy="499745"/>
          </a:xfrm>
          <a:prstGeom prst="rect">
            <a:avLst/>
          </a:prstGeom>
        </p:spPr>
      </p:pic>
      <p:pic>
        <p:nvPicPr>
          <p:cNvPr id="20" name="Picture 4" descr="Институт образования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76" y="4515966"/>
            <a:ext cx="496952" cy="496952"/>
          </a:xfrm>
          <a:prstGeom prst="rect">
            <a:avLst/>
          </a:prstGeom>
          <a:noFill/>
          <a:extLst/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http://im5-tub-ru.yandex.net/i?id=254251059-49-7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7473" y="4515966"/>
            <a:ext cx="407501" cy="496952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910" y="4521074"/>
            <a:ext cx="2397740" cy="491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0403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Программы оценки в начальной школе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79" y="1195297"/>
            <a:ext cx="9005767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МЕЖДУНАРОДНЫЕ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/>
              <a:t>TIMSS</a:t>
            </a:r>
            <a:r>
              <a:rPr lang="ru-RU" sz="2400" dirty="0" smtClean="0"/>
              <a:t> (</a:t>
            </a:r>
            <a:r>
              <a:rPr lang="en-US" sz="2400" dirty="0" smtClean="0"/>
              <a:t>IEA</a:t>
            </a:r>
            <a:r>
              <a:rPr lang="ru-RU" sz="2400" dirty="0" smtClean="0"/>
              <a:t>)</a:t>
            </a:r>
            <a:r>
              <a:rPr lang="en-US" sz="2400" dirty="0" smtClean="0"/>
              <a:t> –</a:t>
            </a:r>
            <a:r>
              <a:rPr lang="ru-RU" sz="2400" dirty="0" smtClean="0"/>
              <a:t> оценка естественно-научной грамотности учащихся 4 и 8 классов.</a:t>
            </a:r>
            <a:endParaRPr lang="en-US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en-US" sz="2400" b="1" dirty="0" smtClean="0"/>
              <a:t>PIRLS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en-US" sz="2400" dirty="0"/>
              <a:t>IEA</a:t>
            </a:r>
            <a:r>
              <a:rPr lang="ru-RU" sz="2400" dirty="0"/>
              <a:t>)</a:t>
            </a:r>
            <a:r>
              <a:rPr lang="en-US" sz="2400" dirty="0"/>
              <a:t> –</a:t>
            </a:r>
            <a:r>
              <a:rPr lang="ru-RU" sz="2400" dirty="0"/>
              <a:t> оценка </a:t>
            </a:r>
            <a:r>
              <a:rPr lang="ru-RU" sz="2400" dirty="0" smtClean="0"/>
              <a:t>грамотности чтения учащихся 4-х классов.</a:t>
            </a:r>
            <a:endParaRPr lang="en-US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err="1" smtClean="0"/>
              <a:t>iPIPS</a:t>
            </a:r>
            <a:r>
              <a:rPr lang="ru-RU" sz="2400" dirty="0" smtClean="0"/>
              <a:t> (университет </a:t>
            </a:r>
            <a:r>
              <a:rPr lang="ru-RU" sz="2400" dirty="0" err="1" smtClean="0"/>
              <a:t>Дарема</a:t>
            </a:r>
            <a:r>
              <a:rPr lang="ru-RU" sz="2400" dirty="0" smtClean="0"/>
              <a:t>, </a:t>
            </a:r>
            <a:r>
              <a:rPr lang="ru-RU" sz="2400" dirty="0"/>
              <a:t>Великобритания) - </a:t>
            </a:r>
            <a:r>
              <a:rPr lang="ru-RU" sz="2400" dirty="0" smtClean="0"/>
              <a:t>международное </a:t>
            </a:r>
            <a:r>
              <a:rPr lang="ru-RU" sz="2400" dirty="0"/>
              <a:t>исследование по определению прогресса обучения в первом классе начальной </a:t>
            </a:r>
            <a:r>
              <a:rPr lang="ru-RU" sz="2400" dirty="0" smtClean="0"/>
              <a:t>школы</a:t>
            </a:r>
            <a:r>
              <a:rPr lang="ru-RU" sz="2400" dirty="0"/>
              <a:t> </a:t>
            </a:r>
            <a:r>
              <a:rPr lang="ru-RU" sz="2400" dirty="0" smtClean="0"/>
              <a:t>(апробация в 3-х регионах РФ в 2014 г.)</a:t>
            </a:r>
          </a:p>
          <a:p>
            <a:pPr algn="just"/>
            <a:endParaRPr lang="ru-RU" sz="2400" dirty="0"/>
          </a:p>
          <a:p>
            <a:pPr fontAlgn="t"/>
            <a:endParaRPr lang="ru-RU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0403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Программы оценки в начальной школе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79" y="1182470"/>
            <a:ext cx="90057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РОССИЙСКИЕ</a:t>
            </a:r>
            <a:endParaRPr lang="ru-RU" sz="24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400" dirty="0" smtClean="0">
                <a:cs typeface="Times New Roman" panose="02020603050405020304" pitchFamily="18" charset="0"/>
              </a:rPr>
              <a:t>Стартовая диагностика готовности </a:t>
            </a:r>
            <a:r>
              <a:rPr lang="ru-RU" sz="2400" dirty="0">
                <a:cs typeface="Times New Roman" panose="02020603050405020304" pitchFamily="18" charset="0"/>
              </a:rPr>
              <a:t>детей к школе (РАО</a:t>
            </a:r>
            <a:r>
              <a:rPr lang="ru-RU" sz="2400" dirty="0" smtClean="0"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400" dirty="0"/>
              <a:t>Оценка прогресса в обучении школьников в 1-4-х </a:t>
            </a:r>
            <a:r>
              <a:rPr lang="ru-RU" sz="2400" dirty="0" smtClean="0"/>
              <a:t>классах (РАО)</a:t>
            </a:r>
            <a:endParaRPr lang="ru-RU" sz="24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400" dirty="0" smtClean="0"/>
              <a:t>Оценка </a:t>
            </a:r>
            <a:r>
              <a:rPr lang="ru-RU" sz="2400" dirty="0"/>
              <a:t>качества начального образования в соответствии с ФГОС </a:t>
            </a:r>
            <a:r>
              <a:rPr lang="ru-RU" sz="2400" dirty="0" smtClean="0"/>
              <a:t>(РАО, 2013 год - 33 региона РФ, 2014 год – 8 регионов РФ)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400" dirty="0" smtClean="0">
                <a:solidFill>
                  <a:srgbClr val="FF0066"/>
                </a:solidFill>
              </a:rPr>
              <a:t>«Дельта» - инструментарий диагностики индивидуального </a:t>
            </a:r>
            <a:r>
              <a:rPr lang="ru-RU" sz="2400" dirty="0">
                <a:solidFill>
                  <a:srgbClr val="FF0066"/>
                </a:solidFill>
              </a:rPr>
              <a:t>прогресса учебных действий учащихся </a:t>
            </a:r>
            <a:r>
              <a:rPr lang="ru-RU" sz="2400" dirty="0" smtClean="0">
                <a:solidFill>
                  <a:srgbClr val="FF0066"/>
                </a:solidFill>
              </a:rPr>
              <a:t>(Институт </a:t>
            </a:r>
            <a:r>
              <a:rPr lang="ru-RU" sz="2400" dirty="0">
                <a:solidFill>
                  <a:srgbClr val="FF0066"/>
                </a:solidFill>
              </a:rPr>
              <a:t>психологии и педагогики </a:t>
            </a:r>
            <a:r>
              <a:rPr lang="ru-RU" sz="2400" dirty="0" smtClean="0">
                <a:solidFill>
                  <a:srgbClr val="FF0066"/>
                </a:solidFill>
              </a:rPr>
              <a:t>развития, Красноярск )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400" dirty="0" smtClean="0"/>
              <a:t>SAM</a:t>
            </a:r>
            <a:r>
              <a:rPr lang="en-US" sz="2400" dirty="0" smtClean="0">
                <a:cs typeface="Times New Roman" panose="02020603050405020304" pitchFamily="18" charset="0"/>
              </a:rPr>
              <a:t> - </a:t>
            </a:r>
            <a:r>
              <a:rPr lang="ru-RU" sz="2400" dirty="0" smtClean="0"/>
              <a:t>Инструмент </a:t>
            </a:r>
            <a:r>
              <a:rPr lang="ru-RU" sz="2400" dirty="0"/>
              <a:t>мониторинга учебных достижений </a:t>
            </a:r>
            <a:r>
              <a:rPr lang="ru-RU" sz="2400" dirty="0" smtClean="0"/>
              <a:t>школьников</a:t>
            </a:r>
            <a:r>
              <a:rPr lang="en-US" sz="2400" dirty="0" smtClean="0"/>
              <a:t> (CICED)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7793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ВЫСТУПАЮЩИЕ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4461" y="1233093"/>
            <a:ext cx="9064487" cy="3360714"/>
          </a:xfrm>
          <a:prstGeom prst="rect">
            <a:avLst/>
          </a:prstGeom>
        </p:spPr>
        <p:txBody>
          <a:bodyPr/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Рябинина </a:t>
            </a:r>
            <a:r>
              <a:rPr lang="ru-RU" sz="2800" b="1" dirty="0">
                <a:solidFill>
                  <a:srgbClr val="FF6600"/>
                </a:solidFill>
              </a:rPr>
              <a:t>Любовь </a:t>
            </a:r>
            <a:r>
              <a:rPr lang="ru-RU" sz="2800" b="1" dirty="0" smtClean="0">
                <a:solidFill>
                  <a:srgbClr val="FF6600"/>
                </a:solidFill>
              </a:rPr>
              <a:t>Анатольевна</a:t>
            </a:r>
            <a:endParaRPr lang="ru-RU" sz="2800" dirty="0" smtClean="0">
              <a:solidFill>
                <a:srgbClr val="FF6600"/>
              </a:solidFill>
            </a:endParaRPr>
          </a:p>
          <a:p>
            <a:r>
              <a:rPr lang="ru-RU" sz="2800" dirty="0" smtClean="0"/>
              <a:t>заместитель </a:t>
            </a:r>
            <a:r>
              <a:rPr lang="ru-RU" sz="2800" dirty="0"/>
              <a:t>директора по аналитико-методической работе Центра оценки качества образования Красноярского края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b="1" dirty="0">
                <a:solidFill>
                  <a:srgbClr val="FF6600"/>
                </a:solidFill>
              </a:rPr>
              <a:t>Чабан Татьяна </a:t>
            </a:r>
            <a:r>
              <a:rPr lang="ru-RU" sz="2800" b="1" dirty="0" smtClean="0">
                <a:solidFill>
                  <a:srgbClr val="FF6600"/>
                </a:solidFill>
              </a:rPr>
              <a:t>Юрьевна</a:t>
            </a:r>
            <a:endParaRPr lang="ru-RU" sz="2800" b="1" dirty="0">
              <a:solidFill>
                <a:srgbClr val="FF6600"/>
              </a:solidFill>
            </a:endParaRPr>
          </a:p>
          <a:p>
            <a:r>
              <a:rPr lang="ru-RU" sz="2800" dirty="0" smtClean="0"/>
              <a:t>начальник </a:t>
            </a:r>
            <a:r>
              <a:rPr lang="ru-RU" sz="2800" dirty="0"/>
              <a:t>отдела мониторинга Центра оценки качества образования Красноярского края.</a:t>
            </a:r>
          </a:p>
          <a:p>
            <a:pPr algn="just"/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</a:t>
            </a:r>
            <a:r>
              <a:rPr lang="en-US" sz="2400" dirty="0" err="1">
                <a:solidFill>
                  <a:srgbClr val="0079C2"/>
                </a:solidFill>
              </a:rPr>
              <a:t>www.rtc-edu.ru</a:t>
            </a:r>
            <a:r>
              <a:rPr lang="en-US" sz="2400" dirty="0">
                <a:solidFill>
                  <a:srgbClr val="0079C2"/>
                </a:solidFill>
              </a:rPr>
              <a:t>/trainings/webinar/405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ИНФОРМАЦИОННЫЙ ПАРТНЁР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31" y="2384301"/>
            <a:ext cx="2586318" cy="1014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en-US" sz="2200" b="1" dirty="0" smtClean="0"/>
              <a:t>29</a:t>
            </a:r>
            <a:r>
              <a:rPr lang="ru-RU" sz="2200" b="1" dirty="0" smtClean="0"/>
              <a:t>.</a:t>
            </a:r>
            <a:r>
              <a:rPr lang="en-US" sz="2200" b="1" dirty="0" smtClean="0"/>
              <a:t>01</a:t>
            </a:r>
            <a:r>
              <a:rPr lang="ru-RU" sz="2200" b="1" dirty="0" smtClean="0"/>
              <a:t>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309 организаци</a:t>
            </a:r>
            <a:r>
              <a:rPr lang="ru-RU" sz="2200" b="1" dirty="0"/>
              <a:t>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41 </a:t>
            </a:r>
            <a:r>
              <a:rPr lang="ru-RU" sz="2200" u="sng" dirty="0" smtClean="0"/>
              <a:t>региона </a:t>
            </a:r>
            <a:r>
              <a:rPr lang="ru-RU" sz="2200" u="sng" dirty="0" smtClean="0"/>
              <a:t>РФ</a:t>
            </a:r>
            <a:r>
              <a:rPr lang="ru-RU" sz="2200" dirty="0" smtClean="0"/>
              <a:t> и  </a:t>
            </a:r>
            <a:r>
              <a:rPr lang="ru-RU" sz="2200" u="sng" dirty="0" smtClean="0"/>
              <a:t>9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</a:t>
            </a:r>
            <a:r>
              <a:rPr lang="ru-RU" sz="2200" dirty="0"/>
              <a:t>Приднестровская Молдавская </a:t>
            </a:r>
            <a:r>
              <a:rPr lang="ru-RU" sz="2200" dirty="0" smtClean="0"/>
              <a:t>Республика, </a:t>
            </a:r>
            <a:r>
              <a:rPr lang="ru-RU" sz="2200" dirty="0"/>
              <a:t>Республика </a:t>
            </a:r>
            <a:r>
              <a:rPr lang="ru-RU" sz="2200" dirty="0" smtClean="0"/>
              <a:t>Абхазия, Республика </a:t>
            </a:r>
            <a:r>
              <a:rPr lang="ru-RU" sz="2200" dirty="0"/>
              <a:t>Армения</a:t>
            </a:r>
            <a:r>
              <a:rPr lang="ru-RU" sz="2200" dirty="0" smtClean="0"/>
              <a:t>,</a:t>
            </a:r>
            <a:r>
              <a:rPr lang="en-US" sz="2200" dirty="0" smtClean="0"/>
              <a:t> </a:t>
            </a:r>
            <a:r>
              <a:rPr lang="ru-RU" sz="2200" dirty="0" smtClean="0"/>
              <a:t>Республика Азербайджан, Республика Беларусь, </a:t>
            </a:r>
            <a:r>
              <a:rPr lang="ru-RU" sz="2200" dirty="0"/>
              <a:t>Республика </a:t>
            </a:r>
            <a:r>
              <a:rPr lang="ru-RU" sz="2200" dirty="0" smtClean="0"/>
              <a:t>Казахстан, Республика Кыргызстан, Республика Молдова и Республика Таджикистан.</a:t>
            </a:r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52</a:t>
            </a: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(национальные/региональные) –  </a:t>
            </a:r>
            <a:r>
              <a:rPr lang="ru-RU" sz="2000" b="1" dirty="0" smtClean="0">
                <a:solidFill>
                  <a:srgbClr val="FF0000"/>
                </a:solidFill>
              </a:rPr>
              <a:t>33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40</a:t>
            </a:r>
          </a:p>
          <a:p>
            <a:r>
              <a:rPr lang="ru-RU" sz="2000" dirty="0" smtClean="0"/>
              <a:t>Представительства </a:t>
            </a:r>
            <a:r>
              <a:rPr lang="ru-RU" sz="2000" dirty="0" err="1" smtClean="0"/>
              <a:t>Россотрудничества</a:t>
            </a:r>
            <a:r>
              <a:rPr lang="ru-RU" sz="2000" dirty="0" smtClean="0"/>
              <a:t>, ВПО, СПО, СМИ и другие организации - </a:t>
            </a:r>
            <a:r>
              <a:rPr lang="ru-RU" sz="2000" b="1" dirty="0">
                <a:solidFill>
                  <a:srgbClr val="FF0000"/>
                </a:solidFill>
              </a:rPr>
              <a:t>27</a:t>
            </a:r>
          </a:p>
          <a:p>
            <a:r>
              <a:rPr lang="ru-RU" sz="2000" dirty="0" smtClean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FF0000"/>
                </a:solidFill>
              </a:rPr>
              <a:t> 157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уточнить название участника, если это неясно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0403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Ближайшие </a:t>
            </a:r>
            <a:r>
              <a:rPr lang="ru-RU" sz="3200" dirty="0">
                <a:solidFill>
                  <a:schemeClr val="bg1"/>
                </a:solidFill>
              </a:rPr>
              <a:t>мероприятия </a:t>
            </a:r>
            <a:r>
              <a:rPr lang="ru-RU" sz="3200" dirty="0" smtClean="0">
                <a:solidFill>
                  <a:schemeClr val="bg1"/>
                </a:solidFill>
              </a:rPr>
              <a:t>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79" y="1195297"/>
            <a:ext cx="90057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27 февраля 2015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ru-RU" sz="2400" b="1" dirty="0" err="1" smtClean="0"/>
              <a:t>Вебинар</a:t>
            </a:r>
            <a:r>
              <a:rPr lang="ru-RU" sz="2400" b="1" dirty="0" smtClean="0"/>
              <a:t> «</a:t>
            </a:r>
            <a:r>
              <a:rPr lang="ru-RU" sz="2400" b="1" dirty="0"/>
              <a:t>Первые результаты международного исследования </a:t>
            </a:r>
            <a:r>
              <a:rPr lang="ru-RU" sz="2400" b="1" dirty="0" err="1"/>
              <a:t>iPIPS</a:t>
            </a:r>
            <a:r>
              <a:rPr lang="ru-RU" sz="2400" b="1" dirty="0"/>
              <a:t> по определению прогресса обучения в первом классе начальной школы</a:t>
            </a:r>
            <a:r>
              <a:rPr lang="ru-RU" sz="2400" b="1" dirty="0" smtClean="0"/>
              <a:t>»</a:t>
            </a:r>
            <a:endParaRPr lang="ru-RU" sz="2400" b="1" dirty="0"/>
          </a:p>
          <a:p>
            <a:pPr fontAlgn="t"/>
            <a:endParaRPr lang="ru-RU" sz="2400" b="1" dirty="0" smtClean="0">
              <a:solidFill>
                <a:srgbClr val="FF0000"/>
              </a:solidFill>
            </a:endParaRP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Февраль 2015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ru-RU" sz="2400" b="1" dirty="0" err="1" smtClean="0"/>
              <a:t>Вебинар</a:t>
            </a:r>
            <a:r>
              <a:rPr lang="ru-RU" sz="2400" b="1" dirty="0" smtClean="0"/>
              <a:t> «Разработка </a:t>
            </a:r>
            <a:r>
              <a:rPr lang="ru-RU" sz="2400" b="1" dirty="0"/>
              <a:t>инструментария мониторинга образовательных достижений учащихся начальной и основной школы и его апробация в регионах Российской </a:t>
            </a:r>
            <a:r>
              <a:rPr lang="ru-RU" sz="2400" b="1" dirty="0" smtClean="0"/>
              <a:t>Федераци</a:t>
            </a:r>
            <a:r>
              <a:rPr lang="ru-RU" sz="2400" b="1" dirty="0"/>
              <a:t>и</a:t>
            </a:r>
            <a:r>
              <a:rPr lang="ru-RU" sz="2400" b="1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97922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8409</TotalTime>
  <Words>289</Words>
  <Application>Microsoft Office PowerPoint</Application>
  <PresentationFormat>Экран (16:9)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ВЫСТУПАЮЩИЕ</vt:lpstr>
      <vt:lpstr>МАТЕРИАЛЫ СЕМИНАРА</vt:lpstr>
      <vt:lpstr>ИНФОРМАЦИОННЫЙ ПАРТНЁР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456</cp:revision>
  <dcterms:created xsi:type="dcterms:W3CDTF">2011-08-25T06:09:31Z</dcterms:created>
  <dcterms:modified xsi:type="dcterms:W3CDTF">2015-01-29T18:15:07Z</dcterms:modified>
</cp:coreProperties>
</file>