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notesSlides/notesSlide39.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16.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notesSlides/notesSlide4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58" r:id="rId3"/>
    <p:sldId id="560" r:id="rId4"/>
    <p:sldId id="549" r:id="rId5"/>
    <p:sldId id="565" r:id="rId6"/>
    <p:sldId id="530" r:id="rId7"/>
    <p:sldId id="528" r:id="rId8"/>
    <p:sldId id="535" r:id="rId9"/>
    <p:sldId id="566" r:id="rId10"/>
    <p:sldId id="537" r:id="rId11"/>
    <p:sldId id="529" r:id="rId12"/>
    <p:sldId id="539" r:id="rId13"/>
    <p:sldId id="543" r:id="rId14"/>
    <p:sldId id="567" r:id="rId15"/>
    <p:sldId id="547" r:id="rId16"/>
    <p:sldId id="548" r:id="rId17"/>
    <p:sldId id="533" r:id="rId18"/>
    <p:sldId id="555" r:id="rId19"/>
    <p:sldId id="558" r:id="rId20"/>
    <p:sldId id="605" r:id="rId21"/>
    <p:sldId id="557" r:id="rId22"/>
    <p:sldId id="561" r:id="rId23"/>
    <p:sldId id="563" r:id="rId24"/>
    <p:sldId id="564" r:id="rId25"/>
    <p:sldId id="603" r:id="rId26"/>
    <p:sldId id="581" r:id="rId27"/>
    <p:sldId id="538" r:id="rId28"/>
    <p:sldId id="552" r:id="rId29"/>
    <p:sldId id="544" r:id="rId30"/>
    <p:sldId id="587" r:id="rId31"/>
    <p:sldId id="598" r:id="rId32"/>
    <p:sldId id="562" r:id="rId33"/>
    <p:sldId id="599" r:id="rId34"/>
    <p:sldId id="602" r:id="rId35"/>
    <p:sldId id="600" r:id="rId36"/>
    <p:sldId id="582" r:id="rId37"/>
    <p:sldId id="583" r:id="rId38"/>
    <p:sldId id="606" r:id="rId39"/>
    <p:sldId id="607" r:id="rId40"/>
    <p:sldId id="578" r:id="rId41"/>
    <p:sldId id="580" r:id="rId42"/>
    <p:sldId id="589" r:id="rId43"/>
    <p:sldId id="595" r:id="rId44"/>
    <p:sldId id="573" r:id="rId45"/>
    <p:sldId id="574" r:id="rId46"/>
    <p:sldId id="590" r:id="rId47"/>
    <p:sldId id="591" r:id="rId48"/>
    <p:sldId id="594" r:id="rId49"/>
    <p:sldId id="592" r:id="rId50"/>
    <p:sldId id="604" r:id="rId51"/>
    <p:sldId id="608" r:id="rId52"/>
    <p:sldId id="601" r:id="rId53"/>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A0"/>
    <a:srgbClr val="FDFED2"/>
    <a:srgbClr val="FF0066"/>
    <a:srgbClr val="E7EC0E"/>
    <a:srgbClr val="FF9999"/>
    <a:srgbClr val="CCFF99"/>
    <a:srgbClr val="FF9966"/>
    <a:srgbClr val="CB8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2" autoAdjust="0"/>
    <p:restoredTop sz="93333" autoAdjust="0"/>
  </p:normalViewPr>
  <p:slideViewPr>
    <p:cSldViewPr>
      <p:cViewPr>
        <p:scale>
          <a:sx n="143" d="100"/>
          <a:sy n="143" d="100"/>
        </p:scale>
        <p:origin x="-376"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oleObject" Target="file:///E:\&#1052;&#1042;&#1064;&#1057;&#1069;&#1053;\&#1050;&#1086;&#1085;&#1092;&#1077;&#1088;&#1077;&#1085;&#1094;&#1080;&#1103;%20&#1052;&#1042;&#1064;&#1057;&#1069;&#1053;%202014\&#1044;&#1080;&#1075;&#1072;&#1088;&#1084;&#1084;&#1099;%20PISA%202013_&#1058;&#1086;&#1084;%204.xls" TargetMode="External"/><Relationship Id="rId2"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1" Type="http://schemas.openxmlformats.org/officeDocument/2006/relationships/oleObject" Target="file:///E:\&#1052;&#1042;&#1064;&#1057;&#1069;&#1053;\&#1050;&#1086;&#1085;&#1092;&#1077;&#1088;&#1077;&#1085;&#1094;&#1080;&#1103;%20&#1052;&#1042;&#1064;&#1057;&#1069;&#1053;%202014\PISA_&#1043;&#1080;&#1089;&#1090;&#1086;&#1075;&#1088;&#1072;&#1084;&#1084;&#1072;%20&#1086;&#1090;&#1082;&#1083;&#1086;&#1085;&#1077;&#1085;&#1080;&#1081;.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_____Microsoft_Excel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image" Target="../media/image40.jpeg"/><Relationship Id="rId3"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077243985028741"/>
          <c:y val="0.0683993522527592"/>
          <c:w val="0.983793350692127"/>
          <c:h val="0.658543283323061"/>
        </c:manualLayout>
      </c:layout>
      <c:barChart>
        <c:barDir val="col"/>
        <c:grouping val="clustered"/>
        <c:varyColors val="0"/>
        <c:ser>
          <c:idx val="1"/>
          <c:order val="0"/>
          <c:tx>
            <c:strRef>
              <c:f>Лист1!$D$1</c:f>
              <c:strCache>
                <c:ptCount val="1"/>
                <c:pt idx="0">
                  <c:v>диапазон изменения значения показателя от "худшей" до "лучшей" школы кластера №2 (крупные городские общеобразовательные школы региона N)</c:v>
                </c:pt>
              </c:strCache>
            </c:strRef>
          </c:tx>
          <c:spPr>
            <a:blipFill>
              <a:blip xmlns:r="http://schemas.openxmlformats.org/officeDocument/2006/relationships" r:embed="rId1"/>
              <a:tile tx="0" ty="0" sx="100000" sy="100000" flip="none" algn="tl"/>
            </a:blipFill>
            <a:ln>
              <a:noFill/>
            </a:ln>
          </c:spPr>
          <c:invertIfNegative val="0"/>
          <c:dLbls>
            <c:dLbl>
              <c:idx val="1"/>
              <c:layout>
                <c:manualLayout>
                  <c:x val="-1.30706994527685E-17"/>
                  <c:y val="0.0"/>
                </c:manualLayout>
              </c:layout>
              <c:dLblPos val="outEnd"/>
              <c:showLegendKey val="0"/>
              <c:showVal val="1"/>
              <c:showCatName val="0"/>
              <c:showSerName val="0"/>
              <c:showPercent val="0"/>
              <c:showBubbleSize val="0"/>
            </c:dLbl>
            <c:numFmt formatCode="#,##0.0" sourceLinked="0"/>
            <c:txPr>
              <a:bodyPr/>
              <a:lstStyle/>
              <a:p>
                <a:pPr>
                  <a:defRPr sz="1400" b="1">
                    <a:solidFill>
                      <a:srgbClr val="006600"/>
                    </a:solidFill>
                    <a:effectLst/>
                  </a:defRPr>
                </a:pPr>
                <a:endParaRPr lang="ru-RU"/>
              </a:p>
            </c:txPr>
            <c:dLblPos val="outEnd"/>
            <c:showLegendKey val="0"/>
            <c:showVal val="1"/>
            <c:showCatName val="0"/>
            <c:showSerName val="0"/>
            <c:showPercent val="0"/>
            <c:showBubbleSize val="0"/>
            <c:showLeaderLines val="0"/>
          </c:dLbls>
          <c:cat>
            <c:multiLvlStrRef>
              <c:f>Лист1!$A$2:$B$13</c:f>
              <c:multiLvlStrCache>
                <c:ptCount val="12"/>
                <c:lvl>
                  <c:pt idx="0">
                    <c:v>2011</c:v>
                  </c:pt>
                  <c:pt idx="1">
                    <c:v>2012</c:v>
                  </c:pt>
                  <c:pt idx="2">
                    <c:v>2013</c:v>
                  </c:pt>
                  <c:pt idx="3">
                    <c:v>2011</c:v>
                  </c:pt>
                  <c:pt idx="4">
                    <c:v>2012</c:v>
                  </c:pt>
                  <c:pt idx="5">
                    <c:v>2013</c:v>
                  </c:pt>
                  <c:pt idx="6">
                    <c:v>2011</c:v>
                  </c:pt>
                  <c:pt idx="7">
                    <c:v>2012</c:v>
                  </c:pt>
                  <c:pt idx="8">
                    <c:v>2013</c:v>
                  </c:pt>
                  <c:pt idx="9">
                    <c:v>2011</c:v>
                  </c:pt>
                  <c:pt idx="10">
                    <c:v>2012</c:v>
                  </c:pt>
                  <c:pt idx="11">
                    <c:v>2013</c:v>
                  </c:pt>
                </c:lvl>
                <c:lvl>
                  <c:pt idx="0">
                    <c:v>Уровень освоения образовательного стандарта общего образования. Доля выпускников, успешно сдавших два обязательных экзамена в форме ЕГЭ, %</c:v>
                  </c:pt>
                  <c:pt idx="3">
                    <c:v>Качество общеобразовательной подготовки. Средний балл по 100-балльной шкале по русскому и по математике.</c:v>
                  </c:pt>
                  <c:pt idx="6">
                    <c:v>Уровень готовности получению профессионального образования. Доля выпускников, успешно сдавших все экзамены в форме ЕГЭ, %</c:v>
                  </c:pt>
                  <c:pt idx="9">
                    <c:v>Качество профильной подготовки. Доля выпускников, сдавших все экзамены по выбору с результатом ТБ2 и выше, %</c:v>
                  </c:pt>
                </c:lvl>
              </c:multiLvlStrCache>
            </c:multiLvlStrRef>
          </c:cat>
          <c:val>
            <c:numRef>
              <c:f>Лист1!$D$2:$D$13</c:f>
              <c:numCache>
                <c:formatCode>General</c:formatCode>
                <c:ptCount val="12"/>
                <c:pt idx="0">
                  <c:v>100.0</c:v>
                </c:pt>
                <c:pt idx="1">
                  <c:v>100.0</c:v>
                </c:pt>
                <c:pt idx="2">
                  <c:v>100.0</c:v>
                </c:pt>
                <c:pt idx="3">
                  <c:v>53.28</c:v>
                </c:pt>
                <c:pt idx="4">
                  <c:v>50.46</c:v>
                </c:pt>
                <c:pt idx="5">
                  <c:v>64.46</c:v>
                </c:pt>
                <c:pt idx="6">
                  <c:v>70.23</c:v>
                </c:pt>
                <c:pt idx="7">
                  <c:v>71.74</c:v>
                </c:pt>
                <c:pt idx="8">
                  <c:v>91.17999999999998</c:v>
                </c:pt>
                <c:pt idx="9">
                  <c:v>7.8</c:v>
                </c:pt>
                <c:pt idx="10">
                  <c:v>9.140000000000001</c:v>
                </c:pt>
                <c:pt idx="11">
                  <c:v>29.37</c:v>
                </c:pt>
              </c:numCache>
            </c:numRef>
          </c:val>
        </c:ser>
        <c:dLbls>
          <c:showLegendKey val="0"/>
          <c:showVal val="0"/>
          <c:showCatName val="0"/>
          <c:showSerName val="0"/>
          <c:showPercent val="0"/>
          <c:showBubbleSize val="0"/>
        </c:dLbls>
        <c:gapWidth val="110"/>
        <c:axId val="-2143799720"/>
        <c:axId val="-2143796712"/>
      </c:barChart>
      <c:barChart>
        <c:barDir val="col"/>
        <c:grouping val="clustered"/>
        <c:varyColors val="0"/>
        <c:ser>
          <c:idx val="0"/>
          <c:order val="1"/>
          <c:tx>
            <c:strRef>
              <c:f>Лист1!$C$1</c:f>
              <c:strCache>
                <c:ptCount val="1"/>
                <c:pt idx="0">
                  <c:v>Ряд 1</c:v>
                </c:pt>
              </c:strCache>
            </c:strRef>
          </c:tx>
          <c:spPr>
            <a:solidFill>
              <a:schemeClr val="bg1"/>
            </a:solidFill>
            <a:ln w="25400" cap="flat" cmpd="sng" algn="ctr">
              <a:noFill/>
              <a:prstDash val="solid"/>
            </a:ln>
            <a:effectLst/>
          </c:spPr>
          <c:invertIfNegative val="0"/>
          <c:dLbls>
            <c:dLbl>
              <c:idx val="7"/>
              <c:layout>
                <c:manualLayout>
                  <c:x val="0.0017123232262219"/>
                  <c:y val="0.0404405600027564"/>
                </c:manualLayout>
              </c:layout>
              <c:dLblPos val="outEnd"/>
              <c:showLegendKey val="0"/>
              <c:showVal val="1"/>
              <c:showCatName val="0"/>
              <c:showSerName val="0"/>
              <c:showPercent val="0"/>
              <c:showBubbleSize val="0"/>
            </c:dLbl>
            <c:dLbl>
              <c:idx val="9"/>
              <c:layout>
                <c:manualLayout>
                  <c:x val="-0.00290796014230816"/>
                  <c:y val="0.0551019027894222"/>
                </c:manualLayout>
              </c:layout>
              <c:dLblPos val="outEnd"/>
              <c:showLegendKey val="0"/>
              <c:showVal val="1"/>
              <c:showCatName val="0"/>
              <c:showSerName val="0"/>
              <c:showPercent val="0"/>
              <c:showBubbleSize val="0"/>
            </c:dLbl>
            <c:dLbl>
              <c:idx val="10"/>
              <c:layout>
                <c:manualLayout>
                  <c:x val="0.00273943318579833"/>
                  <c:y val="0.0583431911887999"/>
                </c:manualLayout>
              </c:layout>
              <c:dLblPos val="outEnd"/>
              <c:showLegendKey val="0"/>
              <c:showVal val="1"/>
              <c:showCatName val="0"/>
              <c:showSerName val="0"/>
              <c:showPercent val="0"/>
              <c:showBubbleSize val="0"/>
            </c:dLbl>
            <c:dLbl>
              <c:idx val="11"/>
              <c:layout>
                <c:manualLayout>
                  <c:x val="0.000847574946497463"/>
                  <c:y val="0.0459122121282887"/>
                </c:manualLayout>
              </c:layout>
              <c:dLblPos val="outEnd"/>
              <c:showLegendKey val="0"/>
              <c:showVal val="1"/>
              <c:showCatName val="0"/>
              <c:showSerName val="0"/>
              <c:showPercent val="0"/>
              <c:showBubbleSize val="0"/>
            </c:dLbl>
            <c:numFmt formatCode="#,##0.0" sourceLinked="0"/>
            <c:txPr>
              <a:bodyPr/>
              <a:lstStyle/>
              <a:p>
                <a:pPr>
                  <a:defRPr sz="1400" b="1">
                    <a:solidFill>
                      <a:schemeClr val="tx1"/>
                    </a:solidFill>
                  </a:defRPr>
                </a:pPr>
                <a:endParaRPr lang="ru-RU"/>
              </a:p>
            </c:txPr>
            <c:dLblPos val="inEnd"/>
            <c:showLegendKey val="0"/>
            <c:showVal val="1"/>
            <c:showCatName val="0"/>
            <c:showSerName val="0"/>
            <c:showPercent val="0"/>
            <c:showBubbleSize val="0"/>
            <c:showLeaderLines val="0"/>
          </c:dLbls>
          <c:cat>
            <c:multiLvlStrRef>
              <c:f>Лист1!$A$2:$B$13</c:f>
              <c:multiLvlStrCache>
                <c:ptCount val="12"/>
                <c:lvl>
                  <c:pt idx="0">
                    <c:v>2011</c:v>
                  </c:pt>
                  <c:pt idx="1">
                    <c:v>2012</c:v>
                  </c:pt>
                  <c:pt idx="2">
                    <c:v>2013</c:v>
                  </c:pt>
                  <c:pt idx="3">
                    <c:v>2011</c:v>
                  </c:pt>
                  <c:pt idx="4">
                    <c:v>2012</c:v>
                  </c:pt>
                  <c:pt idx="5">
                    <c:v>2013</c:v>
                  </c:pt>
                  <c:pt idx="6">
                    <c:v>2011</c:v>
                  </c:pt>
                  <c:pt idx="7">
                    <c:v>2012</c:v>
                  </c:pt>
                  <c:pt idx="8">
                    <c:v>2013</c:v>
                  </c:pt>
                  <c:pt idx="9">
                    <c:v>2011</c:v>
                  </c:pt>
                  <c:pt idx="10">
                    <c:v>2012</c:v>
                  </c:pt>
                  <c:pt idx="11">
                    <c:v>2013</c:v>
                  </c:pt>
                </c:lvl>
                <c:lvl>
                  <c:pt idx="0">
                    <c:v>Уровень освоения образовательного стандарта общего образования. Доля выпускников, успешно сдавших два обязательных экзамена в форме ЕГЭ, %</c:v>
                  </c:pt>
                  <c:pt idx="3">
                    <c:v>Качество общеобразовательной подготовки. Средний балл по 100-балльной шкале по русскому и по математике.</c:v>
                  </c:pt>
                  <c:pt idx="6">
                    <c:v>Уровень готовности получению профессионального образования. Доля выпускников, успешно сдавших все экзамены в форме ЕГЭ, %</c:v>
                  </c:pt>
                  <c:pt idx="9">
                    <c:v>Качество профильной подготовки. Доля выпускников, сдавших все экзамены по выбору с результатом ТБ2 и выше, %</c:v>
                  </c:pt>
                </c:lvl>
              </c:multiLvlStrCache>
            </c:multiLvlStrRef>
          </c:cat>
          <c:val>
            <c:numRef>
              <c:f>Лист1!$C$2:$C$13</c:f>
              <c:numCache>
                <c:formatCode>General</c:formatCode>
                <c:ptCount val="12"/>
                <c:pt idx="0">
                  <c:v>84.21</c:v>
                </c:pt>
                <c:pt idx="1">
                  <c:v>77.5</c:v>
                </c:pt>
                <c:pt idx="2">
                  <c:v>88.33</c:v>
                </c:pt>
                <c:pt idx="3">
                  <c:v>37.97</c:v>
                </c:pt>
                <c:pt idx="4">
                  <c:v>34.42</c:v>
                </c:pt>
                <c:pt idx="5">
                  <c:v>47.57</c:v>
                </c:pt>
                <c:pt idx="6">
                  <c:v>15.25</c:v>
                </c:pt>
                <c:pt idx="7">
                  <c:v>2.13</c:v>
                </c:pt>
                <c:pt idx="8">
                  <c:v>15.56</c:v>
                </c:pt>
                <c:pt idx="9">
                  <c:v>0.0</c:v>
                </c:pt>
                <c:pt idx="10">
                  <c:v>0.36</c:v>
                </c:pt>
                <c:pt idx="11">
                  <c:v>1.03</c:v>
                </c:pt>
              </c:numCache>
            </c:numRef>
          </c:val>
        </c:ser>
        <c:dLbls>
          <c:showLegendKey val="0"/>
          <c:showVal val="0"/>
          <c:showCatName val="0"/>
          <c:showSerName val="0"/>
          <c:showPercent val="0"/>
          <c:showBubbleSize val="0"/>
        </c:dLbls>
        <c:gapWidth val="40"/>
        <c:axId val="-2143790648"/>
        <c:axId val="-2143793592"/>
      </c:barChart>
      <c:lineChart>
        <c:grouping val="standard"/>
        <c:varyColors val="0"/>
        <c:ser>
          <c:idx val="2"/>
          <c:order val="2"/>
          <c:tx>
            <c:strRef>
              <c:f>Лист1!$E$1</c:f>
              <c:strCache>
                <c:ptCount val="1"/>
                <c:pt idx="0">
                  <c:v>школа А</c:v>
                </c:pt>
              </c:strCache>
            </c:strRef>
          </c:tx>
          <c:spPr>
            <a:ln w="15875" cap="sq">
              <a:solidFill>
                <a:schemeClr val="tx1"/>
              </a:solidFill>
              <a:tailEnd type="stealth"/>
            </a:ln>
          </c:spPr>
          <c:marker>
            <c:symbol val="circle"/>
            <c:size val="9"/>
            <c:spPr>
              <a:solidFill>
                <a:srgbClr val="C00000"/>
              </a:solidFill>
              <a:ln>
                <a:solidFill>
                  <a:schemeClr val="tx1"/>
                </a:solidFill>
              </a:ln>
            </c:spPr>
          </c:marker>
          <c:dPt>
            <c:idx val="3"/>
            <c:bubble3D val="0"/>
            <c:spPr>
              <a:ln w="15875" cap="sq">
                <a:noFill/>
                <a:tailEnd type="stealth"/>
              </a:ln>
            </c:spPr>
          </c:dPt>
          <c:dPt>
            <c:idx val="6"/>
            <c:bubble3D val="0"/>
            <c:spPr>
              <a:ln w="15875" cap="sq">
                <a:noFill/>
                <a:tailEnd type="stealth"/>
              </a:ln>
            </c:spPr>
          </c:dPt>
          <c:dPt>
            <c:idx val="9"/>
            <c:bubble3D val="0"/>
            <c:spPr>
              <a:ln w="15875" cap="sq">
                <a:noFill/>
                <a:tailEnd type="stealth"/>
              </a:ln>
            </c:spPr>
          </c:dPt>
          <c:dLbls>
            <c:dLbl>
              <c:idx val="0"/>
              <c:layout>
                <c:manualLayout>
                  <c:x val="-0.0353040003130965"/>
                  <c:y val="-0.0230698063776816"/>
                </c:manualLayout>
              </c:layout>
              <c:dLblPos val="r"/>
              <c:showLegendKey val="0"/>
              <c:showVal val="1"/>
              <c:showCatName val="0"/>
              <c:showSerName val="0"/>
              <c:showPercent val="0"/>
              <c:showBubbleSize val="0"/>
            </c:dLbl>
            <c:dLbl>
              <c:idx val="9"/>
              <c:layout>
                <c:manualLayout>
                  <c:x val="-0.0252277840340972"/>
                  <c:y val="0.0287908080123628"/>
                </c:manualLayout>
              </c:layout>
              <c:dLblPos val="r"/>
              <c:showLegendKey val="0"/>
              <c:showVal val="1"/>
              <c:showCatName val="0"/>
              <c:showSerName val="0"/>
              <c:showPercent val="0"/>
              <c:showBubbleSize val="0"/>
            </c:dLbl>
            <c:dLbl>
              <c:idx val="10"/>
              <c:layout>
                <c:manualLayout>
                  <c:x val="-0.027231980537516"/>
                  <c:y val="0.0320320964117406"/>
                </c:manualLayout>
              </c:layout>
              <c:dLblPos val="r"/>
              <c:showLegendKey val="0"/>
              <c:showVal val="1"/>
              <c:showCatName val="0"/>
              <c:showSerName val="0"/>
              <c:showPercent val="0"/>
              <c:showBubbleSize val="0"/>
            </c:dLbl>
            <c:numFmt formatCode="#,##0.0" sourceLinked="0"/>
            <c:spPr>
              <a:solidFill>
                <a:schemeClr val="bg1">
                  <a:lumMod val="75000"/>
                  <a:alpha val="36000"/>
                </a:schemeClr>
              </a:solidFill>
            </c:spPr>
            <c:txPr>
              <a:bodyPr/>
              <a:lstStyle/>
              <a:p>
                <a:pPr>
                  <a:defRPr sz="1200" b="1">
                    <a:solidFill>
                      <a:srgbClr val="C00000"/>
                    </a:solidFill>
                  </a:defRPr>
                </a:pPr>
                <a:endParaRPr lang="ru-RU"/>
              </a:p>
            </c:txPr>
            <c:dLblPos val="b"/>
            <c:showLegendKey val="0"/>
            <c:showVal val="1"/>
            <c:showCatName val="0"/>
            <c:showSerName val="0"/>
            <c:showPercent val="0"/>
            <c:showBubbleSize val="0"/>
            <c:showLeaderLines val="0"/>
          </c:dLbls>
          <c:cat>
            <c:multiLvlStrRef>
              <c:f>Лист1!$A$2:$B$13</c:f>
              <c:multiLvlStrCache>
                <c:ptCount val="12"/>
                <c:lvl>
                  <c:pt idx="0">
                    <c:v>2011</c:v>
                  </c:pt>
                  <c:pt idx="1">
                    <c:v>2012</c:v>
                  </c:pt>
                  <c:pt idx="2">
                    <c:v>2013</c:v>
                  </c:pt>
                  <c:pt idx="3">
                    <c:v>2011</c:v>
                  </c:pt>
                  <c:pt idx="4">
                    <c:v>2012</c:v>
                  </c:pt>
                  <c:pt idx="5">
                    <c:v>2013</c:v>
                  </c:pt>
                  <c:pt idx="6">
                    <c:v>2011</c:v>
                  </c:pt>
                  <c:pt idx="7">
                    <c:v>2012</c:v>
                  </c:pt>
                  <c:pt idx="8">
                    <c:v>2013</c:v>
                  </c:pt>
                  <c:pt idx="9">
                    <c:v>2011</c:v>
                  </c:pt>
                  <c:pt idx="10">
                    <c:v>2012</c:v>
                  </c:pt>
                  <c:pt idx="11">
                    <c:v>2013</c:v>
                  </c:pt>
                </c:lvl>
                <c:lvl>
                  <c:pt idx="0">
                    <c:v>Уровень освоения образовательного стандарта общего образования. Доля выпускников, успешно сдавших два обязательных экзамена в форме ЕГЭ, %</c:v>
                  </c:pt>
                  <c:pt idx="3">
                    <c:v>Качество общеобразовательной подготовки. Средний балл по 100-балльной шкале по русскому и по математике.</c:v>
                  </c:pt>
                  <c:pt idx="6">
                    <c:v>Уровень готовности получению профессионального образования. Доля выпускников, успешно сдавших все экзамены в форме ЕГЭ, %</c:v>
                  </c:pt>
                  <c:pt idx="9">
                    <c:v>Качество профильной подготовки. Доля выпускников, сдавших все экзамены по выбору с результатом ТБ2 и выше, %</c:v>
                  </c:pt>
                </c:lvl>
              </c:multiLvlStrCache>
            </c:multiLvlStrRef>
          </c:cat>
          <c:val>
            <c:numRef>
              <c:f>Лист1!$E$2:$E$13</c:f>
              <c:numCache>
                <c:formatCode>General</c:formatCode>
                <c:ptCount val="12"/>
                <c:pt idx="0">
                  <c:v>85.33</c:v>
                </c:pt>
                <c:pt idx="1">
                  <c:v>90.48</c:v>
                </c:pt>
                <c:pt idx="2">
                  <c:v>98.04</c:v>
                </c:pt>
                <c:pt idx="3">
                  <c:v>47.25</c:v>
                </c:pt>
                <c:pt idx="4">
                  <c:v>48.99</c:v>
                </c:pt>
                <c:pt idx="5">
                  <c:v>64.46</c:v>
                </c:pt>
                <c:pt idx="6">
                  <c:v>53.33</c:v>
                </c:pt>
                <c:pt idx="7">
                  <c:v>57.16</c:v>
                </c:pt>
                <c:pt idx="8">
                  <c:v>60.78</c:v>
                </c:pt>
                <c:pt idx="9">
                  <c:v>7.08</c:v>
                </c:pt>
                <c:pt idx="10">
                  <c:v>7.47</c:v>
                </c:pt>
                <c:pt idx="11">
                  <c:v>28.62</c:v>
                </c:pt>
              </c:numCache>
            </c:numRef>
          </c:val>
          <c:smooth val="0"/>
        </c:ser>
        <c:dLbls>
          <c:showLegendKey val="0"/>
          <c:showVal val="0"/>
          <c:showCatName val="0"/>
          <c:showSerName val="0"/>
          <c:showPercent val="0"/>
          <c:showBubbleSize val="0"/>
        </c:dLbls>
        <c:marker val="1"/>
        <c:smooth val="0"/>
        <c:axId val="-2143790648"/>
        <c:axId val="-2143793592"/>
      </c:lineChart>
      <c:catAx>
        <c:axId val="-2143799720"/>
        <c:scaling>
          <c:orientation val="minMax"/>
        </c:scaling>
        <c:delete val="0"/>
        <c:axPos val="b"/>
        <c:majorTickMark val="out"/>
        <c:minorTickMark val="none"/>
        <c:tickLblPos val="nextTo"/>
        <c:txPr>
          <a:bodyPr/>
          <a:lstStyle/>
          <a:p>
            <a:pPr>
              <a:defRPr sz="900"/>
            </a:pPr>
            <a:endParaRPr lang="ru-RU"/>
          </a:p>
        </c:txPr>
        <c:crossAx val="-2143796712"/>
        <c:crosses val="autoZero"/>
        <c:auto val="1"/>
        <c:lblAlgn val="ctr"/>
        <c:lblOffset val="200"/>
        <c:noMultiLvlLbl val="0"/>
      </c:catAx>
      <c:valAx>
        <c:axId val="-2143796712"/>
        <c:scaling>
          <c:orientation val="minMax"/>
          <c:max val="100.0"/>
          <c:min val="0.0"/>
        </c:scaling>
        <c:delete val="1"/>
        <c:axPos val="l"/>
        <c:numFmt formatCode="General" sourceLinked="1"/>
        <c:majorTickMark val="out"/>
        <c:minorTickMark val="none"/>
        <c:tickLblPos val="nextTo"/>
        <c:crossAx val="-2143799720"/>
        <c:crosses val="autoZero"/>
        <c:crossBetween val="between"/>
      </c:valAx>
      <c:valAx>
        <c:axId val="-2143793592"/>
        <c:scaling>
          <c:orientation val="minMax"/>
          <c:max val="100.0"/>
          <c:min val="0.0"/>
        </c:scaling>
        <c:delete val="1"/>
        <c:axPos val="r"/>
        <c:numFmt formatCode="General" sourceLinked="1"/>
        <c:majorTickMark val="out"/>
        <c:minorTickMark val="none"/>
        <c:tickLblPos val="nextTo"/>
        <c:crossAx val="-2143790648"/>
        <c:crosses val="max"/>
        <c:crossBetween val="between"/>
      </c:valAx>
      <c:catAx>
        <c:axId val="-2143790648"/>
        <c:scaling>
          <c:orientation val="minMax"/>
        </c:scaling>
        <c:delete val="1"/>
        <c:axPos val="b"/>
        <c:majorTickMark val="out"/>
        <c:minorTickMark val="none"/>
        <c:tickLblPos val="nextTo"/>
        <c:crossAx val="-2143793592"/>
        <c:crosses val="autoZero"/>
        <c:auto val="1"/>
        <c:lblAlgn val="ctr"/>
        <c:lblOffset val="100"/>
        <c:noMultiLvlLbl val="0"/>
      </c:catAx>
    </c:plotArea>
    <c:legend>
      <c:legendPos val="r"/>
      <c:legendEntry>
        <c:idx val="0"/>
        <c:txPr>
          <a:bodyPr/>
          <a:lstStyle/>
          <a:p>
            <a:pPr algn="just">
              <a:defRPr sz="1200"/>
            </a:pPr>
            <a:endParaRPr lang="ru-RU"/>
          </a:p>
        </c:txPr>
      </c:legendEntry>
      <c:legendEntry>
        <c:idx val="1"/>
        <c:delete val="1"/>
      </c:legendEntry>
      <c:legendEntry>
        <c:idx val="2"/>
        <c:txPr>
          <a:bodyPr/>
          <a:lstStyle/>
          <a:p>
            <a:pPr algn="just">
              <a:defRPr sz="1200"/>
            </a:pPr>
            <a:endParaRPr lang="ru-RU"/>
          </a:p>
        </c:txPr>
      </c:legendEntry>
      <c:layout>
        <c:manualLayout>
          <c:xMode val="edge"/>
          <c:yMode val="edge"/>
          <c:x val="0.745817347155602"/>
          <c:y val="0.0"/>
          <c:w val="0.252855400101175"/>
          <c:h val="0.727123586243155"/>
        </c:manualLayout>
      </c:layout>
      <c:overlay val="0"/>
      <c:txPr>
        <a:bodyPr/>
        <a:lstStyle/>
        <a:p>
          <a:pPr algn="just">
            <a:defRPr sz="1100"/>
          </a:pPr>
          <a:endParaRPr lang="ru-RU"/>
        </a:p>
      </c:txPr>
    </c:legend>
    <c:plotVisOnly val="1"/>
    <c:dispBlanksAs val="gap"/>
    <c:showDLblsOverMax val="0"/>
  </c:chart>
  <c:txPr>
    <a:bodyPr/>
    <a:lstStyle/>
    <a:p>
      <a:pPr>
        <a:defRPr sz="10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100"/>
              </a:lnSpc>
              <a:defRPr sz="1100" b="0"/>
            </a:pPr>
            <a:r>
              <a:rPr lang="ru-RU" sz="1100" b="0" dirty="0" smtClean="0"/>
              <a:t>Математика</a:t>
            </a:r>
            <a:endParaRPr lang="ru-RU" sz="1100" b="0" dirty="0"/>
          </a:p>
        </c:rich>
      </c:tx>
      <c:layout>
        <c:manualLayout>
          <c:xMode val="edge"/>
          <c:yMode val="edge"/>
          <c:x val="0.285100877633808"/>
          <c:y val="0.852702230268961"/>
        </c:manualLayout>
      </c:layout>
      <c:overlay val="0"/>
    </c:title>
    <c:autoTitleDeleted val="0"/>
    <c:plotArea>
      <c:layout>
        <c:manualLayout>
          <c:layoutTarget val="inner"/>
          <c:xMode val="edge"/>
          <c:yMode val="edge"/>
          <c:x val="0.135070610442663"/>
          <c:y val="0.38959670865737"/>
          <c:w val="0.622045162596085"/>
          <c:h val="0.392256627948166"/>
        </c:manualLayout>
      </c:layout>
      <c:pieChart>
        <c:varyColors val="1"/>
        <c:ser>
          <c:idx val="0"/>
          <c:order val="0"/>
          <c:tx>
            <c:strRef>
              <c:f>Лист1!$A$2</c:f>
              <c:strCache>
                <c:ptCount val="1"/>
                <c:pt idx="0">
                  <c:v>Математика </c:v>
                </c:pt>
              </c:strCache>
            </c:strRef>
          </c:tx>
          <c:spPr>
            <a:solidFill>
              <a:schemeClr val="tx1">
                <a:lumMod val="75000"/>
                <a:lumOff val="25000"/>
              </a:schemeClr>
            </a:solidFill>
            <a:ln>
              <a:solidFill>
                <a:sysClr val="windowText" lastClr="000000"/>
              </a:solidFill>
            </a:ln>
          </c:spPr>
          <c:explosion val="4"/>
          <c:dPt>
            <c:idx val="1"/>
            <c:bubble3D val="0"/>
            <c:spPr>
              <a:solidFill>
                <a:srgbClr val="CCFF99"/>
              </a:solidFill>
              <a:ln>
                <a:solidFill>
                  <a:sysClr val="windowText" lastClr="000000"/>
                </a:solidFill>
              </a:ln>
            </c:spPr>
          </c:dPt>
          <c:dPt>
            <c:idx val="2"/>
            <c:bubble3D val="0"/>
            <c:spPr>
              <a:solidFill>
                <a:srgbClr val="FF9999"/>
              </a:solidFill>
              <a:ln>
                <a:solidFill>
                  <a:sysClr val="windowText" lastClr="000000"/>
                </a:solidFill>
              </a:ln>
            </c:spPr>
          </c:dPt>
          <c:dLbls>
            <c:dLbl>
              <c:idx val="0"/>
              <c:layout>
                <c:manualLayout>
                  <c:x val="0.0"/>
                  <c:y val="0.0255032724824582"/>
                </c:manualLayout>
              </c:layout>
              <c:showLegendKey val="0"/>
              <c:showVal val="0"/>
              <c:showCatName val="1"/>
              <c:showSerName val="0"/>
              <c:showPercent val="0"/>
              <c:showBubbleSize val="0"/>
              <c:extLst>
                <c:ext xmlns:c15="http://schemas.microsoft.com/office/drawing/2012/chart" uri="{CE6537A1-D6FC-4f65-9D91-7224C49458BB}">
                  <c15:layout>
                    <c:manualLayout>
                      <c:w val="0.43088352135476177"/>
                      <c:h val="0.22603972881684423"/>
                    </c:manualLayout>
                  </c15:layout>
                </c:ext>
              </c:extLst>
            </c:dLbl>
            <c:dLbl>
              <c:idx val="1"/>
              <c:layout>
                <c:manualLayout>
                  <c:x val="-0.00444346339685466"/>
                  <c:y val="-0.0376088575121684"/>
                </c:manualLayout>
              </c:layout>
              <c:showLegendKey val="0"/>
              <c:showVal val="0"/>
              <c:showCatName val="1"/>
              <c:showSerName val="0"/>
              <c:showPercent val="0"/>
              <c:showBubbleSize val="0"/>
              <c:extLst>
                <c:ext xmlns:c15="http://schemas.microsoft.com/office/drawing/2012/chart" uri="{CE6537A1-D6FC-4f65-9D91-7224C49458BB}">
                  <c15:layout>
                    <c:manualLayout>
                      <c:w val="0.49834161493248741"/>
                      <c:h val="0.15436850720386366"/>
                    </c:manualLayout>
                  </c15:layout>
                </c:ext>
              </c:extLst>
            </c:dLbl>
            <c:dLbl>
              <c:idx val="2"/>
              <c:layout>
                <c:manualLayout>
                  <c:x val="0.120301935262554"/>
                  <c:y val="-0.192828010914951"/>
                </c:manualLayout>
              </c:layout>
              <c:spPr>
                <a:noFill/>
                <a:ln>
                  <a:noFill/>
                </a:ln>
                <a:effectLst/>
              </c:spPr>
              <c:txPr>
                <a:bodyPr wrap="square" lIns="38100" tIns="19050" rIns="38100" bIns="19050" anchor="ctr">
                  <a:noAutofit/>
                </a:bodyPr>
                <a:lstStyle/>
                <a:p>
                  <a:pPr>
                    <a:defRPr sz="1100"/>
                  </a:pPr>
                  <a:endParaRPr lang="ru-RU"/>
                </a:p>
              </c:txPr>
              <c:showLegendKey val="0"/>
              <c:showVal val="0"/>
              <c:showCatName val="1"/>
              <c:showSerName val="0"/>
              <c:showPercent val="0"/>
              <c:showBubbleSize val="0"/>
              <c:extLst>
                <c:ext xmlns:c15="http://schemas.microsoft.com/office/drawing/2012/chart" uri="{CE6537A1-D6FC-4f65-9D91-7224C49458BB}">
                  <c15:layout>
                    <c:manualLayout>
                      <c:w val="0.60316011091241717"/>
                      <c:h val="0.27014492513391486"/>
                    </c:manualLayout>
                  </c15:layout>
                </c:ext>
              </c:extLst>
            </c:dLbl>
            <c:spPr>
              <a:noFill/>
              <a:ln>
                <a:noFill/>
              </a:ln>
              <a:effectLst/>
            </c:spPr>
            <c:txPr>
              <a:bodyPr wrap="square" lIns="38100" tIns="19050" rIns="38100" bIns="19050" anchor="ctr">
                <a:spAutoFit/>
              </a:bodyPr>
              <a:lstStyle/>
              <a:p>
                <a:pPr>
                  <a:defRPr sz="1100"/>
                </a:pPr>
                <a:endParaRPr lang="ru-RU"/>
              </a:p>
            </c:txPr>
            <c:showLegendKey val="0"/>
            <c:showVal val="0"/>
            <c:showCatName val="1"/>
            <c:showSerName val="0"/>
            <c:showPercent val="0"/>
            <c:showBubbleSize val="0"/>
            <c:showLeaderLines val="1"/>
            <c:extLst>
              <c:ext xmlns:c15="http://schemas.microsoft.com/office/drawing/2012/chart" uri="{CE6537A1-D6FC-4f65-9D91-7224C49458BB}"/>
            </c:extLst>
          </c:dLbls>
          <c:cat>
            <c:strRef>
              <c:f>Лист1!$B$1:$D$1</c:f>
              <c:strCache>
                <c:ptCount val="3"/>
                <c:pt idx="0">
                  <c:v>уровень подготовки ниже минимального порога</c:v>
                </c:pt>
                <c:pt idx="1">
                  <c:v>базовый уровень подготовки</c:v>
                </c:pt>
                <c:pt idx="2">
                  <c:v>высокий уровень подготовки: системные знания и комплексные умения</c:v>
                </c:pt>
              </c:strCache>
            </c:strRef>
          </c:cat>
          <c:val>
            <c:numRef>
              <c:f>Лист1!$B$2:$D$2</c:f>
              <c:numCache>
                <c:formatCode>General</c:formatCode>
                <c:ptCount val="3"/>
                <c:pt idx="0">
                  <c:v>23.0</c:v>
                </c:pt>
                <c:pt idx="1">
                  <c:v>39.0</c:v>
                </c:pt>
                <c:pt idx="2">
                  <c:v>38.0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100"/>
              </a:lnSpc>
              <a:defRPr sz="1100" b="0"/>
            </a:pPr>
            <a:r>
              <a:rPr lang="ru-RU" sz="1100" b="0" dirty="0" smtClean="0"/>
              <a:t>Русский язык</a:t>
            </a:r>
            <a:endParaRPr lang="ru-RU" sz="1100" b="0" dirty="0"/>
          </a:p>
        </c:rich>
      </c:tx>
      <c:layout>
        <c:manualLayout>
          <c:xMode val="edge"/>
          <c:yMode val="edge"/>
          <c:x val="0.285100877633808"/>
          <c:y val="0.852702230268961"/>
        </c:manualLayout>
      </c:layout>
      <c:overlay val="0"/>
    </c:title>
    <c:autoTitleDeleted val="0"/>
    <c:plotArea>
      <c:layout>
        <c:manualLayout>
          <c:layoutTarget val="inner"/>
          <c:xMode val="edge"/>
          <c:yMode val="edge"/>
          <c:x val="0.135070610442663"/>
          <c:y val="0.38959670865737"/>
          <c:w val="0.622045162596085"/>
          <c:h val="0.392256627948166"/>
        </c:manualLayout>
      </c:layout>
      <c:pieChart>
        <c:varyColors val="1"/>
        <c:ser>
          <c:idx val="0"/>
          <c:order val="0"/>
          <c:tx>
            <c:strRef>
              <c:f>Лист1!$A$2</c:f>
              <c:strCache>
                <c:ptCount val="1"/>
                <c:pt idx="0">
                  <c:v>Русский язык</c:v>
                </c:pt>
              </c:strCache>
            </c:strRef>
          </c:tx>
          <c:spPr>
            <a:solidFill>
              <a:schemeClr val="tx1">
                <a:lumMod val="75000"/>
                <a:lumOff val="25000"/>
              </a:schemeClr>
            </a:solidFill>
            <a:ln>
              <a:solidFill>
                <a:sysClr val="windowText" lastClr="000000"/>
              </a:solidFill>
            </a:ln>
          </c:spPr>
          <c:dPt>
            <c:idx val="1"/>
            <c:bubble3D val="0"/>
            <c:spPr>
              <a:solidFill>
                <a:srgbClr val="CCFF99"/>
              </a:solidFill>
              <a:ln>
                <a:solidFill>
                  <a:sysClr val="windowText" lastClr="000000"/>
                </a:solidFill>
              </a:ln>
            </c:spPr>
          </c:dPt>
          <c:dPt>
            <c:idx val="2"/>
            <c:bubble3D val="0"/>
            <c:spPr>
              <a:solidFill>
                <a:srgbClr val="FF9999"/>
              </a:solidFill>
              <a:ln>
                <a:solidFill>
                  <a:sysClr val="windowText" lastClr="000000"/>
                </a:solidFill>
              </a:ln>
            </c:spPr>
          </c:dPt>
          <c:dLbls>
            <c:dLbl>
              <c:idx val="0"/>
              <c:layout>
                <c:manualLayout>
                  <c:x val="-0.18279901571583"/>
                  <c:y val="-0.216278994950823"/>
                </c:manualLayout>
              </c:layout>
              <c:showLegendKey val="0"/>
              <c:showVal val="0"/>
              <c:showCatName val="1"/>
              <c:showSerName val="0"/>
              <c:showPercent val="0"/>
              <c:showBubbleSize val="0"/>
              <c:extLst>
                <c:ext xmlns:c15="http://schemas.microsoft.com/office/drawing/2012/chart" uri="{CE6537A1-D6FC-4f65-9D91-7224C49458BB}">
                  <c15:layout>
                    <c:manualLayout>
                      <c:w val="0.43088352135476177"/>
                      <c:h val="0.22603972881684423"/>
                    </c:manualLayout>
                  </c15:layout>
                </c:ext>
              </c:extLst>
            </c:dLbl>
            <c:dLbl>
              <c:idx val="1"/>
              <c:layout>
                <c:manualLayout>
                  <c:x val="-0.197973479785668"/>
                  <c:y val="-0.103286875188371"/>
                </c:manualLayout>
              </c:layout>
              <c:showLegendKey val="0"/>
              <c:showVal val="0"/>
              <c:showCatName val="1"/>
              <c:showSerName val="0"/>
              <c:showPercent val="0"/>
              <c:showBubbleSize val="0"/>
              <c:extLst>
                <c:ext xmlns:c15="http://schemas.microsoft.com/office/drawing/2012/chart" uri="{CE6537A1-D6FC-4f65-9D91-7224C49458BB}">
                  <c15:layout>
                    <c:manualLayout>
                      <c:w val="0.49834161493248741"/>
                      <c:h val="0.15436850720386366"/>
                    </c:manualLayout>
                  </c15:layout>
                </c:ext>
              </c:extLst>
            </c:dLbl>
            <c:dLbl>
              <c:idx val="2"/>
              <c:layout>
                <c:manualLayout>
                  <c:x val="0.014539509686519"/>
                  <c:y val="-0.00767053822231459"/>
                </c:manualLayout>
              </c:layout>
              <c:spPr>
                <a:noFill/>
                <a:ln>
                  <a:noFill/>
                </a:ln>
                <a:effectLst/>
              </c:spPr>
              <c:txPr>
                <a:bodyPr wrap="square" lIns="38100" tIns="19050" rIns="38100" bIns="19050" anchor="ctr">
                  <a:noAutofit/>
                </a:bodyPr>
                <a:lstStyle/>
                <a:p>
                  <a:pPr>
                    <a:defRPr sz="1100"/>
                  </a:pPr>
                  <a:endParaRPr lang="ru-RU"/>
                </a:p>
              </c:txPr>
              <c:showLegendKey val="0"/>
              <c:showVal val="0"/>
              <c:showCatName val="1"/>
              <c:showSerName val="0"/>
              <c:showPercent val="0"/>
              <c:showBubbleSize val="0"/>
              <c:extLst>
                <c:ext xmlns:c15="http://schemas.microsoft.com/office/drawing/2012/chart" uri="{CE6537A1-D6FC-4f65-9D91-7224C49458BB}">
                  <c15:layout>
                    <c:manualLayout>
                      <c:w val="0.60316011091241717"/>
                      <c:h val="0.27014492513391486"/>
                    </c:manualLayout>
                  </c15:layout>
                </c:ext>
              </c:extLst>
            </c:dLbl>
            <c:spPr>
              <a:noFill/>
              <a:ln>
                <a:noFill/>
              </a:ln>
              <a:effectLst/>
            </c:spPr>
            <c:txPr>
              <a:bodyPr wrap="square" lIns="38100" tIns="19050" rIns="38100" bIns="19050" anchor="ctr">
                <a:spAutoFit/>
              </a:bodyPr>
              <a:lstStyle/>
              <a:p>
                <a:pPr>
                  <a:defRPr sz="1100"/>
                </a:pPr>
                <a:endParaRPr lang="ru-RU"/>
              </a:p>
            </c:txPr>
            <c:showLegendKey val="0"/>
            <c:showVal val="0"/>
            <c:showCatName val="1"/>
            <c:showSerName val="0"/>
            <c:showPercent val="0"/>
            <c:showBubbleSize val="0"/>
            <c:showLeaderLines val="1"/>
            <c:extLst>
              <c:ext xmlns:c15="http://schemas.microsoft.com/office/drawing/2012/chart" uri="{CE6537A1-D6FC-4f65-9D91-7224C49458BB}"/>
            </c:extLst>
          </c:dLbls>
          <c:cat>
            <c:strRef>
              <c:f>Лист1!$B$1:$D$1</c:f>
              <c:strCache>
                <c:ptCount val="3"/>
                <c:pt idx="0">
                  <c:v>уровень подготовки ниже минимального порога</c:v>
                </c:pt>
                <c:pt idx="1">
                  <c:v>базовый уровень подготовки</c:v>
                </c:pt>
                <c:pt idx="2">
                  <c:v>высокий уровень подготовки: системные знания и комплексные умения</c:v>
                </c:pt>
              </c:strCache>
            </c:strRef>
          </c:cat>
          <c:val>
            <c:numRef>
              <c:f>Лист1!$B$2:$D$2</c:f>
              <c:numCache>
                <c:formatCode>General</c:formatCode>
                <c:ptCount val="3"/>
                <c:pt idx="0">
                  <c:v>35.0</c:v>
                </c:pt>
                <c:pt idx="1">
                  <c:v>37.0</c:v>
                </c:pt>
                <c:pt idx="2">
                  <c:v>28.0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100"/>
              </a:lnSpc>
              <a:defRPr sz="1400" b="0"/>
            </a:pPr>
            <a:r>
              <a:rPr lang="ru-RU" sz="1400" b="0" dirty="0" smtClean="0"/>
              <a:t>Результаты по 100-балльной шкале ЕГЭ по русскому языку и по математике несопоставимы</a:t>
            </a:r>
            <a:endParaRPr lang="ru-RU" sz="1400" b="0" dirty="0"/>
          </a:p>
        </c:rich>
      </c:tx>
      <c:layout>
        <c:manualLayout>
          <c:xMode val="edge"/>
          <c:yMode val="edge"/>
          <c:x val="0.101674659605723"/>
          <c:y val="0.0488072555361784"/>
        </c:manualLayout>
      </c:layout>
      <c:overlay val="0"/>
    </c:title>
    <c:autoTitleDeleted val="0"/>
    <c:plotArea>
      <c:layout>
        <c:manualLayout>
          <c:layoutTarget val="inner"/>
          <c:xMode val="edge"/>
          <c:yMode val="edge"/>
          <c:x val="0.105927825943687"/>
          <c:y val="0.249929964044351"/>
          <c:w val="0.721130629892603"/>
          <c:h val="0.659041526112414"/>
        </c:manualLayout>
      </c:layout>
      <c:barChart>
        <c:barDir val="col"/>
        <c:grouping val="percentStacked"/>
        <c:varyColors val="0"/>
        <c:ser>
          <c:idx val="0"/>
          <c:order val="0"/>
          <c:tx>
            <c:strRef>
              <c:f>Лист1!$B$1</c:f>
              <c:strCache>
                <c:ptCount val="1"/>
                <c:pt idx="0">
                  <c:v>уровень подготовки ниже минимального порога</c:v>
                </c:pt>
              </c:strCache>
            </c:strRef>
          </c:tx>
          <c:spPr>
            <a:solidFill>
              <a:schemeClr val="tx1">
                <a:lumMod val="75000"/>
                <a:lumOff val="25000"/>
              </a:schemeClr>
            </a:solidFill>
            <a:ln>
              <a:solidFill>
                <a:sysClr val="windowText" lastClr="000000"/>
              </a:solidFill>
            </a:ln>
          </c:spPr>
          <c:invertIfNegative val="0"/>
          <c:dLbls>
            <c:dLbl>
              <c:idx val="0"/>
              <c:delete val="1"/>
              <c:extLst>
                <c:ext xmlns:c15="http://schemas.microsoft.com/office/drawing/2012/chart" uri="{CE6537A1-D6FC-4f65-9D91-7224C49458BB}"/>
              </c:extLst>
            </c:dLbl>
            <c:dLbl>
              <c:idx val="3"/>
              <c:layout>
                <c:manualLayout>
                  <c:x val="-0.279770731190168"/>
                  <c:y val="0.00918860161927759"/>
                </c:manualLayout>
              </c:layout>
              <c:spPr>
                <a:noFill/>
                <a:ln>
                  <a:noFill/>
                </a:ln>
                <a:effectLst/>
              </c:spPr>
              <c:txPr>
                <a:bodyPr wrap="square" lIns="38100" tIns="19050" rIns="38100" bIns="19050" anchor="ctr" anchorCtr="0">
                  <a:noAutofit/>
                </a:bodyPr>
                <a:lstStyle/>
                <a:p>
                  <a:pPr algn="ctr">
                    <a:lnSpc>
                      <a:spcPts val="700"/>
                    </a:lnSpc>
                    <a:defRPr lang="ru-RU" sz="1000" b="0" i="0" u="none" strike="noStrike" kern="1200" baseline="0">
                      <a:solidFill>
                        <a:schemeClr val="tx1"/>
                      </a:solidFill>
                      <a:latin typeface="+mn-lt"/>
                      <a:ea typeface="+mn-ea"/>
                      <a:cs typeface="+mn-cs"/>
                    </a:defRPr>
                  </a:pPr>
                  <a:endParaRPr lang="ru-RU"/>
                </a:p>
              </c:txPr>
              <c:showLegendKey val="0"/>
              <c:showVal val="0"/>
              <c:showCatName val="0"/>
              <c:showSerName val="1"/>
              <c:showPercent val="0"/>
              <c:showBubbleSize val="0"/>
              <c:extLst>
                <c:ext xmlns:c15="http://schemas.microsoft.com/office/drawing/2012/chart" uri="{CE6537A1-D6FC-4f65-9D91-7224C49458BB}">
                  <c15:layout>
                    <c:manualLayout>
                      <c:w val="0.43067206932586549"/>
                      <c:h val="0.13599130396530845"/>
                    </c:manualLayout>
                  </c15:layout>
                </c:ext>
              </c:extLst>
            </c:dLbl>
            <c:spPr>
              <a:noFill/>
              <a:ln>
                <a:noFill/>
              </a:ln>
              <a:effectLst/>
            </c:spPr>
            <c:txPr>
              <a:bodyPr wrap="square" lIns="38100" tIns="19050" rIns="38100" bIns="19050" anchor="ctr" anchorCtr="0">
                <a:spAutoFit/>
              </a:bodyPr>
              <a:lstStyle/>
              <a:p>
                <a:pPr algn="ctr">
                  <a:lnSpc>
                    <a:spcPts val="700"/>
                  </a:lnSpc>
                  <a:defRPr lang="ru-RU" sz="1000" b="0" i="0" u="none" strike="noStrike" kern="1200" baseline="0">
                    <a:solidFill>
                      <a:schemeClr val="tx1"/>
                    </a:solidFill>
                    <a:latin typeface="+mn-lt"/>
                    <a:ea typeface="+mn-ea"/>
                    <a:cs typeface="+mn-cs"/>
                  </a:defRPr>
                </a:pPr>
                <a:endParaRPr lang="ru-RU"/>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Лист1!$A$2:$A$5</c:f>
              <c:strCache>
                <c:ptCount val="4"/>
                <c:pt idx="0">
                  <c:v>Русский язык</c:v>
                </c:pt>
                <c:pt idx="3">
                  <c:v>Математика </c:v>
                </c:pt>
              </c:strCache>
            </c:strRef>
          </c:cat>
          <c:val>
            <c:numRef>
              <c:f>Лист1!$B$2:$B$5</c:f>
              <c:numCache>
                <c:formatCode>General</c:formatCode>
                <c:ptCount val="4"/>
                <c:pt idx="0">
                  <c:v>35.0</c:v>
                </c:pt>
                <c:pt idx="3">
                  <c:v>23.0</c:v>
                </c:pt>
              </c:numCache>
            </c:numRef>
          </c:val>
        </c:ser>
        <c:ser>
          <c:idx val="1"/>
          <c:order val="1"/>
          <c:tx>
            <c:strRef>
              <c:f>Лист1!$C$1</c:f>
              <c:strCache>
                <c:ptCount val="1"/>
                <c:pt idx="0">
                  <c:v>базовый уровень подготовки</c:v>
                </c:pt>
              </c:strCache>
            </c:strRef>
          </c:tx>
          <c:spPr>
            <a:solidFill>
              <a:srgbClr val="CCFF99"/>
            </a:solidFill>
            <a:ln>
              <a:solidFill>
                <a:sysClr val="windowText" lastClr="000000"/>
              </a:solidFill>
            </a:ln>
          </c:spPr>
          <c:invertIfNegative val="0"/>
          <c:dLbls>
            <c:dLbl>
              <c:idx val="0"/>
              <c:delete val="1"/>
              <c:extLst>
                <c:ext xmlns:c15="http://schemas.microsoft.com/office/drawing/2012/chart" uri="{CE6537A1-D6FC-4f65-9D91-7224C49458BB}"/>
              </c:extLst>
            </c:dLbl>
            <c:dLbl>
              <c:idx val="3"/>
              <c:layout>
                <c:manualLayout>
                  <c:x val="-0.276856682211015"/>
                  <c:y val="-0.0330789658293994"/>
                </c:manualLayout>
              </c:layout>
              <c:spPr>
                <a:noFill/>
                <a:ln>
                  <a:noFill/>
                </a:ln>
                <a:effectLst/>
              </c:spPr>
              <c:txPr>
                <a:bodyPr wrap="square" lIns="38100" tIns="19050" rIns="38100" bIns="19050" anchor="ctr">
                  <a:spAutoFit/>
                </a:bodyPr>
                <a:lstStyle/>
                <a:p>
                  <a:pPr>
                    <a:lnSpc>
                      <a:spcPts val="700"/>
                    </a:lnSpc>
                    <a:defRPr sz="1000"/>
                  </a:pPr>
                  <a:endParaRPr lang="ru-RU"/>
                </a:p>
              </c:txPr>
              <c:showLegendKey val="0"/>
              <c:showVal val="0"/>
              <c:showCatName val="0"/>
              <c:showSerName val="1"/>
              <c:showPercent val="0"/>
              <c:showBubbleSize val="0"/>
              <c:extLst>
                <c:ext xmlns:c15="http://schemas.microsoft.com/office/drawing/2012/chart" uri="{CE6537A1-D6FC-4f65-9D91-7224C49458BB}">
                  <c15:layout>
                    <c:manualLayout>
                      <c:w val="0.45947615500656969"/>
                      <c:h val="0.19047985627001235"/>
                    </c:manualLayout>
                  </c15:layout>
                </c:ext>
              </c:extLst>
            </c:dLbl>
            <c:spPr>
              <a:noFill/>
              <a:ln>
                <a:noFill/>
              </a:ln>
              <a:effectLst/>
            </c:spPr>
            <c:txPr>
              <a:bodyPr wrap="square" lIns="38100" tIns="19050" rIns="38100" bIns="19050" anchor="ctr">
                <a:spAutoFit/>
              </a:bodyPr>
              <a:lstStyle/>
              <a:p>
                <a:pPr>
                  <a:defRPr sz="10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Русский язык</c:v>
                </c:pt>
                <c:pt idx="3">
                  <c:v>Математика </c:v>
                </c:pt>
              </c:strCache>
            </c:strRef>
          </c:cat>
          <c:val>
            <c:numRef>
              <c:f>Лист1!$C$2:$C$5</c:f>
              <c:numCache>
                <c:formatCode>General</c:formatCode>
                <c:ptCount val="4"/>
                <c:pt idx="0">
                  <c:v>37.0</c:v>
                </c:pt>
                <c:pt idx="3">
                  <c:v>39.0</c:v>
                </c:pt>
              </c:numCache>
            </c:numRef>
          </c:val>
        </c:ser>
        <c:ser>
          <c:idx val="2"/>
          <c:order val="2"/>
          <c:tx>
            <c:strRef>
              <c:f>Лист1!$D$1</c:f>
              <c:strCache>
                <c:ptCount val="1"/>
                <c:pt idx="0">
                  <c:v>высокий уровень подготовки: системные знания и комплексные умения</c:v>
                </c:pt>
              </c:strCache>
            </c:strRef>
          </c:tx>
          <c:spPr>
            <a:solidFill>
              <a:srgbClr val="FF9999"/>
            </a:solidFill>
            <a:ln>
              <a:solidFill>
                <a:sysClr val="windowText" lastClr="000000"/>
              </a:solidFill>
              <a:round/>
            </a:ln>
          </c:spPr>
          <c:invertIfNegative val="0"/>
          <c:dLbls>
            <c:dLbl>
              <c:idx val="0"/>
              <c:delete val="1"/>
              <c:extLst>
                <c:ext xmlns:c15="http://schemas.microsoft.com/office/drawing/2012/chart" uri="{CE6537A1-D6FC-4f65-9D91-7224C49458BB}"/>
              </c:extLst>
            </c:dLbl>
            <c:dLbl>
              <c:idx val="3"/>
              <c:layout>
                <c:manualLayout>
                  <c:x val="-0.279770731190168"/>
                  <c:y val="-0.0240599554085122"/>
                </c:manualLayout>
              </c:layout>
              <c:spPr>
                <a:noFill/>
                <a:ln>
                  <a:noFill/>
                </a:ln>
                <a:effectLst/>
              </c:spPr>
              <c:txPr>
                <a:bodyPr wrap="square" lIns="38100" tIns="19050" rIns="38100" bIns="19050" anchor="ctr">
                  <a:noAutofit/>
                </a:bodyPr>
                <a:lstStyle/>
                <a:p>
                  <a:pPr>
                    <a:lnSpc>
                      <a:spcPts val="700"/>
                    </a:lnSpc>
                    <a:defRPr sz="1000"/>
                  </a:pPr>
                  <a:endParaRPr lang="ru-RU"/>
                </a:p>
              </c:txPr>
              <c:dLblPos val="ctr"/>
              <c:showLegendKey val="0"/>
              <c:showVal val="0"/>
              <c:showCatName val="0"/>
              <c:showSerName val="1"/>
              <c:showPercent val="0"/>
              <c:showBubbleSize val="0"/>
              <c:extLst>
                <c:ext xmlns:c15="http://schemas.microsoft.com/office/drawing/2012/chart" uri="{CE6537A1-D6FC-4f65-9D91-7224C49458BB}">
                  <c15:layout>
                    <c:manualLayout>
                      <c:w val="0.46170569275611345"/>
                      <c:h val="0.25378917672444729"/>
                    </c:manualLayout>
                  </c15:layout>
                </c:ext>
              </c:extLst>
            </c:dLbl>
            <c:spPr>
              <a:noFill/>
              <a:ln>
                <a:noFill/>
              </a:ln>
              <a:effectLst/>
            </c:spPr>
            <c:txPr>
              <a:bodyPr wrap="square" lIns="38100" tIns="19050" rIns="38100" bIns="19050" anchor="ctr">
                <a:spAutoFit/>
              </a:bodyPr>
              <a:lstStyle/>
              <a:p>
                <a:pPr>
                  <a:defRPr sz="1000"/>
                </a:pPr>
                <a:endParaRPr lang="ru-RU"/>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Лист1!$A$2:$A$5</c:f>
              <c:strCache>
                <c:ptCount val="4"/>
                <c:pt idx="0">
                  <c:v>Русский язык</c:v>
                </c:pt>
                <c:pt idx="3">
                  <c:v>Математика </c:v>
                </c:pt>
              </c:strCache>
            </c:strRef>
          </c:cat>
          <c:val>
            <c:numRef>
              <c:f>Лист1!$D$2:$D$5</c:f>
              <c:numCache>
                <c:formatCode>General</c:formatCode>
                <c:ptCount val="4"/>
                <c:pt idx="0">
                  <c:v>28.0</c:v>
                </c:pt>
                <c:pt idx="3">
                  <c:v>38.0</c:v>
                </c:pt>
              </c:numCache>
            </c:numRef>
          </c:val>
        </c:ser>
        <c:dLbls>
          <c:showLegendKey val="0"/>
          <c:showVal val="0"/>
          <c:showCatName val="0"/>
          <c:showSerName val="0"/>
          <c:showPercent val="0"/>
          <c:showBubbleSize val="0"/>
        </c:dLbls>
        <c:gapWidth val="60"/>
        <c:overlap val="100"/>
        <c:serLines/>
        <c:axId val="-2143548008"/>
        <c:axId val="-2143545000"/>
      </c:barChart>
      <c:catAx>
        <c:axId val="-2143548008"/>
        <c:scaling>
          <c:orientation val="minMax"/>
        </c:scaling>
        <c:delete val="0"/>
        <c:axPos val="b"/>
        <c:numFmt formatCode="General" sourceLinked="0"/>
        <c:majorTickMark val="none"/>
        <c:minorTickMark val="none"/>
        <c:tickLblPos val="nextTo"/>
        <c:txPr>
          <a:bodyPr rot="0" vert="horz"/>
          <a:lstStyle/>
          <a:p>
            <a:pPr>
              <a:defRPr sz="1000"/>
            </a:pPr>
            <a:endParaRPr lang="ru-RU"/>
          </a:p>
        </c:txPr>
        <c:crossAx val="-2143545000"/>
        <c:crosses val="autoZero"/>
        <c:auto val="1"/>
        <c:lblAlgn val="ctr"/>
        <c:lblOffset val="100"/>
        <c:noMultiLvlLbl val="0"/>
      </c:catAx>
      <c:valAx>
        <c:axId val="-2143545000"/>
        <c:scaling>
          <c:orientation val="minMax"/>
        </c:scaling>
        <c:delete val="1"/>
        <c:axPos val="l"/>
        <c:numFmt formatCode="0%" sourceLinked="0"/>
        <c:majorTickMark val="out"/>
        <c:minorTickMark val="none"/>
        <c:tickLblPos val="nextTo"/>
        <c:crossAx val="-2143548008"/>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189242950078"/>
          <c:y val="0.0277660898726914"/>
          <c:w val="0.763810740240006"/>
          <c:h val="0.944467820254617"/>
        </c:manualLayout>
      </c:layout>
      <c:barChart>
        <c:barDir val="bar"/>
        <c:grouping val="clustered"/>
        <c:varyColors val="0"/>
        <c:ser>
          <c:idx val="0"/>
          <c:order val="0"/>
          <c:tx>
            <c:strRef>
              <c:f>Лист1!$B$1</c:f>
              <c:strCache>
                <c:ptCount val="1"/>
                <c:pt idx="0">
                  <c:v>городские ОУ</c:v>
                </c:pt>
              </c:strCache>
            </c:strRef>
          </c:tx>
          <c:spPr>
            <a:solidFill>
              <a:srgbClr val="FF9999"/>
            </a:solidFill>
            <a:ln w="19050">
              <a:solidFill>
                <a:srgbClr val="C00000"/>
              </a:solidFill>
            </a:ln>
          </c:spPr>
          <c:invertIfNegative val="0"/>
          <c:dLbls>
            <c:dLbl>
              <c:idx val="4"/>
              <c:layout>
                <c:manualLayout>
                  <c:x val="-0.0421825307857742"/>
                  <c:y val="0.00325650628159554"/>
                </c:manualLayout>
              </c:layout>
              <c:showLegendKey val="0"/>
              <c:showVal val="1"/>
              <c:showCatName val="0"/>
              <c:showSerName val="0"/>
              <c:showPercent val="0"/>
              <c:showBubbleSize val="0"/>
            </c:dLbl>
            <c:dLbl>
              <c:idx val="5"/>
              <c:layout>
                <c:manualLayout>
                  <c:x val="-0.130382367883302"/>
                  <c:y val="0.0"/>
                </c:manualLayout>
              </c:layout>
              <c:showLegendKey val="0"/>
              <c:showVal val="1"/>
              <c:showCatName val="0"/>
              <c:showSerName val="0"/>
              <c:showPercent val="0"/>
              <c:showBubbleSize val="0"/>
            </c:dLbl>
            <c:dLbl>
              <c:idx val="6"/>
              <c:layout>
                <c:manualLayout>
                  <c:x val="-0.115043265779384"/>
                  <c:y val="-0.00325650628159548"/>
                </c:manualLayout>
              </c:layout>
              <c:showLegendKey val="0"/>
              <c:showVal val="1"/>
              <c:showCatName val="0"/>
              <c:showSerName val="0"/>
              <c:showPercent val="0"/>
              <c:showBubbleSize val="0"/>
            </c:dLbl>
            <c:dLbl>
              <c:idx val="12"/>
              <c:layout>
                <c:manualLayout>
                  <c:x val="-0.0530391637352641"/>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английский</c:v>
                </c:pt>
                <c:pt idx="1">
                  <c:v>литература</c:v>
                </c:pt>
                <c:pt idx="2">
                  <c:v>обществознание</c:v>
                </c:pt>
                <c:pt idx="3">
                  <c:v>история</c:v>
                </c:pt>
                <c:pt idx="4">
                  <c:v>география</c:v>
                </c:pt>
                <c:pt idx="5">
                  <c:v>биология</c:v>
                </c:pt>
                <c:pt idx="6">
                  <c:v>химия</c:v>
                </c:pt>
                <c:pt idx="7">
                  <c:v>физика</c:v>
                </c:pt>
                <c:pt idx="8">
                  <c:v>информатика</c:v>
                </c:pt>
              </c:strCache>
            </c:strRef>
          </c:cat>
          <c:val>
            <c:numRef>
              <c:f>Лист1!$B$2:$B$10</c:f>
              <c:numCache>
                <c:formatCode>0.0%</c:formatCode>
                <c:ptCount val="9"/>
                <c:pt idx="0">
                  <c:v>0.075</c:v>
                </c:pt>
                <c:pt idx="1">
                  <c:v>0.065</c:v>
                </c:pt>
                <c:pt idx="2">
                  <c:v>0.588</c:v>
                </c:pt>
                <c:pt idx="3">
                  <c:v>0.195</c:v>
                </c:pt>
                <c:pt idx="4">
                  <c:v>0.042</c:v>
                </c:pt>
                <c:pt idx="5">
                  <c:v>0.135</c:v>
                </c:pt>
                <c:pt idx="6">
                  <c:v>0.119</c:v>
                </c:pt>
                <c:pt idx="7">
                  <c:v>0.286</c:v>
                </c:pt>
                <c:pt idx="8">
                  <c:v>0.061</c:v>
                </c:pt>
              </c:numCache>
            </c:numRef>
          </c:val>
        </c:ser>
        <c:dLbls>
          <c:showLegendKey val="0"/>
          <c:showVal val="0"/>
          <c:showCatName val="0"/>
          <c:showSerName val="0"/>
          <c:showPercent val="0"/>
          <c:showBubbleSize val="0"/>
        </c:dLbls>
        <c:gapWidth val="15"/>
        <c:axId val="2144848984"/>
        <c:axId val="2144852056"/>
      </c:barChart>
      <c:barChart>
        <c:barDir val="bar"/>
        <c:grouping val="clustered"/>
        <c:varyColors val="0"/>
        <c:ser>
          <c:idx val="1"/>
          <c:order val="1"/>
          <c:tx>
            <c:strRef>
              <c:f>Лист1!$C$1</c:f>
              <c:strCache>
                <c:ptCount val="1"/>
                <c:pt idx="0">
                  <c:v>сельские ОУ</c:v>
                </c:pt>
              </c:strCache>
            </c:strRef>
          </c:tx>
          <c:spPr>
            <a:solidFill>
              <a:srgbClr val="00B050"/>
            </a:solidFill>
            <a:ln>
              <a:solidFill>
                <a:srgbClr val="006600"/>
              </a:solidFill>
            </a:ln>
          </c:spPr>
          <c:invertIfNegative val="0"/>
          <c:dLbls>
            <c:dLbl>
              <c:idx val="2"/>
              <c:layout>
                <c:manualLayout>
                  <c:x val="-0.0869256045999189"/>
                  <c:y val="-0.00651301256319097"/>
                </c:manualLayout>
              </c:layout>
              <c:dLblPos val="outEnd"/>
              <c:showLegendKey val="0"/>
              <c:showVal val="1"/>
              <c:showCatName val="0"/>
              <c:showSerName val="0"/>
              <c:showPercent val="0"/>
              <c:showBubbleSize val="0"/>
            </c:dLbl>
            <c:dLbl>
              <c:idx val="3"/>
              <c:layout>
                <c:manualLayout>
                  <c:x val="-0.0871478404099284"/>
                  <c:y val="0.0"/>
                </c:manualLayout>
              </c:layout>
              <c:dLblPos val="outEnd"/>
              <c:showLegendKey val="0"/>
              <c:showVal val="1"/>
              <c:showCatName val="0"/>
              <c:showSerName val="0"/>
              <c:showPercent val="0"/>
              <c:showBubbleSize val="0"/>
            </c:dLbl>
            <c:dLbl>
              <c:idx val="4"/>
              <c:layout>
                <c:manualLayout>
                  <c:x val="0.00794462825701149"/>
                  <c:y val="-2.56417817508165E-7"/>
                </c:manualLayout>
              </c:layout>
              <c:dLblPos val="outEnd"/>
              <c:showLegendKey val="0"/>
              <c:showVal val="1"/>
              <c:showCatName val="0"/>
              <c:showSerName val="0"/>
              <c:showPercent val="0"/>
              <c:showBubbleSize val="0"/>
            </c:dLbl>
            <c:dLbl>
              <c:idx val="5"/>
              <c:layout>
                <c:manualLayout>
                  <c:x val="0.00116205776470331"/>
                  <c:y val="-0.00651301256319097"/>
                </c:manualLayout>
              </c:layout>
              <c:dLblPos val="outEnd"/>
              <c:showLegendKey val="0"/>
              <c:showVal val="1"/>
              <c:showCatName val="0"/>
              <c:showSerName val="0"/>
              <c:showPercent val="0"/>
              <c:showBubbleSize val="0"/>
            </c:dLbl>
            <c:dLbl>
              <c:idx val="6"/>
              <c:layout>
                <c:manualLayout>
                  <c:x val="-0.00288483821852031"/>
                  <c:y val="0.00325624986377803"/>
                </c:manualLayout>
              </c:layout>
              <c:dLblPos val="outEnd"/>
              <c:showLegendKey val="0"/>
              <c:showVal val="1"/>
              <c:showCatName val="0"/>
              <c:showSerName val="0"/>
              <c:showPercent val="0"/>
              <c:showBubbleSize val="0"/>
            </c:dLbl>
            <c:dLbl>
              <c:idx val="11"/>
              <c:layout>
                <c:manualLayout>
                  <c:x val="-0.0219527845806626"/>
                  <c:y val="0.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0.00333515371408034"/>
                  <c:y val="0.00252399123330929"/>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rgbClr val="003300"/>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английский</c:v>
                </c:pt>
                <c:pt idx="1">
                  <c:v>литература</c:v>
                </c:pt>
                <c:pt idx="2">
                  <c:v>обществознание</c:v>
                </c:pt>
                <c:pt idx="3">
                  <c:v>история</c:v>
                </c:pt>
                <c:pt idx="4">
                  <c:v>география</c:v>
                </c:pt>
                <c:pt idx="5">
                  <c:v>биология</c:v>
                </c:pt>
                <c:pt idx="6">
                  <c:v>химия</c:v>
                </c:pt>
                <c:pt idx="7">
                  <c:v>физика</c:v>
                </c:pt>
                <c:pt idx="8">
                  <c:v>информатика</c:v>
                </c:pt>
              </c:strCache>
            </c:strRef>
          </c:cat>
          <c:val>
            <c:numRef>
              <c:f>Лист1!$C$2:$C$10</c:f>
              <c:numCache>
                <c:formatCode>0.0%</c:formatCode>
                <c:ptCount val="9"/>
                <c:pt idx="0">
                  <c:v>0.019</c:v>
                </c:pt>
                <c:pt idx="1">
                  <c:v>0.032</c:v>
                </c:pt>
                <c:pt idx="2">
                  <c:v>0.546</c:v>
                </c:pt>
                <c:pt idx="3">
                  <c:v>0.189</c:v>
                </c:pt>
                <c:pt idx="4">
                  <c:v>0.07</c:v>
                </c:pt>
                <c:pt idx="5">
                  <c:v>0.245</c:v>
                </c:pt>
                <c:pt idx="6">
                  <c:v>0.137</c:v>
                </c:pt>
                <c:pt idx="7">
                  <c:v>0.211</c:v>
                </c:pt>
                <c:pt idx="8">
                  <c:v>0.025</c:v>
                </c:pt>
              </c:numCache>
            </c:numRef>
          </c:val>
        </c:ser>
        <c:dLbls>
          <c:showLegendKey val="0"/>
          <c:showVal val="0"/>
          <c:showCatName val="0"/>
          <c:showSerName val="0"/>
          <c:showPercent val="0"/>
          <c:showBubbleSize val="0"/>
        </c:dLbls>
        <c:gapWidth val="66"/>
        <c:axId val="2145350104"/>
        <c:axId val="2144857176"/>
      </c:barChart>
      <c:catAx>
        <c:axId val="2144848984"/>
        <c:scaling>
          <c:orientation val="minMax"/>
        </c:scaling>
        <c:delete val="0"/>
        <c:axPos val="l"/>
        <c:numFmt formatCode="General" sourceLinked="0"/>
        <c:majorTickMark val="out"/>
        <c:minorTickMark val="none"/>
        <c:tickLblPos val="nextTo"/>
        <c:txPr>
          <a:bodyPr/>
          <a:lstStyle/>
          <a:p>
            <a:pPr>
              <a:defRPr sz="1400"/>
            </a:pPr>
            <a:endParaRPr lang="ru-RU"/>
          </a:p>
        </c:txPr>
        <c:crossAx val="2144852056"/>
        <c:crossesAt val="0.0"/>
        <c:auto val="1"/>
        <c:lblAlgn val="ctr"/>
        <c:lblOffset val="100"/>
        <c:noMultiLvlLbl val="0"/>
      </c:catAx>
      <c:valAx>
        <c:axId val="2144852056"/>
        <c:scaling>
          <c:orientation val="minMax"/>
          <c:min val="0.0"/>
        </c:scaling>
        <c:delete val="1"/>
        <c:axPos val="b"/>
        <c:numFmt formatCode="0.0%" sourceLinked="1"/>
        <c:majorTickMark val="out"/>
        <c:minorTickMark val="none"/>
        <c:tickLblPos val="nextTo"/>
        <c:crossAx val="2144848984"/>
        <c:crosses val="autoZero"/>
        <c:crossBetween val="between"/>
      </c:valAx>
      <c:valAx>
        <c:axId val="2144857176"/>
        <c:scaling>
          <c:orientation val="minMax"/>
          <c:max val="0.4"/>
          <c:min val="0.0"/>
        </c:scaling>
        <c:delete val="1"/>
        <c:axPos val="b"/>
        <c:numFmt formatCode="0.0%" sourceLinked="1"/>
        <c:majorTickMark val="out"/>
        <c:minorTickMark val="none"/>
        <c:tickLblPos val="nextTo"/>
        <c:crossAx val="2145350104"/>
        <c:crosses val="autoZero"/>
        <c:crossBetween val="between"/>
      </c:valAx>
      <c:catAx>
        <c:axId val="2145350104"/>
        <c:scaling>
          <c:orientation val="minMax"/>
        </c:scaling>
        <c:delete val="1"/>
        <c:axPos val="l"/>
        <c:numFmt formatCode="General" sourceLinked="1"/>
        <c:majorTickMark val="out"/>
        <c:minorTickMark val="none"/>
        <c:tickLblPos val="nextTo"/>
        <c:crossAx val="2144857176"/>
        <c:crossesAt val="0.0"/>
        <c:auto val="1"/>
        <c:lblAlgn val="ctr"/>
        <c:lblOffset val="100"/>
        <c:noMultiLvlLbl val="0"/>
      </c:catAx>
    </c:plotArea>
    <c:legend>
      <c:legendPos val="r"/>
      <c:layout>
        <c:manualLayout>
          <c:xMode val="edge"/>
          <c:yMode val="edge"/>
          <c:x val="0.728799843589471"/>
          <c:y val="0.0288141829823187"/>
          <c:w val="0.248191503254652"/>
          <c:h val="0.18597545694413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345882720074"/>
          <c:y val="0.0906854824965061"/>
          <c:w val="0.876007266607601"/>
          <c:h val="0.585441216399674"/>
        </c:manualLayout>
      </c:layout>
      <c:barChart>
        <c:barDir val="col"/>
        <c:grouping val="clustered"/>
        <c:varyColors val="0"/>
        <c:ser>
          <c:idx val="1"/>
          <c:order val="1"/>
          <c:tx>
            <c:strRef>
              <c:f>'Data_Figure IV.4.18'!$D$12</c:f>
              <c:strCache>
                <c:ptCount val="1"/>
                <c:pt idx="0">
                  <c:v>2012</c:v>
                </c:pt>
              </c:strCache>
            </c:strRef>
          </c:tx>
          <c:spPr>
            <a:solidFill>
              <a:schemeClr val="tx2">
                <a:lumMod val="40000"/>
                <a:lumOff val="60000"/>
              </a:schemeClr>
            </a:solidFill>
          </c:spPr>
          <c:invertIfNegative val="0"/>
          <c:cat>
            <c:strRef>
              <c:f>'Data_Figure IV.4.18'!$I$16:$I$54</c:f>
              <c:strCache>
                <c:ptCount val="39"/>
                <c:pt idx="0">
                  <c:v>United States     </c:v>
                </c:pt>
                <c:pt idx="1">
                  <c:v>Russian Federation  23.3</c:v>
                </c:pt>
                <c:pt idx="2">
                  <c:v>New Zealand     </c:v>
                </c:pt>
                <c:pt idx="3">
                  <c:v>Latvia  12.7</c:v>
                </c:pt>
                <c:pt idx="4">
                  <c:v>Sweden  16.8</c:v>
                </c:pt>
                <c:pt idx="5">
                  <c:v>Thailand  25.9</c:v>
                </c:pt>
                <c:pt idx="6">
                  <c:v>Portugal  52.1</c:v>
                </c:pt>
                <c:pt idx="7">
                  <c:v>Brazil  45.6</c:v>
                </c:pt>
                <c:pt idx="8">
                  <c:v>Canada  12.2</c:v>
                </c:pt>
                <c:pt idx="9">
                  <c:v>Hungary     </c:v>
                </c:pt>
                <c:pt idx="10">
                  <c:v>Ireland  60.1</c:v>
                </c:pt>
                <c:pt idx="11">
                  <c:v>Mexico  21.6</c:v>
                </c:pt>
                <c:pt idx="12">
                  <c:v>Iceland  -07.0</c:v>
                </c:pt>
                <c:pt idx="13">
                  <c:v>Turkey  16.2</c:v>
                </c:pt>
                <c:pt idx="14">
                  <c:v>Luxembourg  52.4</c:v>
                </c:pt>
                <c:pt idx="15">
                  <c:v>Tunisia     </c:v>
                </c:pt>
                <c:pt idx="16">
                  <c:v>Korea     </c:v>
                </c:pt>
                <c:pt idx="17">
                  <c:v>Netherlands     </c:v>
                </c:pt>
                <c:pt idx="18">
                  <c:v>Indonesia  18.4</c:v>
                </c:pt>
                <c:pt idx="19">
                  <c:v>Norway     </c:v>
                </c:pt>
                <c:pt idx="20">
                  <c:v>Liechtenstein  39.4</c:v>
                </c:pt>
                <c:pt idx="21">
                  <c:v>Italy  32.3</c:v>
                </c:pt>
                <c:pt idx="22">
                  <c:v>Slovak Republic  18.3</c:v>
                </c:pt>
                <c:pt idx="23">
                  <c:v>OECD average 2003  15.5</c:v>
                </c:pt>
                <c:pt idx="24">
                  <c:v>Poland  -12.9</c:v>
                </c:pt>
                <c:pt idx="25">
                  <c:v>Czech Republic     </c:v>
                </c:pt>
                <c:pt idx="26">
                  <c:v>Australia     </c:v>
                </c:pt>
                <c:pt idx="27">
                  <c:v>Denmark  48.9</c:v>
                </c:pt>
                <c:pt idx="28">
                  <c:v>Finland  -10.5</c:v>
                </c:pt>
                <c:pt idx="29">
                  <c:v>Hong Kong-China  21.3</c:v>
                </c:pt>
                <c:pt idx="30">
                  <c:v>Spain  25.8</c:v>
                </c:pt>
                <c:pt idx="31">
                  <c:v>Germany  22.2</c:v>
                </c:pt>
                <c:pt idx="32">
                  <c:v>Switzerland  22.5</c:v>
                </c:pt>
                <c:pt idx="33">
                  <c:v>Macao-China  28.8</c:v>
                </c:pt>
                <c:pt idx="34">
                  <c:v>Austria  16.1</c:v>
                </c:pt>
                <c:pt idx="35">
                  <c:v>Belgium  13.7</c:v>
                </c:pt>
                <c:pt idx="36">
                  <c:v>Japan     </c:v>
                </c:pt>
                <c:pt idx="37">
                  <c:v>Greece     </c:v>
                </c:pt>
                <c:pt idx="38">
                  <c:v>Uruguay     </c:v>
                </c:pt>
              </c:strCache>
            </c:strRef>
          </c:cat>
          <c:val>
            <c:numRef>
              <c:f>'Data_Figure IV.4.18'!$D$16:$D$54</c:f>
              <c:numCache>
                <c:formatCode>0.0</c:formatCode>
                <c:ptCount val="39"/>
                <c:pt idx="0">
                  <c:v>93.64933225034095</c:v>
                </c:pt>
                <c:pt idx="1">
                  <c:v>93.16024069601546</c:v>
                </c:pt>
                <c:pt idx="2">
                  <c:v>92.76538240085543</c:v>
                </c:pt>
                <c:pt idx="3">
                  <c:v>92.45735760174086</c:v>
                </c:pt>
                <c:pt idx="4">
                  <c:v>89.82263166245905</c:v>
                </c:pt>
                <c:pt idx="5">
                  <c:v>85.21386121751273</c:v>
                </c:pt>
                <c:pt idx="6">
                  <c:v>84.9865211272148</c:v>
                </c:pt>
                <c:pt idx="7">
                  <c:v>83.15732631471238</c:v>
                </c:pt>
                <c:pt idx="8">
                  <c:v>82.26774339032837</c:v>
                </c:pt>
                <c:pt idx="9">
                  <c:v>78.49335615278507</c:v>
                </c:pt>
                <c:pt idx="10">
                  <c:v>77.26907027549474</c:v>
                </c:pt>
                <c:pt idx="11">
                  <c:v>77.06206178456968</c:v>
                </c:pt>
                <c:pt idx="12">
                  <c:v>77.06066819824852</c:v>
                </c:pt>
                <c:pt idx="13">
                  <c:v>74.90379709587716</c:v>
                </c:pt>
                <c:pt idx="14">
                  <c:v>74.24818735281625</c:v>
                </c:pt>
                <c:pt idx="15">
                  <c:v>70.68588184160168</c:v>
                </c:pt>
                <c:pt idx="16">
                  <c:v>70.21042516064336</c:v>
                </c:pt>
                <c:pt idx="17">
                  <c:v>69.72673153181275</c:v>
                </c:pt>
                <c:pt idx="18">
                  <c:v>69.01424780648529</c:v>
                </c:pt>
                <c:pt idx="19">
                  <c:v>68.18573317652535</c:v>
                </c:pt>
                <c:pt idx="20">
                  <c:v>68.0588989997942</c:v>
                </c:pt>
                <c:pt idx="21">
                  <c:v>65.13171451929753</c:v>
                </c:pt>
                <c:pt idx="22">
                  <c:v>64.21072730775172</c:v>
                </c:pt>
                <c:pt idx="23">
                  <c:v>61.71597840512085</c:v>
                </c:pt>
                <c:pt idx="24">
                  <c:v>58.21859483816933</c:v>
                </c:pt>
                <c:pt idx="25">
                  <c:v>58.1759940331614</c:v>
                </c:pt>
                <c:pt idx="26">
                  <c:v>56.35886374354077</c:v>
                </c:pt>
                <c:pt idx="27">
                  <c:v>54.85584283067254</c:v>
                </c:pt>
                <c:pt idx="28">
                  <c:v>45.81469683267952</c:v>
                </c:pt>
                <c:pt idx="29">
                  <c:v>44.05235649518084</c:v>
                </c:pt>
                <c:pt idx="30">
                  <c:v>43.98761866646004</c:v>
                </c:pt>
                <c:pt idx="31">
                  <c:v>43.41811779282996</c:v>
                </c:pt>
                <c:pt idx="32">
                  <c:v>41.081351425725</c:v>
                </c:pt>
                <c:pt idx="33">
                  <c:v>31.94180379520746</c:v>
                </c:pt>
                <c:pt idx="34">
                  <c:v>28.49600952018487</c:v>
                </c:pt>
                <c:pt idx="35">
                  <c:v>23.25560665049082</c:v>
                </c:pt>
                <c:pt idx="36">
                  <c:v>17.34765914706781</c:v>
                </c:pt>
                <c:pt idx="37">
                  <c:v>17.04295647537971</c:v>
                </c:pt>
                <c:pt idx="38">
                  <c:v>16.47797017108072</c:v>
                </c:pt>
              </c:numCache>
            </c:numRef>
          </c:val>
        </c:ser>
        <c:dLbls>
          <c:showLegendKey val="0"/>
          <c:showVal val="0"/>
          <c:showCatName val="0"/>
          <c:showSerName val="0"/>
          <c:showPercent val="0"/>
          <c:showBubbleSize val="0"/>
        </c:dLbls>
        <c:gapWidth val="50"/>
        <c:axId val="-2143409432"/>
        <c:axId val="-2143403672"/>
      </c:barChart>
      <c:lineChart>
        <c:grouping val="standard"/>
        <c:varyColors val="0"/>
        <c:ser>
          <c:idx val="0"/>
          <c:order val="0"/>
          <c:tx>
            <c:strRef>
              <c:f>'Data_Figure IV.4.18'!$B$12</c:f>
              <c:strCache>
                <c:ptCount val="1"/>
                <c:pt idx="0">
                  <c:v>2003</c:v>
                </c:pt>
              </c:strCache>
            </c:strRef>
          </c:tx>
          <c:spPr>
            <a:ln>
              <a:noFill/>
            </a:ln>
          </c:spPr>
          <c:marker>
            <c:symbol val="diamond"/>
            <c:size val="9"/>
            <c:spPr>
              <a:solidFill>
                <a:schemeClr val="tx1">
                  <a:lumMod val="50000"/>
                  <a:lumOff val="50000"/>
                </a:schemeClr>
              </a:solidFill>
              <a:ln>
                <a:noFill/>
              </a:ln>
            </c:spPr>
          </c:marker>
          <c:cat>
            <c:strRef>
              <c:f>'Data_Figure IV.4.18'!$I$16:$I$54</c:f>
              <c:strCache>
                <c:ptCount val="39"/>
                <c:pt idx="0">
                  <c:v>United States     </c:v>
                </c:pt>
                <c:pt idx="1">
                  <c:v>Russian Federation  23.3</c:v>
                </c:pt>
                <c:pt idx="2">
                  <c:v>New Zealand     </c:v>
                </c:pt>
                <c:pt idx="3">
                  <c:v>Latvia  12.7</c:v>
                </c:pt>
                <c:pt idx="4">
                  <c:v>Sweden  16.8</c:v>
                </c:pt>
                <c:pt idx="5">
                  <c:v>Thailand  25.9</c:v>
                </c:pt>
                <c:pt idx="6">
                  <c:v>Portugal  52.1</c:v>
                </c:pt>
                <c:pt idx="7">
                  <c:v>Brazil  45.6</c:v>
                </c:pt>
                <c:pt idx="8">
                  <c:v>Canada  12.2</c:v>
                </c:pt>
                <c:pt idx="9">
                  <c:v>Hungary     </c:v>
                </c:pt>
                <c:pt idx="10">
                  <c:v>Ireland  60.1</c:v>
                </c:pt>
                <c:pt idx="11">
                  <c:v>Mexico  21.6</c:v>
                </c:pt>
                <c:pt idx="12">
                  <c:v>Iceland  -07.0</c:v>
                </c:pt>
                <c:pt idx="13">
                  <c:v>Turkey  16.2</c:v>
                </c:pt>
                <c:pt idx="14">
                  <c:v>Luxembourg  52.4</c:v>
                </c:pt>
                <c:pt idx="15">
                  <c:v>Tunisia     </c:v>
                </c:pt>
                <c:pt idx="16">
                  <c:v>Korea     </c:v>
                </c:pt>
                <c:pt idx="17">
                  <c:v>Netherlands     </c:v>
                </c:pt>
                <c:pt idx="18">
                  <c:v>Indonesia  18.4</c:v>
                </c:pt>
                <c:pt idx="19">
                  <c:v>Norway     </c:v>
                </c:pt>
                <c:pt idx="20">
                  <c:v>Liechtenstein  39.4</c:v>
                </c:pt>
                <c:pt idx="21">
                  <c:v>Italy  32.3</c:v>
                </c:pt>
                <c:pt idx="22">
                  <c:v>Slovak Republic  18.3</c:v>
                </c:pt>
                <c:pt idx="23">
                  <c:v>OECD average 2003  15.5</c:v>
                </c:pt>
                <c:pt idx="24">
                  <c:v>Poland  -12.9</c:v>
                </c:pt>
                <c:pt idx="25">
                  <c:v>Czech Republic     </c:v>
                </c:pt>
                <c:pt idx="26">
                  <c:v>Australia     </c:v>
                </c:pt>
                <c:pt idx="27">
                  <c:v>Denmark  48.9</c:v>
                </c:pt>
                <c:pt idx="28">
                  <c:v>Finland  -10.5</c:v>
                </c:pt>
                <c:pt idx="29">
                  <c:v>Hong Kong-China  21.3</c:v>
                </c:pt>
                <c:pt idx="30">
                  <c:v>Spain  25.8</c:v>
                </c:pt>
                <c:pt idx="31">
                  <c:v>Germany  22.2</c:v>
                </c:pt>
                <c:pt idx="32">
                  <c:v>Switzerland  22.5</c:v>
                </c:pt>
                <c:pt idx="33">
                  <c:v>Macao-China  28.8</c:v>
                </c:pt>
                <c:pt idx="34">
                  <c:v>Austria  16.1</c:v>
                </c:pt>
                <c:pt idx="35">
                  <c:v>Belgium  13.7</c:v>
                </c:pt>
                <c:pt idx="36">
                  <c:v>Japan     </c:v>
                </c:pt>
                <c:pt idx="37">
                  <c:v>Greece     </c:v>
                </c:pt>
                <c:pt idx="38">
                  <c:v>Uruguay     </c:v>
                </c:pt>
              </c:strCache>
            </c:strRef>
          </c:cat>
          <c:val>
            <c:numRef>
              <c:f>'Data_Figure IV.4.18'!$B$16:$B$54</c:f>
              <c:numCache>
                <c:formatCode>0.0</c:formatCode>
                <c:ptCount val="39"/>
                <c:pt idx="0">
                  <c:v>90.71053803717361</c:v>
                </c:pt>
                <c:pt idx="1">
                  <c:v>69.8996549391279</c:v>
                </c:pt>
                <c:pt idx="2">
                  <c:v>86.66033320293346</c:v>
                </c:pt>
                <c:pt idx="3">
                  <c:v>79.74748736768412</c:v>
                </c:pt>
                <c:pt idx="4">
                  <c:v>73.03707827081918</c:v>
                </c:pt>
                <c:pt idx="5">
                  <c:v>59.33302700521168</c:v>
                </c:pt>
                <c:pt idx="6">
                  <c:v>32.93200409559319</c:v>
                </c:pt>
                <c:pt idx="7">
                  <c:v>37.53576880590573</c:v>
                </c:pt>
                <c:pt idx="8">
                  <c:v>70.10739792508483</c:v>
                </c:pt>
                <c:pt idx="9">
                  <c:v>86.41421413682357</c:v>
                </c:pt>
                <c:pt idx="10">
                  <c:v>17.20182581832644</c:v>
                </c:pt>
                <c:pt idx="11">
                  <c:v>55.46659450449209</c:v>
                </c:pt>
                <c:pt idx="12">
                  <c:v>84.07328659634828</c:v>
                </c:pt>
                <c:pt idx="13">
                  <c:v>58.7383655467242</c:v>
                </c:pt>
                <c:pt idx="14">
                  <c:v>21.80752801743599</c:v>
                </c:pt>
                <c:pt idx="15">
                  <c:v>73.13565215201344</c:v>
                </c:pt>
                <c:pt idx="16">
                  <c:v>61.99270247654708</c:v>
                </c:pt>
                <c:pt idx="17">
                  <c:v>63.48247109930748</c:v>
                </c:pt>
                <c:pt idx="18">
                  <c:v>50.57801197202696</c:v>
                </c:pt>
                <c:pt idx="19">
                  <c:v>63.765026040657</c:v>
                </c:pt>
                <c:pt idx="20">
                  <c:v>28.69900747962778</c:v>
                </c:pt>
                <c:pt idx="21">
                  <c:v>32.79147853685753</c:v>
                </c:pt>
                <c:pt idx="22">
                  <c:v>45.87914312571804</c:v>
                </c:pt>
                <c:pt idx="23">
                  <c:v>46.18898777407664</c:v>
                </c:pt>
                <c:pt idx="24">
                  <c:v>71.1016572267136</c:v>
                </c:pt>
                <c:pt idx="25">
                  <c:v>49.97986637797943</c:v>
                </c:pt>
                <c:pt idx="26">
                  <c:v>54.93125166233904</c:v>
                </c:pt>
                <c:pt idx="27">
                  <c:v>5.91088247480183</c:v>
                </c:pt>
                <c:pt idx="28">
                  <c:v>56.31445603538433</c:v>
                </c:pt>
                <c:pt idx="29">
                  <c:v>22.73374678003819</c:v>
                </c:pt>
                <c:pt idx="30">
                  <c:v>18.1932579567958</c:v>
                </c:pt>
                <c:pt idx="31">
                  <c:v>21.22643501140621</c:v>
                </c:pt>
                <c:pt idx="32">
                  <c:v>18.53800141790005</c:v>
                </c:pt>
                <c:pt idx="33">
                  <c:v>3.099127497337187</c:v>
                </c:pt>
                <c:pt idx="34">
                  <c:v>12.41587326137437</c:v>
                </c:pt>
                <c:pt idx="35">
                  <c:v>9.57608865645631</c:v>
                </c:pt>
                <c:pt idx="36">
                  <c:v>17.80646761186386</c:v>
                </c:pt>
                <c:pt idx="37">
                  <c:v>12.23743255028887</c:v>
                </c:pt>
                <c:pt idx="38">
                  <c:v>18.13379532514895</c:v>
                </c:pt>
              </c:numCache>
            </c:numRef>
          </c:val>
          <c:smooth val="0"/>
        </c:ser>
        <c:dLbls>
          <c:showLegendKey val="0"/>
          <c:showVal val="0"/>
          <c:showCatName val="0"/>
          <c:showSerName val="0"/>
          <c:showPercent val="0"/>
          <c:showBubbleSize val="0"/>
        </c:dLbls>
        <c:marker val="1"/>
        <c:smooth val="0"/>
        <c:axId val="-2143409432"/>
        <c:axId val="-2143403672"/>
      </c:lineChart>
      <c:catAx>
        <c:axId val="-2143409432"/>
        <c:scaling>
          <c:orientation val="minMax"/>
        </c:scaling>
        <c:delete val="0"/>
        <c:axPos val="b"/>
        <c:numFmt formatCode="General" sourceLinked="1"/>
        <c:majorTickMark val="none"/>
        <c:minorTickMark val="none"/>
        <c:tickLblPos val="low"/>
        <c:txPr>
          <a:bodyPr rot="-5400000" vert="horz"/>
          <a:lstStyle/>
          <a:p>
            <a:pPr>
              <a:defRPr/>
            </a:pPr>
            <a:endParaRPr lang="ru-RU"/>
          </a:p>
        </c:txPr>
        <c:crossAx val="-2143403672"/>
        <c:crosses val="autoZero"/>
        <c:auto val="1"/>
        <c:lblAlgn val="ctr"/>
        <c:lblOffset val="100"/>
        <c:noMultiLvlLbl val="0"/>
      </c:catAx>
      <c:valAx>
        <c:axId val="-2143403672"/>
        <c:scaling>
          <c:orientation val="minMax"/>
        </c:scaling>
        <c:delete val="0"/>
        <c:axPos val="l"/>
        <c:majorGridlines/>
        <c:title>
          <c:tx>
            <c:rich>
              <a:bodyPr rot="-5400000" vert="horz"/>
              <a:lstStyle/>
              <a:p>
                <a:pPr>
                  <a:defRPr>
                    <a:solidFill>
                      <a:sysClr val="windowText" lastClr="000000"/>
                    </a:solidFill>
                  </a:defRPr>
                </a:pPr>
                <a:r>
                  <a:rPr lang="ru-RU" dirty="0" smtClean="0">
                    <a:solidFill>
                      <a:sysClr val="windowText" lastClr="000000"/>
                    </a:solidFill>
                  </a:rPr>
                  <a:t>Процент учащихся</a:t>
                </a:r>
                <a:r>
                  <a:rPr lang="en-US" dirty="0" smtClean="0">
                    <a:solidFill>
                      <a:sysClr val="windowText" lastClr="000000"/>
                    </a:solidFill>
                  </a:rPr>
                  <a:t> </a:t>
                </a:r>
                <a:endParaRPr lang="en-US" dirty="0">
                  <a:solidFill>
                    <a:sysClr val="windowText" lastClr="000000"/>
                  </a:solidFill>
                </a:endParaRPr>
              </a:p>
            </c:rich>
          </c:tx>
          <c:layout>
            <c:manualLayout>
              <c:xMode val="edge"/>
              <c:yMode val="edge"/>
              <c:x val="0.0380520900849591"/>
              <c:y val="0.225005840163006"/>
            </c:manualLayout>
          </c:layout>
          <c:overlay val="0"/>
        </c:title>
        <c:numFmt formatCode="0" sourceLinked="0"/>
        <c:majorTickMark val="out"/>
        <c:minorTickMark val="none"/>
        <c:tickLblPos val="nextTo"/>
        <c:crossAx val="-2143409432"/>
        <c:crosses val="autoZero"/>
        <c:crossBetween val="between"/>
      </c:valAx>
    </c:plotArea>
    <c:legend>
      <c:legendPos val="r"/>
      <c:layout>
        <c:manualLayout>
          <c:xMode val="edge"/>
          <c:yMode val="edge"/>
          <c:x val="0.183692847396806"/>
          <c:y val="0.928202963411405"/>
          <c:w val="0.171931588087206"/>
          <c:h val="0.0455407969639469"/>
        </c:manualLayout>
      </c:layout>
      <c:overlay val="0"/>
      <c:txPr>
        <a:bodyPr/>
        <a:lstStyle/>
        <a:p>
          <a:pPr>
            <a:defRPr sz="1400"/>
          </a:pPr>
          <a:endParaRPr lang="ru-RU"/>
        </a:p>
      </c:txPr>
    </c:legend>
    <c:plotVisOnly val="1"/>
    <c:dispBlanksAs val="gap"/>
    <c:showDLblsOverMax val="0"/>
  </c:chart>
  <c:spPr>
    <a:ln>
      <a:no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2685999769444"/>
          <c:y val="0.0960116615366935"/>
          <c:w val="0.93200569289322"/>
          <c:h val="0.875257907989758"/>
        </c:manualLayout>
      </c:layout>
      <c:barChart>
        <c:barDir val="col"/>
        <c:grouping val="clustered"/>
        <c:varyColors val="0"/>
        <c:ser>
          <c:idx val="0"/>
          <c:order val="0"/>
          <c:spPr>
            <a:solidFill>
              <a:schemeClr val="tx2">
                <a:lumMod val="60000"/>
                <a:lumOff val="40000"/>
              </a:schemeClr>
            </a:solidFill>
          </c:spPr>
          <c:invertIfNegative val="0"/>
          <c:cat>
            <c:strRef>
              <c:f>Лист1!$L$1:$L$39</c:f>
              <c:strCache>
                <c:ptCount val="39"/>
                <c:pt idx="0">
                  <c:v>Ireland  60.1</c:v>
                </c:pt>
                <c:pt idx="1">
                  <c:v>Luxembourg  52.4</c:v>
                </c:pt>
                <c:pt idx="2">
                  <c:v>Portugal  52.1</c:v>
                </c:pt>
                <c:pt idx="3">
                  <c:v>Denmark  48.9</c:v>
                </c:pt>
                <c:pt idx="4">
                  <c:v>Brazil  45.6</c:v>
                </c:pt>
                <c:pt idx="5">
                  <c:v>Liechtenstein  39.4</c:v>
                </c:pt>
                <c:pt idx="6">
                  <c:v>Italy  32.3</c:v>
                </c:pt>
                <c:pt idx="7">
                  <c:v>Macao-China  28.8</c:v>
                </c:pt>
                <c:pt idx="8">
                  <c:v>Thailand  25.9</c:v>
                </c:pt>
                <c:pt idx="9">
                  <c:v>Spain  25.8</c:v>
                </c:pt>
                <c:pt idx="10">
                  <c:v>Russia  23.3</c:v>
                </c:pt>
                <c:pt idx="11">
                  <c:v>Switzerland  22.5</c:v>
                </c:pt>
                <c:pt idx="12">
                  <c:v>Germany  22.2</c:v>
                </c:pt>
                <c:pt idx="13">
                  <c:v>Mexico  21.6</c:v>
                </c:pt>
                <c:pt idx="14">
                  <c:v>Hong Kong  21.3</c:v>
                </c:pt>
                <c:pt idx="15">
                  <c:v>Indonesia  18.4</c:v>
                </c:pt>
                <c:pt idx="16">
                  <c:v>Slovak Repub.  18.3</c:v>
                </c:pt>
                <c:pt idx="17">
                  <c:v>Sweden  16.8</c:v>
                </c:pt>
                <c:pt idx="18">
                  <c:v>Turkey  16.2</c:v>
                </c:pt>
                <c:pt idx="19">
                  <c:v>Austria  16.1</c:v>
                </c:pt>
                <c:pt idx="20">
                  <c:v>OECD average  15.5</c:v>
                </c:pt>
                <c:pt idx="21">
                  <c:v>Belgium  13.7</c:v>
                </c:pt>
                <c:pt idx="22">
                  <c:v>Latvia  12.7</c:v>
                </c:pt>
                <c:pt idx="23">
                  <c:v>Canada  12.2</c:v>
                </c:pt>
                <c:pt idx="24">
                  <c:v>Korea    8.2</c:v>
                </c:pt>
                <c:pt idx="25">
                  <c:v>Czech Republ.   8.2</c:v>
                </c:pt>
                <c:pt idx="26">
                  <c:v>Netherlands  6.2</c:v>
                </c:pt>
                <c:pt idx="27">
                  <c:v>New Zealand   6.1</c:v>
                </c:pt>
                <c:pt idx="28">
                  <c:v>Greece   4.8</c:v>
                </c:pt>
                <c:pt idx="29">
                  <c:v>Norway   4.4</c:v>
                </c:pt>
                <c:pt idx="30">
                  <c:v>United States   2.9</c:v>
                </c:pt>
                <c:pt idx="31">
                  <c:v>Australia   1.4</c:v>
                </c:pt>
                <c:pt idx="32">
                  <c:v>Japan  -0.5</c:v>
                </c:pt>
                <c:pt idx="33">
                  <c:v>Uruguay   -0.7</c:v>
                </c:pt>
                <c:pt idx="34">
                  <c:v>Tunisia   -2.4</c:v>
                </c:pt>
                <c:pt idx="35">
                  <c:v>Iceland  -07.0</c:v>
                </c:pt>
                <c:pt idx="36">
                  <c:v>Hungary   -7.9</c:v>
                </c:pt>
                <c:pt idx="37">
                  <c:v>Finland  -10.5</c:v>
                </c:pt>
                <c:pt idx="38">
                  <c:v>Poland  -12.9</c:v>
                </c:pt>
              </c:strCache>
            </c:strRef>
          </c:cat>
          <c:val>
            <c:numRef>
              <c:f>Лист1!$M$1:$M$39</c:f>
              <c:numCache>
                <c:formatCode>0.0</c:formatCode>
                <c:ptCount val="39"/>
                <c:pt idx="0">
                  <c:v>60.06724445716828</c:v>
                </c:pt>
                <c:pt idx="1">
                  <c:v>52.44065933538025</c:v>
                </c:pt>
                <c:pt idx="2">
                  <c:v>52.05451703162154</c:v>
                </c:pt>
                <c:pt idx="3">
                  <c:v>48.94496035587073</c:v>
                </c:pt>
                <c:pt idx="4">
                  <c:v>45.62155750880665</c:v>
                </c:pt>
                <c:pt idx="5">
                  <c:v>39.35989152016646</c:v>
                </c:pt>
                <c:pt idx="6">
                  <c:v>32.34023598244001</c:v>
                </c:pt>
                <c:pt idx="7">
                  <c:v>28.84267629787026</c:v>
                </c:pt>
                <c:pt idx="8">
                  <c:v>25.88083421230094</c:v>
                </c:pt>
                <c:pt idx="9">
                  <c:v>25.79436070966427</c:v>
                </c:pt>
                <c:pt idx="10">
                  <c:v>23.26058575688759</c:v>
                </c:pt>
                <c:pt idx="11">
                  <c:v>22.54335000782498</c:v>
                </c:pt>
                <c:pt idx="12">
                  <c:v>22.19168278142373</c:v>
                </c:pt>
                <c:pt idx="13">
                  <c:v>21.59546728007757</c:v>
                </c:pt>
                <c:pt idx="14">
                  <c:v>21.31860971514265</c:v>
                </c:pt>
                <c:pt idx="15">
                  <c:v>18.43623583445846</c:v>
                </c:pt>
                <c:pt idx="16">
                  <c:v>18.33158418203381</c:v>
                </c:pt>
                <c:pt idx="17">
                  <c:v>16.7855533916401</c:v>
                </c:pt>
                <c:pt idx="18">
                  <c:v>16.16543154915295</c:v>
                </c:pt>
                <c:pt idx="19">
                  <c:v>16.0801362588105</c:v>
                </c:pt>
                <c:pt idx="20">
                  <c:v>15.5269906310442</c:v>
                </c:pt>
                <c:pt idx="21">
                  <c:v>13.67951799403451</c:v>
                </c:pt>
                <c:pt idx="22">
                  <c:v>12.70987023405661</c:v>
                </c:pt>
                <c:pt idx="23">
                  <c:v>12.1603454652434</c:v>
                </c:pt>
                <c:pt idx="24">
                  <c:v>8.217722684096268</c:v>
                </c:pt>
                <c:pt idx="25">
                  <c:v>8.19612765518197</c:v>
                </c:pt>
                <c:pt idx="26">
                  <c:v>6.2442604325052</c:v>
                </c:pt>
                <c:pt idx="27">
                  <c:v>6.105049197921971</c:v>
                </c:pt>
                <c:pt idx="28">
                  <c:v>4.805523925090846</c:v>
                </c:pt>
                <c:pt idx="29">
                  <c:v>4.420707135868732</c:v>
                </c:pt>
                <c:pt idx="30">
                  <c:v>2.938794213167356</c:v>
                </c:pt>
                <c:pt idx="31">
                  <c:v>1.427612081201716</c:v>
                </c:pt>
                <c:pt idx="32">
                  <c:v>-0.45880846479605</c:v>
                </c:pt>
                <c:pt idx="33">
                  <c:v>-1.655825154068228</c:v>
                </c:pt>
                <c:pt idx="34">
                  <c:v>-2.449770310411694</c:v>
                </c:pt>
                <c:pt idx="35">
                  <c:v>-7.012618398099761</c:v>
                </c:pt>
                <c:pt idx="36">
                  <c:v>-7.920857984038367</c:v>
                </c:pt>
                <c:pt idx="37">
                  <c:v>-10.4997592027049</c:v>
                </c:pt>
                <c:pt idx="38">
                  <c:v>-12.88306238854428</c:v>
                </c:pt>
              </c:numCache>
            </c:numRef>
          </c:val>
        </c:ser>
        <c:dLbls>
          <c:showLegendKey val="0"/>
          <c:showVal val="0"/>
          <c:showCatName val="0"/>
          <c:showSerName val="0"/>
          <c:showPercent val="0"/>
          <c:showBubbleSize val="0"/>
        </c:dLbls>
        <c:gapWidth val="50"/>
        <c:axId val="-2145300552"/>
        <c:axId val="-2145303528"/>
      </c:barChart>
      <c:catAx>
        <c:axId val="-2145300552"/>
        <c:scaling>
          <c:orientation val="minMax"/>
        </c:scaling>
        <c:delete val="0"/>
        <c:axPos val="b"/>
        <c:majorTickMark val="out"/>
        <c:minorTickMark val="none"/>
        <c:tickLblPos val="nextTo"/>
        <c:txPr>
          <a:bodyPr/>
          <a:lstStyle/>
          <a:p>
            <a:pPr>
              <a:defRPr sz="1000"/>
            </a:pPr>
            <a:endParaRPr lang="ru-RU"/>
          </a:p>
        </c:txPr>
        <c:crossAx val="-2145303528"/>
        <c:crosses val="autoZero"/>
        <c:auto val="1"/>
        <c:lblAlgn val="ctr"/>
        <c:lblOffset val="100"/>
        <c:noMultiLvlLbl val="0"/>
      </c:catAx>
      <c:valAx>
        <c:axId val="-2145303528"/>
        <c:scaling>
          <c:orientation val="minMax"/>
          <c:max val="60.0"/>
        </c:scaling>
        <c:delete val="0"/>
        <c:axPos val="l"/>
        <c:numFmt formatCode="0" sourceLinked="0"/>
        <c:majorTickMark val="out"/>
        <c:minorTickMark val="none"/>
        <c:tickLblPos val="nextTo"/>
        <c:crossAx val="-2145300552"/>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manualLayout>
          <c:layoutTarget val="inner"/>
          <c:xMode val="edge"/>
          <c:yMode val="edge"/>
          <c:x val="0.0582066880777164"/>
          <c:y val="0.0339974408301612"/>
          <c:w val="0.929580300440129"/>
          <c:h val="0.867256464681312"/>
        </c:manualLayout>
      </c:layout>
      <c:barChart>
        <c:barDir val="col"/>
        <c:grouping val="clustered"/>
        <c:varyColors val="0"/>
        <c:ser>
          <c:idx val="0"/>
          <c:order val="0"/>
          <c:tx>
            <c:strRef>
              <c:f>Лист1!$B$1</c:f>
              <c:strCache>
                <c:ptCount val="1"/>
                <c:pt idx="0">
                  <c:v>2009</c:v>
                </c:pt>
              </c:strCache>
            </c:strRef>
          </c:tx>
          <c:spPr>
            <a:solidFill>
              <a:schemeClr val="bg1">
                <a:lumMod val="85000"/>
              </a:schemeClr>
            </a:solidFill>
          </c:spPr>
          <c:invertIfNegative val="0"/>
          <c:cat>
            <c:strRef>
              <c:f>Лист1!$A$2:$A$8</c:f>
              <c:strCache>
                <c:ptCount val="7"/>
                <c:pt idx="0">
                  <c:v>физика</c:v>
                </c:pt>
                <c:pt idx="1">
                  <c:v>химия</c:v>
                </c:pt>
                <c:pt idx="2">
                  <c:v>ИКТ</c:v>
                </c:pt>
                <c:pt idx="3">
                  <c:v>биология</c:v>
                </c:pt>
                <c:pt idx="4">
                  <c:v>история</c:v>
                </c:pt>
                <c:pt idx="5">
                  <c:v>иностранный</c:v>
                </c:pt>
                <c:pt idx="6">
                  <c:v>общество</c:v>
                </c:pt>
              </c:strCache>
            </c:strRef>
          </c:cat>
          <c:val>
            <c:numRef>
              <c:f>Лист1!$B$2:$B$8</c:f>
              <c:numCache>
                <c:formatCode>General</c:formatCode>
                <c:ptCount val="7"/>
                <c:pt idx="0">
                  <c:v>20.6</c:v>
                </c:pt>
                <c:pt idx="1">
                  <c:v>8.6</c:v>
                </c:pt>
                <c:pt idx="2">
                  <c:v>11.5</c:v>
                </c:pt>
                <c:pt idx="3">
                  <c:v>19.2</c:v>
                </c:pt>
                <c:pt idx="4">
                  <c:v>20.1</c:v>
                </c:pt>
                <c:pt idx="5">
                  <c:v>6.3</c:v>
                </c:pt>
                <c:pt idx="6">
                  <c:v>44.1</c:v>
                </c:pt>
              </c:numCache>
            </c:numRef>
          </c:val>
        </c:ser>
        <c:ser>
          <c:idx val="1"/>
          <c:order val="1"/>
          <c:tx>
            <c:strRef>
              <c:f>Лист1!$C$1</c:f>
              <c:strCache>
                <c:ptCount val="1"/>
                <c:pt idx="0">
                  <c:v>2010</c:v>
                </c:pt>
              </c:strCache>
            </c:strRef>
          </c:tx>
          <c:spPr>
            <a:solidFill>
              <a:schemeClr val="bg1">
                <a:lumMod val="65000"/>
              </a:schemeClr>
            </a:solidFill>
          </c:spPr>
          <c:invertIfNegative val="0"/>
          <c:cat>
            <c:strRef>
              <c:f>Лист1!$A$2:$A$8</c:f>
              <c:strCache>
                <c:ptCount val="7"/>
                <c:pt idx="0">
                  <c:v>физика</c:v>
                </c:pt>
                <c:pt idx="1">
                  <c:v>химия</c:v>
                </c:pt>
                <c:pt idx="2">
                  <c:v>ИКТ</c:v>
                </c:pt>
                <c:pt idx="3">
                  <c:v>биология</c:v>
                </c:pt>
                <c:pt idx="4">
                  <c:v>история</c:v>
                </c:pt>
                <c:pt idx="5">
                  <c:v>иностранный</c:v>
                </c:pt>
                <c:pt idx="6">
                  <c:v>общество</c:v>
                </c:pt>
              </c:strCache>
            </c:strRef>
          </c:cat>
          <c:val>
            <c:numRef>
              <c:f>Лист1!$C$2:$C$8</c:f>
              <c:numCache>
                <c:formatCode>General</c:formatCode>
                <c:ptCount val="7"/>
                <c:pt idx="0">
                  <c:v>21.6</c:v>
                </c:pt>
                <c:pt idx="1">
                  <c:v>10.4</c:v>
                </c:pt>
                <c:pt idx="2">
                  <c:v>11.1</c:v>
                </c:pt>
                <c:pt idx="3">
                  <c:v>22.6</c:v>
                </c:pt>
                <c:pt idx="4">
                  <c:v>21.9</c:v>
                </c:pt>
                <c:pt idx="5">
                  <c:v>7.8</c:v>
                </c:pt>
                <c:pt idx="6">
                  <c:v>48.8</c:v>
                </c:pt>
              </c:numCache>
            </c:numRef>
          </c:val>
        </c:ser>
        <c:ser>
          <c:idx val="2"/>
          <c:order val="2"/>
          <c:tx>
            <c:strRef>
              <c:f>Лист1!$D$1</c:f>
              <c:strCache>
                <c:ptCount val="1"/>
                <c:pt idx="0">
                  <c:v>2011</c:v>
                </c:pt>
              </c:strCache>
            </c:strRef>
          </c:tx>
          <c:spPr>
            <a:solidFill>
              <a:schemeClr val="tx1">
                <a:lumMod val="50000"/>
                <a:lumOff val="50000"/>
              </a:schemeClr>
            </a:solidFill>
          </c:spPr>
          <c:invertIfNegative val="0"/>
          <c:cat>
            <c:strRef>
              <c:f>Лист1!$A$2:$A$8</c:f>
              <c:strCache>
                <c:ptCount val="7"/>
                <c:pt idx="0">
                  <c:v>физика</c:v>
                </c:pt>
                <c:pt idx="1">
                  <c:v>химия</c:v>
                </c:pt>
                <c:pt idx="2">
                  <c:v>ИКТ</c:v>
                </c:pt>
                <c:pt idx="3">
                  <c:v>биология</c:v>
                </c:pt>
                <c:pt idx="4">
                  <c:v>история</c:v>
                </c:pt>
                <c:pt idx="5">
                  <c:v>иностранный</c:v>
                </c:pt>
                <c:pt idx="6">
                  <c:v>общество</c:v>
                </c:pt>
              </c:strCache>
            </c:strRef>
          </c:cat>
          <c:val>
            <c:numRef>
              <c:f>Лист1!$D$2:$D$8</c:f>
              <c:numCache>
                <c:formatCode>General</c:formatCode>
                <c:ptCount val="7"/>
                <c:pt idx="0">
                  <c:v>19.8</c:v>
                </c:pt>
                <c:pt idx="1">
                  <c:v>9.8</c:v>
                </c:pt>
                <c:pt idx="2">
                  <c:v>11.1</c:v>
                </c:pt>
                <c:pt idx="3">
                  <c:v>22.7</c:v>
                </c:pt>
                <c:pt idx="4">
                  <c:v>18.3</c:v>
                </c:pt>
                <c:pt idx="5">
                  <c:v>6.0</c:v>
                </c:pt>
                <c:pt idx="6">
                  <c:v>53.1</c:v>
                </c:pt>
              </c:numCache>
            </c:numRef>
          </c:val>
        </c:ser>
        <c:ser>
          <c:idx val="3"/>
          <c:order val="3"/>
          <c:tx>
            <c:strRef>
              <c:f>Лист1!$E$1</c:f>
              <c:strCache>
                <c:ptCount val="1"/>
                <c:pt idx="0">
                  <c:v>2012</c:v>
                </c:pt>
              </c:strCache>
            </c:strRef>
          </c:tx>
          <c:spPr>
            <a:solidFill>
              <a:schemeClr val="tx1">
                <a:lumMod val="65000"/>
                <a:lumOff val="35000"/>
              </a:schemeClr>
            </a:solidFill>
          </c:spPr>
          <c:invertIfNegative val="0"/>
          <c:cat>
            <c:strRef>
              <c:f>Лист1!$A$2:$A$8</c:f>
              <c:strCache>
                <c:ptCount val="7"/>
                <c:pt idx="0">
                  <c:v>физика</c:v>
                </c:pt>
                <c:pt idx="1">
                  <c:v>химия</c:v>
                </c:pt>
                <c:pt idx="2">
                  <c:v>ИКТ</c:v>
                </c:pt>
                <c:pt idx="3">
                  <c:v>биология</c:v>
                </c:pt>
                <c:pt idx="4">
                  <c:v>история</c:v>
                </c:pt>
                <c:pt idx="5">
                  <c:v>иностранный</c:v>
                </c:pt>
                <c:pt idx="6">
                  <c:v>общество</c:v>
                </c:pt>
              </c:strCache>
            </c:strRef>
          </c:cat>
          <c:val>
            <c:numRef>
              <c:f>Лист1!$E$2:$E$8</c:f>
              <c:numCache>
                <c:formatCode>General</c:formatCode>
                <c:ptCount val="7"/>
                <c:pt idx="0">
                  <c:v>19.8</c:v>
                </c:pt>
                <c:pt idx="1">
                  <c:v>10.7</c:v>
                </c:pt>
                <c:pt idx="2">
                  <c:v>10.4</c:v>
                </c:pt>
                <c:pt idx="3">
                  <c:v>20.9</c:v>
                </c:pt>
                <c:pt idx="4">
                  <c:v>19.5</c:v>
                </c:pt>
                <c:pt idx="5">
                  <c:v>7.7</c:v>
                </c:pt>
                <c:pt idx="6">
                  <c:v>58.7</c:v>
                </c:pt>
              </c:numCache>
            </c:numRef>
          </c:val>
        </c:ser>
        <c:ser>
          <c:idx val="4"/>
          <c:order val="4"/>
          <c:tx>
            <c:strRef>
              <c:f>Лист1!$F$1</c:f>
              <c:strCache>
                <c:ptCount val="1"/>
                <c:pt idx="0">
                  <c:v>2013</c:v>
                </c:pt>
              </c:strCache>
            </c:strRef>
          </c:tx>
          <c:spPr>
            <a:solidFill>
              <a:srgbClr val="C00000"/>
            </a:solidFill>
          </c:spPr>
          <c:invertIfNegative val="0"/>
          <c:dLbls>
            <c:txPr>
              <a:bodyPr/>
              <a:lstStyle/>
              <a:p>
                <a:pPr>
                  <a:defRPr sz="1100" b="1">
                    <a:solidFill>
                      <a:srgbClr val="C00000"/>
                    </a:solidFill>
                    <a:effectLst/>
                  </a:defRPr>
                </a:pPr>
                <a:endParaRPr lang="ru-RU"/>
              </a:p>
            </c:txPr>
            <c:showLegendKey val="0"/>
            <c:showVal val="1"/>
            <c:showCatName val="0"/>
            <c:showSerName val="0"/>
            <c:showPercent val="0"/>
            <c:showBubbleSize val="0"/>
            <c:showLeaderLines val="0"/>
          </c:dLbls>
          <c:cat>
            <c:strRef>
              <c:f>Лист1!$A$2:$A$8</c:f>
              <c:strCache>
                <c:ptCount val="7"/>
                <c:pt idx="0">
                  <c:v>физика</c:v>
                </c:pt>
                <c:pt idx="1">
                  <c:v>химия</c:v>
                </c:pt>
                <c:pt idx="2">
                  <c:v>ИКТ</c:v>
                </c:pt>
                <c:pt idx="3">
                  <c:v>биология</c:v>
                </c:pt>
                <c:pt idx="4">
                  <c:v>история</c:v>
                </c:pt>
                <c:pt idx="5">
                  <c:v>иностранный</c:v>
                </c:pt>
                <c:pt idx="6">
                  <c:v>общество</c:v>
                </c:pt>
              </c:strCache>
            </c:strRef>
          </c:cat>
          <c:val>
            <c:numRef>
              <c:f>Лист1!$F$2:$F$8</c:f>
              <c:numCache>
                <c:formatCode>0.0</c:formatCode>
                <c:ptCount val="7"/>
                <c:pt idx="0">
                  <c:v>18.8</c:v>
                </c:pt>
                <c:pt idx="1">
                  <c:v>10.7</c:v>
                </c:pt>
                <c:pt idx="2">
                  <c:v>10.0</c:v>
                </c:pt>
                <c:pt idx="3">
                  <c:v>19.1</c:v>
                </c:pt>
                <c:pt idx="4">
                  <c:v>17.9</c:v>
                </c:pt>
                <c:pt idx="5">
                  <c:v>7.8</c:v>
                </c:pt>
                <c:pt idx="6">
                  <c:v>59.0</c:v>
                </c:pt>
              </c:numCache>
            </c:numRef>
          </c:val>
        </c:ser>
        <c:dLbls>
          <c:showLegendKey val="0"/>
          <c:showVal val="0"/>
          <c:showCatName val="0"/>
          <c:showSerName val="0"/>
          <c:showPercent val="0"/>
          <c:showBubbleSize val="0"/>
        </c:dLbls>
        <c:gapWidth val="150"/>
        <c:axId val="-2142743928"/>
        <c:axId val="-2142740792"/>
      </c:barChart>
      <c:catAx>
        <c:axId val="-2142743928"/>
        <c:scaling>
          <c:orientation val="minMax"/>
        </c:scaling>
        <c:delete val="0"/>
        <c:axPos val="b"/>
        <c:majorTickMark val="out"/>
        <c:minorTickMark val="none"/>
        <c:tickLblPos val="nextTo"/>
        <c:txPr>
          <a:bodyPr/>
          <a:lstStyle/>
          <a:p>
            <a:pPr>
              <a:defRPr sz="1400"/>
            </a:pPr>
            <a:endParaRPr lang="ru-RU"/>
          </a:p>
        </c:txPr>
        <c:crossAx val="-2142740792"/>
        <c:crosses val="autoZero"/>
        <c:auto val="1"/>
        <c:lblAlgn val="ctr"/>
        <c:lblOffset val="100"/>
        <c:noMultiLvlLbl val="0"/>
      </c:catAx>
      <c:valAx>
        <c:axId val="-2142740792"/>
        <c:scaling>
          <c:orientation val="minMax"/>
        </c:scaling>
        <c:delete val="0"/>
        <c:axPos val="l"/>
        <c:majorGridlines/>
        <c:title>
          <c:tx>
            <c:rich>
              <a:bodyPr rot="-5400000" vert="horz"/>
              <a:lstStyle/>
              <a:p>
                <a:pPr>
                  <a:defRPr sz="1200" b="0"/>
                </a:pPr>
                <a:r>
                  <a:rPr lang="ru-RU" sz="1200" b="0" dirty="0" smtClean="0"/>
                  <a:t>Востребованность предметов по выбору, %</a:t>
                </a:r>
                <a:endParaRPr lang="ru-RU" sz="1200" b="0" dirty="0"/>
              </a:p>
            </c:rich>
          </c:tx>
          <c:layout/>
          <c:overlay val="0"/>
        </c:title>
        <c:numFmt formatCode="General" sourceLinked="1"/>
        <c:majorTickMark val="out"/>
        <c:minorTickMark val="none"/>
        <c:tickLblPos val="nextTo"/>
        <c:txPr>
          <a:bodyPr/>
          <a:lstStyle/>
          <a:p>
            <a:pPr>
              <a:defRPr sz="1200"/>
            </a:pPr>
            <a:endParaRPr lang="ru-RU"/>
          </a:p>
        </c:txPr>
        <c:crossAx val="-2142743928"/>
        <c:crosses val="autoZero"/>
        <c:crossBetween val="between"/>
      </c:valAx>
    </c:plotArea>
    <c:legend>
      <c:legendPos val="r"/>
      <c:layout>
        <c:manualLayout>
          <c:xMode val="edge"/>
          <c:yMode val="edge"/>
          <c:x val="0.0730251559503956"/>
          <c:y val="0.0501406276495594"/>
          <c:w val="0.43123294769047"/>
          <c:h val="0.107603784764656"/>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27825943687"/>
          <c:y val="0.0800352770387106"/>
          <c:w val="0.721130629892603"/>
          <c:h val="0.797474124391199"/>
        </c:manualLayout>
      </c:layout>
      <c:barChart>
        <c:barDir val="col"/>
        <c:grouping val="percentStacked"/>
        <c:varyColors val="0"/>
        <c:ser>
          <c:idx val="0"/>
          <c:order val="0"/>
          <c:tx>
            <c:strRef>
              <c:f>Лист1!$B$1</c:f>
              <c:strCache>
                <c:ptCount val="1"/>
                <c:pt idx="0">
                  <c:v>ниже минимального (&lt;36)</c:v>
                </c:pt>
              </c:strCache>
            </c:strRef>
          </c:tx>
          <c:spPr>
            <a:solidFill>
              <a:sysClr val="windowText" lastClr="000000">
                <a:lumMod val="50000"/>
                <a:lumOff val="50000"/>
              </a:sysClr>
            </a:solidFill>
            <a:ln>
              <a:solidFill>
                <a:sysClr val="windowText" lastClr="000000"/>
              </a:solidFill>
            </a:ln>
          </c:spPr>
          <c:invertIfNegative val="0"/>
          <c:dLbls>
            <c:dLbl>
              <c:idx val="0"/>
              <c:delete val="1"/>
              <c:extLst>
                <c:ext xmlns:c15="http://schemas.microsoft.com/office/drawing/2012/chart" uri="{CE6537A1-D6FC-4f65-9D91-7224C49458BB}"/>
              </c:extLst>
            </c:dLbl>
            <c:dLbl>
              <c:idx val="3"/>
              <c:layout>
                <c:manualLayout>
                  <c:x val="-0.28303670991289"/>
                  <c:y val="0.0500891835248302"/>
                </c:manualLayout>
              </c:layout>
              <c:spPr>
                <a:solidFill>
                  <a:sysClr val="window" lastClr="FFFFFF"/>
                </a:solidFill>
                <a:ln>
                  <a:noFill/>
                </a:ln>
                <a:effectLst/>
              </c:spPr>
              <c:txPr>
                <a:bodyPr wrap="square" lIns="38100" tIns="19050" rIns="38100" bIns="19050" anchor="ctr" anchorCtr="0">
                  <a:noAutofit/>
                </a:bodyPr>
                <a:lstStyle/>
                <a:p>
                  <a:pPr algn="ctr">
                    <a:lnSpc>
                      <a:spcPct val="100000"/>
                    </a:lnSpc>
                    <a:defRPr lang="ru-RU" sz="1200" b="0" i="0" u="none" strike="noStrike" kern="1200" baseline="0">
                      <a:solidFill>
                        <a:schemeClr val="tx1"/>
                      </a:solidFill>
                      <a:latin typeface="+mn-lt"/>
                      <a:ea typeface="+mn-ea"/>
                      <a:cs typeface="+mn-cs"/>
                    </a:defRPr>
                  </a:pPr>
                  <a:endParaRPr lang="ru-RU"/>
                </a:p>
              </c:txPr>
              <c:showLegendKey val="0"/>
              <c:showVal val="0"/>
              <c:showCatName val="0"/>
              <c:showSerName val="1"/>
              <c:showPercent val="0"/>
              <c:showBubbleSize val="0"/>
              <c:extLst>
                <c:ext xmlns:c15="http://schemas.microsoft.com/office/drawing/2012/chart" uri="{CE6537A1-D6FC-4f65-9D91-7224C49458BB}">
                  <c15:layout>
                    <c:manualLayout>
                      <c:w val="0.43067206932586549"/>
                      <c:h val="0.13599130396530845"/>
                    </c:manualLayout>
                  </c15:layout>
                </c:ext>
              </c:extLst>
            </c:dLbl>
            <c:spPr>
              <a:noFill/>
              <a:ln>
                <a:noFill/>
              </a:ln>
              <a:effectLst/>
            </c:spPr>
            <c:txPr>
              <a:bodyPr wrap="square" lIns="38100" tIns="19050" rIns="38100" bIns="19050" anchor="ctr" anchorCtr="0">
                <a:spAutoFit/>
              </a:bodyPr>
              <a:lstStyle/>
              <a:p>
                <a:pPr algn="ctr">
                  <a:lnSpc>
                    <a:spcPct val="100000"/>
                  </a:lnSpc>
                  <a:defRPr lang="ru-RU" sz="1200" b="0" i="0" u="none" strike="noStrike" kern="1200" baseline="0">
                    <a:solidFill>
                      <a:schemeClr val="tx1"/>
                    </a:solidFill>
                    <a:latin typeface="+mn-lt"/>
                    <a:ea typeface="+mn-ea"/>
                    <a:cs typeface="+mn-cs"/>
                  </a:defRPr>
                </a:pPr>
                <a:endParaRPr lang="ru-RU"/>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Лист1!$A$2:$A$5</c:f>
              <c:strCache>
                <c:ptCount val="4"/>
                <c:pt idx="0">
                  <c:v>2012 год</c:v>
                </c:pt>
                <c:pt idx="3">
                  <c:v>2013 год</c:v>
                </c:pt>
              </c:strCache>
            </c:strRef>
          </c:cat>
          <c:val>
            <c:numRef>
              <c:f>Лист1!$B$2:$B$5</c:f>
              <c:numCache>
                <c:formatCode>General</c:formatCode>
                <c:ptCount val="4"/>
                <c:pt idx="0">
                  <c:v>9.49</c:v>
                </c:pt>
                <c:pt idx="3">
                  <c:v>1.83</c:v>
                </c:pt>
              </c:numCache>
            </c:numRef>
          </c:val>
        </c:ser>
        <c:ser>
          <c:idx val="1"/>
          <c:order val="1"/>
          <c:tx>
            <c:strRef>
              <c:f>Лист1!$C$1</c:f>
              <c:strCache>
                <c:ptCount val="1"/>
                <c:pt idx="0">
                  <c:v>36-50 баллов</c:v>
                </c:pt>
              </c:strCache>
            </c:strRef>
          </c:tx>
          <c:spPr>
            <a:solidFill>
              <a:sysClr val="window" lastClr="FFFFFF">
                <a:lumMod val="85000"/>
              </a:sysClr>
            </a:solidFill>
            <a:ln>
              <a:solidFill>
                <a:sysClr val="windowText" lastClr="000000"/>
              </a:solidFill>
            </a:ln>
          </c:spPr>
          <c:invertIfNegative val="0"/>
          <c:dLbls>
            <c:dLbl>
              <c:idx val="0"/>
              <c:delete val="1"/>
              <c:extLst>
                <c:ext xmlns:c15="http://schemas.microsoft.com/office/drawing/2012/chart" uri="{CE6537A1-D6FC-4f65-9D91-7224C49458BB}"/>
              </c:extLst>
            </c:dLbl>
            <c:dLbl>
              <c:idx val="3"/>
              <c:layout>
                <c:manualLayout>
                  <c:x val="-0.276856583836364"/>
                  <c:y val="-0.05510228854834"/>
                </c:manualLayout>
              </c:layout>
              <c:showLegendKey val="0"/>
              <c:showVal val="0"/>
              <c:showCatName val="0"/>
              <c:showSerName val="1"/>
              <c:showPercent val="0"/>
              <c:showBubbleSize val="0"/>
              <c:extLst>
                <c:ext xmlns:c15="http://schemas.microsoft.com/office/drawing/2012/chart" uri="{CE6537A1-D6FC-4f65-9D91-7224C49458BB}">
                  <c15:layout>
                    <c:manualLayout>
                      <c:w val="0.45947615500656969"/>
                      <c:h val="0.19047985627001235"/>
                    </c:manualLayout>
                  </c15:layout>
                </c:ext>
              </c:extLst>
            </c:dLbl>
            <c:spPr>
              <a:noFill/>
              <a:ln>
                <a:noFill/>
              </a:ln>
              <a:effectLst/>
            </c:spPr>
            <c:txPr>
              <a:bodyPr wrap="square" lIns="38100" tIns="19050" rIns="38100" bIns="19050" anchor="ctr">
                <a:spAutoFit/>
              </a:bodyPr>
              <a:lstStyle/>
              <a:p>
                <a:pPr>
                  <a:lnSpc>
                    <a:spcPct val="100000"/>
                  </a:lnSpc>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2012 год</c:v>
                </c:pt>
                <c:pt idx="3">
                  <c:v>2013 год</c:v>
                </c:pt>
              </c:strCache>
            </c:strRef>
          </c:cat>
          <c:val>
            <c:numRef>
              <c:f>Лист1!$C$2:$C$5</c:f>
              <c:numCache>
                <c:formatCode>General</c:formatCode>
                <c:ptCount val="4"/>
                <c:pt idx="0">
                  <c:v>27.22</c:v>
                </c:pt>
                <c:pt idx="3">
                  <c:v>11.7</c:v>
                </c:pt>
              </c:numCache>
            </c:numRef>
          </c:val>
        </c:ser>
        <c:ser>
          <c:idx val="2"/>
          <c:order val="2"/>
          <c:tx>
            <c:strRef>
              <c:f>Лист1!$D$1</c:f>
              <c:strCache>
                <c:ptCount val="1"/>
                <c:pt idx="0">
                  <c:v>51-69 баллов</c:v>
                </c:pt>
              </c:strCache>
            </c:strRef>
          </c:tx>
          <c:spPr>
            <a:solidFill>
              <a:srgbClr val="9BBB59">
                <a:lumMod val="60000"/>
                <a:lumOff val="40000"/>
              </a:srgbClr>
            </a:solidFill>
            <a:ln>
              <a:solidFill>
                <a:sysClr val="windowText" lastClr="000000"/>
              </a:solidFill>
              <a:round/>
            </a:ln>
          </c:spPr>
          <c:invertIfNegative val="0"/>
          <c:dLbls>
            <c:dLbl>
              <c:idx val="0"/>
              <c:delete val="1"/>
              <c:extLst>
                <c:ext xmlns:c15="http://schemas.microsoft.com/office/drawing/2012/chart" uri="{CE6537A1-D6FC-4f65-9D91-7224C49458BB}"/>
              </c:extLst>
            </c:dLbl>
            <c:dLbl>
              <c:idx val="3"/>
              <c:layout>
                <c:manualLayout>
                  <c:x val="-0.279770611907319"/>
                  <c:y val="-0.137323057409417"/>
                </c:manualLayout>
              </c:layout>
              <c:spPr>
                <a:noFill/>
                <a:ln>
                  <a:noFill/>
                </a:ln>
                <a:effectLst/>
              </c:spPr>
              <c:txPr>
                <a:bodyPr wrap="square" lIns="38100" tIns="19050" rIns="38100" bIns="19050" anchor="ctr">
                  <a:noAutofit/>
                </a:bodyPr>
                <a:lstStyle/>
                <a:p>
                  <a:pPr>
                    <a:lnSpc>
                      <a:spcPct val="100000"/>
                    </a:lnSpc>
                    <a:defRPr sz="1600"/>
                  </a:pPr>
                  <a:endParaRPr lang="ru-RU"/>
                </a:p>
              </c:txPr>
              <c:dLblPos val="ctr"/>
              <c:showLegendKey val="0"/>
              <c:showVal val="0"/>
              <c:showCatName val="0"/>
              <c:showSerName val="1"/>
              <c:showPercent val="0"/>
              <c:showBubbleSize val="0"/>
              <c:extLst>
                <c:ext xmlns:c15="http://schemas.microsoft.com/office/drawing/2012/chart" uri="{CE6537A1-D6FC-4f65-9D91-7224C49458BB}">
                  <c15:layout>
                    <c:manualLayout>
                      <c:w val="0.46170569275611345"/>
                      <c:h val="0.25378917672444729"/>
                    </c:manualLayout>
                  </c15:layout>
                </c:ext>
              </c:extLst>
            </c:dLbl>
            <c:spPr>
              <a:noFill/>
              <a:ln>
                <a:noFill/>
              </a:ln>
              <a:effectLst/>
            </c:spPr>
            <c:txPr>
              <a:bodyPr wrap="square" lIns="38100" tIns="19050" rIns="38100" bIns="19050" anchor="ctr">
                <a:spAutoFit/>
              </a:bodyPr>
              <a:lstStyle/>
              <a:p>
                <a:pPr>
                  <a:defRPr sz="1600"/>
                </a:pPr>
                <a:endParaRPr lang="ru-RU"/>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Лист1!$A$2:$A$5</c:f>
              <c:strCache>
                <c:ptCount val="4"/>
                <c:pt idx="0">
                  <c:v>2012 год</c:v>
                </c:pt>
                <c:pt idx="3">
                  <c:v>2013 год</c:v>
                </c:pt>
              </c:strCache>
            </c:strRef>
          </c:cat>
          <c:val>
            <c:numRef>
              <c:f>Лист1!$D$2:$D$5</c:f>
              <c:numCache>
                <c:formatCode>General</c:formatCode>
                <c:ptCount val="4"/>
                <c:pt idx="0">
                  <c:v>38.61</c:v>
                </c:pt>
                <c:pt idx="3">
                  <c:v>26.61</c:v>
                </c:pt>
              </c:numCache>
            </c:numRef>
          </c:val>
        </c:ser>
        <c:ser>
          <c:idx val="3"/>
          <c:order val="3"/>
          <c:tx>
            <c:strRef>
              <c:f>Лист1!$E$1</c:f>
              <c:strCache>
                <c:ptCount val="1"/>
                <c:pt idx="0">
                  <c:v>70-100 баллов</c:v>
                </c:pt>
              </c:strCache>
            </c:strRef>
          </c:tx>
          <c:spPr>
            <a:solidFill>
              <a:srgbClr val="00B050"/>
            </a:solidFill>
            <a:ln>
              <a:solidFill>
                <a:sysClr val="windowText" lastClr="000000"/>
              </a:solidFill>
            </a:ln>
          </c:spPr>
          <c:invertIfNegative val="0"/>
          <c:dLbls>
            <c:dLbl>
              <c:idx val="0"/>
              <c:delete val="1"/>
            </c:dLbl>
            <c:dLbl>
              <c:idx val="3"/>
              <c:layout>
                <c:manualLayout>
                  <c:x val="-0.271086134462426"/>
                  <c:y val="-0.106970683393532"/>
                </c:manualLayout>
              </c:layout>
              <c:showLegendKey val="0"/>
              <c:showVal val="0"/>
              <c:showCatName val="0"/>
              <c:showSerName val="1"/>
              <c:showPercent val="0"/>
              <c:showBubbleSize val="0"/>
            </c:dLbl>
            <c:txPr>
              <a:bodyPr/>
              <a:lstStyle/>
              <a:p>
                <a:pPr>
                  <a:defRPr sz="1600"/>
                </a:pPr>
                <a:endParaRPr lang="ru-RU"/>
              </a:p>
            </c:txPr>
            <c:showLegendKey val="0"/>
            <c:showVal val="0"/>
            <c:showCatName val="0"/>
            <c:showSerName val="1"/>
            <c:showPercent val="0"/>
            <c:showBubbleSize val="0"/>
            <c:showLeaderLines val="0"/>
          </c:dLbls>
          <c:cat>
            <c:strRef>
              <c:f>Лист1!$A$2:$A$5</c:f>
              <c:strCache>
                <c:ptCount val="4"/>
                <c:pt idx="0">
                  <c:v>2012 год</c:v>
                </c:pt>
                <c:pt idx="3">
                  <c:v>2013 год</c:v>
                </c:pt>
              </c:strCache>
            </c:strRef>
          </c:cat>
          <c:val>
            <c:numRef>
              <c:f>Лист1!$E$2:$E$5</c:f>
              <c:numCache>
                <c:formatCode>General</c:formatCode>
                <c:ptCount val="4"/>
                <c:pt idx="0">
                  <c:v>24.68</c:v>
                </c:pt>
                <c:pt idx="3">
                  <c:v>59.86</c:v>
                </c:pt>
              </c:numCache>
            </c:numRef>
          </c:val>
        </c:ser>
        <c:dLbls>
          <c:showLegendKey val="0"/>
          <c:showVal val="0"/>
          <c:showCatName val="0"/>
          <c:showSerName val="0"/>
          <c:showPercent val="0"/>
          <c:showBubbleSize val="0"/>
        </c:dLbls>
        <c:gapWidth val="20"/>
        <c:overlap val="100"/>
        <c:serLines/>
        <c:axId val="-2142528152"/>
        <c:axId val="-2142525272"/>
      </c:barChart>
      <c:catAx>
        <c:axId val="-2142528152"/>
        <c:scaling>
          <c:orientation val="minMax"/>
        </c:scaling>
        <c:delete val="0"/>
        <c:axPos val="b"/>
        <c:numFmt formatCode="General" sourceLinked="0"/>
        <c:majorTickMark val="none"/>
        <c:minorTickMark val="none"/>
        <c:tickLblPos val="nextTo"/>
        <c:txPr>
          <a:bodyPr rot="0" vert="horz"/>
          <a:lstStyle/>
          <a:p>
            <a:pPr>
              <a:defRPr sz="1400" b="1"/>
            </a:pPr>
            <a:endParaRPr lang="ru-RU"/>
          </a:p>
        </c:txPr>
        <c:crossAx val="-2142525272"/>
        <c:crosses val="autoZero"/>
        <c:auto val="1"/>
        <c:lblAlgn val="ctr"/>
        <c:lblOffset val="300"/>
        <c:noMultiLvlLbl val="0"/>
      </c:catAx>
      <c:valAx>
        <c:axId val="-2142525272"/>
        <c:scaling>
          <c:orientation val="minMax"/>
        </c:scaling>
        <c:delete val="1"/>
        <c:axPos val="l"/>
        <c:numFmt formatCode="0%" sourceLinked="0"/>
        <c:majorTickMark val="out"/>
        <c:minorTickMark val="none"/>
        <c:tickLblPos val="nextTo"/>
        <c:crossAx val="-214252815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ru-RU" sz="1200" b="0" i="0" baseline="0" dirty="0" smtClean="0">
                <a:effectLst/>
              </a:rPr>
              <a:t>Соответствие между индексом образовательных ресурсов семей и результатами ЕГЭ выпускников  полных средних школ</a:t>
            </a:r>
            <a:endParaRPr lang="ru-RU" sz="1200" dirty="0">
              <a:effectLst/>
            </a:endParaRPr>
          </a:p>
        </c:rich>
      </c:tx>
      <c:layout>
        <c:manualLayout>
          <c:xMode val="edge"/>
          <c:yMode val="edge"/>
          <c:x val="0.109951731131529"/>
          <c:y val="0.0"/>
        </c:manualLayout>
      </c:layout>
      <c:overlay val="0"/>
    </c:title>
    <c:autoTitleDeleted val="0"/>
    <c:plotArea>
      <c:layout>
        <c:manualLayout>
          <c:layoutTarget val="inner"/>
          <c:xMode val="edge"/>
          <c:yMode val="edge"/>
          <c:x val="0.148660196148418"/>
          <c:y val="0.229929560839089"/>
          <c:w val="0.819312038615095"/>
          <c:h val="0.637771974268509"/>
        </c:manualLayout>
      </c:layout>
      <c:scatterChart>
        <c:scatterStyle val="lineMarker"/>
        <c:varyColors val="0"/>
        <c:ser>
          <c:idx val="0"/>
          <c:order val="0"/>
          <c:tx>
            <c:strRef>
              <c:f>Лист1!$B$1</c:f>
              <c:strCache>
                <c:ptCount val="1"/>
                <c:pt idx="0">
                  <c:v>Значения Y</c:v>
                </c:pt>
              </c:strCache>
            </c:strRef>
          </c:tx>
          <c:spPr>
            <a:ln w="28575">
              <a:noFill/>
            </a:ln>
          </c:spPr>
          <c:marker>
            <c:symbol val="circle"/>
            <c:size val="7"/>
            <c:spPr>
              <a:solidFill>
                <a:srgbClr val="C00000"/>
              </a:solidFill>
              <a:ln>
                <a:solidFill>
                  <a:sysClr val="windowText" lastClr="000000"/>
                </a:solidFill>
              </a:ln>
            </c:spPr>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linear"/>
            <c:dispRSqr val="0"/>
            <c:dispEq val="0"/>
          </c:trendline>
          <c:xVal>
            <c:numRef>
              <c:f>Лист1!$A$2:$A$88</c:f>
              <c:numCache>
                <c:formatCode>General</c:formatCode>
                <c:ptCount val="87"/>
                <c:pt idx="0">
                  <c:v>0.0</c:v>
                </c:pt>
                <c:pt idx="1">
                  <c:v>0.0547844950198493</c:v>
                </c:pt>
                <c:pt idx="2">
                  <c:v>0.0646807327210652</c:v>
                </c:pt>
                <c:pt idx="3">
                  <c:v>0.115485962473015</c:v>
                </c:pt>
                <c:pt idx="4">
                  <c:v>0.119465227740915</c:v>
                </c:pt>
                <c:pt idx="5">
                  <c:v>0.123025188044248</c:v>
                </c:pt>
                <c:pt idx="6">
                  <c:v>0.141616336164414</c:v>
                </c:pt>
                <c:pt idx="7">
                  <c:v>0.170270457492864</c:v>
                </c:pt>
                <c:pt idx="8">
                  <c:v>0.176416579783349</c:v>
                </c:pt>
                <c:pt idx="9">
                  <c:v>0.177809683064098</c:v>
                </c:pt>
                <c:pt idx="10">
                  <c:v>0.18016669519408</c:v>
                </c:pt>
                <c:pt idx="11">
                  <c:v>0.187705920765314</c:v>
                </c:pt>
                <c:pt idx="12">
                  <c:v>0.196400831184263</c:v>
                </c:pt>
                <c:pt idx="13">
                  <c:v>0.206297068885479</c:v>
                </c:pt>
                <c:pt idx="14">
                  <c:v>0.231201074803198</c:v>
                </c:pt>
                <c:pt idx="15">
                  <c:v>0.234951190213929</c:v>
                </c:pt>
                <c:pt idx="16">
                  <c:v>0.238511150517263</c:v>
                </c:pt>
                <c:pt idx="17">
                  <c:v>0.241097312504414</c:v>
                </c:pt>
                <c:pt idx="18">
                  <c:v>0.242490415785163</c:v>
                </c:pt>
                <c:pt idx="19">
                  <c:v>0.257102298637428</c:v>
                </c:pt>
                <c:pt idx="20">
                  <c:v>0.261081563905329</c:v>
                </c:pt>
                <c:pt idx="21">
                  <c:v>0.264641524208662</c:v>
                </c:pt>
                <c:pt idx="22">
                  <c:v>0.291902542256364</c:v>
                </c:pt>
                <c:pt idx="23">
                  <c:v>0.293295645537112</c:v>
                </c:pt>
                <c:pt idx="24">
                  <c:v>0.295881807524264</c:v>
                </c:pt>
                <c:pt idx="25">
                  <c:v>0.299441767827597</c:v>
                </c:pt>
                <c:pt idx="26">
                  <c:v>0.303191883238328</c:v>
                </c:pt>
                <c:pt idx="27">
                  <c:v>0.311886793657278</c:v>
                </c:pt>
                <c:pt idx="28">
                  <c:v>0.318032915947763</c:v>
                </c:pt>
                <c:pt idx="29">
                  <c:v>0.319426019228512</c:v>
                </c:pt>
                <c:pt idx="30">
                  <c:v>0.321783031358494</c:v>
                </c:pt>
                <c:pt idx="31">
                  <c:v>0.329322256929728</c:v>
                </c:pt>
                <c:pt idx="32">
                  <c:v>0.346687037276213</c:v>
                </c:pt>
                <c:pt idx="33">
                  <c:v>0.354226262847447</c:v>
                </c:pt>
                <c:pt idx="34">
                  <c:v>0.356583274977429</c:v>
                </c:pt>
                <c:pt idx="35">
                  <c:v>0.357976378258177</c:v>
                </c:pt>
                <c:pt idx="36">
                  <c:v>0.364122500548663</c:v>
                </c:pt>
                <c:pt idx="37">
                  <c:v>0.372817410967612</c:v>
                </c:pt>
                <c:pt idx="38">
                  <c:v>0.376567526378343</c:v>
                </c:pt>
                <c:pt idx="39">
                  <c:v>0.382713648668828</c:v>
                </c:pt>
                <c:pt idx="40">
                  <c:v>0.384106751949577</c:v>
                </c:pt>
                <c:pt idx="41">
                  <c:v>0.411367769997278</c:v>
                </c:pt>
                <c:pt idx="42">
                  <c:v>0.414927730300612</c:v>
                </c:pt>
                <c:pt idx="43">
                  <c:v>0.418906995568512</c:v>
                </c:pt>
                <c:pt idx="44">
                  <c:v>0.433518878420778</c:v>
                </c:pt>
                <c:pt idx="45">
                  <c:v>0.434911981701526</c:v>
                </c:pt>
                <c:pt idx="46">
                  <c:v>0.437498143688678</c:v>
                </c:pt>
                <c:pt idx="47">
                  <c:v>0.443501675737916</c:v>
                </c:pt>
                <c:pt idx="48">
                  <c:v>0.444808219402742</c:v>
                </c:pt>
                <c:pt idx="49">
                  <c:v>0.469712225320461</c:v>
                </c:pt>
                <c:pt idx="50">
                  <c:v>0.479608463021677</c:v>
                </c:pt>
                <c:pt idx="51">
                  <c:v>0.488303373440627</c:v>
                </c:pt>
                <c:pt idx="52">
                  <c:v>0.495842599011861</c:v>
                </c:pt>
                <c:pt idx="53">
                  <c:v>0.498199611141843</c:v>
                </c:pt>
                <c:pt idx="54">
                  <c:v>0.499592714422591</c:v>
                </c:pt>
                <c:pt idx="55">
                  <c:v>0.501846131061099</c:v>
                </c:pt>
                <c:pt idx="56">
                  <c:v>0.505738836713077</c:v>
                </c:pt>
                <c:pt idx="57">
                  <c:v>0.534392958041526</c:v>
                </c:pt>
                <c:pt idx="58">
                  <c:v>0.552984106161692</c:v>
                </c:pt>
                <c:pt idx="59">
                  <c:v>0.5552375228002</c:v>
                </c:pt>
                <c:pt idx="60">
                  <c:v>0.556544066465026</c:v>
                </c:pt>
                <c:pt idx="61">
                  <c:v>0.558987638210931</c:v>
                </c:pt>
                <c:pt idx="62">
                  <c:v>0.560523331732926</c:v>
                </c:pt>
                <c:pt idx="63">
                  <c:v>0.566526863782164</c:v>
                </c:pt>
                <c:pt idx="64">
                  <c:v>0.58511801190233</c:v>
                </c:pt>
                <c:pt idx="65">
                  <c:v>0.611328561484875</c:v>
                </c:pt>
                <c:pt idx="66">
                  <c:v>0.617332093534114</c:v>
                </c:pt>
                <c:pt idx="67">
                  <c:v>0.619918255521265</c:v>
                </c:pt>
                <c:pt idx="68">
                  <c:v>0.621224799186091</c:v>
                </c:pt>
                <c:pt idx="69">
                  <c:v>0.643462467225513</c:v>
                </c:pt>
                <c:pt idx="70">
                  <c:v>0.67600929420594</c:v>
                </c:pt>
                <c:pt idx="71">
                  <c:v>0.678262710844448</c:v>
                </c:pt>
                <c:pt idx="72">
                  <c:v>0.682012826255179</c:v>
                </c:pt>
                <c:pt idx="73">
                  <c:v>0.696853858964614</c:v>
                </c:pt>
                <c:pt idx="74">
                  <c:v>0.700603974375345</c:v>
                </c:pt>
                <c:pt idx="75">
                  <c:v>0.708143199946579</c:v>
                </c:pt>
                <c:pt idx="76">
                  <c:v>0.73540421799428</c:v>
                </c:pt>
                <c:pt idx="77">
                  <c:v>0.742943443565514</c:v>
                </c:pt>
                <c:pt idx="78">
                  <c:v>0.758948429698528</c:v>
                </c:pt>
                <c:pt idx="79">
                  <c:v>0.761534591685679</c:v>
                </c:pt>
                <c:pt idx="80">
                  <c:v>0.819879047008863</c:v>
                </c:pt>
                <c:pt idx="81">
                  <c:v>0.823629162419593</c:v>
                </c:pt>
                <c:pt idx="82">
                  <c:v>0.858429406038528</c:v>
                </c:pt>
                <c:pt idx="83">
                  <c:v>0.877020554158694</c:v>
                </c:pt>
                <c:pt idx="84">
                  <c:v>0.884559779729927</c:v>
                </c:pt>
                <c:pt idx="85">
                  <c:v>0.935365009481877</c:v>
                </c:pt>
                <c:pt idx="86">
                  <c:v>1.000045742202942</c:v>
                </c:pt>
              </c:numCache>
            </c:numRef>
          </c:xVal>
          <c:yVal>
            <c:numRef>
              <c:f>Лист1!$B$2:$B$88</c:f>
              <c:numCache>
                <c:formatCode>General</c:formatCode>
                <c:ptCount val="87"/>
                <c:pt idx="0">
                  <c:v>0.796613047945496</c:v>
                </c:pt>
                <c:pt idx="1">
                  <c:v>0.611657686632736</c:v>
                </c:pt>
                <c:pt idx="2">
                  <c:v>0.909598491827972</c:v>
                </c:pt>
                <c:pt idx="3">
                  <c:v>0.902321703893347</c:v>
                </c:pt>
                <c:pt idx="4">
                  <c:v>0.769884163483195</c:v>
                </c:pt>
                <c:pt idx="5">
                  <c:v>1.097986446135453</c:v>
                </c:pt>
                <c:pt idx="6">
                  <c:v>0.947437789088014</c:v>
                </c:pt>
                <c:pt idx="7">
                  <c:v>0.845562758003282</c:v>
                </c:pt>
                <c:pt idx="8">
                  <c:v>0.947437789088015</c:v>
                </c:pt>
                <c:pt idx="9">
                  <c:v>0.624833523986361</c:v>
                </c:pt>
                <c:pt idx="10">
                  <c:v>0.956057984025953</c:v>
                </c:pt>
                <c:pt idx="11">
                  <c:v>0.978886168248954</c:v>
                </c:pt>
                <c:pt idx="12">
                  <c:v>0.955587791574793</c:v>
                </c:pt>
                <c:pt idx="13">
                  <c:v>0.982289773406476</c:v>
                </c:pt>
                <c:pt idx="14">
                  <c:v>0.750170683442123</c:v>
                </c:pt>
                <c:pt idx="15">
                  <c:v>0.876125267328702</c:v>
                </c:pt>
                <c:pt idx="16">
                  <c:v>0.864482406633304</c:v>
                </c:pt>
                <c:pt idx="17">
                  <c:v>1.092841242545315</c:v>
                </c:pt>
                <c:pt idx="18">
                  <c:v>0.915023006470146</c:v>
                </c:pt>
                <c:pt idx="19">
                  <c:v>0.961329838781387</c:v>
                </c:pt>
                <c:pt idx="20">
                  <c:v>0.860668366060673</c:v>
                </c:pt>
                <c:pt idx="21">
                  <c:v>1.084969081052404</c:v>
                </c:pt>
                <c:pt idx="22">
                  <c:v>0.904650276032427</c:v>
                </c:pt>
                <c:pt idx="23">
                  <c:v>0.882916936067684</c:v>
                </c:pt>
                <c:pt idx="24">
                  <c:v>0.844430813213452</c:v>
                </c:pt>
                <c:pt idx="25">
                  <c:v>0.937250285979541</c:v>
                </c:pt>
                <c:pt idx="26">
                  <c:v>0.992106071948243</c:v>
                </c:pt>
                <c:pt idx="27">
                  <c:v>0.792078366683797</c:v>
                </c:pt>
                <c:pt idx="28">
                  <c:v>1.023844062401564</c:v>
                </c:pt>
                <c:pt idx="29">
                  <c:v>0.872050266085313</c:v>
                </c:pt>
                <c:pt idx="30">
                  <c:v>1.006525307117158</c:v>
                </c:pt>
                <c:pt idx="31">
                  <c:v>1.060470561672504</c:v>
                </c:pt>
                <c:pt idx="32">
                  <c:v>0.950216199026689</c:v>
                </c:pt>
                <c:pt idx="33">
                  <c:v>1.000922180407499</c:v>
                </c:pt>
                <c:pt idx="34">
                  <c:v>1.15005590646765</c:v>
                </c:pt>
                <c:pt idx="35">
                  <c:v>0.934194035046999</c:v>
                </c:pt>
                <c:pt idx="36">
                  <c:v>1.02554197958631</c:v>
                </c:pt>
                <c:pt idx="37">
                  <c:v>0.975453422636316</c:v>
                </c:pt>
                <c:pt idx="38">
                  <c:v>0.888457507933696</c:v>
                </c:pt>
                <c:pt idx="39">
                  <c:v>1.183448277767645</c:v>
                </c:pt>
                <c:pt idx="40">
                  <c:v>0.946305844298185</c:v>
                </c:pt>
                <c:pt idx="41">
                  <c:v>0.976302381228688</c:v>
                </c:pt>
                <c:pt idx="42">
                  <c:v>1.003469056184616</c:v>
                </c:pt>
                <c:pt idx="43">
                  <c:v>0.910762777897511</c:v>
                </c:pt>
                <c:pt idx="44">
                  <c:v>1.028937813955801</c:v>
                </c:pt>
                <c:pt idx="45">
                  <c:v>1.08893088781681</c:v>
                </c:pt>
                <c:pt idx="46">
                  <c:v>0.93399028498483</c:v>
                </c:pt>
                <c:pt idx="47">
                  <c:v>1.055425322037831</c:v>
                </c:pt>
                <c:pt idx="48">
                  <c:v>0.90329194228463</c:v>
                </c:pt>
                <c:pt idx="49">
                  <c:v>1.050238956818972</c:v>
                </c:pt>
                <c:pt idx="50">
                  <c:v>1.222500373016793</c:v>
                </c:pt>
                <c:pt idx="51">
                  <c:v>0.998375304630381</c:v>
                </c:pt>
                <c:pt idx="52">
                  <c:v>1.149150350635786</c:v>
                </c:pt>
                <c:pt idx="53">
                  <c:v>1.014675309603938</c:v>
                </c:pt>
                <c:pt idx="54">
                  <c:v>1.095156584160877</c:v>
                </c:pt>
                <c:pt idx="55">
                  <c:v>0.978000298413435</c:v>
                </c:pt>
                <c:pt idx="56">
                  <c:v>1.09260970838376</c:v>
                </c:pt>
                <c:pt idx="57">
                  <c:v>1.008562807738854</c:v>
                </c:pt>
                <c:pt idx="58">
                  <c:v>0.927580791503703</c:v>
                </c:pt>
                <c:pt idx="59">
                  <c:v>1.191937863691374</c:v>
                </c:pt>
                <c:pt idx="60">
                  <c:v>0.903291942284631</c:v>
                </c:pt>
                <c:pt idx="61">
                  <c:v>1.385500422752365</c:v>
                </c:pt>
                <c:pt idx="62">
                  <c:v>1.094743577278101</c:v>
                </c:pt>
                <c:pt idx="63">
                  <c:v>1.168167023104936</c:v>
                </c:pt>
                <c:pt idx="64">
                  <c:v>1.10534408726935</c:v>
                </c:pt>
                <c:pt idx="65">
                  <c:v>1.013193490969978</c:v>
                </c:pt>
                <c:pt idx="66">
                  <c:v>1.161375354365953</c:v>
                </c:pt>
                <c:pt idx="67">
                  <c:v>1.528125466270991</c:v>
                </c:pt>
                <c:pt idx="68">
                  <c:v>1.214859745685438</c:v>
                </c:pt>
                <c:pt idx="69">
                  <c:v>0.957625292196488</c:v>
                </c:pt>
                <c:pt idx="70">
                  <c:v>1.116617143987744</c:v>
                </c:pt>
                <c:pt idx="71">
                  <c:v>1.589250484921831</c:v>
                </c:pt>
                <c:pt idx="72">
                  <c:v>1.032333648325292</c:v>
                </c:pt>
                <c:pt idx="73">
                  <c:v>0.774250236243969</c:v>
                </c:pt>
                <c:pt idx="74">
                  <c:v>1.230650375503572</c:v>
                </c:pt>
                <c:pt idx="75">
                  <c:v>1.453417110142188</c:v>
                </c:pt>
                <c:pt idx="76">
                  <c:v>0.998375304630381</c:v>
                </c:pt>
                <c:pt idx="77">
                  <c:v>1.229292041755775</c:v>
                </c:pt>
                <c:pt idx="78">
                  <c:v>1.24287537923374</c:v>
                </c:pt>
                <c:pt idx="79">
                  <c:v>1.222500373016793</c:v>
                </c:pt>
                <c:pt idx="80">
                  <c:v>1.035050315820885</c:v>
                </c:pt>
                <c:pt idx="81">
                  <c:v>1.199214651625997</c:v>
                </c:pt>
                <c:pt idx="82">
                  <c:v>1.568875478704884</c:v>
                </c:pt>
                <c:pt idx="83">
                  <c:v>1.191937863691373</c:v>
                </c:pt>
                <c:pt idx="84">
                  <c:v>1.21231286990832</c:v>
                </c:pt>
                <c:pt idx="85">
                  <c:v>1.246271213603231</c:v>
                </c:pt>
                <c:pt idx="86">
                  <c:v>1.41214466165145</c:v>
                </c:pt>
              </c:numCache>
            </c:numRef>
          </c:yVal>
          <c:smooth val="0"/>
        </c:ser>
        <c:dLbls>
          <c:showLegendKey val="0"/>
          <c:showVal val="0"/>
          <c:showCatName val="0"/>
          <c:showSerName val="0"/>
          <c:showPercent val="0"/>
          <c:showBubbleSize val="0"/>
        </c:dLbls>
        <c:axId val="-2142501512"/>
        <c:axId val="-2142493256"/>
      </c:scatterChart>
      <c:valAx>
        <c:axId val="-2142501512"/>
        <c:scaling>
          <c:orientation val="minMax"/>
          <c:max val="1.0"/>
          <c:min val="0.0"/>
        </c:scaling>
        <c:delete val="0"/>
        <c:axPos val="b"/>
        <c:title>
          <c:tx>
            <c:rich>
              <a:bodyPr/>
              <a:lstStyle/>
              <a:p>
                <a:pPr>
                  <a:defRPr sz="1000" b="0"/>
                </a:pPr>
                <a:r>
                  <a:rPr lang="ru-RU" sz="1000" b="0" dirty="0" smtClean="0"/>
                  <a:t>Индекс образовательных ресурсов семьи</a:t>
                </a:r>
                <a:endParaRPr lang="ru-RU" sz="1000" b="0" dirty="0"/>
              </a:p>
            </c:rich>
          </c:tx>
          <c:layout/>
          <c:overlay val="0"/>
        </c:title>
        <c:numFmt formatCode="General" sourceLinked="1"/>
        <c:majorTickMark val="out"/>
        <c:minorTickMark val="none"/>
        <c:tickLblPos val="nextTo"/>
        <c:txPr>
          <a:bodyPr/>
          <a:lstStyle/>
          <a:p>
            <a:pPr>
              <a:defRPr sz="1000"/>
            </a:pPr>
            <a:endParaRPr lang="ru-RU"/>
          </a:p>
        </c:txPr>
        <c:crossAx val="-2142493256"/>
        <c:crosses val="autoZero"/>
        <c:crossBetween val="midCat"/>
      </c:valAx>
      <c:valAx>
        <c:axId val="-2142493256"/>
        <c:scaling>
          <c:orientation val="minMax"/>
          <c:max val="1.8"/>
          <c:min val="0.4"/>
        </c:scaling>
        <c:delete val="0"/>
        <c:axPos val="l"/>
        <c:majorGridlines/>
        <c:title>
          <c:tx>
            <c:rich>
              <a:bodyPr rot="-5400000" vert="horz"/>
              <a:lstStyle/>
              <a:p>
                <a:pPr>
                  <a:defRPr sz="1000" b="0"/>
                </a:pPr>
                <a:r>
                  <a:rPr lang="ru-RU" sz="1000" b="0" dirty="0" smtClean="0"/>
                  <a:t>Относительные результаты</a:t>
                </a:r>
                <a:r>
                  <a:rPr lang="ru-RU" sz="1000" b="0" baseline="0" dirty="0" smtClean="0"/>
                  <a:t> ЕГЭ по математике</a:t>
                </a:r>
                <a:endParaRPr lang="ru-RU" sz="1000" b="0" dirty="0"/>
              </a:p>
            </c:rich>
          </c:tx>
          <c:layout/>
          <c:overlay val="0"/>
        </c:title>
        <c:numFmt formatCode="General" sourceLinked="1"/>
        <c:majorTickMark val="out"/>
        <c:minorTickMark val="none"/>
        <c:tickLblPos val="nextTo"/>
        <c:txPr>
          <a:bodyPr/>
          <a:lstStyle/>
          <a:p>
            <a:pPr>
              <a:defRPr sz="1000"/>
            </a:pPr>
            <a:endParaRPr lang="ru-RU"/>
          </a:p>
        </c:txPr>
        <c:crossAx val="-2142501512"/>
        <c:crosses val="autoZero"/>
        <c:crossBetween val="midCat"/>
      </c:valAx>
    </c:plotArea>
    <c:plotVisOnly val="1"/>
    <c:dispBlanksAs val="gap"/>
    <c:showDLblsOverMax val="0"/>
  </c:chart>
  <c:spPr>
    <a:solidFill>
      <a:schemeClr val="bg1"/>
    </a:solidFill>
    <a:ln w="6350">
      <a:solidFill>
        <a:sysClr val="windowText" lastClr="000000"/>
      </a:solidFill>
      <a:prstDash val="sysDot"/>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cat>
            <c:strRef>
              <c:f>Лист1!$A$2:$A$5</c:f>
              <c:strCache>
                <c:ptCount val="4"/>
                <c:pt idx="0">
                  <c:v>Кв. 1</c:v>
                </c:pt>
                <c:pt idx="1">
                  <c:v>Кв. 2</c:v>
                </c:pt>
                <c:pt idx="2">
                  <c:v>Кв. 3</c:v>
                </c:pt>
                <c:pt idx="3">
                  <c:v>Кв. 4</c:v>
                </c:pt>
              </c:strCache>
            </c:strRef>
          </c:cat>
          <c:val>
            <c:numRef>
              <c:f>Лист1!$B$2:$B$5</c:f>
              <c:numCache>
                <c:formatCode>General</c:formatCode>
                <c:ptCount val="4"/>
                <c:pt idx="0">
                  <c:v>5.2</c:v>
                </c:pt>
                <c:pt idx="1">
                  <c:v>3.2</c:v>
                </c:pt>
                <c:pt idx="2">
                  <c:v>1.4</c:v>
                </c:pt>
                <c:pt idx="3">
                  <c:v>2.2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25"/>
    </mc:Choice>
    <mc:Fallback>
      <c:style val="25"/>
    </mc:Fallback>
  </mc:AlternateContent>
  <c:chart>
    <c:title>
      <c:tx>
        <c:rich>
          <a:bodyPr/>
          <a:lstStyle/>
          <a:p>
            <a:pPr>
              <a:defRPr sz="1300" b="1"/>
            </a:pPr>
            <a:r>
              <a:rPr lang="ru-RU" sz="1300" b="1" i="0" baseline="0" dirty="0" smtClean="0"/>
              <a:t>Выпускники из семей, обеспеченных образовательными ресурсами (отдельная комната, компьютер, интернет, библиотека) показывают более высокие результаты ЕГЭ</a:t>
            </a:r>
            <a:endParaRPr lang="ru-RU" sz="1300" b="1" i="0" baseline="0" dirty="0"/>
          </a:p>
        </c:rich>
      </c:tx>
      <c:layout>
        <c:manualLayout>
          <c:xMode val="edge"/>
          <c:yMode val="edge"/>
          <c:x val="0.161845194110888"/>
          <c:y val="0.0"/>
        </c:manualLayout>
      </c:layout>
      <c:overlay val="1"/>
    </c:title>
    <c:autoTitleDeleted val="0"/>
    <c:plotArea>
      <c:layout>
        <c:manualLayout>
          <c:layoutTarget val="inner"/>
          <c:xMode val="edge"/>
          <c:yMode val="edge"/>
          <c:x val="0.117969936820675"/>
          <c:y val="0.107549681289839"/>
          <c:w val="0.846118292838846"/>
          <c:h val="0.688537223722324"/>
        </c:manualLayout>
      </c:layout>
      <c:lineChart>
        <c:grouping val="standard"/>
        <c:varyColors val="0"/>
        <c:ser>
          <c:idx val="0"/>
          <c:order val="0"/>
          <c:tx>
            <c:strRef>
              <c:f>Лист1!$B$1</c:f>
              <c:strCache>
                <c:ptCount val="1"/>
                <c:pt idx="0">
                  <c:v>Средний относительный балл ЕГЭ по русскому языку</c:v>
                </c:pt>
              </c:strCache>
            </c:strRef>
          </c:tx>
          <c:spPr>
            <a:ln>
              <a:noFill/>
            </a:ln>
          </c:spPr>
          <c:marker>
            <c:symbol val="circle"/>
            <c:size val="10"/>
            <c:spPr>
              <a:solidFill>
                <a:schemeClr val="tx1"/>
              </a:solidFill>
            </c:spPr>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linear"/>
            <c:dispRSqr val="0"/>
            <c:dispEq val="0"/>
          </c:trendline>
          <c:cat>
            <c:strRef>
              <c:f>Лист1!$A$2:$A$7</c:f>
              <c:strCache>
                <c:ptCount val="6"/>
                <c:pt idx="0">
                  <c:v>условий для занятий нет</c:v>
                </c:pt>
                <c:pt idx="1">
                  <c:v>есть стол или тихое место для занятий и книги</c:v>
                </c:pt>
                <c:pt idx="2">
                  <c:v>есть отдельная комната и книги</c:v>
                </c:pt>
                <c:pt idx="3">
                  <c:v>есть компьютер без доступа в интернет</c:v>
                </c:pt>
                <c:pt idx="4">
                  <c:v>есть компьютер с интернетом и менее 200 книг</c:v>
                </c:pt>
                <c:pt idx="5">
                  <c:v>есть компьютер с интернетом и большая библиотека</c:v>
                </c:pt>
              </c:strCache>
            </c:strRef>
          </c:cat>
          <c:val>
            <c:numRef>
              <c:f>Лист1!$B$2:$B$7</c:f>
              <c:numCache>
                <c:formatCode>General</c:formatCode>
                <c:ptCount val="6"/>
                <c:pt idx="0">
                  <c:v>0.790352822937697</c:v>
                </c:pt>
                <c:pt idx="1">
                  <c:v>0.872328514912991</c:v>
                </c:pt>
                <c:pt idx="2">
                  <c:v>0.909399302689071</c:v>
                </c:pt>
                <c:pt idx="3">
                  <c:v>0.967445824360985</c:v>
                </c:pt>
                <c:pt idx="4">
                  <c:v>0.987676753670447</c:v>
                </c:pt>
                <c:pt idx="5">
                  <c:v>1.033433666004595</c:v>
                </c:pt>
              </c:numCache>
            </c:numRef>
          </c:val>
          <c:smooth val="0"/>
        </c:ser>
        <c:ser>
          <c:idx val="1"/>
          <c:order val="1"/>
          <c:tx>
            <c:strRef>
              <c:f>Лист1!$C$1</c:f>
              <c:strCache>
                <c:ptCount val="1"/>
                <c:pt idx="0">
                  <c:v>Средний относительный балл ЕГЭ по математике</c:v>
                </c:pt>
              </c:strCache>
            </c:strRef>
          </c:tx>
          <c:spPr>
            <a:ln>
              <a:noFill/>
            </a:ln>
          </c:spPr>
          <c:marker>
            <c:symbol val="circle"/>
            <c:size val="10"/>
            <c:spPr>
              <a:solidFill>
                <a:srgbClr val="C00000"/>
              </a:solidFill>
            </c:spPr>
          </c:marker>
          <c:trendline>
            <c:spPr>
              <a:ln w="25400" cap="flat" cmpd="sng" algn="ctr">
                <a:solidFill>
                  <a:schemeClr val="accent2"/>
                </a:solidFill>
                <a:prstDash val="solid"/>
              </a:ln>
              <a:effectLst>
                <a:outerShdw blurRad="40000" dist="20000" dir="5400000" rotWithShape="0">
                  <a:srgbClr val="000000">
                    <a:alpha val="38000"/>
                  </a:srgbClr>
                </a:outerShdw>
              </a:effectLst>
            </c:spPr>
            <c:trendlineType val="linear"/>
            <c:dispRSqr val="0"/>
            <c:dispEq val="0"/>
          </c:trendline>
          <c:cat>
            <c:strRef>
              <c:f>Лист1!$A$2:$A$7</c:f>
              <c:strCache>
                <c:ptCount val="6"/>
                <c:pt idx="0">
                  <c:v>условий для занятий нет</c:v>
                </c:pt>
                <c:pt idx="1">
                  <c:v>есть стол или тихое место для занятий и книги</c:v>
                </c:pt>
                <c:pt idx="2">
                  <c:v>есть отдельная комната и книги</c:v>
                </c:pt>
                <c:pt idx="3">
                  <c:v>есть компьютер без доступа в интернет</c:v>
                </c:pt>
                <c:pt idx="4">
                  <c:v>есть компьютер с интернетом и менее 200 книг</c:v>
                </c:pt>
                <c:pt idx="5">
                  <c:v>есть компьютер с интернетом и большая библиотека</c:v>
                </c:pt>
              </c:strCache>
            </c:strRef>
          </c:cat>
          <c:val>
            <c:numRef>
              <c:f>Лист1!$C$2:$C$7</c:f>
              <c:numCache>
                <c:formatCode>General</c:formatCode>
                <c:ptCount val="6"/>
                <c:pt idx="0">
                  <c:v>0.721614803516857</c:v>
                </c:pt>
                <c:pt idx="1">
                  <c:v>0.779892545657893</c:v>
                </c:pt>
                <c:pt idx="2">
                  <c:v>0.884135953533656</c:v>
                </c:pt>
                <c:pt idx="3">
                  <c:v>0.95346712766242</c:v>
                </c:pt>
                <c:pt idx="4">
                  <c:v>0.997618338455141</c:v>
                </c:pt>
                <c:pt idx="5">
                  <c:v>1.034473950880755</c:v>
                </c:pt>
              </c:numCache>
            </c:numRef>
          </c:val>
          <c:smooth val="0"/>
        </c:ser>
        <c:dLbls>
          <c:showLegendKey val="0"/>
          <c:showVal val="0"/>
          <c:showCatName val="0"/>
          <c:showSerName val="0"/>
          <c:showPercent val="0"/>
          <c:showBubbleSize val="0"/>
        </c:dLbls>
        <c:marker val="1"/>
        <c:smooth val="0"/>
        <c:axId val="-2142420200"/>
        <c:axId val="-2142414776"/>
      </c:lineChart>
      <c:catAx>
        <c:axId val="-2142420200"/>
        <c:scaling>
          <c:orientation val="minMax"/>
        </c:scaling>
        <c:delete val="0"/>
        <c:axPos val="b"/>
        <c:title>
          <c:tx>
            <c:rich>
              <a:bodyPr/>
              <a:lstStyle/>
              <a:p>
                <a:pPr>
                  <a:defRPr sz="900" b="1" i="1"/>
                </a:pPr>
                <a:r>
                  <a:rPr lang="ru-RU" sz="900" b="1" i="1" dirty="0" smtClean="0"/>
                  <a:t>Группы</a:t>
                </a:r>
                <a:r>
                  <a:rPr lang="ru-RU" sz="900" b="1" i="1" baseline="0" dirty="0" smtClean="0"/>
                  <a:t> выпускников школ, различающиеся образовательными ресурсами</a:t>
                </a:r>
                <a:endParaRPr lang="ru-RU" sz="900" b="1" i="1" dirty="0"/>
              </a:p>
            </c:rich>
          </c:tx>
          <c:layout/>
          <c:overlay val="0"/>
        </c:title>
        <c:majorTickMark val="out"/>
        <c:minorTickMark val="none"/>
        <c:tickLblPos val="nextTo"/>
        <c:txPr>
          <a:bodyPr rot="0" vert="horz"/>
          <a:lstStyle/>
          <a:p>
            <a:pPr>
              <a:defRPr sz="900"/>
            </a:pPr>
            <a:endParaRPr lang="ru-RU"/>
          </a:p>
        </c:txPr>
        <c:crossAx val="-2142414776"/>
        <c:crosses val="autoZero"/>
        <c:auto val="1"/>
        <c:lblAlgn val="ctr"/>
        <c:lblOffset val="100"/>
        <c:noMultiLvlLbl val="0"/>
      </c:catAx>
      <c:valAx>
        <c:axId val="-2142414776"/>
        <c:scaling>
          <c:orientation val="minMax"/>
          <c:max val="1.1"/>
          <c:min val="0.6"/>
        </c:scaling>
        <c:delete val="0"/>
        <c:axPos val="l"/>
        <c:title>
          <c:tx>
            <c:rich>
              <a:bodyPr rot="-5400000" vert="horz"/>
              <a:lstStyle/>
              <a:p>
                <a:pPr>
                  <a:defRPr sz="1000" b="0" i="1"/>
                </a:pPr>
                <a:r>
                  <a:rPr lang="ru-RU" sz="1000" b="0" i="1" dirty="0" smtClean="0"/>
                  <a:t>Относительные результаты </a:t>
                </a:r>
                <a:r>
                  <a:rPr lang="ru-RU" sz="1000" b="0" i="1" dirty="0"/>
                  <a:t>ЕГЭ</a:t>
                </a:r>
              </a:p>
            </c:rich>
          </c:tx>
          <c:layout/>
          <c:overlay val="0"/>
        </c:title>
        <c:numFmt formatCode="#,##0.0" sourceLinked="0"/>
        <c:majorTickMark val="out"/>
        <c:minorTickMark val="none"/>
        <c:tickLblPos val="nextTo"/>
        <c:crossAx val="-2142420200"/>
        <c:crosses val="autoZero"/>
        <c:crossBetween val="between"/>
      </c:valAx>
    </c:plotArea>
    <c:legend>
      <c:legendPos val="r"/>
      <c:layout>
        <c:manualLayout>
          <c:xMode val="edge"/>
          <c:yMode val="edge"/>
          <c:x val="0.197203782837239"/>
          <c:y val="0.636746078133026"/>
          <c:w val="0.75619722719443"/>
          <c:h val="0.144344066440283"/>
        </c:manualLayout>
      </c:layout>
      <c:overlay val="0"/>
      <c:txPr>
        <a:bodyPr/>
        <a:lstStyle/>
        <a:p>
          <a:pPr>
            <a:defRPr sz="900"/>
          </a:pPr>
          <a:endParaRPr lang="ru-RU"/>
        </a:p>
      </c:txPr>
    </c:legend>
    <c:plotVisOnly val="1"/>
    <c:dispBlanksAs val="gap"/>
    <c:showDLblsOverMax val="0"/>
  </c:chart>
  <c:spPr>
    <a:solidFill>
      <a:schemeClr val="bg1"/>
    </a:solidFill>
    <a:ln>
      <a:solidFill>
        <a:sysClr val="windowText" lastClr="000000"/>
      </a:solidFill>
      <a:prstDash val="sysDot"/>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nSpc>
                <a:spcPts val="1200"/>
              </a:lnSpc>
              <a:defRPr sz="1600" b="1" i="0" u="none" strike="noStrike" kern="1200" cap="none" spc="20" baseline="0">
                <a:solidFill>
                  <a:srgbClr val="FF0000"/>
                </a:solidFill>
                <a:latin typeface="+mn-lt"/>
                <a:ea typeface="+mn-ea"/>
                <a:cs typeface="+mn-cs"/>
              </a:defRPr>
            </a:pPr>
            <a:r>
              <a:rPr lang="ru-RU" sz="1600" b="1" baseline="0" dirty="0" smtClean="0">
                <a:solidFill>
                  <a:srgbClr val="FF0000"/>
                </a:solidFill>
              </a:rPr>
              <a:t>Большую долю заданий в тесте ЕГЭ по математике составили задания на уравнения и неравенства</a:t>
            </a:r>
            <a:endParaRPr lang="ru-RU" sz="1600" b="1" dirty="0">
              <a:solidFill>
                <a:srgbClr val="FF0000"/>
              </a:solidFill>
            </a:endParaRPr>
          </a:p>
        </c:rich>
      </c:tx>
      <c:layout>
        <c:manualLayout>
          <c:xMode val="edge"/>
          <c:yMode val="edge"/>
          <c:x val="0.0635754013442951"/>
          <c:y val="0.0207159362314547"/>
        </c:manualLayout>
      </c:layout>
      <c:overlay val="0"/>
      <c:spPr>
        <a:noFill/>
        <a:ln>
          <a:noFill/>
        </a:ln>
        <a:effectLst/>
      </c:spPr>
    </c:title>
    <c:autoTitleDeleted val="0"/>
    <c:plotArea>
      <c:layout>
        <c:manualLayout>
          <c:layoutTarget val="inner"/>
          <c:xMode val="edge"/>
          <c:yMode val="edge"/>
          <c:x val="0.332787500261646"/>
          <c:y val="0.374836842593204"/>
          <c:w val="0.352317737642677"/>
          <c:h val="0.583768030685932"/>
        </c:manualLayout>
      </c:layout>
      <c:pieChart>
        <c:varyColors val="1"/>
        <c:ser>
          <c:idx val="0"/>
          <c:order val="0"/>
          <c:tx>
            <c:strRef>
              <c:f>Лист1!$B$1</c:f>
              <c:strCache>
                <c:ptCount val="1"/>
                <c:pt idx="0">
                  <c:v>Продажи</c:v>
                </c:pt>
              </c:strCache>
            </c:strRef>
          </c:tx>
          <c:dPt>
            <c:idx val="0"/>
            <c:bubble3D val="0"/>
            <c:explosion val="13"/>
            <c:spPr>
              <a:solidFill>
                <a:srgbClr val="0070C0"/>
              </a:solidFill>
              <a:ln w="9525" cap="flat" cmpd="sng" algn="ctr">
                <a:solidFill>
                  <a:schemeClr val="accent1">
                    <a:tint val="50000"/>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1">
                      <a:tint val="70000"/>
                      <a:tint val="50000"/>
                      <a:satMod val="300000"/>
                    </a:schemeClr>
                  </a:gs>
                  <a:gs pos="35000">
                    <a:schemeClr val="accent1">
                      <a:tint val="70000"/>
                      <a:tint val="37000"/>
                      <a:satMod val="300000"/>
                    </a:schemeClr>
                  </a:gs>
                  <a:gs pos="100000">
                    <a:schemeClr val="accent1">
                      <a:tint val="70000"/>
                      <a:tint val="15000"/>
                      <a:satMod val="350000"/>
                    </a:schemeClr>
                  </a:gs>
                </a:gsLst>
                <a:lin ang="16200000" scaled="1"/>
              </a:gradFill>
              <a:ln w="9525" cap="flat" cmpd="sng" algn="ctr">
                <a:solidFill>
                  <a:schemeClr val="accent1">
                    <a:tint val="70000"/>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1">
                      <a:tint val="90000"/>
                      <a:tint val="50000"/>
                      <a:satMod val="300000"/>
                    </a:schemeClr>
                  </a:gs>
                  <a:gs pos="35000">
                    <a:schemeClr val="accent1">
                      <a:tint val="90000"/>
                      <a:tint val="37000"/>
                      <a:satMod val="300000"/>
                    </a:schemeClr>
                  </a:gs>
                  <a:gs pos="100000">
                    <a:schemeClr val="accent1">
                      <a:tint val="90000"/>
                      <a:tint val="15000"/>
                      <a:satMod val="350000"/>
                    </a:schemeClr>
                  </a:gs>
                </a:gsLst>
                <a:lin ang="16200000" scaled="1"/>
              </a:gradFill>
              <a:ln w="9525" cap="flat" cmpd="sng" algn="ctr">
                <a:solidFill>
                  <a:schemeClr val="accent1">
                    <a:tint val="90000"/>
                    <a:shade val="95000"/>
                  </a:schemeClr>
                </a:solidFill>
                <a:round/>
              </a:ln>
              <a:effectLst>
                <a:outerShdw blurRad="40000" dist="20000" dir="5400000" rotWithShape="0">
                  <a:srgbClr val="000000">
                    <a:alpha val="38000"/>
                  </a:srgbClr>
                </a:outerShdw>
              </a:effectLst>
            </c:spPr>
          </c:dPt>
          <c:dPt>
            <c:idx val="3"/>
            <c:bubble3D val="0"/>
            <c:spPr>
              <a:solidFill>
                <a:schemeClr val="tx2">
                  <a:lumMod val="40000"/>
                  <a:lumOff val="60000"/>
                </a:schemeClr>
              </a:solidFill>
              <a:ln w="9525" cap="flat" cmpd="sng" algn="ctr">
                <a:solidFill>
                  <a:schemeClr val="accent1">
                    <a:shade val="90000"/>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1">
                      <a:shade val="70000"/>
                      <a:tint val="50000"/>
                      <a:satMod val="300000"/>
                    </a:schemeClr>
                  </a:gs>
                  <a:gs pos="35000">
                    <a:schemeClr val="accent1">
                      <a:shade val="70000"/>
                      <a:tint val="37000"/>
                      <a:satMod val="300000"/>
                    </a:schemeClr>
                  </a:gs>
                  <a:gs pos="100000">
                    <a:schemeClr val="accent1">
                      <a:shade val="70000"/>
                      <a:tint val="15000"/>
                      <a:satMod val="350000"/>
                    </a:schemeClr>
                  </a:gs>
                </a:gsLst>
                <a:lin ang="16200000" scaled="1"/>
              </a:gradFill>
              <a:ln w="9525" cap="flat" cmpd="sng" algn="ctr">
                <a:solidFill>
                  <a:schemeClr val="accent1">
                    <a:shade val="70000"/>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1">
                      <a:shade val="50000"/>
                      <a:tint val="50000"/>
                      <a:satMod val="300000"/>
                    </a:schemeClr>
                  </a:gs>
                  <a:gs pos="35000">
                    <a:schemeClr val="accent1">
                      <a:shade val="50000"/>
                      <a:tint val="37000"/>
                      <a:satMod val="300000"/>
                    </a:schemeClr>
                  </a:gs>
                  <a:gs pos="100000">
                    <a:schemeClr val="accent1">
                      <a:shade val="50000"/>
                      <a:tint val="15000"/>
                      <a:satMod val="350000"/>
                    </a:schemeClr>
                  </a:gs>
                </a:gsLst>
                <a:lin ang="16200000" scaled="1"/>
              </a:gradFill>
              <a:ln w="9525" cap="flat" cmpd="sng" algn="ctr">
                <a:solidFill>
                  <a:schemeClr val="accent1">
                    <a:shade val="50000"/>
                    <a:shade val="95000"/>
                  </a:schemeClr>
                </a:solidFill>
                <a:round/>
              </a:ln>
              <a:effectLst>
                <a:outerShdw blurRad="40000" dist="20000" dir="5400000" rotWithShape="0">
                  <a:srgbClr val="000000">
                    <a:alpha val="38000"/>
                  </a:srgbClr>
                </a:outerShdw>
              </a:effectLst>
            </c:spPr>
          </c:dPt>
          <c:dLbls>
            <c:dLbl>
              <c:idx val="0"/>
              <c:layout>
                <c:manualLayout>
                  <c:x val="0.0128810340517721"/>
                  <c:y val="-0.025319441367865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lnSpc>
                      <a:spcPct val="100000"/>
                    </a:lnSpc>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1"/>
              <c:showSerName val="0"/>
              <c:showPercent val="0"/>
              <c:showBubbleSize val="0"/>
            </c:dLbl>
            <c:dLbl>
              <c:idx val="1"/>
              <c:layout>
                <c:manualLayout>
                  <c:x val="0.102695707421398"/>
                  <c:y val="-0.0207159362314547"/>
                </c:manualLayout>
              </c:layout>
              <c:showLegendKey val="0"/>
              <c:showVal val="1"/>
              <c:showCatName val="1"/>
              <c:showSerName val="0"/>
              <c:showPercent val="0"/>
              <c:showBubbleSize val="0"/>
            </c:dLbl>
            <c:dLbl>
              <c:idx val="2"/>
              <c:layout>
                <c:manualLayout>
                  <c:x val="-0.0355479599488946"/>
                  <c:y val="0.00590126882662654"/>
                </c:manualLayout>
              </c:layout>
              <c:showLegendKey val="0"/>
              <c:showVal val="1"/>
              <c:showCatName val="1"/>
              <c:showSerName val="0"/>
              <c:showPercent val="0"/>
              <c:showBubbleSize val="0"/>
            </c:dLbl>
            <c:dLbl>
              <c:idx val="3"/>
              <c:layout>
                <c:manualLayout>
                  <c:x val="-0.0976852748038179"/>
                  <c:y val="0.131899834044145"/>
                </c:manualLayout>
              </c:layout>
              <c:showLegendKey val="0"/>
              <c:showVal val="1"/>
              <c:showCatName val="1"/>
              <c:showSerName val="0"/>
              <c:showPercent val="0"/>
              <c:showBubbleSize val="0"/>
            </c:dLbl>
            <c:dLbl>
              <c:idx val="4"/>
              <c:layout>
                <c:manualLayout>
                  <c:x val="-0.0884090130724882"/>
                  <c:y val="-0.032781419469"/>
                </c:manualLayout>
              </c:layout>
              <c:showLegendKey val="0"/>
              <c:showVal val="1"/>
              <c:showCatName val="1"/>
              <c:showSerName val="0"/>
              <c:showPercent val="0"/>
              <c:showBubbleSize val="0"/>
            </c:dLbl>
            <c:dLbl>
              <c:idx val="5"/>
              <c:layout>
                <c:manualLayout>
                  <c:x val="0.0344196130985446"/>
                  <c:y val="-0.015725842363796"/>
                </c:manualLayout>
              </c:layout>
              <c:showLegendKey val="0"/>
              <c:showVal val="1"/>
              <c:showCatName val="1"/>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lnSpc>
                    <a:spcPct val="100000"/>
                  </a:lnSpc>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Лист1!$A$2:$A$7</c:f>
              <c:strCache>
                <c:ptCount val="6"/>
                <c:pt idx="0">
                  <c:v>Уметь решать уравнения и неравенства</c:v>
                </c:pt>
                <c:pt idx="1">
                  <c:v>Уметь выполнять действия с геометрич. фигурами, координатами и векторами</c:v>
                </c:pt>
                <c:pt idx="2">
                  <c:v>Уметь строить и исследовать математические модели</c:v>
                </c:pt>
                <c:pt idx="3">
                  <c:v>Уметь использовать приобретенные знания и умения в повседневной жизни</c:v>
                </c:pt>
                <c:pt idx="4">
                  <c:v>Уметь выполнять действия с функциями</c:v>
                </c:pt>
                <c:pt idx="5">
                  <c:v>Уметь выполнять вычисления и преобразования</c:v>
                </c:pt>
              </c:strCache>
            </c:strRef>
          </c:cat>
          <c:val>
            <c:numRef>
              <c:f>Лист1!$B$2:$B$7</c:f>
              <c:numCache>
                <c:formatCode>0.00%</c:formatCode>
                <c:ptCount val="6"/>
                <c:pt idx="0">
                  <c:v>0.303</c:v>
                </c:pt>
                <c:pt idx="1">
                  <c:v>0.2727</c:v>
                </c:pt>
                <c:pt idx="2">
                  <c:v>0.1818</c:v>
                </c:pt>
                <c:pt idx="3">
                  <c:v>0.1515</c:v>
                </c:pt>
                <c:pt idx="4">
                  <c:v>0.0606</c:v>
                </c:pt>
                <c:pt idx="5">
                  <c:v>0.0303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b="0" dirty="0" smtClean="0">
                <a:solidFill>
                  <a:srgbClr val="FF0000"/>
                </a:solidFill>
              </a:rPr>
              <a:t>Большинство учащихся начальной школы показали повышенный уровень достижений по математике (в%)</a:t>
            </a:r>
            <a:endParaRPr lang="ru-RU" sz="1600" b="0" dirty="0">
              <a:solidFill>
                <a:srgbClr val="FF0000"/>
              </a:solidFill>
            </a:endParaRPr>
          </a:p>
        </c:rich>
      </c:tx>
      <c:layout/>
      <c:overlay val="0"/>
    </c:title>
    <c:autoTitleDeleted val="0"/>
    <c:plotArea>
      <c:layout/>
      <c:barChart>
        <c:barDir val="bar"/>
        <c:grouping val="clustered"/>
        <c:varyColors val="0"/>
        <c:ser>
          <c:idx val="0"/>
          <c:order val="0"/>
          <c:tx>
            <c:strRef>
              <c:f>Лист1!$B$1</c:f>
              <c:strCache>
                <c:ptCount val="1"/>
                <c:pt idx="0">
                  <c:v>Ряд 1</c:v>
                </c:pt>
              </c:strCache>
            </c:strRef>
          </c:tx>
          <c:invertIfNegative val="0"/>
          <c:dPt>
            <c:idx val="3"/>
            <c:invertIfNegative val="0"/>
            <c:bubble3D val="0"/>
            <c:spPr>
              <a:solidFill>
                <a:schemeClr val="accent6">
                  <a:lumMod val="60000"/>
                  <a:lumOff val="40000"/>
                </a:schemeClr>
              </a:solidFill>
            </c:spPr>
          </c:dPt>
          <c:dLbls>
            <c:dLblPos val="inEnd"/>
            <c:showLegendKey val="0"/>
            <c:showVal val="1"/>
            <c:showCatName val="0"/>
            <c:showSerName val="0"/>
            <c:showPercent val="0"/>
            <c:showBubbleSize val="0"/>
            <c:showLeaderLines val="0"/>
          </c:dLbls>
          <c:cat>
            <c:strRef>
              <c:f>Лист1!$A$2:$A$6</c:f>
              <c:strCache>
                <c:ptCount val="5"/>
                <c:pt idx="0">
                  <c:v>Недостаточный</c:v>
                </c:pt>
                <c:pt idx="1">
                  <c:v>Пониженный</c:v>
                </c:pt>
                <c:pt idx="2">
                  <c:v>Базовый</c:v>
                </c:pt>
                <c:pt idx="3">
                  <c:v>Повышенный</c:v>
                </c:pt>
                <c:pt idx="4">
                  <c:v>Высокий</c:v>
                </c:pt>
              </c:strCache>
            </c:strRef>
          </c:cat>
          <c:val>
            <c:numRef>
              <c:f>Лист1!$B$2:$B$6</c:f>
              <c:numCache>
                <c:formatCode>General</c:formatCode>
                <c:ptCount val="5"/>
                <c:pt idx="0">
                  <c:v>7.0</c:v>
                </c:pt>
                <c:pt idx="1">
                  <c:v>19.0</c:v>
                </c:pt>
                <c:pt idx="2">
                  <c:v>24.0</c:v>
                </c:pt>
                <c:pt idx="3">
                  <c:v>34.0</c:v>
                </c:pt>
                <c:pt idx="4">
                  <c:v>16.0</c:v>
                </c:pt>
              </c:numCache>
            </c:numRef>
          </c:val>
        </c:ser>
        <c:dLbls>
          <c:showLegendKey val="0"/>
          <c:showVal val="0"/>
          <c:showCatName val="0"/>
          <c:showSerName val="0"/>
          <c:showPercent val="0"/>
          <c:showBubbleSize val="0"/>
        </c:dLbls>
        <c:gapWidth val="36"/>
        <c:overlap val="-20"/>
        <c:axId val="2146668168"/>
        <c:axId val="2146670952"/>
      </c:barChart>
      <c:catAx>
        <c:axId val="2146668168"/>
        <c:scaling>
          <c:orientation val="minMax"/>
        </c:scaling>
        <c:delete val="0"/>
        <c:axPos val="l"/>
        <c:majorTickMark val="none"/>
        <c:minorTickMark val="none"/>
        <c:tickLblPos val="nextTo"/>
        <c:crossAx val="2146670952"/>
        <c:crosses val="autoZero"/>
        <c:auto val="1"/>
        <c:lblAlgn val="ctr"/>
        <c:lblOffset val="50"/>
        <c:tickLblSkip val="1"/>
        <c:noMultiLvlLbl val="0"/>
      </c:catAx>
      <c:valAx>
        <c:axId val="2146670952"/>
        <c:scaling>
          <c:orientation val="minMax"/>
        </c:scaling>
        <c:delete val="1"/>
        <c:axPos val="b"/>
        <c:numFmt formatCode="General" sourceLinked="1"/>
        <c:majorTickMark val="out"/>
        <c:minorTickMark val="none"/>
        <c:tickLblPos val="nextTo"/>
        <c:crossAx val="2146668168"/>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invertIfNegative val="0"/>
          <c:dPt>
            <c:idx val="3"/>
            <c:invertIfNegative val="0"/>
            <c:bubble3D val="0"/>
            <c:spPr>
              <a:solidFill>
                <a:schemeClr val="accent6">
                  <a:lumMod val="60000"/>
                  <a:lumOff val="40000"/>
                </a:schemeClr>
              </a:solidFill>
            </c:spPr>
          </c:dPt>
          <c:dLbls>
            <c:dLblPos val="inEnd"/>
            <c:showLegendKey val="0"/>
            <c:showVal val="1"/>
            <c:showCatName val="0"/>
            <c:showSerName val="0"/>
            <c:showPercent val="0"/>
            <c:showBubbleSize val="0"/>
            <c:showLeaderLines val="0"/>
          </c:dLbls>
          <c:cat>
            <c:strRef>
              <c:f>Лист1!$A$2:$A$6</c:f>
              <c:strCache>
                <c:ptCount val="5"/>
                <c:pt idx="0">
                  <c:v>Недостаточный</c:v>
                </c:pt>
                <c:pt idx="1">
                  <c:v>Пониженный</c:v>
                </c:pt>
                <c:pt idx="2">
                  <c:v>Базовый</c:v>
                </c:pt>
                <c:pt idx="3">
                  <c:v>Повышенный</c:v>
                </c:pt>
                <c:pt idx="4">
                  <c:v>Высокий</c:v>
                </c:pt>
              </c:strCache>
            </c:strRef>
          </c:cat>
          <c:val>
            <c:numRef>
              <c:f>Лист1!$B$2:$B$6</c:f>
              <c:numCache>
                <c:formatCode>General</c:formatCode>
                <c:ptCount val="5"/>
                <c:pt idx="0">
                  <c:v>7.0</c:v>
                </c:pt>
                <c:pt idx="1">
                  <c:v>19.0</c:v>
                </c:pt>
                <c:pt idx="2">
                  <c:v>24.0</c:v>
                </c:pt>
                <c:pt idx="3">
                  <c:v>34.0</c:v>
                </c:pt>
                <c:pt idx="4">
                  <c:v>16.0</c:v>
                </c:pt>
              </c:numCache>
            </c:numRef>
          </c:val>
        </c:ser>
        <c:dLbls>
          <c:showLegendKey val="0"/>
          <c:showVal val="0"/>
          <c:showCatName val="0"/>
          <c:showSerName val="0"/>
          <c:showPercent val="0"/>
          <c:showBubbleSize val="0"/>
        </c:dLbls>
        <c:gapWidth val="36"/>
        <c:overlap val="-20"/>
        <c:axId val="2144928472"/>
        <c:axId val="2072870760"/>
      </c:barChart>
      <c:catAx>
        <c:axId val="2144928472"/>
        <c:scaling>
          <c:orientation val="minMax"/>
        </c:scaling>
        <c:delete val="0"/>
        <c:axPos val="l"/>
        <c:majorTickMark val="none"/>
        <c:minorTickMark val="none"/>
        <c:tickLblPos val="nextTo"/>
        <c:crossAx val="2072870760"/>
        <c:crosses val="autoZero"/>
        <c:auto val="1"/>
        <c:lblAlgn val="ctr"/>
        <c:lblOffset val="50"/>
        <c:tickLblSkip val="1"/>
        <c:noMultiLvlLbl val="0"/>
      </c:catAx>
      <c:valAx>
        <c:axId val="2072870760"/>
        <c:scaling>
          <c:orientation val="minMax"/>
        </c:scaling>
        <c:delete val="1"/>
        <c:axPos val="b"/>
        <c:numFmt formatCode="General" sourceLinked="1"/>
        <c:majorTickMark val="out"/>
        <c:minorTickMark val="none"/>
        <c:tickLblPos val="nextTo"/>
        <c:crossAx val="2144928472"/>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5580527378672"/>
          <c:y val="0.0773308103062941"/>
          <c:w val="0.932635871085214"/>
          <c:h val="0.585064127989034"/>
        </c:manualLayout>
      </c:layout>
      <c:barChart>
        <c:barDir val="col"/>
        <c:grouping val="clustered"/>
        <c:varyColors val="0"/>
        <c:ser>
          <c:idx val="0"/>
          <c:order val="0"/>
          <c:tx>
            <c:strRef>
              <c:f>Лист1!$B$1</c:f>
              <c:strCache>
                <c:ptCount val="1"/>
                <c:pt idx="0">
                  <c:v>Ряд 1</c:v>
                </c:pt>
              </c:strCache>
            </c:strRef>
          </c:tx>
          <c:invertIfNegative val="0"/>
          <c:dPt>
            <c:idx val="3"/>
            <c:invertIfNegative val="0"/>
            <c:bubble3D val="0"/>
            <c:spPr>
              <a:solidFill>
                <a:schemeClr val="accent6">
                  <a:lumMod val="60000"/>
                  <a:lumOff val="40000"/>
                </a:schemeClr>
              </a:solidFill>
            </c:spPr>
          </c:dPt>
          <c:dLbls>
            <c:dLblPos val="inEnd"/>
            <c:showLegendKey val="0"/>
            <c:showVal val="1"/>
            <c:showCatName val="0"/>
            <c:showSerName val="0"/>
            <c:showPercent val="0"/>
            <c:showBubbleSize val="0"/>
            <c:showLeaderLines val="0"/>
          </c:dLbls>
          <c:cat>
            <c:strRef>
              <c:f>Лист1!$A$2:$A$6</c:f>
              <c:strCache>
                <c:ptCount val="5"/>
                <c:pt idx="0">
                  <c:v>Недостаточный</c:v>
                </c:pt>
                <c:pt idx="1">
                  <c:v>Пониженный</c:v>
                </c:pt>
                <c:pt idx="2">
                  <c:v>Базовый</c:v>
                </c:pt>
                <c:pt idx="3">
                  <c:v>Повышенный</c:v>
                </c:pt>
                <c:pt idx="4">
                  <c:v>Высокий</c:v>
                </c:pt>
              </c:strCache>
            </c:strRef>
          </c:cat>
          <c:val>
            <c:numRef>
              <c:f>Лист1!$B$2:$B$6</c:f>
              <c:numCache>
                <c:formatCode>General</c:formatCode>
                <c:ptCount val="5"/>
                <c:pt idx="0">
                  <c:v>7.0</c:v>
                </c:pt>
                <c:pt idx="1">
                  <c:v>19.0</c:v>
                </c:pt>
                <c:pt idx="2">
                  <c:v>24.0</c:v>
                </c:pt>
                <c:pt idx="3">
                  <c:v>34.0</c:v>
                </c:pt>
                <c:pt idx="4">
                  <c:v>16.0</c:v>
                </c:pt>
              </c:numCache>
            </c:numRef>
          </c:val>
        </c:ser>
        <c:dLbls>
          <c:showLegendKey val="0"/>
          <c:showVal val="0"/>
          <c:showCatName val="0"/>
          <c:showSerName val="0"/>
          <c:showPercent val="0"/>
          <c:showBubbleSize val="0"/>
        </c:dLbls>
        <c:gapWidth val="36"/>
        <c:axId val="2147146120"/>
        <c:axId val="2053477096"/>
      </c:barChart>
      <c:catAx>
        <c:axId val="2147146120"/>
        <c:scaling>
          <c:orientation val="minMax"/>
        </c:scaling>
        <c:delete val="0"/>
        <c:axPos val="b"/>
        <c:majorTickMark val="none"/>
        <c:minorTickMark val="none"/>
        <c:tickLblPos val="nextTo"/>
        <c:txPr>
          <a:bodyPr rot="-5400000" vert="horz"/>
          <a:lstStyle/>
          <a:p>
            <a:pPr>
              <a:defRPr/>
            </a:pPr>
            <a:endParaRPr lang="ru-RU"/>
          </a:p>
        </c:txPr>
        <c:crossAx val="2053477096"/>
        <c:crosses val="autoZero"/>
        <c:auto val="1"/>
        <c:lblAlgn val="ctr"/>
        <c:lblOffset val="50"/>
        <c:tickLblSkip val="1"/>
        <c:noMultiLvlLbl val="0"/>
      </c:catAx>
      <c:valAx>
        <c:axId val="2053477096"/>
        <c:scaling>
          <c:orientation val="minMax"/>
        </c:scaling>
        <c:delete val="1"/>
        <c:axPos val="l"/>
        <c:numFmt formatCode="General" sourceLinked="1"/>
        <c:majorTickMark val="out"/>
        <c:minorTickMark val="none"/>
        <c:tickLblPos val="nextTo"/>
        <c:crossAx val="2147146120"/>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390937197072644"/>
          <c:y val="0.178446657299367"/>
          <c:w val="0.937654332043082"/>
          <c:h val="0.647090231535219"/>
        </c:manualLayout>
      </c:layout>
      <c:barChart>
        <c:barDir val="col"/>
        <c:grouping val="clustered"/>
        <c:varyColors val="0"/>
        <c:ser>
          <c:idx val="0"/>
          <c:order val="0"/>
          <c:tx>
            <c:strRef>
              <c:f>Лист1!$B$1</c:f>
              <c:strCache>
                <c:ptCount val="1"/>
                <c:pt idx="0">
                  <c:v>Россия</c:v>
                </c:pt>
              </c:strCache>
            </c:strRef>
          </c:tx>
          <c:spPr>
            <a:solidFill>
              <a:srgbClr val="FF0000"/>
            </a:solidFill>
          </c:spPr>
          <c:invertIfNegative val="0"/>
          <c:dLbls>
            <c:dLbl>
              <c:idx val="3"/>
              <c:layout>
                <c:manualLayout>
                  <c:x val="-0.00267618461206492"/>
                  <c:y val="0.0155171360498503"/>
                </c:manualLayout>
              </c:layout>
              <c:showLegendKey val="0"/>
              <c:showVal val="1"/>
              <c:showCatName val="0"/>
              <c:showSerName val="0"/>
              <c:showPercent val="0"/>
              <c:showBubbleSize val="0"/>
            </c:dLbl>
            <c:numFmt formatCode="0.0%" sourceLinked="0"/>
            <c:txPr>
              <a:bodyPr/>
              <a:lstStyle/>
              <a:p>
                <a:pPr>
                  <a:defRPr sz="1400"/>
                </a:pPr>
                <a:endParaRPr lang="ru-RU"/>
              </a:p>
            </c:txPr>
            <c:showLegendKey val="0"/>
            <c:showVal val="1"/>
            <c:showCatName val="0"/>
            <c:showSerName val="0"/>
            <c:showPercent val="0"/>
            <c:showBubbleSize val="0"/>
            <c:showLeaderLines val="0"/>
          </c:dLbls>
          <c:cat>
            <c:numRef>
              <c:f>Лист1!$A$2:$A$5</c:f>
              <c:numCache>
                <c:formatCode>General</c:formatCode>
                <c:ptCount val="4"/>
                <c:pt idx="0">
                  <c:v>2011.0</c:v>
                </c:pt>
                <c:pt idx="1">
                  <c:v>2012.0</c:v>
                </c:pt>
                <c:pt idx="2">
                  <c:v>2013.0</c:v>
                </c:pt>
                <c:pt idx="3">
                  <c:v>2014.0</c:v>
                </c:pt>
              </c:numCache>
            </c:numRef>
          </c:cat>
          <c:val>
            <c:numRef>
              <c:f>Лист1!$B$2:$B$5</c:f>
              <c:numCache>
                <c:formatCode>0.00%</c:formatCode>
                <c:ptCount val="4"/>
                <c:pt idx="0">
                  <c:v>0.016</c:v>
                </c:pt>
                <c:pt idx="1">
                  <c:v>0.022</c:v>
                </c:pt>
                <c:pt idx="2">
                  <c:v>0.022</c:v>
                </c:pt>
                <c:pt idx="3">
                  <c:v>0.02</c:v>
                </c:pt>
              </c:numCache>
            </c:numRef>
          </c:val>
        </c:ser>
        <c:ser>
          <c:idx val="1"/>
          <c:order val="1"/>
          <c:tx>
            <c:strRef>
              <c:f>Лист1!$C$1</c:f>
              <c:strCache>
                <c:ptCount val="1"/>
                <c:pt idx="0">
                  <c:v>Чувашская Республика</c:v>
                </c:pt>
              </c:strCache>
            </c:strRef>
          </c:tx>
          <c:spPr>
            <a:solidFill>
              <a:srgbClr val="FFC000"/>
            </a:solidFill>
          </c:spPr>
          <c:invertIfNegative val="0"/>
          <c:dLbls>
            <c:dLbl>
              <c:idx val="0"/>
              <c:layout>
                <c:manualLayout>
                  <c:x val="0.00535236922412983"/>
                  <c:y val="0.0155171360498503"/>
                </c:manualLayout>
              </c:layout>
              <c:showLegendKey val="0"/>
              <c:showVal val="1"/>
              <c:showCatName val="0"/>
              <c:showSerName val="0"/>
              <c:showPercent val="0"/>
              <c:showBubbleSize val="0"/>
            </c:dLbl>
            <c:dLbl>
              <c:idx val="1"/>
              <c:layout>
                <c:manualLayout>
                  <c:x val="0.0187332922844543"/>
                  <c:y val="0.00517237868328344"/>
                </c:manualLayout>
              </c:layout>
              <c:showLegendKey val="0"/>
              <c:showVal val="1"/>
              <c:showCatName val="0"/>
              <c:showSerName val="0"/>
              <c:showPercent val="0"/>
              <c:showBubbleSize val="0"/>
            </c:dLbl>
            <c:dLbl>
              <c:idx val="2"/>
              <c:layout>
                <c:manualLayout>
                  <c:x val="0.00802855383619474"/>
                  <c:y val="0.0103443500926548"/>
                </c:manualLayout>
              </c:layout>
              <c:showLegendKey val="0"/>
              <c:showVal val="1"/>
              <c:showCatName val="0"/>
              <c:showSerName val="0"/>
              <c:showPercent val="0"/>
              <c:showBubbleSize val="0"/>
            </c:dLbl>
            <c:dLbl>
              <c:idx val="3"/>
              <c:layout>
                <c:manualLayout>
                  <c:x val="0.0187330815612566"/>
                  <c:y val="0.0103447573665669"/>
                </c:manualLayout>
              </c:layout>
              <c:showLegendKey val="0"/>
              <c:showVal val="1"/>
              <c:showCatName val="0"/>
              <c:showSerName val="0"/>
              <c:showPercent val="0"/>
              <c:showBubbleSize val="0"/>
            </c:dLbl>
            <c:numFmt formatCode="0.0%" sourceLinked="0"/>
            <c:txPr>
              <a:bodyPr/>
              <a:lstStyle/>
              <a:p>
                <a:pPr>
                  <a:defRPr sz="1400" b="1"/>
                </a:pPr>
                <a:endParaRPr lang="ru-RU"/>
              </a:p>
            </c:txPr>
            <c:showLegendKey val="0"/>
            <c:showVal val="1"/>
            <c:showCatName val="0"/>
            <c:showSerName val="0"/>
            <c:showPercent val="0"/>
            <c:showBubbleSize val="0"/>
            <c:showLeaderLines val="0"/>
          </c:dLbls>
          <c:cat>
            <c:numRef>
              <c:f>Лист1!$A$2:$A$5</c:f>
              <c:numCache>
                <c:formatCode>General</c:formatCode>
                <c:ptCount val="4"/>
                <c:pt idx="0">
                  <c:v>2011.0</c:v>
                </c:pt>
                <c:pt idx="1">
                  <c:v>2012.0</c:v>
                </c:pt>
                <c:pt idx="2">
                  <c:v>2013.0</c:v>
                </c:pt>
                <c:pt idx="3">
                  <c:v>2014.0</c:v>
                </c:pt>
              </c:numCache>
            </c:numRef>
          </c:cat>
          <c:val>
            <c:numRef>
              <c:f>Лист1!$C$2:$C$5</c:f>
              <c:numCache>
                <c:formatCode>0.00%</c:formatCode>
                <c:ptCount val="4"/>
                <c:pt idx="0">
                  <c:v>0.0108</c:v>
                </c:pt>
                <c:pt idx="1">
                  <c:v>0.0204</c:v>
                </c:pt>
                <c:pt idx="2">
                  <c:v>0.0126</c:v>
                </c:pt>
                <c:pt idx="3">
                  <c:v>0.015</c:v>
                </c:pt>
              </c:numCache>
            </c:numRef>
          </c:val>
        </c:ser>
        <c:dLbls>
          <c:showLegendKey val="0"/>
          <c:showVal val="0"/>
          <c:showCatName val="0"/>
          <c:showSerName val="0"/>
          <c:showPercent val="0"/>
          <c:showBubbleSize val="0"/>
        </c:dLbls>
        <c:gapWidth val="150"/>
        <c:axId val="2142786632"/>
        <c:axId val="2142771672"/>
      </c:barChart>
      <c:catAx>
        <c:axId val="2142786632"/>
        <c:scaling>
          <c:orientation val="minMax"/>
        </c:scaling>
        <c:delete val="0"/>
        <c:axPos val="b"/>
        <c:numFmt formatCode="General" sourceLinked="1"/>
        <c:majorTickMark val="out"/>
        <c:minorTickMark val="none"/>
        <c:tickLblPos val="nextTo"/>
        <c:txPr>
          <a:bodyPr/>
          <a:lstStyle/>
          <a:p>
            <a:pPr>
              <a:defRPr sz="1600"/>
            </a:pPr>
            <a:endParaRPr lang="ru-RU"/>
          </a:p>
        </c:txPr>
        <c:crossAx val="2142771672"/>
        <c:crosses val="autoZero"/>
        <c:auto val="1"/>
        <c:lblAlgn val="ctr"/>
        <c:lblOffset val="100"/>
        <c:noMultiLvlLbl val="0"/>
      </c:catAx>
      <c:valAx>
        <c:axId val="2142771672"/>
        <c:scaling>
          <c:orientation val="minMax"/>
        </c:scaling>
        <c:delete val="1"/>
        <c:axPos val="l"/>
        <c:numFmt formatCode="0.00%" sourceLinked="1"/>
        <c:majorTickMark val="out"/>
        <c:minorTickMark val="none"/>
        <c:tickLblPos val="nextTo"/>
        <c:crossAx val="2142786632"/>
        <c:crosses val="autoZero"/>
        <c:crossBetween val="between"/>
      </c:valAx>
    </c:plotArea>
    <c:legend>
      <c:legendPos val="r"/>
      <c:layout>
        <c:manualLayout>
          <c:xMode val="edge"/>
          <c:yMode val="edge"/>
          <c:x val="0.212643530199269"/>
          <c:y val="0.0"/>
          <c:w val="0.783802495281889"/>
          <c:h val="0.15398325481652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ru-RU" sz="1600" dirty="0" smtClean="0"/>
              <a:t>Решаемость заданий</a:t>
            </a:r>
            <a:r>
              <a:rPr lang="ru-RU" sz="1600" baseline="0" dirty="0" smtClean="0"/>
              <a:t> В9 и В11 по геометрии значительно ниже ожидаемой</a:t>
            </a:r>
            <a:endParaRPr lang="ru-RU" sz="1600" dirty="0"/>
          </a:p>
        </c:rich>
      </c:tx>
      <c:layout/>
      <c:overlay val="0"/>
      <c:spPr>
        <a:noFill/>
        <a:ln>
          <a:noFill/>
        </a:ln>
        <a:effectLst/>
      </c:spPr>
    </c:title>
    <c:autoTitleDeleted val="0"/>
    <c:plotArea>
      <c:layout>
        <c:manualLayout>
          <c:layoutTarget val="inner"/>
          <c:xMode val="edge"/>
          <c:yMode val="edge"/>
          <c:x val="0.089949780290724"/>
          <c:y val="0.165895757578287"/>
          <c:w val="0.885809426213508"/>
          <c:h val="0.722687283738869"/>
        </c:manualLayout>
      </c:layout>
      <c:areaChart>
        <c:grouping val="standard"/>
        <c:varyColors val="0"/>
        <c:ser>
          <c:idx val="0"/>
          <c:order val="0"/>
          <c:tx>
            <c:strRef>
              <c:f>Лист1!$B$1</c:f>
              <c:strCache>
                <c:ptCount val="1"/>
                <c:pt idx="0">
                  <c:v>коридор ожидаемой решаемости</c:v>
                </c:pt>
              </c:strCache>
            </c:strRef>
          </c:tx>
          <c:spPr>
            <a:solidFill>
              <a:schemeClr val="accent3">
                <a:lumMod val="60000"/>
                <a:lumOff val="40000"/>
              </a:schemeClr>
            </a:solidFill>
            <a:ln>
              <a:solidFill>
                <a:schemeClr val="tx1">
                  <a:lumMod val="50000"/>
                  <a:lumOff val="50000"/>
                </a:schemeClr>
              </a:solidFill>
            </a:ln>
            <a:effectLst/>
          </c:spPr>
          <c:cat>
            <c:strRef>
              <c:f>Лист1!$A$2:$A$21</c:f>
              <c:strCache>
                <c:ptCount val="20"/>
                <c:pt idx="0">
                  <c:v>В1</c:v>
                </c:pt>
                <c:pt idx="1">
                  <c:v>В2</c:v>
                </c:pt>
                <c:pt idx="2">
                  <c:v>В3</c:v>
                </c:pt>
                <c:pt idx="3">
                  <c:v>В4</c:v>
                </c:pt>
                <c:pt idx="4">
                  <c:v>В5</c:v>
                </c:pt>
                <c:pt idx="5">
                  <c:v>В6</c:v>
                </c:pt>
                <c:pt idx="6">
                  <c:v>В7</c:v>
                </c:pt>
                <c:pt idx="7">
                  <c:v>В8</c:v>
                </c:pt>
                <c:pt idx="8">
                  <c:v>В9</c:v>
                </c:pt>
                <c:pt idx="9">
                  <c:v>В10</c:v>
                </c:pt>
                <c:pt idx="10">
                  <c:v>В11</c:v>
                </c:pt>
                <c:pt idx="11">
                  <c:v>В12</c:v>
                </c:pt>
                <c:pt idx="12">
                  <c:v>В13</c:v>
                </c:pt>
                <c:pt idx="13">
                  <c:v>В14</c:v>
                </c:pt>
                <c:pt idx="14">
                  <c:v>С1</c:v>
                </c:pt>
                <c:pt idx="15">
                  <c:v>С2</c:v>
                </c:pt>
                <c:pt idx="16">
                  <c:v>С3</c:v>
                </c:pt>
                <c:pt idx="17">
                  <c:v>С4</c:v>
                </c:pt>
                <c:pt idx="18">
                  <c:v>С5</c:v>
                </c:pt>
                <c:pt idx="19">
                  <c:v>С6</c:v>
                </c:pt>
              </c:strCache>
            </c:strRef>
          </c:cat>
          <c:val>
            <c:numRef>
              <c:f>Лист1!$B$2:$B$21</c:f>
              <c:numCache>
                <c:formatCode>0%</c:formatCode>
                <c:ptCount val="20"/>
                <c:pt idx="0">
                  <c:v>1.0</c:v>
                </c:pt>
                <c:pt idx="1">
                  <c:v>1.0</c:v>
                </c:pt>
                <c:pt idx="2">
                  <c:v>0.93</c:v>
                </c:pt>
                <c:pt idx="3">
                  <c:v>0.99</c:v>
                </c:pt>
                <c:pt idx="4">
                  <c:v>0.94</c:v>
                </c:pt>
                <c:pt idx="5">
                  <c:v>0.93</c:v>
                </c:pt>
                <c:pt idx="6">
                  <c:v>0.84</c:v>
                </c:pt>
                <c:pt idx="7">
                  <c:v>0.52</c:v>
                </c:pt>
                <c:pt idx="8">
                  <c:v>0.48</c:v>
                </c:pt>
                <c:pt idx="9">
                  <c:v>0.7</c:v>
                </c:pt>
                <c:pt idx="10">
                  <c:v>0.7</c:v>
                </c:pt>
                <c:pt idx="11">
                  <c:v>0.85</c:v>
                </c:pt>
                <c:pt idx="12">
                  <c:v>0.63</c:v>
                </c:pt>
                <c:pt idx="13">
                  <c:v>0.54</c:v>
                </c:pt>
                <c:pt idx="14">
                  <c:v>0.36</c:v>
                </c:pt>
                <c:pt idx="15">
                  <c:v>0.15</c:v>
                </c:pt>
                <c:pt idx="16">
                  <c:v>0.16</c:v>
                </c:pt>
                <c:pt idx="17">
                  <c:v>0.11</c:v>
                </c:pt>
                <c:pt idx="18">
                  <c:v>0.12</c:v>
                </c:pt>
                <c:pt idx="19">
                  <c:v>0.12</c:v>
                </c:pt>
              </c:numCache>
            </c:numRef>
          </c:val>
        </c:ser>
        <c:ser>
          <c:idx val="1"/>
          <c:order val="1"/>
          <c:tx>
            <c:strRef>
              <c:f>Лист1!$C$1</c:f>
              <c:strCache>
                <c:ptCount val="1"/>
                <c:pt idx="0">
                  <c:v>нижняя</c:v>
                </c:pt>
              </c:strCache>
            </c:strRef>
          </c:tx>
          <c:spPr>
            <a:solidFill>
              <a:schemeClr val="bg1"/>
            </a:solidFill>
            <a:ln>
              <a:solidFill>
                <a:schemeClr val="tx1">
                  <a:lumMod val="65000"/>
                  <a:lumOff val="35000"/>
                </a:schemeClr>
              </a:solidFill>
            </a:ln>
            <a:effectLst/>
          </c:spPr>
          <c:cat>
            <c:strRef>
              <c:f>Лист1!$A$2:$A$21</c:f>
              <c:strCache>
                <c:ptCount val="20"/>
                <c:pt idx="0">
                  <c:v>В1</c:v>
                </c:pt>
                <c:pt idx="1">
                  <c:v>В2</c:v>
                </c:pt>
                <c:pt idx="2">
                  <c:v>В3</c:v>
                </c:pt>
                <c:pt idx="3">
                  <c:v>В4</c:v>
                </c:pt>
                <c:pt idx="4">
                  <c:v>В5</c:v>
                </c:pt>
                <c:pt idx="5">
                  <c:v>В6</c:v>
                </c:pt>
                <c:pt idx="6">
                  <c:v>В7</c:v>
                </c:pt>
                <c:pt idx="7">
                  <c:v>В8</c:v>
                </c:pt>
                <c:pt idx="8">
                  <c:v>В9</c:v>
                </c:pt>
                <c:pt idx="9">
                  <c:v>В10</c:v>
                </c:pt>
                <c:pt idx="10">
                  <c:v>В11</c:v>
                </c:pt>
                <c:pt idx="11">
                  <c:v>В12</c:v>
                </c:pt>
                <c:pt idx="12">
                  <c:v>В13</c:v>
                </c:pt>
                <c:pt idx="13">
                  <c:v>В14</c:v>
                </c:pt>
                <c:pt idx="14">
                  <c:v>С1</c:v>
                </c:pt>
                <c:pt idx="15">
                  <c:v>С2</c:v>
                </c:pt>
                <c:pt idx="16">
                  <c:v>С3</c:v>
                </c:pt>
                <c:pt idx="17">
                  <c:v>С4</c:v>
                </c:pt>
                <c:pt idx="18">
                  <c:v>С5</c:v>
                </c:pt>
                <c:pt idx="19">
                  <c:v>С6</c:v>
                </c:pt>
              </c:strCache>
            </c:strRef>
          </c:cat>
          <c:val>
            <c:numRef>
              <c:f>Лист1!$C$2:$C$21</c:f>
              <c:numCache>
                <c:formatCode>0%</c:formatCode>
                <c:ptCount val="20"/>
                <c:pt idx="0">
                  <c:v>0.81</c:v>
                </c:pt>
                <c:pt idx="1">
                  <c:v>0.86</c:v>
                </c:pt>
                <c:pt idx="2">
                  <c:v>0.73</c:v>
                </c:pt>
                <c:pt idx="3">
                  <c:v>0.79</c:v>
                </c:pt>
                <c:pt idx="4">
                  <c:v>0.74</c:v>
                </c:pt>
                <c:pt idx="5">
                  <c:v>0.73</c:v>
                </c:pt>
                <c:pt idx="6">
                  <c:v>0.64</c:v>
                </c:pt>
                <c:pt idx="7">
                  <c:v>0.32</c:v>
                </c:pt>
                <c:pt idx="8">
                  <c:v>0.28</c:v>
                </c:pt>
                <c:pt idx="9">
                  <c:v>0.5</c:v>
                </c:pt>
                <c:pt idx="10">
                  <c:v>0.5</c:v>
                </c:pt>
                <c:pt idx="11">
                  <c:v>0.65</c:v>
                </c:pt>
                <c:pt idx="12">
                  <c:v>0.43</c:v>
                </c:pt>
                <c:pt idx="13">
                  <c:v>0.34</c:v>
                </c:pt>
                <c:pt idx="14">
                  <c:v>0.16</c:v>
                </c:pt>
                <c:pt idx="15">
                  <c:v>0.0</c:v>
                </c:pt>
                <c:pt idx="16">
                  <c:v>0.0</c:v>
                </c:pt>
                <c:pt idx="17">
                  <c:v>0.0</c:v>
                </c:pt>
                <c:pt idx="18">
                  <c:v>0.0</c:v>
                </c:pt>
                <c:pt idx="19">
                  <c:v>0.0</c:v>
                </c:pt>
              </c:numCache>
            </c:numRef>
          </c:val>
        </c:ser>
        <c:dLbls>
          <c:showLegendKey val="0"/>
          <c:showVal val="0"/>
          <c:showCatName val="0"/>
          <c:showSerName val="0"/>
          <c:showPercent val="0"/>
          <c:showBubbleSize val="0"/>
        </c:dLbls>
        <c:axId val="-2146317128"/>
        <c:axId val="-2146322968"/>
      </c:areaChart>
      <c:lineChart>
        <c:grouping val="standard"/>
        <c:varyColors val="0"/>
        <c:ser>
          <c:idx val="2"/>
          <c:order val="2"/>
          <c:tx>
            <c:v>группа выпускников региона А</c:v>
          </c:tx>
          <c:spPr>
            <a:ln w="6350" cap="rnd">
              <a:solidFill>
                <a:schemeClr val="tx1"/>
              </a:solidFill>
              <a:prstDash val="sysDot"/>
              <a:round/>
            </a:ln>
            <a:effectLst/>
          </c:spPr>
          <c:marker>
            <c:symbol val="circle"/>
            <c:size val="9"/>
            <c:spPr>
              <a:solidFill>
                <a:srgbClr val="C00000"/>
              </a:solidFill>
              <a:ln w="9525">
                <a:solidFill>
                  <a:schemeClr val="tx1"/>
                </a:solidFill>
              </a:ln>
              <a:effectLst/>
            </c:spPr>
          </c:marker>
          <c:val>
            <c:numRef>
              <c:f>Лист1!$F$2:$F$21</c:f>
              <c:numCache>
                <c:formatCode>0.00%</c:formatCode>
                <c:ptCount val="20"/>
                <c:pt idx="0">
                  <c:v>0.894</c:v>
                </c:pt>
                <c:pt idx="1">
                  <c:v>0.9806</c:v>
                </c:pt>
                <c:pt idx="2">
                  <c:v>0.9067</c:v>
                </c:pt>
                <c:pt idx="3">
                  <c:v>0.8782</c:v>
                </c:pt>
                <c:pt idx="4">
                  <c:v>0.9343</c:v>
                </c:pt>
                <c:pt idx="5">
                  <c:v>0.7888</c:v>
                </c:pt>
                <c:pt idx="6">
                  <c:v>0.8549</c:v>
                </c:pt>
                <c:pt idx="7">
                  <c:v>0.4815</c:v>
                </c:pt>
                <c:pt idx="8">
                  <c:v>0.1555</c:v>
                </c:pt>
                <c:pt idx="9">
                  <c:v>0.696</c:v>
                </c:pt>
                <c:pt idx="10">
                  <c:v>0.2871</c:v>
                </c:pt>
                <c:pt idx="11">
                  <c:v>0.6341</c:v>
                </c:pt>
                <c:pt idx="12">
                  <c:v>0.6164</c:v>
                </c:pt>
                <c:pt idx="13">
                  <c:v>0.5487</c:v>
                </c:pt>
                <c:pt idx="14">
                  <c:v>0.2551</c:v>
                </c:pt>
                <c:pt idx="15">
                  <c:v>0.0381</c:v>
                </c:pt>
                <c:pt idx="16">
                  <c:v>0.0639</c:v>
                </c:pt>
                <c:pt idx="17">
                  <c:v>0.0415</c:v>
                </c:pt>
                <c:pt idx="18">
                  <c:v>0.0264</c:v>
                </c:pt>
                <c:pt idx="19">
                  <c:v>0.0133</c:v>
                </c:pt>
              </c:numCache>
            </c:numRef>
          </c:val>
          <c:smooth val="0"/>
        </c:ser>
        <c:dLbls>
          <c:showLegendKey val="0"/>
          <c:showVal val="0"/>
          <c:showCatName val="0"/>
          <c:showSerName val="0"/>
          <c:showPercent val="0"/>
          <c:showBubbleSize val="0"/>
        </c:dLbls>
        <c:marker val="1"/>
        <c:smooth val="0"/>
        <c:axId val="-2146317128"/>
        <c:axId val="-2146322968"/>
      </c:lineChart>
      <c:catAx>
        <c:axId val="-2146317128"/>
        <c:scaling>
          <c:orientation val="minMax"/>
        </c:scaling>
        <c:delete val="0"/>
        <c:axPos val="b"/>
        <c:title>
          <c:tx>
            <c:rich>
              <a:bodyPr/>
              <a:lstStyle/>
              <a:p>
                <a:pPr>
                  <a:defRPr/>
                </a:pPr>
                <a:r>
                  <a:rPr lang="ru-RU" dirty="0" smtClean="0"/>
                  <a:t>Обозначение заданий в контрольно-измерительных материалах ЕГЭ-2013 по математике</a:t>
                </a:r>
                <a:endParaRPr lang="ru-RU" dirty="0"/>
              </a:p>
            </c:rich>
          </c:tx>
          <c:layout/>
          <c:overlay val="0"/>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146322968"/>
        <c:crosses val="autoZero"/>
        <c:auto val="1"/>
        <c:lblAlgn val="ctr"/>
        <c:lblOffset val="100"/>
        <c:noMultiLvlLbl val="0"/>
      </c:catAx>
      <c:valAx>
        <c:axId val="-2146322968"/>
        <c:scaling>
          <c:orientation val="minMax"/>
          <c:max val="1.0"/>
        </c:scaling>
        <c:delete val="0"/>
        <c:axPos val="l"/>
        <c:title>
          <c:tx>
            <c:rich>
              <a:bodyPr rot="-5400000" vert="horz"/>
              <a:lstStyle/>
              <a:p>
                <a:pPr>
                  <a:defRPr/>
                </a:pPr>
                <a:r>
                  <a:rPr lang="ru-RU" dirty="0" smtClean="0"/>
                  <a:t>Успешность выполнения</a:t>
                </a:r>
                <a:endParaRPr lang="ru-RU" dirty="0"/>
              </a:p>
            </c:rich>
          </c:tx>
          <c:layout/>
          <c:overlay val="0"/>
        </c:title>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146317128"/>
        <c:crosses val="autoZero"/>
        <c:crossBetween val="midCat"/>
      </c:valAx>
      <c:spPr>
        <a:noFill/>
        <a:ln>
          <a:noFill/>
        </a:ln>
        <a:effectLst/>
      </c:spPr>
    </c:plotArea>
    <c:legend>
      <c:legendPos val="b"/>
      <c:legendEntry>
        <c:idx val="1"/>
        <c:delete val="1"/>
      </c:legendEntry>
      <c:layout>
        <c:manualLayout>
          <c:xMode val="edge"/>
          <c:yMode val="edge"/>
          <c:x val="0.0757140434346296"/>
          <c:y val="0.788922362614523"/>
          <c:w val="0.486619269388965"/>
          <c:h val="0.1026701797772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solidFill>
            <a:schemeClr val="tx1"/>
          </a:solidFil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33"/>
    </mc:Choice>
    <mc:Fallback>
      <c:style val="33"/>
    </mc:Fallback>
  </mc:AlternateContent>
  <c:clrMapOvr bg1="lt1" tx1="dk1" bg2="lt2" tx2="dk2" accent1="accent1" accent2="accent2" accent3="accent3" accent4="accent4" accent5="accent5" accent6="accent6" hlink="hlink" folHlink="folHlink"/>
  <c:chart>
    <c:title>
      <c:tx>
        <c:rich>
          <a:bodyPr/>
          <a:lstStyle/>
          <a:p>
            <a:pPr>
              <a:defRPr sz="1600"/>
            </a:pPr>
            <a:r>
              <a:rPr lang="ru-RU" sz="1600" dirty="0"/>
              <a:t>Распределение тестовых баллов по результатам </a:t>
            </a:r>
            <a:r>
              <a:rPr lang="ru-RU" sz="1600" dirty="0" smtClean="0"/>
              <a:t>ЕГЭ-2013 по биологии по региону А близко к нормальному</a:t>
            </a:r>
            <a:endParaRPr lang="ru-RU" sz="1600" dirty="0"/>
          </a:p>
        </c:rich>
      </c:tx>
      <c:layout>
        <c:manualLayout>
          <c:xMode val="edge"/>
          <c:yMode val="edge"/>
          <c:x val="0.102372397826541"/>
          <c:y val="0.0"/>
        </c:manualLayout>
      </c:layout>
      <c:overlay val="0"/>
    </c:title>
    <c:autoTitleDeleted val="0"/>
    <c:plotArea>
      <c:layout>
        <c:manualLayout>
          <c:layoutTarget val="inner"/>
          <c:xMode val="edge"/>
          <c:yMode val="edge"/>
          <c:x val="0.0931469180005135"/>
          <c:y val="0.00869971500040023"/>
          <c:w val="0.895889549234204"/>
          <c:h val="0.878895037720648"/>
        </c:manualLayout>
      </c:layout>
      <c:barChart>
        <c:barDir val="col"/>
        <c:grouping val="clustered"/>
        <c:varyColors val="0"/>
        <c:ser>
          <c:idx val="0"/>
          <c:order val="0"/>
          <c:tx>
            <c:strRef>
              <c:f>Лист1!$B$1</c:f>
              <c:strCache>
                <c:ptCount val="1"/>
                <c:pt idx="0">
                  <c:v>выпускники 2013</c:v>
                </c:pt>
              </c:strCache>
            </c:strRef>
          </c:tx>
          <c:spPr>
            <a:blipFill>
              <a:blip xmlns:r="http://schemas.openxmlformats.org/officeDocument/2006/relationships" r:embed="rId2"/>
              <a:tile tx="0" ty="0" sx="100000" sy="100000" flip="none" algn="tl"/>
            </a:blipFill>
          </c:spPr>
          <c:invertIfNegative val="0"/>
          <c:dPt>
            <c:idx val="0"/>
            <c:invertIfNegative val="0"/>
            <c:bubble3D val="0"/>
            <c:spPr>
              <a:solidFill>
                <a:sysClr val="windowText" lastClr="000000">
                  <a:lumMod val="65000"/>
                  <a:lumOff val="35000"/>
                </a:sysClr>
              </a:solidFill>
            </c:spPr>
          </c:dPt>
          <c:dPt>
            <c:idx val="1"/>
            <c:invertIfNegative val="0"/>
            <c:bubble3D val="0"/>
            <c:spPr>
              <a:solidFill>
                <a:sysClr val="windowText" lastClr="000000">
                  <a:lumMod val="65000"/>
                  <a:lumOff val="35000"/>
                </a:sysClr>
              </a:solidFill>
            </c:spPr>
          </c:dPt>
          <c:dPt>
            <c:idx val="2"/>
            <c:invertIfNegative val="0"/>
            <c:bubble3D val="0"/>
            <c:spPr>
              <a:solidFill>
                <a:sysClr val="windowText" lastClr="000000">
                  <a:lumMod val="65000"/>
                  <a:lumOff val="35000"/>
                </a:sysClr>
              </a:solidFill>
            </c:spPr>
          </c:dPt>
          <c:dPt>
            <c:idx val="3"/>
            <c:invertIfNegative val="0"/>
            <c:bubble3D val="0"/>
            <c:spPr>
              <a:solidFill>
                <a:sysClr val="windowText" lastClr="000000">
                  <a:lumMod val="65000"/>
                  <a:lumOff val="35000"/>
                </a:sysClr>
              </a:solidFill>
            </c:spPr>
          </c:dPt>
          <c:dPt>
            <c:idx val="4"/>
            <c:invertIfNegative val="0"/>
            <c:bubble3D val="0"/>
            <c:spPr>
              <a:solidFill>
                <a:sysClr val="windowText" lastClr="000000">
                  <a:lumMod val="65000"/>
                  <a:lumOff val="35000"/>
                </a:sysClr>
              </a:solidFill>
            </c:spPr>
          </c:dPt>
          <c:dPt>
            <c:idx val="5"/>
            <c:invertIfNegative val="0"/>
            <c:bubble3D val="0"/>
            <c:spPr>
              <a:solidFill>
                <a:sysClr val="windowText" lastClr="000000">
                  <a:lumMod val="65000"/>
                  <a:lumOff val="35000"/>
                </a:sysClr>
              </a:solidFill>
            </c:spPr>
          </c:dPt>
          <c:dPt>
            <c:idx val="6"/>
            <c:invertIfNegative val="0"/>
            <c:bubble3D val="0"/>
            <c:spPr>
              <a:solidFill>
                <a:sysClr val="windowText" lastClr="000000">
                  <a:lumMod val="65000"/>
                  <a:lumOff val="35000"/>
                </a:sysClr>
              </a:solidFill>
            </c:spPr>
          </c:dPt>
          <c:dPt>
            <c:idx val="7"/>
            <c:invertIfNegative val="0"/>
            <c:bubble3D val="0"/>
            <c:spPr>
              <a:solidFill>
                <a:sysClr val="windowText" lastClr="000000">
                  <a:lumMod val="65000"/>
                  <a:lumOff val="35000"/>
                </a:sysClr>
              </a:solidFill>
            </c:spPr>
          </c:dPt>
          <c:dPt>
            <c:idx val="8"/>
            <c:invertIfNegative val="0"/>
            <c:bubble3D val="0"/>
            <c:spPr>
              <a:solidFill>
                <a:sysClr val="windowText" lastClr="000000">
                  <a:lumMod val="65000"/>
                  <a:lumOff val="35000"/>
                </a:sysClr>
              </a:solidFill>
            </c:spPr>
          </c:dPt>
          <c:dPt>
            <c:idx val="9"/>
            <c:invertIfNegative val="0"/>
            <c:bubble3D val="0"/>
            <c:spPr>
              <a:solidFill>
                <a:sysClr val="windowText" lastClr="000000">
                  <a:lumMod val="65000"/>
                  <a:lumOff val="35000"/>
                </a:sysClr>
              </a:solidFill>
            </c:spPr>
          </c:dPt>
          <c:dPt>
            <c:idx val="10"/>
            <c:invertIfNegative val="0"/>
            <c:bubble3D val="0"/>
            <c:spPr>
              <a:solidFill>
                <a:sysClr val="windowText" lastClr="000000">
                  <a:lumMod val="65000"/>
                  <a:lumOff val="35000"/>
                </a:sysClr>
              </a:solidFill>
            </c:spPr>
          </c:dPt>
          <c:dPt>
            <c:idx val="11"/>
            <c:invertIfNegative val="0"/>
            <c:bubble3D val="0"/>
            <c:spPr>
              <a:solidFill>
                <a:sysClr val="windowText" lastClr="000000">
                  <a:lumMod val="65000"/>
                  <a:lumOff val="35000"/>
                </a:sysClr>
              </a:solidFill>
            </c:spPr>
          </c:dPt>
          <c:dPt>
            <c:idx val="12"/>
            <c:invertIfNegative val="0"/>
            <c:bubble3D val="0"/>
            <c:spPr>
              <a:solidFill>
                <a:sysClr val="windowText" lastClr="000000">
                  <a:lumMod val="65000"/>
                  <a:lumOff val="35000"/>
                </a:sysClr>
              </a:solidFill>
            </c:spPr>
          </c:dPt>
          <c:dPt>
            <c:idx val="13"/>
            <c:invertIfNegative val="0"/>
            <c:bubble3D val="0"/>
            <c:spPr>
              <a:solidFill>
                <a:sysClr val="windowText" lastClr="000000">
                  <a:lumMod val="65000"/>
                  <a:lumOff val="35000"/>
                </a:sysClr>
              </a:solidFill>
            </c:spPr>
          </c:dPt>
          <c:dPt>
            <c:idx val="14"/>
            <c:invertIfNegative val="0"/>
            <c:bubble3D val="0"/>
            <c:spPr>
              <a:solidFill>
                <a:sysClr val="windowText" lastClr="000000">
                  <a:lumMod val="65000"/>
                  <a:lumOff val="35000"/>
                </a:sysClr>
              </a:solidFill>
            </c:spPr>
          </c:dPt>
          <c:dPt>
            <c:idx val="15"/>
            <c:invertIfNegative val="0"/>
            <c:bubble3D val="0"/>
            <c:spPr>
              <a:solidFill>
                <a:sysClr val="windowText" lastClr="000000">
                  <a:lumMod val="65000"/>
                  <a:lumOff val="35000"/>
                </a:sysClr>
              </a:solidFill>
            </c:spPr>
          </c:dPt>
          <c:dPt>
            <c:idx val="16"/>
            <c:invertIfNegative val="0"/>
            <c:bubble3D val="0"/>
            <c:spPr>
              <a:solidFill>
                <a:sysClr val="windowText" lastClr="000000">
                  <a:lumMod val="65000"/>
                  <a:lumOff val="35000"/>
                </a:sysClr>
              </a:solidFill>
            </c:spPr>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dPt>
            <c:idx val="25"/>
            <c:invertIfNegative val="0"/>
            <c:bubble3D val="0"/>
          </c:dPt>
          <c:dPt>
            <c:idx val="26"/>
            <c:invertIfNegative val="0"/>
            <c:bubble3D val="0"/>
          </c:dPt>
          <c:dPt>
            <c:idx val="27"/>
            <c:invertIfNegative val="0"/>
            <c:bubble3D val="0"/>
          </c:dPt>
          <c:dPt>
            <c:idx val="28"/>
            <c:invertIfNegative val="0"/>
            <c:bubble3D val="0"/>
          </c:dPt>
          <c:dPt>
            <c:idx val="29"/>
            <c:invertIfNegative val="0"/>
            <c:bubble3D val="0"/>
          </c:dPt>
          <c:dPt>
            <c:idx val="30"/>
            <c:invertIfNegative val="0"/>
            <c:bubble3D val="0"/>
          </c:dPt>
          <c:dPt>
            <c:idx val="33"/>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0"/>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6"/>
            <c:invertIfNegative val="0"/>
            <c:bubble3D val="0"/>
          </c:dPt>
          <c:dPt>
            <c:idx val="47"/>
            <c:invertIfNegative val="0"/>
            <c:bubble3D val="0"/>
          </c:dPt>
          <c:dPt>
            <c:idx val="50"/>
            <c:invertIfNegative val="0"/>
            <c:bubble3D val="0"/>
          </c:dPt>
          <c:dPt>
            <c:idx val="51"/>
            <c:invertIfNegative val="0"/>
            <c:bubble3D val="0"/>
          </c:dPt>
          <c:dPt>
            <c:idx val="52"/>
            <c:invertIfNegative val="0"/>
            <c:bubble3D val="0"/>
          </c:dPt>
          <c:dPt>
            <c:idx val="53"/>
            <c:invertIfNegative val="0"/>
            <c:bubble3D val="0"/>
          </c:dPt>
          <c:dPt>
            <c:idx val="54"/>
            <c:invertIfNegative val="0"/>
            <c:bubble3D val="0"/>
          </c:dPt>
          <c:dPt>
            <c:idx val="55"/>
            <c:invertIfNegative val="0"/>
            <c:bubble3D val="0"/>
          </c:dPt>
          <c:dPt>
            <c:idx val="56"/>
            <c:invertIfNegative val="0"/>
            <c:bubble3D val="0"/>
          </c:dPt>
          <c:dPt>
            <c:idx val="57"/>
            <c:invertIfNegative val="0"/>
            <c:bubble3D val="0"/>
          </c:dPt>
          <c:dPt>
            <c:idx val="58"/>
            <c:invertIfNegative val="0"/>
            <c:bubble3D val="0"/>
          </c:dPt>
          <c:dPt>
            <c:idx val="59"/>
            <c:invertIfNegative val="0"/>
            <c:bubble3D val="0"/>
          </c:dPt>
          <c:dPt>
            <c:idx val="60"/>
            <c:invertIfNegative val="0"/>
            <c:bubble3D val="0"/>
            <c:spPr>
              <a:solidFill>
                <a:srgbClr val="C00000"/>
              </a:solidFill>
            </c:spPr>
          </c:dPt>
          <c:dPt>
            <c:idx val="61"/>
            <c:invertIfNegative val="0"/>
            <c:bubble3D val="0"/>
            <c:spPr>
              <a:solidFill>
                <a:srgbClr val="C00000"/>
              </a:solidFill>
            </c:spPr>
          </c:dPt>
          <c:dPt>
            <c:idx val="62"/>
            <c:invertIfNegative val="0"/>
            <c:bubble3D val="0"/>
            <c:spPr>
              <a:solidFill>
                <a:srgbClr val="C00000"/>
              </a:solidFill>
            </c:spPr>
          </c:dPt>
          <c:dPt>
            <c:idx val="63"/>
            <c:invertIfNegative val="0"/>
            <c:bubble3D val="0"/>
            <c:spPr>
              <a:solidFill>
                <a:srgbClr val="C00000"/>
              </a:solidFill>
            </c:spPr>
          </c:dPt>
          <c:dPt>
            <c:idx val="64"/>
            <c:invertIfNegative val="0"/>
            <c:bubble3D val="0"/>
            <c:spPr>
              <a:solidFill>
                <a:srgbClr val="C00000"/>
              </a:solidFill>
            </c:spPr>
          </c:dPt>
          <c:dPt>
            <c:idx val="65"/>
            <c:invertIfNegative val="0"/>
            <c:bubble3D val="0"/>
            <c:spPr>
              <a:solidFill>
                <a:srgbClr val="C00000"/>
              </a:solidFill>
            </c:spPr>
          </c:dPt>
          <c:dPt>
            <c:idx val="66"/>
            <c:invertIfNegative val="0"/>
            <c:bubble3D val="0"/>
            <c:spPr>
              <a:solidFill>
                <a:srgbClr val="C00000"/>
              </a:solidFill>
            </c:spPr>
          </c:dPt>
          <c:dPt>
            <c:idx val="67"/>
            <c:invertIfNegative val="0"/>
            <c:bubble3D val="0"/>
            <c:spPr>
              <a:solidFill>
                <a:srgbClr val="C00000"/>
              </a:solidFill>
            </c:spPr>
          </c:dPt>
          <c:dPt>
            <c:idx val="68"/>
            <c:invertIfNegative val="0"/>
            <c:bubble3D val="0"/>
            <c:spPr>
              <a:solidFill>
                <a:srgbClr val="C00000"/>
              </a:solidFill>
            </c:spPr>
          </c:dPt>
          <c:cat>
            <c:numRef>
              <c:f>Лист1!$A$2:$A$71</c:f>
              <c:numCache>
                <c:formatCode>General</c:formatCode>
                <c:ptCount val="70"/>
                <c:pt idx="0">
                  <c:v>0.0</c:v>
                </c:pt>
                <c:pt idx="1">
                  <c:v>3.0</c:v>
                </c:pt>
                <c:pt idx="2">
                  <c:v>5.0</c:v>
                </c:pt>
                <c:pt idx="3">
                  <c:v>7.0</c:v>
                </c:pt>
                <c:pt idx="4">
                  <c:v>9.0</c:v>
                </c:pt>
                <c:pt idx="5">
                  <c:v>11.0</c:v>
                </c:pt>
                <c:pt idx="6">
                  <c:v>13.0</c:v>
                </c:pt>
                <c:pt idx="7">
                  <c:v>15.0</c:v>
                </c:pt>
                <c:pt idx="8">
                  <c:v>17.0</c:v>
                </c:pt>
                <c:pt idx="9">
                  <c:v>20.0</c:v>
                </c:pt>
                <c:pt idx="10">
                  <c:v>22.0</c:v>
                </c:pt>
                <c:pt idx="11">
                  <c:v>24.0</c:v>
                </c:pt>
                <c:pt idx="12">
                  <c:v>26.0</c:v>
                </c:pt>
                <c:pt idx="13">
                  <c:v>28.0</c:v>
                </c:pt>
                <c:pt idx="14">
                  <c:v>30.0</c:v>
                </c:pt>
                <c:pt idx="15">
                  <c:v>32.0</c:v>
                </c:pt>
                <c:pt idx="16">
                  <c:v>34.0</c:v>
                </c:pt>
                <c:pt idx="17">
                  <c:v>36.0</c:v>
                </c:pt>
                <c:pt idx="18">
                  <c:v>37.0</c:v>
                </c:pt>
                <c:pt idx="19">
                  <c:v>38.0</c:v>
                </c:pt>
                <c:pt idx="20">
                  <c:v>39.0</c:v>
                </c:pt>
                <c:pt idx="21">
                  <c:v>40.0</c:v>
                </c:pt>
                <c:pt idx="22">
                  <c:v>41.0</c:v>
                </c:pt>
                <c:pt idx="23">
                  <c:v>42.0</c:v>
                </c:pt>
                <c:pt idx="24">
                  <c:v>43.0</c:v>
                </c:pt>
                <c:pt idx="25">
                  <c:v>44.0</c:v>
                </c:pt>
                <c:pt idx="26">
                  <c:v>45.0</c:v>
                </c:pt>
                <c:pt idx="27">
                  <c:v>46.0</c:v>
                </c:pt>
                <c:pt idx="28">
                  <c:v>47.0</c:v>
                </c:pt>
                <c:pt idx="29">
                  <c:v>48.0</c:v>
                </c:pt>
                <c:pt idx="30">
                  <c:v>49.0</c:v>
                </c:pt>
                <c:pt idx="31">
                  <c:v>50.0</c:v>
                </c:pt>
                <c:pt idx="32">
                  <c:v>51.0</c:v>
                </c:pt>
                <c:pt idx="33">
                  <c:v>52.0</c:v>
                </c:pt>
                <c:pt idx="34">
                  <c:v>53.0</c:v>
                </c:pt>
                <c:pt idx="35">
                  <c:v>54.0</c:v>
                </c:pt>
                <c:pt idx="36">
                  <c:v>55.0</c:v>
                </c:pt>
                <c:pt idx="37">
                  <c:v>56.0</c:v>
                </c:pt>
                <c:pt idx="38">
                  <c:v>57.0</c:v>
                </c:pt>
                <c:pt idx="39">
                  <c:v>58.0</c:v>
                </c:pt>
                <c:pt idx="40">
                  <c:v>59.0</c:v>
                </c:pt>
                <c:pt idx="41">
                  <c:v>60.0</c:v>
                </c:pt>
                <c:pt idx="42">
                  <c:v>61.0</c:v>
                </c:pt>
                <c:pt idx="43">
                  <c:v>62.0</c:v>
                </c:pt>
                <c:pt idx="44">
                  <c:v>63.0</c:v>
                </c:pt>
                <c:pt idx="45">
                  <c:v>64.0</c:v>
                </c:pt>
                <c:pt idx="46">
                  <c:v>65.0</c:v>
                </c:pt>
                <c:pt idx="47">
                  <c:v>66.0</c:v>
                </c:pt>
                <c:pt idx="48">
                  <c:v>67.0</c:v>
                </c:pt>
                <c:pt idx="49">
                  <c:v>68.0</c:v>
                </c:pt>
                <c:pt idx="50">
                  <c:v>69.0</c:v>
                </c:pt>
                <c:pt idx="51">
                  <c:v>70.0</c:v>
                </c:pt>
                <c:pt idx="52">
                  <c:v>71.0</c:v>
                </c:pt>
                <c:pt idx="53">
                  <c:v>72.0</c:v>
                </c:pt>
                <c:pt idx="54">
                  <c:v>73.0</c:v>
                </c:pt>
                <c:pt idx="55">
                  <c:v>74.0</c:v>
                </c:pt>
                <c:pt idx="56">
                  <c:v>75.0</c:v>
                </c:pt>
                <c:pt idx="57">
                  <c:v>76.0</c:v>
                </c:pt>
                <c:pt idx="58">
                  <c:v>77.0</c:v>
                </c:pt>
                <c:pt idx="59">
                  <c:v>78.0</c:v>
                </c:pt>
                <c:pt idx="60">
                  <c:v>79.0</c:v>
                </c:pt>
                <c:pt idx="61">
                  <c:v>82.0</c:v>
                </c:pt>
                <c:pt idx="62">
                  <c:v>84.0</c:v>
                </c:pt>
                <c:pt idx="63">
                  <c:v>86.0</c:v>
                </c:pt>
                <c:pt idx="64">
                  <c:v>89.0</c:v>
                </c:pt>
                <c:pt idx="65">
                  <c:v>91.0</c:v>
                </c:pt>
                <c:pt idx="66">
                  <c:v>93.0</c:v>
                </c:pt>
                <c:pt idx="67">
                  <c:v>96.0</c:v>
                </c:pt>
                <c:pt idx="68">
                  <c:v>98.0</c:v>
                </c:pt>
                <c:pt idx="69">
                  <c:v>100.0</c:v>
                </c:pt>
              </c:numCache>
            </c:numRef>
          </c:cat>
          <c:val>
            <c:numRef>
              <c:f>Лист1!$B$2:$B$71</c:f>
              <c:numCache>
                <c:formatCode>0.00%</c:formatCode>
                <c:ptCount val="70"/>
                <c:pt idx="0">
                  <c:v>0.0</c:v>
                </c:pt>
                <c:pt idx="1">
                  <c:v>0.0</c:v>
                </c:pt>
                <c:pt idx="2">
                  <c:v>0.0</c:v>
                </c:pt>
                <c:pt idx="3">
                  <c:v>0.0</c:v>
                </c:pt>
                <c:pt idx="4">
                  <c:v>0.0</c:v>
                </c:pt>
                <c:pt idx="5">
                  <c:v>0.0</c:v>
                </c:pt>
                <c:pt idx="6">
                  <c:v>0.000621504039776259</c:v>
                </c:pt>
                <c:pt idx="7">
                  <c:v>0.000621504039776259</c:v>
                </c:pt>
                <c:pt idx="8">
                  <c:v>0.0</c:v>
                </c:pt>
                <c:pt idx="9">
                  <c:v>0.00124300807955252</c:v>
                </c:pt>
                <c:pt idx="10">
                  <c:v>0.00186451211932878</c:v>
                </c:pt>
                <c:pt idx="11">
                  <c:v>0.00497203231821007</c:v>
                </c:pt>
                <c:pt idx="12">
                  <c:v>0.00683654443753884</c:v>
                </c:pt>
                <c:pt idx="13">
                  <c:v>0.0074580484773151</c:v>
                </c:pt>
                <c:pt idx="14">
                  <c:v>0.00559353635798633</c:v>
                </c:pt>
                <c:pt idx="15">
                  <c:v>0.0111870727159727</c:v>
                </c:pt>
                <c:pt idx="16">
                  <c:v>0.0124300807955252</c:v>
                </c:pt>
                <c:pt idx="17">
                  <c:v>0.0161591050341827</c:v>
                </c:pt>
                <c:pt idx="18">
                  <c:v>0.0105655686761964</c:v>
                </c:pt>
                <c:pt idx="19">
                  <c:v>0.0174021131137352</c:v>
                </c:pt>
                <c:pt idx="20">
                  <c:v>0.0180236171535115</c:v>
                </c:pt>
                <c:pt idx="21">
                  <c:v>0.0142945929148539</c:v>
                </c:pt>
                <c:pt idx="22">
                  <c:v>0.0161591050341827</c:v>
                </c:pt>
                <c:pt idx="23">
                  <c:v>0.0180236171535115</c:v>
                </c:pt>
                <c:pt idx="24">
                  <c:v>0.0223741454319453</c:v>
                </c:pt>
                <c:pt idx="25">
                  <c:v>0.0273461777501554</c:v>
                </c:pt>
                <c:pt idx="26">
                  <c:v>0.0223741454319453</c:v>
                </c:pt>
                <c:pt idx="27">
                  <c:v>0.0161591050341827</c:v>
                </c:pt>
                <c:pt idx="28">
                  <c:v>0.0180236171535115</c:v>
                </c:pt>
                <c:pt idx="29">
                  <c:v>0.0242386575512741</c:v>
                </c:pt>
                <c:pt idx="30">
                  <c:v>0.0267246737103791</c:v>
                </c:pt>
                <c:pt idx="31">
                  <c:v>0.0279676817899316</c:v>
                </c:pt>
                <c:pt idx="32">
                  <c:v>0.021752641392169</c:v>
                </c:pt>
                <c:pt idx="33">
                  <c:v>0.0229956494717216</c:v>
                </c:pt>
                <c:pt idx="34">
                  <c:v>0.0273461777501554</c:v>
                </c:pt>
                <c:pt idx="35">
                  <c:v>0.0229956494717216</c:v>
                </c:pt>
                <c:pt idx="36">
                  <c:v>0.0292106898694841</c:v>
                </c:pt>
                <c:pt idx="37">
                  <c:v>0.0285891858297079</c:v>
                </c:pt>
                <c:pt idx="38">
                  <c:v>0.021752641392169</c:v>
                </c:pt>
                <c:pt idx="39">
                  <c:v>0.0248601615910503</c:v>
                </c:pt>
                <c:pt idx="40">
                  <c:v>0.0180236171535115</c:v>
                </c:pt>
                <c:pt idx="41">
                  <c:v>0.0254816656308266</c:v>
                </c:pt>
                <c:pt idx="42">
                  <c:v>0.0242386575512741</c:v>
                </c:pt>
                <c:pt idx="43">
                  <c:v>0.0316967060285892</c:v>
                </c:pt>
                <c:pt idx="44">
                  <c:v>0.0205096333126165</c:v>
                </c:pt>
                <c:pt idx="45">
                  <c:v>0.0279676817899316</c:v>
                </c:pt>
                <c:pt idx="46">
                  <c:v>0.0248601615910503</c:v>
                </c:pt>
                <c:pt idx="47">
                  <c:v>0.0236171535114978</c:v>
                </c:pt>
                <c:pt idx="48">
                  <c:v>0.0323182100683654</c:v>
                </c:pt>
                <c:pt idx="49">
                  <c:v>0.0236171535114978</c:v>
                </c:pt>
                <c:pt idx="50">
                  <c:v>0.0223741454319453</c:v>
                </c:pt>
                <c:pt idx="51">
                  <c:v>0.0205096333126165</c:v>
                </c:pt>
                <c:pt idx="52">
                  <c:v>0.021752641392169</c:v>
                </c:pt>
                <c:pt idx="53">
                  <c:v>0.0155376009944065</c:v>
                </c:pt>
                <c:pt idx="54">
                  <c:v>0.0161591050341827</c:v>
                </c:pt>
                <c:pt idx="55">
                  <c:v>0.0174021131137352</c:v>
                </c:pt>
                <c:pt idx="56">
                  <c:v>0.0136730888750777</c:v>
                </c:pt>
                <c:pt idx="57">
                  <c:v>0.016780609073959</c:v>
                </c:pt>
                <c:pt idx="58">
                  <c:v>0.00932256059664388</c:v>
                </c:pt>
                <c:pt idx="59">
                  <c:v>0.0111870727159727</c:v>
                </c:pt>
                <c:pt idx="60">
                  <c:v>0.00807955251709136</c:v>
                </c:pt>
                <c:pt idx="61">
                  <c:v>0.00559353635798633</c:v>
                </c:pt>
                <c:pt idx="62">
                  <c:v>0.00932256059664388</c:v>
                </c:pt>
                <c:pt idx="63">
                  <c:v>0.00435052827843381</c:v>
                </c:pt>
                <c:pt idx="64">
                  <c:v>0.00372902423865755</c:v>
                </c:pt>
                <c:pt idx="65">
                  <c:v>0.00124300807955252</c:v>
                </c:pt>
                <c:pt idx="66">
                  <c:v>0.00186451211932878</c:v>
                </c:pt>
                <c:pt idx="67">
                  <c:v>0.000621504039776259</c:v>
                </c:pt>
                <c:pt idx="68">
                  <c:v>0.0</c:v>
                </c:pt>
                <c:pt idx="69">
                  <c:v>0.0</c:v>
                </c:pt>
              </c:numCache>
            </c:numRef>
          </c:val>
        </c:ser>
        <c:dLbls>
          <c:showLegendKey val="0"/>
          <c:showVal val="0"/>
          <c:showCatName val="0"/>
          <c:showSerName val="0"/>
          <c:showPercent val="0"/>
          <c:showBubbleSize val="0"/>
        </c:dLbls>
        <c:gapWidth val="36"/>
        <c:overlap val="44"/>
        <c:axId val="-2145201880"/>
        <c:axId val="-2145212680"/>
      </c:barChart>
      <c:catAx>
        <c:axId val="-2145201880"/>
        <c:scaling>
          <c:orientation val="minMax"/>
        </c:scaling>
        <c:delete val="0"/>
        <c:axPos val="b"/>
        <c:title>
          <c:tx>
            <c:rich>
              <a:bodyPr/>
              <a:lstStyle/>
              <a:p>
                <a:pPr>
                  <a:defRPr/>
                </a:pPr>
                <a:r>
                  <a:rPr lang="ru-RU"/>
                  <a:t>диапазон тестовых баллов</a:t>
                </a:r>
              </a:p>
            </c:rich>
          </c:tx>
          <c:layout>
            <c:manualLayout>
              <c:xMode val="edge"/>
              <c:yMode val="edge"/>
              <c:x val="0.395968919726619"/>
              <c:y val="0.939853455818023"/>
            </c:manualLayout>
          </c:layout>
          <c:overlay val="0"/>
        </c:title>
        <c:numFmt formatCode="General" sourceLinked="1"/>
        <c:majorTickMark val="out"/>
        <c:minorTickMark val="none"/>
        <c:tickLblPos val="nextTo"/>
        <c:txPr>
          <a:bodyPr rot="0" vert="horz"/>
          <a:lstStyle/>
          <a:p>
            <a:pPr>
              <a:defRPr sz="1100"/>
            </a:pPr>
            <a:endParaRPr lang="ru-RU"/>
          </a:p>
        </c:txPr>
        <c:crossAx val="-2145212680"/>
        <c:crosses val="autoZero"/>
        <c:auto val="1"/>
        <c:lblAlgn val="ctr"/>
        <c:lblOffset val="100"/>
        <c:noMultiLvlLbl val="0"/>
      </c:catAx>
      <c:valAx>
        <c:axId val="-2145212680"/>
        <c:scaling>
          <c:orientation val="minMax"/>
        </c:scaling>
        <c:delete val="0"/>
        <c:axPos val="l"/>
        <c:title>
          <c:tx>
            <c:rich>
              <a:bodyPr/>
              <a:lstStyle/>
              <a:p>
                <a:pPr>
                  <a:defRPr sz="1000" b="0"/>
                </a:pPr>
                <a:r>
                  <a:rPr lang="ru-RU" sz="1000" b="0" dirty="0"/>
                  <a:t>Доля от общего числа  выпускников </a:t>
                </a:r>
                <a:r>
                  <a:rPr lang="ru-RU" sz="1000" b="0" dirty="0" smtClean="0"/>
                  <a:t>общеобразовательных </a:t>
                </a:r>
                <a:r>
                  <a:rPr lang="ru-RU" sz="1000" b="0" dirty="0"/>
                  <a:t>учреждений, сдававших экзамен по предмету</a:t>
                </a:r>
              </a:p>
            </c:rich>
          </c:tx>
          <c:layout>
            <c:manualLayout>
              <c:xMode val="edge"/>
              <c:yMode val="edge"/>
              <c:x val="0.0015000093307667"/>
              <c:y val="0.052210955869951"/>
            </c:manualLayout>
          </c:layout>
          <c:overlay val="0"/>
        </c:title>
        <c:numFmt formatCode="0%" sourceLinked="0"/>
        <c:majorTickMark val="out"/>
        <c:minorTickMark val="out"/>
        <c:tickLblPos val="nextTo"/>
        <c:txPr>
          <a:bodyPr/>
          <a:lstStyle/>
          <a:p>
            <a:pPr>
              <a:defRPr sz="800"/>
            </a:pPr>
            <a:endParaRPr lang="ru-RU"/>
          </a:p>
        </c:txPr>
        <c:crossAx val="-2145201880"/>
        <c:crosses val="autoZero"/>
        <c:crossBetween val="between"/>
        <c:minorUnit val="0.01"/>
      </c:valAx>
      <c:spPr>
        <a:noFill/>
        <a:ln w="25361">
          <a:noFill/>
        </a:ln>
      </c:spPr>
    </c:plotArea>
    <c:plotVisOnly val="1"/>
    <c:dispBlanksAs val="gap"/>
    <c:showDLblsOverMax val="0"/>
  </c:chart>
  <c:spPr>
    <a:ln>
      <a:noFill/>
      <a:prstDash val="sysDash"/>
    </a:ln>
  </c:spPr>
  <c:txPr>
    <a:bodyPr/>
    <a:lstStyle/>
    <a:p>
      <a:pPr>
        <a:defRPr sz="1400"/>
      </a:pPr>
      <a:endParaRPr lang="ru-RU"/>
    </a:p>
  </c:txPr>
  <c:externalData r:id="rId3">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7E5F1-3A4B-4D93-BD85-133F74FA73FF}" type="doc">
      <dgm:prSet loTypeId="urn:microsoft.com/office/officeart/2005/8/layout/chevron1" loCatId="process" qsTypeId="urn:microsoft.com/office/officeart/2005/8/quickstyle/simple1" qsCatId="simple" csTypeId="urn:microsoft.com/office/officeart/2005/8/colors/accent1_2" csCatId="accent1" phldr="1"/>
      <dgm:spPr/>
    </dgm:pt>
    <dgm:pt modelId="{FDFFDEFE-42F8-4D73-9D13-05E5F85C93AB}">
      <dgm:prSet phldrT="[Текст]"/>
      <dgm:spPr/>
      <dgm:t>
        <a:bodyPr/>
        <a:lstStyle/>
        <a:p>
          <a:r>
            <a:rPr lang="ru-RU" dirty="0" smtClean="0"/>
            <a:t>Данные</a:t>
          </a:r>
          <a:endParaRPr lang="ru-RU" dirty="0"/>
        </a:p>
      </dgm:t>
    </dgm:pt>
    <dgm:pt modelId="{01FCBE76-4777-4F15-878A-A2D03170613C}" type="parTrans" cxnId="{4B079735-32CE-4C4E-8E25-536F64684507}">
      <dgm:prSet/>
      <dgm:spPr/>
      <dgm:t>
        <a:bodyPr/>
        <a:lstStyle/>
        <a:p>
          <a:endParaRPr lang="ru-RU"/>
        </a:p>
      </dgm:t>
    </dgm:pt>
    <dgm:pt modelId="{DED1E05A-A936-44D1-B5BA-0054B1E3DDDF}" type="sibTrans" cxnId="{4B079735-32CE-4C4E-8E25-536F64684507}">
      <dgm:prSet/>
      <dgm:spPr/>
      <dgm:t>
        <a:bodyPr/>
        <a:lstStyle/>
        <a:p>
          <a:endParaRPr lang="ru-RU"/>
        </a:p>
      </dgm:t>
    </dgm:pt>
    <dgm:pt modelId="{67D72A21-A7C7-4394-BF01-92218B747B21}">
      <dgm:prSet phldrT="[Текст]"/>
      <dgm:spPr>
        <a:solidFill>
          <a:schemeClr val="accent2">
            <a:lumMod val="75000"/>
          </a:schemeClr>
        </a:solidFill>
      </dgm:spPr>
      <dgm:t>
        <a:bodyPr/>
        <a:lstStyle/>
        <a:p>
          <a:r>
            <a:rPr lang="ru-RU" dirty="0" smtClean="0"/>
            <a:t>Идея</a:t>
          </a:r>
          <a:endParaRPr lang="ru-RU" dirty="0"/>
        </a:p>
      </dgm:t>
    </dgm:pt>
    <dgm:pt modelId="{3AB2C5D3-5F19-4E49-B6BC-57314DD9CBFF}" type="parTrans" cxnId="{1EB72A59-2FEF-4844-BBD0-85F79684C66A}">
      <dgm:prSet/>
      <dgm:spPr/>
      <dgm:t>
        <a:bodyPr/>
        <a:lstStyle/>
        <a:p>
          <a:endParaRPr lang="ru-RU"/>
        </a:p>
      </dgm:t>
    </dgm:pt>
    <dgm:pt modelId="{C0199983-FAD2-4457-8254-065F6D641EA0}" type="sibTrans" cxnId="{1EB72A59-2FEF-4844-BBD0-85F79684C66A}">
      <dgm:prSet/>
      <dgm:spPr/>
      <dgm:t>
        <a:bodyPr/>
        <a:lstStyle/>
        <a:p>
          <a:endParaRPr lang="ru-RU"/>
        </a:p>
      </dgm:t>
    </dgm:pt>
    <dgm:pt modelId="{222D773E-FE86-45C8-9EE9-C597178ADEFA}">
      <dgm:prSet phldrT="[Текст]"/>
      <dgm:spPr>
        <a:solidFill>
          <a:schemeClr val="accent6">
            <a:lumMod val="75000"/>
          </a:schemeClr>
        </a:solidFill>
      </dgm:spPr>
      <dgm:t>
        <a:bodyPr/>
        <a:lstStyle/>
        <a:p>
          <a:r>
            <a:rPr lang="ru-RU" dirty="0" smtClean="0"/>
            <a:t>Тип</a:t>
          </a:r>
        </a:p>
        <a:p>
          <a:r>
            <a:rPr lang="ru-RU" dirty="0" smtClean="0"/>
            <a:t>диаграммы</a:t>
          </a:r>
          <a:endParaRPr lang="ru-RU" dirty="0"/>
        </a:p>
      </dgm:t>
    </dgm:pt>
    <dgm:pt modelId="{8168560E-1745-43AF-86B2-844F40D6ED2F}" type="parTrans" cxnId="{E49F9C70-3C08-481B-9729-BD804959B1E1}">
      <dgm:prSet/>
      <dgm:spPr/>
      <dgm:t>
        <a:bodyPr/>
        <a:lstStyle/>
        <a:p>
          <a:endParaRPr lang="ru-RU"/>
        </a:p>
      </dgm:t>
    </dgm:pt>
    <dgm:pt modelId="{9B9FF5F0-E379-4CE8-B197-92A8E4EAABCC}" type="sibTrans" cxnId="{E49F9C70-3C08-481B-9729-BD804959B1E1}">
      <dgm:prSet/>
      <dgm:spPr/>
      <dgm:t>
        <a:bodyPr/>
        <a:lstStyle/>
        <a:p>
          <a:endParaRPr lang="ru-RU"/>
        </a:p>
      </dgm:t>
    </dgm:pt>
    <dgm:pt modelId="{5EF43B15-82B8-4A09-BBBC-FD71A50D516C}">
      <dgm:prSet/>
      <dgm:spPr>
        <a:solidFill>
          <a:srgbClr val="00B050"/>
        </a:solidFill>
      </dgm:spPr>
      <dgm:t>
        <a:bodyPr/>
        <a:lstStyle/>
        <a:p>
          <a:r>
            <a:rPr lang="ru-RU" dirty="0" smtClean="0"/>
            <a:t>Сравнение</a:t>
          </a:r>
          <a:endParaRPr lang="ru-RU" dirty="0"/>
        </a:p>
      </dgm:t>
    </dgm:pt>
    <dgm:pt modelId="{1F6546D9-7CE5-4AE3-80A5-12496E54C9BD}" type="parTrans" cxnId="{BCBC405D-62FA-40F6-9AF9-D64D87CA30EF}">
      <dgm:prSet/>
      <dgm:spPr/>
      <dgm:t>
        <a:bodyPr/>
        <a:lstStyle/>
        <a:p>
          <a:endParaRPr lang="ru-RU"/>
        </a:p>
      </dgm:t>
    </dgm:pt>
    <dgm:pt modelId="{E3730378-7954-4D3A-BDBD-CDEB1A5DF20D}" type="sibTrans" cxnId="{BCBC405D-62FA-40F6-9AF9-D64D87CA30EF}">
      <dgm:prSet/>
      <dgm:spPr/>
      <dgm:t>
        <a:bodyPr/>
        <a:lstStyle/>
        <a:p>
          <a:endParaRPr lang="ru-RU"/>
        </a:p>
      </dgm:t>
    </dgm:pt>
    <dgm:pt modelId="{B721C78D-289A-4385-9B6B-2FA27EFF61AA}" type="pres">
      <dgm:prSet presAssocID="{2DD7E5F1-3A4B-4D93-BD85-133F74FA73FF}" presName="Name0" presStyleCnt="0">
        <dgm:presLayoutVars>
          <dgm:dir/>
          <dgm:animLvl val="lvl"/>
          <dgm:resizeHandles val="exact"/>
        </dgm:presLayoutVars>
      </dgm:prSet>
      <dgm:spPr/>
    </dgm:pt>
    <dgm:pt modelId="{BEDEEA30-2349-4C2C-B06B-8BEDA337B028}" type="pres">
      <dgm:prSet presAssocID="{FDFFDEFE-42F8-4D73-9D13-05E5F85C93AB}" presName="parTxOnly" presStyleLbl="node1" presStyleIdx="0" presStyleCnt="4">
        <dgm:presLayoutVars>
          <dgm:chMax val="0"/>
          <dgm:chPref val="0"/>
          <dgm:bulletEnabled val="1"/>
        </dgm:presLayoutVars>
      </dgm:prSet>
      <dgm:spPr/>
      <dgm:t>
        <a:bodyPr/>
        <a:lstStyle/>
        <a:p>
          <a:endParaRPr lang="ru-RU"/>
        </a:p>
      </dgm:t>
    </dgm:pt>
    <dgm:pt modelId="{D02662CC-5177-4BA4-AC15-AAED615D0D4E}" type="pres">
      <dgm:prSet presAssocID="{DED1E05A-A936-44D1-B5BA-0054B1E3DDDF}" presName="parTxOnlySpace" presStyleCnt="0"/>
      <dgm:spPr/>
    </dgm:pt>
    <dgm:pt modelId="{29FC51C7-79C9-4490-8B06-BFAEBCD1AF79}" type="pres">
      <dgm:prSet presAssocID="{67D72A21-A7C7-4394-BF01-92218B747B21}" presName="parTxOnly" presStyleLbl="node1" presStyleIdx="1" presStyleCnt="4">
        <dgm:presLayoutVars>
          <dgm:chMax val="0"/>
          <dgm:chPref val="0"/>
          <dgm:bulletEnabled val="1"/>
        </dgm:presLayoutVars>
      </dgm:prSet>
      <dgm:spPr/>
      <dgm:t>
        <a:bodyPr/>
        <a:lstStyle/>
        <a:p>
          <a:endParaRPr lang="ru-RU"/>
        </a:p>
      </dgm:t>
    </dgm:pt>
    <dgm:pt modelId="{625BB478-6535-416F-A6E9-3993F328EC6C}" type="pres">
      <dgm:prSet presAssocID="{C0199983-FAD2-4457-8254-065F6D641EA0}" presName="parTxOnlySpace" presStyleCnt="0"/>
      <dgm:spPr/>
    </dgm:pt>
    <dgm:pt modelId="{D35A7CA2-8F16-41C5-8F74-BA7649CF879D}" type="pres">
      <dgm:prSet presAssocID="{5EF43B15-82B8-4A09-BBBC-FD71A50D516C}" presName="parTxOnly" presStyleLbl="node1" presStyleIdx="2" presStyleCnt="4">
        <dgm:presLayoutVars>
          <dgm:chMax val="0"/>
          <dgm:chPref val="0"/>
          <dgm:bulletEnabled val="1"/>
        </dgm:presLayoutVars>
      </dgm:prSet>
      <dgm:spPr/>
      <dgm:t>
        <a:bodyPr/>
        <a:lstStyle/>
        <a:p>
          <a:endParaRPr lang="ru-RU"/>
        </a:p>
      </dgm:t>
    </dgm:pt>
    <dgm:pt modelId="{FA1D20F0-A360-4DCB-81B9-5E5C93AD8C0B}" type="pres">
      <dgm:prSet presAssocID="{E3730378-7954-4D3A-BDBD-CDEB1A5DF20D}" presName="parTxOnlySpace" presStyleCnt="0"/>
      <dgm:spPr/>
    </dgm:pt>
    <dgm:pt modelId="{57F28039-AB5F-41D9-93AE-A4CFA77EFF94}" type="pres">
      <dgm:prSet presAssocID="{222D773E-FE86-45C8-9EE9-C597178ADEFA}" presName="parTxOnly" presStyleLbl="node1" presStyleIdx="3" presStyleCnt="4">
        <dgm:presLayoutVars>
          <dgm:chMax val="0"/>
          <dgm:chPref val="0"/>
          <dgm:bulletEnabled val="1"/>
        </dgm:presLayoutVars>
      </dgm:prSet>
      <dgm:spPr/>
      <dgm:t>
        <a:bodyPr/>
        <a:lstStyle/>
        <a:p>
          <a:endParaRPr lang="ru-RU"/>
        </a:p>
      </dgm:t>
    </dgm:pt>
  </dgm:ptLst>
  <dgm:cxnLst>
    <dgm:cxn modelId="{D022BEAF-B793-4E1A-9941-A3C5554CCB85}" type="presOf" srcId="{2DD7E5F1-3A4B-4D93-BD85-133F74FA73FF}" destId="{B721C78D-289A-4385-9B6B-2FA27EFF61AA}" srcOrd="0" destOrd="0" presId="urn:microsoft.com/office/officeart/2005/8/layout/chevron1"/>
    <dgm:cxn modelId="{9DFAD729-4857-451C-9BB0-2008124CE11F}" type="presOf" srcId="{FDFFDEFE-42F8-4D73-9D13-05E5F85C93AB}" destId="{BEDEEA30-2349-4C2C-B06B-8BEDA337B028}" srcOrd="0" destOrd="0" presId="urn:microsoft.com/office/officeart/2005/8/layout/chevron1"/>
    <dgm:cxn modelId="{95F793C7-ADEF-4474-97DC-9B1ACDF0BF05}" type="presOf" srcId="{67D72A21-A7C7-4394-BF01-92218B747B21}" destId="{29FC51C7-79C9-4490-8B06-BFAEBCD1AF79}" srcOrd="0" destOrd="0" presId="urn:microsoft.com/office/officeart/2005/8/layout/chevron1"/>
    <dgm:cxn modelId="{E49F9C70-3C08-481B-9729-BD804959B1E1}" srcId="{2DD7E5F1-3A4B-4D93-BD85-133F74FA73FF}" destId="{222D773E-FE86-45C8-9EE9-C597178ADEFA}" srcOrd="3" destOrd="0" parTransId="{8168560E-1745-43AF-86B2-844F40D6ED2F}" sibTransId="{9B9FF5F0-E379-4CE8-B197-92A8E4EAABCC}"/>
    <dgm:cxn modelId="{96ED833D-724C-452E-9D57-CB8029795C85}" type="presOf" srcId="{222D773E-FE86-45C8-9EE9-C597178ADEFA}" destId="{57F28039-AB5F-41D9-93AE-A4CFA77EFF94}" srcOrd="0" destOrd="0" presId="urn:microsoft.com/office/officeart/2005/8/layout/chevron1"/>
    <dgm:cxn modelId="{1EB72A59-2FEF-4844-BBD0-85F79684C66A}" srcId="{2DD7E5F1-3A4B-4D93-BD85-133F74FA73FF}" destId="{67D72A21-A7C7-4394-BF01-92218B747B21}" srcOrd="1" destOrd="0" parTransId="{3AB2C5D3-5F19-4E49-B6BC-57314DD9CBFF}" sibTransId="{C0199983-FAD2-4457-8254-065F6D641EA0}"/>
    <dgm:cxn modelId="{4B079735-32CE-4C4E-8E25-536F64684507}" srcId="{2DD7E5F1-3A4B-4D93-BD85-133F74FA73FF}" destId="{FDFFDEFE-42F8-4D73-9D13-05E5F85C93AB}" srcOrd="0" destOrd="0" parTransId="{01FCBE76-4777-4F15-878A-A2D03170613C}" sibTransId="{DED1E05A-A936-44D1-B5BA-0054B1E3DDDF}"/>
    <dgm:cxn modelId="{6CEE0AA4-90F1-457A-839A-4348F6B4B3A1}" type="presOf" srcId="{5EF43B15-82B8-4A09-BBBC-FD71A50D516C}" destId="{D35A7CA2-8F16-41C5-8F74-BA7649CF879D}" srcOrd="0" destOrd="0" presId="urn:microsoft.com/office/officeart/2005/8/layout/chevron1"/>
    <dgm:cxn modelId="{BCBC405D-62FA-40F6-9AF9-D64D87CA30EF}" srcId="{2DD7E5F1-3A4B-4D93-BD85-133F74FA73FF}" destId="{5EF43B15-82B8-4A09-BBBC-FD71A50D516C}" srcOrd="2" destOrd="0" parTransId="{1F6546D9-7CE5-4AE3-80A5-12496E54C9BD}" sibTransId="{E3730378-7954-4D3A-BDBD-CDEB1A5DF20D}"/>
    <dgm:cxn modelId="{201BC1F9-6F10-4FB6-A068-2A000D2DCEAD}" type="presParOf" srcId="{B721C78D-289A-4385-9B6B-2FA27EFF61AA}" destId="{BEDEEA30-2349-4C2C-B06B-8BEDA337B028}" srcOrd="0" destOrd="0" presId="urn:microsoft.com/office/officeart/2005/8/layout/chevron1"/>
    <dgm:cxn modelId="{FAD5D924-C3ED-493F-9926-EF139C1D9B3C}" type="presParOf" srcId="{B721C78D-289A-4385-9B6B-2FA27EFF61AA}" destId="{D02662CC-5177-4BA4-AC15-AAED615D0D4E}" srcOrd="1" destOrd="0" presId="urn:microsoft.com/office/officeart/2005/8/layout/chevron1"/>
    <dgm:cxn modelId="{DB782F8A-9738-4148-A065-B3C0CFDF941C}" type="presParOf" srcId="{B721C78D-289A-4385-9B6B-2FA27EFF61AA}" destId="{29FC51C7-79C9-4490-8B06-BFAEBCD1AF79}" srcOrd="2" destOrd="0" presId="urn:microsoft.com/office/officeart/2005/8/layout/chevron1"/>
    <dgm:cxn modelId="{413C42F2-7FAA-46B9-8BCC-191135A24ECE}" type="presParOf" srcId="{B721C78D-289A-4385-9B6B-2FA27EFF61AA}" destId="{625BB478-6535-416F-A6E9-3993F328EC6C}" srcOrd="3" destOrd="0" presId="urn:microsoft.com/office/officeart/2005/8/layout/chevron1"/>
    <dgm:cxn modelId="{C8428320-983E-4278-BA43-CA755DE95D14}" type="presParOf" srcId="{B721C78D-289A-4385-9B6B-2FA27EFF61AA}" destId="{D35A7CA2-8F16-41C5-8F74-BA7649CF879D}" srcOrd="4" destOrd="0" presId="urn:microsoft.com/office/officeart/2005/8/layout/chevron1"/>
    <dgm:cxn modelId="{B121E288-E360-4726-946C-F8AA01CA6762}" type="presParOf" srcId="{B721C78D-289A-4385-9B6B-2FA27EFF61AA}" destId="{FA1D20F0-A360-4DCB-81B9-5E5C93AD8C0B}" srcOrd="5" destOrd="0" presId="urn:microsoft.com/office/officeart/2005/8/layout/chevron1"/>
    <dgm:cxn modelId="{8B0E71D9-A3DA-45C6-B4C1-33A45CAE4C08}" type="presParOf" srcId="{B721C78D-289A-4385-9B6B-2FA27EFF61AA}" destId="{57F28039-AB5F-41D9-93AE-A4CFA77EFF94}"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EEA30-2349-4C2C-B06B-8BEDA337B028}">
      <dsp:nvSpPr>
        <dsp:cNvPr id="0" name=""/>
        <dsp:cNvSpPr/>
      </dsp:nvSpPr>
      <dsp:spPr>
        <a:xfrm>
          <a:off x="4124" y="300154"/>
          <a:ext cx="2401143" cy="9604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Данные</a:t>
          </a:r>
          <a:endParaRPr lang="ru-RU" sz="2100" kern="1200" dirty="0"/>
        </a:p>
      </dsp:txBody>
      <dsp:txXfrm>
        <a:off x="484353" y="300154"/>
        <a:ext cx="1440686" cy="960457"/>
      </dsp:txXfrm>
    </dsp:sp>
    <dsp:sp modelId="{29FC51C7-79C9-4490-8B06-BFAEBCD1AF79}">
      <dsp:nvSpPr>
        <dsp:cNvPr id="0" name=""/>
        <dsp:cNvSpPr/>
      </dsp:nvSpPr>
      <dsp:spPr>
        <a:xfrm>
          <a:off x="2165154" y="300154"/>
          <a:ext cx="2401143" cy="960457"/>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Идея</a:t>
          </a:r>
          <a:endParaRPr lang="ru-RU" sz="2100" kern="1200" dirty="0"/>
        </a:p>
      </dsp:txBody>
      <dsp:txXfrm>
        <a:off x="2645383" y="300154"/>
        <a:ext cx="1440686" cy="960457"/>
      </dsp:txXfrm>
    </dsp:sp>
    <dsp:sp modelId="{D35A7CA2-8F16-41C5-8F74-BA7649CF879D}">
      <dsp:nvSpPr>
        <dsp:cNvPr id="0" name=""/>
        <dsp:cNvSpPr/>
      </dsp:nvSpPr>
      <dsp:spPr>
        <a:xfrm>
          <a:off x="4326183" y="300154"/>
          <a:ext cx="2401143" cy="96045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Сравнение</a:t>
          </a:r>
          <a:endParaRPr lang="ru-RU" sz="2100" kern="1200" dirty="0"/>
        </a:p>
      </dsp:txBody>
      <dsp:txXfrm>
        <a:off x="4806412" y="300154"/>
        <a:ext cx="1440686" cy="960457"/>
      </dsp:txXfrm>
    </dsp:sp>
    <dsp:sp modelId="{57F28039-AB5F-41D9-93AE-A4CFA77EFF94}">
      <dsp:nvSpPr>
        <dsp:cNvPr id="0" name=""/>
        <dsp:cNvSpPr/>
      </dsp:nvSpPr>
      <dsp:spPr>
        <a:xfrm>
          <a:off x="6487212" y="300154"/>
          <a:ext cx="2401143" cy="960457"/>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Тип</a:t>
          </a:r>
        </a:p>
        <a:p>
          <a:pPr lvl="0" algn="ctr" defTabSz="933450">
            <a:lnSpc>
              <a:spcPct val="90000"/>
            </a:lnSpc>
            <a:spcBef>
              <a:spcPct val="0"/>
            </a:spcBef>
            <a:spcAft>
              <a:spcPct val="35000"/>
            </a:spcAft>
          </a:pPr>
          <a:r>
            <a:rPr lang="ru-RU" sz="2100" kern="1200" dirty="0" smtClean="0"/>
            <a:t>диаграммы</a:t>
          </a:r>
          <a:endParaRPr lang="ru-RU" sz="2100" kern="1200" dirty="0"/>
        </a:p>
      </dsp:txBody>
      <dsp:txXfrm>
        <a:off x="6967441" y="300154"/>
        <a:ext cx="1440686" cy="9604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0.61857</cdr:x>
      <cdr:y>0.0839</cdr:y>
    </cdr:from>
    <cdr:to>
      <cdr:x>0.64062</cdr:x>
      <cdr:y>0.99975</cdr:y>
    </cdr:to>
    <cdr:sp macro="" textlink="">
      <cdr:nvSpPr>
        <cdr:cNvPr id="2" name="Rectangle 1"/>
        <cdr:cNvSpPr/>
      </cdr:nvSpPr>
      <cdr:spPr>
        <a:xfrm xmlns:a="http://schemas.openxmlformats.org/drawingml/2006/main">
          <a:off x="5423487" y="427343"/>
          <a:ext cx="193354" cy="4664903"/>
        </a:xfrm>
        <a:prstGeom xmlns:a="http://schemas.openxmlformats.org/drawingml/2006/main" prst="rect">
          <a:avLst/>
        </a:prstGeom>
        <a:solidFill xmlns:a="http://schemas.openxmlformats.org/drawingml/2006/main">
          <a:schemeClr val="bg1">
            <a:lumMod val="50000"/>
            <a:alpha val="3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0.10162</cdr:x>
      <cdr:y>0.69035</cdr:y>
    </cdr:from>
    <cdr:to>
      <cdr:x>0.98161</cdr:x>
      <cdr:y>0.74531</cdr:y>
    </cdr:to>
    <cdr:sp macro="" textlink="">
      <cdr:nvSpPr>
        <cdr:cNvPr id="3" name="Rectangle 2"/>
        <cdr:cNvSpPr/>
      </cdr:nvSpPr>
      <cdr:spPr>
        <a:xfrm xmlns:a="http://schemas.openxmlformats.org/drawingml/2006/main">
          <a:off x="876300" y="3409951"/>
          <a:ext cx="7648575" cy="285750"/>
        </a:xfrm>
        <a:prstGeom xmlns:a="http://schemas.openxmlformats.org/drawingml/2006/main" prst="rect">
          <a:avLst/>
        </a:prstGeom>
        <a:solidFill xmlns:a="http://schemas.openxmlformats.org/drawingml/2006/main">
          <a:srgbClr val="4F81BD">
            <a:alpha val="3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0.85544</cdr:x>
      <cdr:y>0.90017</cdr:y>
    </cdr:from>
    <cdr:to>
      <cdr:x>0.99697</cdr:x>
      <cdr:y>0.98445</cdr:y>
    </cdr:to>
    <cdr:sp macro="" textlink="">
      <cdr:nvSpPr>
        <cdr:cNvPr id="4" name="TextBox 3"/>
        <cdr:cNvSpPr txBox="1"/>
      </cdr:nvSpPr>
      <cdr:spPr>
        <a:xfrm xmlns:a="http://schemas.openxmlformats.org/drawingml/2006/main">
          <a:off x="7834377" y="4273363"/>
          <a:ext cx="1296144" cy="4001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solidFill>
                <a:srgbClr val="FF0000"/>
              </a:solidFill>
            </a:rPr>
            <a:t>PISA 2012</a:t>
          </a:r>
          <a:endParaRPr lang="ru-RU"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585B478-45A3-44FE-A797-85530663857D}" type="datetimeFigureOut">
              <a:rPr lang="ru-RU"/>
              <a:pPr>
                <a:defRPr/>
              </a:pPr>
              <a:t>24.09.14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711EA1-CB36-4DD8-A530-6E6A46C01152}" type="slidenum">
              <a:rPr lang="ru-RU"/>
              <a:pPr>
                <a:defRPr/>
              </a:pPr>
              <a:t>‹#›</a:t>
            </a:fld>
            <a:endParaRPr lang="ru-RU"/>
          </a:p>
        </p:txBody>
      </p:sp>
    </p:spTree>
    <p:extLst>
      <p:ext uri="{BB962C8B-B14F-4D97-AF65-F5344CB8AC3E}">
        <p14:creationId xmlns:p14="http://schemas.microsoft.com/office/powerpoint/2010/main" val="15491220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71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29D77B-0100-4A97-87E1-541ED23B006E}" type="slidenum">
              <a:rPr lang="ru-RU"/>
              <a:pPr fontAlgn="base">
                <a:spcBef>
                  <a:spcPct val="0"/>
                </a:spcBef>
                <a:spcAft>
                  <a:spcPct val="0"/>
                </a:spcAft>
              </a:pPr>
              <a:t>1</a:t>
            </a:fld>
            <a:endParaRPr lang="ru-RU"/>
          </a:p>
        </p:txBody>
      </p:sp>
    </p:spTree>
    <p:extLst>
      <p:ext uri="{BB962C8B-B14F-4D97-AF65-F5344CB8AC3E}">
        <p14:creationId xmlns:p14="http://schemas.microsoft.com/office/powerpoint/2010/main" val="388911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10</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11</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14</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15</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17</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18</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19</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21</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22</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23</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solidFill>
                  <a:prstClr val="black"/>
                </a:solidFill>
              </a:rPr>
              <a:pPr fontAlgn="base">
                <a:spcBef>
                  <a:spcPct val="0"/>
                </a:spcBef>
                <a:spcAft>
                  <a:spcPct val="0"/>
                </a:spcAft>
              </a:pPr>
              <a:t>24</a:t>
            </a:fld>
            <a:endParaRPr lang="ru-RU">
              <a:solidFill>
                <a:prstClr val="black"/>
              </a:solidFill>
            </a:endParaRPr>
          </a:p>
        </p:txBody>
      </p:sp>
    </p:spTree>
    <p:extLst>
      <p:ext uri="{BB962C8B-B14F-4D97-AF65-F5344CB8AC3E}">
        <p14:creationId xmlns:p14="http://schemas.microsoft.com/office/powerpoint/2010/main" val="136324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1035687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26</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27</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Сложный пример</a:t>
            </a:r>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405182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r>
              <a:rPr lang="ru-RU" dirty="0" smtClean="0"/>
              <a:t>Комбинация диаграмм с областям ка </a:t>
            </a:r>
            <a:r>
              <a:rPr lang="ru-RU" dirty="0" err="1" smtClean="0"/>
              <a:t>кпример</a:t>
            </a:r>
            <a:endParaRPr lang="ru-RU" dirty="0" smtClean="0"/>
          </a:p>
          <a:p>
            <a:pPr indent="457200" algn="just">
              <a:spcBef>
                <a:spcPts val="600"/>
              </a:spcBef>
            </a:pPr>
            <a:r>
              <a:rPr lang="ru-RU" dirty="0" smtClean="0"/>
              <a:t>Во-вторых, для учителя важны данные об успешности освоения как отдельных дидактических единиц (позадачная решаемость), так и указанных выше содержательных блоков, </a:t>
            </a:r>
            <a:r>
              <a:rPr lang="ru-RU" dirty="0" err="1" smtClean="0"/>
              <a:t>сформированность</a:t>
            </a:r>
            <a:r>
              <a:rPr lang="ru-RU" dirty="0" smtClean="0"/>
              <a:t> умений и видов деятельности у своих учащихся. Графическим выражением успешности, результата выполнения теста группой учеников является профиль решаемости, где видна успешность выполнения каждого задания. При сравнении с коридором ожидаемой решаемости видно, какие темы отработаны лучше, какие хуже, а какие вообще оказались провальными.</a:t>
            </a:r>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30</a:t>
            </a:fld>
            <a:endParaRPr lang="ru-RU">
              <a:solidFill>
                <a:prstClr val="black"/>
              </a:solidFill>
            </a:endParaRPr>
          </a:p>
        </p:txBody>
      </p:sp>
    </p:spTree>
    <p:extLst>
      <p:ext uri="{BB962C8B-B14F-4D97-AF65-F5344CB8AC3E}">
        <p14:creationId xmlns:p14="http://schemas.microsoft.com/office/powerpoint/2010/main" val="858570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31</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r>
              <a:rPr lang="ru-RU" dirty="0" smtClean="0"/>
              <a:t>Для того чтобы построить интервальный вариационный ряд, в первую очередь необходимо выбрать оптимальное число интервалов и установить длину каждого из них. При этом учтите, что длина интервала должна быть постоянной, поскольку при анализе вариационного ряда сравнивают частоты из разных групп. Оптимальное количество групп необходимо выбирать так, чтобы отразить разнообразие признаков совокупности и вместе с тем их закономерное распределение, а также исключить искажение совокупности случайными колебаниями частот. Учтите, что если групп будет слишком мало, не будет видна закономерность распределения, а если, наоборот, слишком много – случайные скачки единиц совокупности исказят ряд распределения.</a:t>
            </a:r>
          </a:p>
          <a:p>
            <a:pPr indent="457200" algn="just">
              <a:spcBef>
                <a:spcPts val="600"/>
              </a:spcBef>
            </a:pPr>
            <a:endParaRPr lang="ru-RU" dirty="0" smtClean="0"/>
          </a:p>
          <a:p>
            <a:pPr indent="457200" algn="just">
              <a:spcBef>
                <a:spcPts val="600"/>
              </a:spcBef>
            </a:pPr>
            <a:endParaRPr lang="ru-RU" dirty="0" smtClean="0"/>
          </a:p>
          <a:p>
            <a:pPr indent="457200" algn="just">
              <a:spcBef>
                <a:spcPts val="600"/>
              </a:spcBef>
            </a:pPr>
            <a:r>
              <a:rPr lang="ru-RU" dirty="0" smtClean="0"/>
              <a:t>Подробнее: http://www.kakprosto.ru/kak-92657-kak-postroit-intervalnyy-variacionnyy-ryad#ixzz2s0816xWe</a:t>
            </a:r>
          </a:p>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32</a:t>
            </a:fld>
            <a:endParaRPr lang="ru-RU">
              <a:solidFill>
                <a:prstClr val="black"/>
              </a:solidFill>
            </a:endParaRPr>
          </a:p>
        </p:txBody>
      </p:sp>
    </p:spTree>
    <p:extLst>
      <p:ext uri="{BB962C8B-B14F-4D97-AF65-F5344CB8AC3E}">
        <p14:creationId xmlns:p14="http://schemas.microsoft.com/office/powerpoint/2010/main" val="1897299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Сложный пример</a:t>
            </a:r>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4051823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Сложный пример</a:t>
            </a:r>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4051823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35</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36</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37</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38</a:t>
            </a:fld>
            <a:endParaRPr lang="ru-RU">
              <a:solidFill>
                <a:prstClr val="black"/>
              </a:solidFill>
            </a:endParaRPr>
          </a:p>
        </p:txBody>
      </p:sp>
    </p:spTree>
    <p:extLst>
      <p:ext uri="{BB962C8B-B14F-4D97-AF65-F5344CB8AC3E}">
        <p14:creationId xmlns:p14="http://schemas.microsoft.com/office/powerpoint/2010/main" val="2210746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39</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solidFill>
                  <a:prstClr val="black"/>
                </a:solidFill>
              </a:rPr>
              <a:pPr fontAlgn="base">
                <a:spcBef>
                  <a:spcPct val="0"/>
                </a:spcBef>
                <a:spcAft>
                  <a:spcPct val="0"/>
                </a:spcAft>
              </a:pPr>
              <a:t>4</a:t>
            </a:fld>
            <a:endParaRPr lang="ru-RU">
              <a:solidFill>
                <a:prstClr val="black"/>
              </a:solidFill>
            </a:endParaRPr>
          </a:p>
        </p:txBody>
      </p:sp>
    </p:spTree>
    <p:extLst>
      <p:ext uri="{BB962C8B-B14F-4D97-AF65-F5344CB8AC3E}">
        <p14:creationId xmlns:p14="http://schemas.microsoft.com/office/powerpoint/2010/main" val="109415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40</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41</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42</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43</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44</a:t>
            </a:fld>
            <a:endParaRPr lang="ru-RU">
              <a:solidFill>
                <a:prstClr val="black"/>
              </a:solidFill>
            </a:endParaRPr>
          </a:p>
        </p:txBody>
      </p:sp>
    </p:spTree>
    <p:extLst>
      <p:ext uri="{BB962C8B-B14F-4D97-AF65-F5344CB8AC3E}">
        <p14:creationId xmlns:p14="http://schemas.microsoft.com/office/powerpoint/2010/main" val="826408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45</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C90FE9-F32F-4D8A-9A03-E1178843EE36}" type="slidenum">
              <a:rPr lang="ru-RU">
                <a:solidFill>
                  <a:prstClr val="black"/>
                </a:solidFill>
              </a:rPr>
              <a:pPr/>
              <a:t>46</a:t>
            </a:fld>
            <a:endParaRPr lang="ru-RU">
              <a:solidFill>
                <a:prstClr val="black"/>
              </a:solidFill>
            </a:endParaRPr>
          </a:p>
        </p:txBody>
      </p:sp>
    </p:spTree>
    <p:extLst>
      <p:ext uri="{BB962C8B-B14F-4D97-AF65-F5344CB8AC3E}">
        <p14:creationId xmlns:p14="http://schemas.microsoft.com/office/powerpoint/2010/main" val="2189953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47</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48</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49</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5</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indent="457200" algn="just">
              <a:spcBef>
                <a:spcPts val="60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50</a:t>
            </a:fld>
            <a:endParaRPr lang="ru-RU">
              <a:solidFill>
                <a:prstClr val="black"/>
              </a:solidFill>
            </a:endParaRPr>
          </a:p>
        </p:txBody>
      </p:sp>
    </p:spTree>
    <p:extLst>
      <p:ext uri="{BB962C8B-B14F-4D97-AF65-F5344CB8AC3E}">
        <p14:creationId xmlns:p14="http://schemas.microsoft.com/office/powerpoint/2010/main" val="2178076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51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6</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7</a:t>
            </a:fld>
            <a:endParaRPr lang="ru-RU"/>
          </a:p>
        </p:txBody>
      </p:sp>
    </p:spTree>
    <p:extLst>
      <p:ext uri="{BB962C8B-B14F-4D97-AF65-F5344CB8AC3E}">
        <p14:creationId xmlns:p14="http://schemas.microsoft.com/office/powerpoint/2010/main" val="218995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8</a:t>
            </a:fld>
            <a:endParaRPr lang="ru-RU"/>
          </a:p>
        </p:txBody>
      </p:sp>
    </p:spTree>
    <p:extLst>
      <p:ext uri="{BB962C8B-B14F-4D97-AF65-F5344CB8AC3E}">
        <p14:creationId xmlns:p14="http://schemas.microsoft.com/office/powerpoint/2010/main" val="37122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9</a:t>
            </a:fld>
            <a:endParaRPr lang="ru-RU"/>
          </a:p>
        </p:txBody>
      </p:sp>
    </p:spTree>
    <p:extLst>
      <p:ext uri="{BB962C8B-B14F-4D97-AF65-F5344CB8AC3E}">
        <p14:creationId xmlns:p14="http://schemas.microsoft.com/office/powerpoint/2010/main" val="218995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smtClean="0"/>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smtClean="0"/>
              <a:pPr>
                <a:defRPr/>
              </a:pPr>
              <a:t>‹#›</a:t>
            </a:fld>
            <a:endParaRPr lang="ru-RU"/>
          </a:p>
        </p:txBody>
      </p:sp>
    </p:spTree>
    <p:extLst>
      <p:ext uri="{BB962C8B-B14F-4D97-AF65-F5344CB8AC3E}">
        <p14:creationId xmlns:p14="http://schemas.microsoft.com/office/powerpoint/2010/main" val="224946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smtClean="0"/>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smtClean="0"/>
              <a:pPr>
                <a:defRPr/>
              </a:pPr>
              <a:t>‹#›</a:t>
            </a:fld>
            <a:endParaRPr lang="ru-RU"/>
          </a:p>
        </p:txBody>
      </p:sp>
    </p:spTree>
    <p:extLst>
      <p:ext uri="{BB962C8B-B14F-4D97-AF65-F5344CB8AC3E}">
        <p14:creationId xmlns:p14="http://schemas.microsoft.com/office/powerpoint/2010/main" val="63510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smtClean="0"/>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smtClean="0"/>
              <a:pPr>
                <a:defRPr/>
              </a:pPr>
              <a:t>‹#›</a:t>
            </a:fld>
            <a:endParaRPr lang="ru-RU"/>
          </a:p>
        </p:txBody>
      </p:sp>
    </p:spTree>
    <p:extLst>
      <p:ext uri="{BB962C8B-B14F-4D97-AF65-F5344CB8AC3E}">
        <p14:creationId xmlns:p14="http://schemas.microsoft.com/office/powerpoint/2010/main" val="380058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smtClean="0"/>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smtClean="0"/>
              <a:pPr>
                <a:defRPr/>
              </a:pPr>
              <a:t>‹#›</a:t>
            </a:fld>
            <a:endParaRPr lang="ru-RU"/>
          </a:p>
        </p:txBody>
      </p:sp>
    </p:spTree>
    <p:extLst>
      <p:ext uri="{BB962C8B-B14F-4D97-AF65-F5344CB8AC3E}">
        <p14:creationId xmlns:p14="http://schemas.microsoft.com/office/powerpoint/2010/main" val="400881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smtClean="0"/>
              <a:pPr>
                <a:defRPr/>
              </a:pPr>
              <a:t>24.09.14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smtClean="0"/>
              <a:pPr>
                <a:defRPr/>
              </a:pPr>
              <a:t>‹#›</a:t>
            </a:fld>
            <a:endParaRPr lang="ru-RU"/>
          </a:p>
        </p:txBody>
      </p:sp>
    </p:spTree>
    <p:extLst>
      <p:ext uri="{BB962C8B-B14F-4D97-AF65-F5344CB8AC3E}">
        <p14:creationId xmlns:p14="http://schemas.microsoft.com/office/powerpoint/2010/main" val="316451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smtClean="0"/>
              <a:pPr>
                <a:defRPr/>
              </a:pPr>
              <a:t>24.09.14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smtClean="0"/>
              <a:pPr>
                <a:defRPr/>
              </a:pPr>
              <a:t>‹#›</a:t>
            </a:fld>
            <a:endParaRPr lang="ru-RU"/>
          </a:p>
        </p:txBody>
      </p:sp>
    </p:spTree>
    <p:extLst>
      <p:ext uri="{BB962C8B-B14F-4D97-AF65-F5344CB8AC3E}">
        <p14:creationId xmlns:p14="http://schemas.microsoft.com/office/powerpoint/2010/main" val="321832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smtClean="0"/>
              <a:pPr>
                <a:defRPr/>
              </a:pPr>
              <a:t>24.09.14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smtClean="0"/>
              <a:pPr>
                <a:defRPr/>
              </a:pPr>
              <a:t>‹#›</a:t>
            </a:fld>
            <a:endParaRPr lang="ru-RU"/>
          </a:p>
        </p:txBody>
      </p:sp>
    </p:spTree>
    <p:extLst>
      <p:ext uri="{BB962C8B-B14F-4D97-AF65-F5344CB8AC3E}">
        <p14:creationId xmlns:p14="http://schemas.microsoft.com/office/powerpoint/2010/main" val="174017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smtClean="0"/>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smtClean="0"/>
              <a:pPr>
                <a:defRPr/>
              </a:pPr>
              <a:t>‹#›</a:t>
            </a:fld>
            <a:endParaRPr lang="ru-RU"/>
          </a:p>
        </p:txBody>
      </p:sp>
    </p:spTree>
    <p:extLst>
      <p:ext uri="{BB962C8B-B14F-4D97-AF65-F5344CB8AC3E}">
        <p14:creationId xmlns:p14="http://schemas.microsoft.com/office/powerpoint/2010/main" val="26126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smtClean="0"/>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smtClean="0"/>
              <a:pPr>
                <a:defRPr/>
              </a:pPr>
              <a:t>‹#›</a:t>
            </a:fld>
            <a:endParaRPr lang="ru-RU"/>
          </a:p>
        </p:txBody>
      </p:sp>
    </p:spTree>
    <p:extLst>
      <p:ext uri="{BB962C8B-B14F-4D97-AF65-F5344CB8AC3E}">
        <p14:creationId xmlns:p14="http://schemas.microsoft.com/office/powerpoint/2010/main" val="3586717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smtClean="0"/>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smtClean="0"/>
              <a:pPr>
                <a:defRPr/>
              </a:pPr>
              <a:t>‹#›</a:t>
            </a:fld>
            <a:endParaRPr lang="ru-RU"/>
          </a:p>
        </p:txBody>
      </p:sp>
    </p:spTree>
    <p:extLst>
      <p:ext uri="{BB962C8B-B14F-4D97-AF65-F5344CB8AC3E}">
        <p14:creationId xmlns:p14="http://schemas.microsoft.com/office/powerpoint/2010/main" val="3310282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smtClean="0"/>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smtClean="0"/>
              <a:pPr>
                <a:defRPr/>
              </a:pPr>
              <a:t>‹#›</a:t>
            </a:fld>
            <a:endParaRPr lang="ru-RU"/>
          </a:p>
        </p:txBody>
      </p:sp>
    </p:spTree>
    <p:extLst>
      <p:ext uri="{BB962C8B-B14F-4D97-AF65-F5344CB8AC3E}">
        <p14:creationId xmlns:p14="http://schemas.microsoft.com/office/powerpoint/2010/main" val="204253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pPr>
                <a:defRPr/>
              </a:pPr>
              <a:t>24.09.14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pPr>
                <a:defRPr/>
              </a:pPr>
              <a:t>24.09.14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pPr>
                <a:defRPr/>
              </a:pPr>
              <a:t>24.09.14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pPr>
                <a:defRPr/>
              </a:pPr>
              <a:t>24.09.14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pPr>
                <a:defRPr/>
              </a:pPr>
              <a:t>24.09.14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pPr>
                <a:defRPr/>
              </a:pPr>
              <a:t>24.09.14</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61"/>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74"/>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smtClean="0"/>
              <a:pPr>
                <a:defRPr/>
              </a:pPr>
              <a:t>24.09.14</a:t>
            </a:fld>
            <a:endParaRPr lang="ru-RU"/>
          </a:p>
        </p:txBody>
      </p:sp>
      <p:sp>
        <p:nvSpPr>
          <p:cNvPr id="5" name="Нижний колонтитул 4"/>
          <p:cNvSpPr>
            <a:spLocks noGrp="1"/>
          </p:cNvSpPr>
          <p:nvPr>
            <p:ph type="ftr" sz="quarter" idx="3"/>
          </p:nvPr>
        </p:nvSpPr>
        <p:spPr>
          <a:xfrm>
            <a:off x="3124200" y="4767274"/>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74"/>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smtClean="0"/>
              <a:pPr>
                <a:defRPr/>
              </a:pPr>
              <a:t>‹#›</a:t>
            </a:fld>
            <a:endParaRPr lang="ru-RU"/>
          </a:p>
        </p:txBody>
      </p:sp>
    </p:spTree>
    <p:extLst>
      <p:ext uri="{BB962C8B-B14F-4D97-AF65-F5344CB8AC3E}">
        <p14:creationId xmlns:p14="http://schemas.microsoft.com/office/powerpoint/2010/main" val="283764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4.xm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chart" Target="../charts/chart7.xm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nces.ed.gov/nationsreportcard/" TargetMode="External"/><Relationship Id="rId5" Type="http://schemas.openxmlformats.org/officeDocument/2006/relationships/image" Target="../media/image21.jpe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hyperlink" Target="http://www.rustest.ru/ege/statistika/?region=77&amp;year=2013"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gif"/><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8.xml"/><Relationship Id="rId5"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9.xml"/><Relationship Id="rId6" Type="http://schemas.openxmlformats.org/officeDocument/2006/relationships/image" Target="../media/image41.png"/><Relationship Id="rId7"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0.xml"/><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4.png"/><Relationship Id="rId5" Type="http://schemas.openxmlformats.org/officeDocument/2006/relationships/hyperlink" Target="http://mon95.ru/content/view/1814/75/" TargetMode="External"/><Relationship Id="rId6" Type="http://schemas.openxmlformats.org/officeDocument/2006/relationships/image" Target="../media/image45.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4.xml"/><Relationship Id="rId5" Type="http://schemas.openxmlformats.org/officeDocument/2006/relationships/image" Target="../media/image45.png"/><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5.xml"/><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1.xml"/><Relationship Id="rId6" Type="http://schemas.openxmlformats.org/officeDocument/2006/relationships/hyperlink" Target="http://www.ege.edu.ru/ru/main/satistics-ege/"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6.xml"/><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on95.ru/content/view/1814/75/" TargetMode="External"/><Relationship Id="rId5" Type="http://schemas.openxmlformats.org/officeDocument/2006/relationships/image" Target="../media/image46.png"/><Relationship Id="rId6" Type="http://schemas.microsoft.com/office/2007/relationships/hdphoto" Target="../media/hdphoto2.wdp"/><Relationship Id="rId7" Type="http://schemas.openxmlformats.org/officeDocument/2006/relationships/image" Target="../media/image47.png"/><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6.png"/><Relationship Id="rId5" Type="http://schemas.microsoft.com/office/2007/relationships/hdphoto" Target="../media/hdphoto2.wdp"/><Relationship Id="rId6" Type="http://schemas.openxmlformats.org/officeDocument/2006/relationships/chart" Target="../charts/chart17.xml"/><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hyperlink" Target="http://mon95.ru/content/view/1814/75/" TargetMode="External"/><Relationship Id="rId1" Type="http://schemas.openxmlformats.org/officeDocument/2006/relationships/slideLayout" Target="../slideLayouts/slideLayout1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oko.tomsk.ru/files/reports/analit-ege-2013.pdf" TargetMode="External"/><Relationship Id="rId5" Type="http://schemas.openxmlformats.org/officeDocument/2006/relationships/hyperlink" Target="http://mon95.ru/content/view/1814/75/" TargetMode="External"/><Relationship Id="rId6" Type="http://schemas.openxmlformats.org/officeDocument/2006/relationships/image" Target="../media/image52.png"/><Relationship Id="rId1" Type="http://schemas.openxmlformats.org/officeDocument/2006/relationships/slideLayout" Target="../slideLayouts/slideLayout1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18.xml"/><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9.xml"/><Relationship Id="rId5" Type="http://schemas.openxmlformats.org/officeDocument/2006/relationships/chart" Target="../charts/chart20.xml"/><Relationship Id="rId1" Type="http://schemas.openxmlformats.org/officeDocument/2006/relationships/slideLayout" Target="../slideLayouts/slideLayout1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hyperlink" Target="http://mon95.ru/content/view/1814/75/" TargetMode="External"/><Relationship Id="rId6" Type="http://schemas.openxmlformats.org/officeDocument/2006/relationships/image" Target="../media/image54.png"/><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on95.ru/content/view/1814/75/" TargetMode="External"/><Relationship Id="rId5" Type="http://schemas.openxmlformats.org/officeDocument/2006/relationships/hyperlink" Target="http://www.rtc-edu.ru/trainings/webinar/224" TargetMode="External"/><Relationship Id="rId6" Type="http://schemas.openxmlformats.org/officeDocument/2006/relationships/image" Target="../media/image55.png"/><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chart" Target="../charts/chart2.xml"/><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on95.ru/content/view/1814/75/" TargetMode="External"/><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1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1" name="Picture 3" descr="E:\rtc_prezent_png\rtc_shapka.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3" name="AutoShape 4" descr="КАО_эмблема.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КАО_эмблема.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КАО_эмблема.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КАО_эмблема.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Просмотреть фотографию в сообщен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 name="Picture 4" descr="E:\rtc_prezent_png\rtc_01.png"/>
          <p:cNvPicPr>
            <a:picLocks noChangeAspect="1" noChangeArrowheads="1"/>
          </p:cNvPicPr>
          <p:nvPr/>
        </p:nvPicPr>
        <p:blipFill>
          <a:blip r:embed="rId5" cstate="print"/>
          <a:srcRect/>
          <a:stretch>
            <a:fillRect/>
          </a:stretch>
        </p:blipFill>
        <p:spPr bwMode="auto">
          <a:xfrm>
            <a:off x="7501508" y="190045"/>
            <a:ext cx="1462980" cy="725521"/>
          </a:xfrm>
          <a:prstGeom prst="rect">
            <a:avLst/>
          </a:prstGeom>
          <a:noFill/>
          <a:ln w="9525">
            <a:noFill/>
            <a:miter lim="800000"/>
            <a:headEnd/>
            <a:tailEnd/>
          </a:ln>
        </p:spPr>
      </p:pic>
      <p:sp>
        <p:nvSpPr>
          <p:cNvPr id="17" name="Прямоугольник 8"/>
          <p:cNvSpPr>
            <a:spLocks noChangeArrowheads="1"/>
          </p:cNvSpPr>
          <p:nvPr/>
        </p:nvSpPr>
        <p:spPr bwMode="auto">
          <a:xfrm>
            <a:off x="1174240" y="3291830"/>
            <a:ext cx="7775461" cy="1094146"/>
          </a:xfrm>
          <a:prstGeom prst="rect">
            <a:avLst/>
          </a:prstGeom>
          <a:noFill/>
          <a:ln w="9525">
            <a:noFill/>
            <a:miter lim="800000"/>
            <a:headEnd/>
            <a:tailEnd/>
          </a:ln>
        </p:spPr>
        <p:txBody>
          <a:bodyPr wrap="square">
            <a:spAutoFit/>
          </a:bodyPr>
          <a:lstStyle/>
          <a:p>
            <a:pPr marL="457200" indent="-457200" algn="r">
              <a:lnSpc>
                <a:spcPct val="90000"/>
              </a:lnSpc>
            </a:pPr>
            <a:r>
              <a:rPr lang="ru-RU" b="1" dirty="0">
                <a:solidFill>
                  <a:srgbClr val="FFFF00"/>
                </a:solidFill>
              </a:rPr>
              <a:t>Вальдман И.А.</a:t>
            </a:r>
            <a:r>
              <a:rPr lang="ru-RU" b="1" dirty="0">
                <a:solidFill>
                  <a:schemeClr val="bg1"/>
                </a:solidFill>
              </a:rPr>
              <a:t>, </a:t>
            </a:r>
            <a:r>
              <a:rPr lang="ru-RU" dirty="0">
                <a:solidFill>
                  <a:schemeClr val="bg1"/>
                </a:solidFill>
              </a:rPr>
              <a:t>директор Российского Тренингового центра </a:t>
            </a:r>
            <a:r>
              <a:rPr lang="ru-RU" dirty="0" smtClean="0">
                <a:solidFill>
                  <a:schemeClr val="bg1"/>
                </a:solidFill>
              </a:rPr>
              <a:t>ИО НИУ ВШЭ, </a:t>
            </a:r>
            <a:r>
              <a:rPr lang="ru-RU" dirty="0" err="1" smtClean="0">
                <a:solidFill>
                  <a:schemeClr val="bg1"/>
                </a:solidFill>
              </a:rPr>
              <a:t>в.н.с</a:t>
            </a:r>
            <a:r>
              <a:rPr lang="ru-RU" dirty="0" smtClean="0">
                <a:solidFill>
                  <a:schemeClr val="bg1"/>
                </a:solidFill>
              </a:rPr>
              <a:t>. Центра мониторинга качества образования ИО НИУ ВШЭ, к.п.н.</a:t>
            </a:r>
            <a:endParaRPr lang="ru-RU" b="1" dirty="0" smtClean="0">
              <a:solidFill>
                <a:srgbClr val="FFFF00"/>
              </a:solidFill>
            </a:endParaRPr>
          </a:p>
          <a:p>
            <a:pPr marL="457200" indent="-457200" algn="r">
              <a:lnSpc>
                <a:spcPct val="90000"/>
              </a:lnSpc>
            </a:pPr>
            <a:r>
              <a:rPr lang="ru-RU" b="1" dirty="0" err="1" smtClean="0">
                <a:solidFill>
                  <a:srgbClr val="FFFF00"/>
                </a:solidFill>
              </a:rPr>
              <a:t>Боченков</a:t>
            </a:r>
            <a:r>
              <a:rPr lang="ru-RU" b="1" dirty="0" smtClean="0">
                <a:solidFill>
                  <a:srgbClr val="FFFF00"/>
                </a:solidFill>
              </a:rPr>
              <a:t> С.А.</a:t>
            </a:r>
            <a:r>
              <a:rPr lang="ru-RU" b="1" dirty="0" smtClean="0">
                <a:solidFill>
                  <a:schemeClr val="bg1"/>
                </a:solidFill>
              </a:rPr>
              <a:t>, </a:t>
            </a:r>
            <a:r>
              <a:rPr lang="ru-RU" dirty="0">
                <a:solidFill>
                  <a:prstClr val="white"/>
                </a:solidFill>
              </a:rPr>
              <a:t>эксперт Независимого агентства оценки качества образования «Лидер», г. </a:t>
            </a:r>
            <a:r>
              <a:rPr lang="ru-RU" dirty="0" smtClean="0">
                <a:solidFill>
                  <a:prstClr val="white"/>
                </a:solidFill>
              </a:rPr>
              <a:t>Чебоксары</a:t>
            </a:r>
            <a:r>
              <a:rPr lang="ru-RU" b="1" dirty="0" smtClean="0">
                <a:solidFill>
                  <a:schemeClr val="bg1"/>
                </a:solidFill>
              </a:rPr>
              <a:t> </a:t>
            </a:r>
          </a:p>
        </p:txBody>
      </p:sp>
      <p:sp>
        <p:nvSpPr>
          <p:cNvPr id="18" name="Заголовок 1"/>
          <p:cNvSpPr txBox="1">
            <a:spLocks/>
          </p:cNvSpPr>
          <p:nvPr/>
        </p:nvSpPr>
        <p:spPr bwMode="auto">
          <a:xfrm>
            <a:off x="78451" y="1203598"/>
            <a:ext cx="8886037"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200" dirty="0" smtClean="0">
                <a:solidFill>
                  <a:schemeClr val="bg1"/>
                </a:solidFill>
              </a:rPr>
              <a:t>Как </a:t>
            </a:r>
            <a:r>
              <a:rPr lang="ru-RU" sz="3200" dirty="0">
                <a:solidFill>
                  <a:schemeClr val="bg1"/>
                </a:solidFill>
              </a:rPr>
              <a:t>доступно и наглядно представить результаты оценки образовательных </a:t>
            </a:r>
            <a:r>
              <a:rPr lang="ru-RU" sz="3200" dirty="0" smtClean="0">
                <a:solidFill>
                  <a:schemeClr val="bg1"/>
                </a:solidFill>
              </a:rPr>
              <a:t>достижений</a:t>
            </a:r>
            <a:r>
              <a:rPr lang="ru-RU" sz="3200" i="1" dirty="0" smtClean="0">
                <a:solidFill>
                  <a:schemeClr val="bg1"/>
                </a:solidFill>
              </a:rPr>
              <a:t/>
            </a:r>
            <a:br>
              <a:rPr lang="ru-RU" sz="3200" i="1" dirty="0" smtClean="0">
                <a:solidFill>
                  <a:schemeClr val="bg1"/>
                </a:solidFill>
              </a:rPr>
            </a:br>
            <a:endParaRPr lang="ru-RU" sz="1400" i="1" dirty="0" smtClean="0">
              <a:solidFill>
                <a:schemeClr val="bg1"/>
              </a:solidFill>
            </a:endParaRPr>
          </a:p>
          <a:p>
            <a:r>
              <a:rPr lang="ru-RU" sz="2000" dirty="0" smtClean="0">
                <a:solidFill>
                  <a:srgbClr val="FFFF00"/>
                </a:solidFill>
              </a:rPr>
              <a:t>25 сентября 2014 года</a:t>
            </a:r>
            <a:endParaRPr lang="ru-RU" sz="3200" i="1" dirty="0" smtClean="0">
              <a:solidFill>
                <a:schemeClr val="bg1"/>
              </a:solidFill>
            </a:endParaRPr>
          </a:p>
        </p:txBody>
      </p:sp>
      <p:sp>
        <p:nvSpPr>
          <p:cNvPr id="23" name="Прямоугольник 22"/>
          <p:cNvSpPr/>
          <p:nvPr/>
        </p:nvSpPr>
        <p:spPr>
          <a:xfrm>
            <a:off x="611560" y="-20538"/>
            <a:ext cx="7157846" cy="1138773"/>
          </a:xfrm>
          <a:prstGeom prst="rect">
            <a:avLst/>
          </a:prstGeom>
        </p:spPr>
        <p:txBody>
          <a:bodyPr wrap="square">
            <a:spAutoFit/>
          </a:bodyPr>
          <a:lstStyle/>
          <a:p>
            <a:pPr marL="342900" indent="-342900" algn="ctr">
              <a:spcBef>
                <a:spcPct val="20000"/>
              </a:spcBef>
            </a:pPr>
            <a:r>
              <a:rPr lang="ru-RU" sz="2000" dirty="0" smtClean="0">
                <a:solidFill>
                  <a:schemeClr val="bg1"/>
                </a:solidFill>
                <a:latin typeface="Arial" pitchFamily="34" charset="0"/>
                <a:cs typeface="Arial" pitchFamily="34" charset="0"/>
              </a:rPr>
              <a:t>ВЕБИНАР</a:t>
            </a:r>
          </a:p>
          <a:p>
            <a:pPr marL="342900" indent="-342900" algn="ctr">
              <a:spcBef>
                <a:spcPct val="20000"/>
              </a:spcBef>
            </a:pPr>
            <a:r>
              <a:rPr lang="ru-RU" sz="2000" dirty="0" smtClean="0">
                <a:solidFill>
                  <a:prstClr val="white"/>
                </a:solidFill>
                <a:latin typeface="Arial" pitchFamily="34" charset="0"/>
                <a:cs typeface="Arial" pitchFamily="34" charset="0"/>
              </a:rPr>
              <a:t>Российский тренингового центра</a:t>
            </a:r>
          </a:p>
          <a:p>
            <a:pPr marL="342900" indent="-342900" algn="ctr">
              <a:spcBef>
                <a:spcPct val="20000"/>
              </a:spcBef>
            </a:pPr>
            <a:r>
              <a:rPr lang="ru-RU" sz="2000" dirty="0" smtClean="0">
                <a:solidFill>
                  <a:prstClr val="white"/>
                </a:solidFill>
                <a:latin typeface="Arial" pitchFamily="34" charset="0"/>
                <a:cs typeface="Arial" pitchFamily="34" charset="0"/>
              </a:rPr>
              <a:t>Института образованием НИУ ВШЭ</a:t>
            </a:r>
            <a:endParaRPr lang="ru-RU" sz="2000" i="1" dirty="0">
              <a:solidFill>
                <a:prstClr val="white"/>
              </a:solidFill>
              <a:latin typeface="Arial" pitchFamily="34" charset="0"/>
              <a:cs typeface="Arial" pitchFamily="34" charset="0"/>
            </a:endParaRPr>
          </a:p>
        </p:txBody>
      </p:sp>
      <p:pic>
        <p:nvPicPr>
          <p:cNvPr id="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600863"/>
            <a:ext cx="647625" cy="3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descr="Институт образовани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521" y="4558676"/>
            <a:ext cx="393883" cy="393883"/>
          </a:xfrm>
          <a:prstGeom prst="rect">
            <a:avLst/>
          </a:prstGeom>
          <a:noFill/>
          <a:extLst>
            <a:ext uri="{909E8E84-426E-40dd-AFC4-6F175D3DCCD1}">
              <a14:hiddenFill xmlns:a14="http://schemas.microsoft.com/office/drawing/2010/main">
                <a:solidFill>
                  <a:srgbClr val="FFFFFF"/>
                </a:solidFill>
              </a14:hiddenFill>
            </a:ext>
          </a:extLst>
        </p:spPr>
      </p:pic>
      <p:pic>
        <p:nvPicPr>
          <p:cNvPr id="27" name="Изображение 26" descr="Снимок экрана 2014-03-23 в 1.10.0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4443958"/>
            <a:ext cx="504056" cy="499748"/>
          </a:xfrm>
          <a:prstGeom prst="rect">
            <a:avLst/>
          </a:prstGeom>
        </p:spPr>
      </p:pic>
      <p:pic>
        <p:nvPicPr>
          <p:cNvPr id="28" name="Изображение 27"/>
          <p:cNvPicPr>
            <a:picLocks noChangeAspect="1"/>
          </p:cNvPicPr>
          <p:nvPr/>
        </p:nvPicPr>
        <p:blipFill>
          <a:blip r:embed="rId9"/>
          <a:stretch>
            <a:fillRect/>
          </a:stretch>
        </p:blipFill>
        <p:spPr>
          <a:xfrm>
            <a:off x="1294909" y="4612218"/>
            <a:ext cx="1368152" cy="342038"/>
          </a:xfrm>
          <a:prstGeom prst="rect">
            <a:avLst/>
          </a:prstGeom>
          <a:solidFill>
            <a:schemeClr val="bg1"/>
          </a:solidFill>
        </p:spPr>
      </p:pic>
      <p:pic>
        <p:nvPicPr>
          <p:cNvPr id="30" name="Picture 2" descr="Национальный исследовательский университет «Высшая школа экономики»"/>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188760"/>
            <a:ext cx="792088" cy="652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0" name="Прямоугольник 9"/>
          <p:cNvSpPr/>
          <p:nvPr/>
        </p:nvSpPr>
        <p:spPr>
          <a:xfrm>
            <a:off x="4334710" y="3468945"/>
            <a:ext cx="4744938" cy="830997"/>
          </a:xfrm>
          <a:prstGeom prst="rect">
            <a:avLst/>
          </a:prstGeom>
          <a:solidFill>
            <a:schemeClr val="accent3">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Важно, чтобы </a:t>
            </a:r>
            <a:r>
              <a:rPr lang="ru-RU" sz="1600" kern="0" dirty="0">
                <a:solidFill>
                  <a:srgbClr val="000000"/>
                </a:solidFill>
                <a:latin typeface="Arial"/>
                <a:cs typeface="Arial"/>
              </a:rPr>
              <a:t>пространство, разделяющее линейки, </a:t>
            </a:r>
            <a:r>
              <a:rPr lang="ru-RU" sz="1600" kern="0" dirty="0" smtClean="0">
                <a:solidFill>
                  <a:srgbClr val="000000"/>
                </a:solidFill>
                <a:latin typeface="Arial"/>
                <a:cs typeface="Arial"/>
              </a:rPr>
              <a:t>было меньше</a:t>
            </a:r>
            <a:r>
              <a:rPr lang="ru-RU" sz="1600" kern="0" dirty="0">
                <a:solidFill>
                  <a:srgbClr val="000000"/>
                </a:solidFill>
                <a:latin typeface="Arial"/>
                <a:cs typeface="Arial"/>
              </a:rPr>
              <a:t>, чем ширина самих </a:t>
            </a:r>
            <a:r>
              <a:rPr lang="ru-RU" sz="1600" kern="0" dirty="0" smtClean="0">
                <a:solidFill>
                  <a:srgbClr val="000000"/>
                </a:solidFill>
                <a:latin typeface="Arial"/>
                <a:cs typeface="Arial"/>
              </a:rPr>
              <a:t>линеек.</a:t>
            </a:r>
          </a:p>
        </p:txBody>
      </p:sp>
      <p:graphicFrame>
        <p:nvGraphicFramePr>
          <p:cNvPr id="11" name="Диаграмма 10"/>
          <p:cNvGraphicFramePr/>
          <p:nvPr>
            <p:extLst>
              <p:ext uri="{D42A27DB-BD31-4B8C-83A1-F6EECF244321}">
                <p14:modId xmlns:p14="http://schemas.microsoft.com/office/powerpoint/2010/main" val="1181050065"/>
              </p:ext>
            </p:extLst>
          </p:nvPr>
        </p:nvGraphicFramePr>
        <p:xfrm>
          <a:off x="-14288" y="1267154"/>
          <a:ext cx="4537829" cy="3574702"/>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4334710" y="1267154"/>
            <a:ext cx="4744938" cy="2062103"/>
          </a:xfrm>
          <a:prstGeom prst="rect">
            <a:avLst/>
          </a:prstGeom>
          <a:solidFill>
            <a:schemeClr val="accent6">
              <a:lumMod val="20000"/>
              <a:lumOff val="80000"/>
            </a:schemeClr>
          </a:solidFill>
        </p:spPr>
        <p:txBody>
          <a:bodyPr wrap="square">
            <a:spAutoFit/>
          </a:bodyPr>
          <a:lstStyle/>
          <a:p>
            <a:pPr algn="just" fontAlgn="auto">
              <a:spcBef>
                <a:spcPts val="300"/>
              </a:spcBef>
              <a:spcAft>
                <a:spcPts val="0"/>
              </a:spcAft>
              <a:defRPr/>
            </a:pPr>
            <a:r>
              <a:rPr lang="ru-RU" sz="1600" kern="0" dirty="0">
                <a:solidFill>
                  <a:srgbClr val="000000"/>
                </a:solidFill>
                <a:latin typeface="Arial"/>
                <a:cs typeface="Arial"/>
              </a:rPr>
              <a:t>Для обозначения количественных величин можно использовать либо шкалу вверху (иногда - внизу), либо числа на концах линеек, но </a:t>
            </a:r>
            <a:r>
              <a:rPr lang="ru-RU" sz="1600" kern="0" dirty="0" smtClean="0">
                <a:solidFill>
                  <a:srgbClr val="000000"/>
                </a:solidFill>
                <a:latin typeface="Arial"/>
                <a:cs typeface="Arial"/>
              </a:rPr>
              <a:t>не желательно - </a:t>
            </a:r>
            <a:r>
              <a:rPr lang="ru-RU" sz="1600" kern="0" dirty="0">
                <a:solidFill>
                  <a:srgbClr val="000000"/>
                </a:solidFill>
                <a:latin typeface="Arial"/>
                <a:cs typeface="Arial"/>
              </a:rPr>
              <a:t>и то, и другое. Шкалу используйте, если хотите только кратко ознакомить с взаимосвязями, </a:t>
            </a:r>
            <a:r>
              <a:rPr lang="ru-RU" sz="1600" kern="0" dirty="0" smtClean="0">
                <a:solidFill>
                  <a:srgbClr val="000000"/>
                </a:solidFill>
                <a:latin typeface="Arial"/>
                <a:cs typeface="Arial"/>
              </a:rPr>
              <a:t>числа - </a:t>
            </a:r>
            <a:r>
              <a:rPr lang="ru-RU" sz="1600" kern="0" dirty="0">
                <a:solidFill>
                  <a:srgbClr val="000000"/>
                </a:solidFill>
                <a:latin typeface="Arial"/>
                <a:cs typeface="Arial"/>
              </a:rPr>
              <a:t>если эти взаимосвязи важны для передачи основной идеи.</a:t>
            </a:r>
          </a:p>
        </p:txBody>
      </p:sp>
      <p:sp>
        <p:nvSpPr>
          <p:cNvPr id="13" name="Прямоугольник 12"/>
          <p:cNvSpPr/>
          <p:nvPr/>
        </p:nvSpPr>
        <p:spPr>
          <a:xfrm>
            <a:off x="4334710" y="4363238"/>
            <a:ext cx="4744938" cy="584776"/>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Используя числа, </a:t>
            </a:r>
            <a:r>
              <a:rPr lang="ru-RU" sz="1600" kern="0" dirty="0">
                <a:solidFill>
                  <a:srgbClr val="000000"/>
                </a:solidFill>
                <a:latin typeface="Arial"/>
                <a:cs typeface="Arial"/>
              </a:rPr>
              <a:t>округляйте их и избегайте дробей, если точная величина </a:t>
            </a:r>
            <a:r>
              <a:rPr lang="ru-RU" sz="1600" kern="0" dirty="0" smtClean="0">
                <a:solidFill>
                  <a:srgbClr val="000000"/>
                </a:solidFill>
                <a:latin typeface="Arial"/>
                <a:cs typeface="Arial"/>
              </a:rPr>
              <a:t>несущественна.</a:t>
            </a: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ПОЗИЦИОННОЕ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ЛИНЕЙЧАТАЯ </a:t>
            </a:r>
            <a:r>
              <a:rPr lang="ru-RU" sz="2800" dirty="0">
                <a:solidFill>
                  <a:schemeClr val="bg1"/>
                </a:solidFill>
              </a:rPr>
              <a:t>ДИАГРАММА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spTree>
    <p:extLst>
      <p:ext uri="{BB962C8B-B14F-4D97-AF65-F5344CB8AC3E}">
        <p14:creationId xmlns:p14="http://schemas.microsoft.com/office/powerpoint/2010/main" val="497159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graphicFrame>
        <p:nvGraphicFramePr>
          <p:cNvPr id="11" name="Диаграмма 10"/>
          <p:cNvGraphicFramePr/>
          <p:nvPr>
            <p:extLst>
              <p:ext uri="{D42A27DB-BD31-4B8C-83A1-F6EECF244321}">
                <p14:modId xmlns:p14="http://schemas.microsoft.com/office/powerpoint/2010/main" val="3229164294"/>
              </p:ext>
            </p:extLst>
          </p:nvPr>
        </p:nvGraphicFramePr>
        <p:xfrm>
          <a:off x="27027" y="2427734"/>
          <a:ext cx="3824893" cy="2685986"/>
        </p:xfrm>
        <a:graphic>
          <a:graphicData uri="http://schemas.openxmlformats.org/drawingml/2006/chart">
            <c:chart xmlns:c="http://schemas.openxmlformats.org/drawingml/2006/chart" xmlns:r="http://schemas.openxmlformats.org/officeDocument/2006/relationships" r:id="rId5"/>
          </a:graphicData>
        </a:graphic>
      </p:graphicFrame>
      <p:sp>
        <p:nvSpPr>
          <p:cNvPr id="13" name="Прямоугольник 12"/>
          <p:cNvSpPr/>
          <p:nvPr/>
        </p:nvSpPr>
        <p:spPr>
          <a:xfrm>
            <a:off x="27026" y="1131590"/>
            <a:ext cx="9009469" cy="1400383"/>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Для позиционного сравнения можно применять гистограмму, но линейчатая гистограмма смотрится лучше в большинстве случаев. Тому 2 причины.</a:t>
            </a:r>
          </a:p>
          <a:p>
            <a:pPr marL="342900" indent="-342900" algn="just" fontAlgn="auto">
              <a:spcBef>
                <a:spcPts val="300"/>
              </a:spcBef>
              <a:spcAft>
                <a:spcPts val="0"/>
              </a:spcAft>
              <a:buAutoNum type="arabicPeriod"/>
              <a:defRPr/>
            </a:pPr>
            <a:r>
              <a:rPr lang="ru-RU" sz="1600" kern="0" dirty="0" smtClean="0">
                <a:solidFill>
                  <a:srgbClr val="000000"/>
                </a:solidFill>
                <a:latin typeface="Arial"/>
                <a:cs typeface="Arial"/>
              </a:rPr>
              <a:t>Снижается вероятность путаницы между позиционным и временным сравнением. В последнем случае используют именно гистограммы.</a:t>
            </a:r>
          </a:p>
          <a:p>
            <a:pPr marL="342900" indent="-342900" algn="just" fontAlgn="auto">
              <a:spcBef>
                <a:spcPts val="300"/>
              </a:spcBef>
              <a:spcAft>
                <a:spcPts val="0"/>
              </a:spcAft>
              <a:buAutoNum type="arabicPeriod"/>
              <a:defRPr/>
            </a:pPr>
            <a:r>
              <a:rPr lang="ru-RU" sz="1600" kern="0" dirty="0" smtClean="0">
                <a:solidFill>
                  <a:srgbClr val="000000"/>
                </a:solidFill>
                <a:latin typeface="Arial"/>
                <a:cs typeface="Arial"/>
              </a:rPr>
              <a:t>В гистограммах могут возникнуть проблемы с подписью названий.</a:t>
            </a: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ПОЗИЦИОННОЕ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ЛИНЕЙЧАТАЯ ДИАГРАММА и ГИСТОГРАММА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graphicFrame>
        <p:nvGraphicFramePr>
          <p:cNvPr id="15" name="Диаграмма 14"/>
          <p:cNvGraphicFramePr/>
          <p:nvPr>
            <p:extLst>
              <p:ext uri="{D42A27DB-BD31-4B8C-83A1-F6EECF244321}">
                <p14:modId xmlns:p14="http://schemas.microsoft.com/office/powerpoint/2010/main" val="710524795"/>
              </p:ext>
            </p:extLst>
          </p:nvPr>
        </p:nvGraphicFramePr>
        <p:xfrm>
          <a:off x="4724278" y="2083446"/>
          <a:ext cx="3744416" cy="30758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3347864" y="2659814"/>
            <a:ext cx="1101455" cy="369332"/>
          </a:xfrm>
          <a:prstGeom prst="rect">
            <a:avLst/>
          </a:prstGeom>
          <a:noFill/>
        </p:spPr>
        <p:txBody>
          <a:bodyPr wrap="none" rtlCol="0">
            <a:spAutoFit/>
          </a:bodyPr>
          <a:lstStyle/>
          <a:p>
            <a:r>
              <a:rPr lang="ru-RU" b="1" dirty="0" smtClean="0"/>
              <a:t>ХОРОШО</a:t>
            </a:r>
            <a:endParaRPr lang="ru-RU" b="1" dirty="0"/>
          </a:p>
        </p:txBody>
      </p:sp>
      <p:sp>
        <p:nvSpPr>
          <p:cNvPr id="16" name="TextBox 15"/>
          <p:cNvSpPr txBox="1"/>
          <p:nvPr/>
        </p:nvSpPr>
        <p:spPr>
          <a:xfrm>
            <a:off x="7884368" y="2681452"/>
            <a:ext cx="1168653" cy="369332"/>
          </a:xfrm>
          <a:prstGeom prst="rect">
            <a:avLst/>
          </a:prstGeom>
          <a:noFill/>
        </p:spPr>
        <p:txBody>
          <a:bodyPr wrap="none" rtlCol="0">
            <a:spAutoFit/>
          </a:bodyPr>
          <a:lstStyle/>
          <a:p>
            <a:r>
              <a:rPr lang="ru-RU" b="1" dirty="0" smtClean="0"/>
              <a:t>НЕ ОЧЕНЬ</a:t>
            </a:r>
            <a:endParaRPr lang="ru-RU" b="1" dirty="0"/>
          </a:p>
        </p:txBody>
      </p:sp>
    </p:spTree>
    <p:extLst>
      <p:ext uri="{BB962C8B-B14F-4D97-AF65-F5344CB8AC3E}">
        <p14:creationId xmlns:p14="http://schemas.microsoft.com/office/powerpoint/2010/main" val="3242230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8928992" cy="828675"/>
          </a:xfrm>
        </p:spPr>
        <p:txBody>
          <a:bodyPr/>
          <a:lstStyle/>
          <a:p>
            <a:pPr algn="l"/>
            <a:r>
              <a:rPr lang="ru-RU" sz="3200" dirty="0">
                <a:solidFill>
                  <a:schemeClr val="bg1"/>
                </a:solidFill>
              </a:rPr>
              <a:t>ЛИНЕЙЧАТАЯ </a:t>
            </a:r>
            <a:r>
              <a:rPr lang="ru-RU" sz="3200" dirty="0" smtClean="0">
                <a:solidFill>
                  <a:schemeClr val="bg1"/>
                </a:solidFill>
              </a:rPr>
              <a:t>ДИАГРАММА</a:t>
            </a:r>
            <a:r>
              <a:rPr lang="en-US" sz="3200" dirty="0" smtClean="0">
                <a:solidFill>
                  <a:schemeClr val="bg1"/>
                </a:solidFill>
              </a:rPr>
              <a:t>  </a:t>
            </a:r>
            <a:r>
              <a:rPr lang="ru-RU" sz="3200" dirty="0" smtClean="0">
                <a:solidFill>
                  <a:schemeClr val="bg1"/>
                </a:solidFill>
              </a:rPr>
              <a:t>С НАКОПЛЕНИЕМ</a:t>
            </a:r>
          </a:p>
        </p:txBody>
      </p:sp>
      <p:pic>
        <p:nvPicPr>
          <p:cNvPr id="5" name="Picture 4"/>
          <p:cNvPicPr>
            <a:picLocks noChangeAspect="1" noChangeArrowheads="1"/>
          </p:cNvPicPr>
          <p:nvPr/>
        </p:nvPicPr>
        <p:blipFill>
          <a:blip r:embed="rId4" cstate="print"/>
          <a:srcRect/>
          <a:stretch>
            <a:fillRect/>
          </a:stretch>
        </p:blipFill>
        <p:spPr bwMode="auto">
          <a:xfrm>
            <a:off x="1331640" y="1851670"/>
            <a:ext cx="7706578" cy="3273999"/>
          </a:xfrm>
          <a:prstGeom prst="rect">
            <a:avLst/>
          </a:prstGeom>
          <a:noFill/>
          <a:ln w="9525">
            <a:noFill/>
            <a:miter lim="800000"/>
            <a:headEnd/>
            <a:tailEnd/>
          </a:ln>
        </p:spPr>
      </p:pic>
      <p:sp>
        <p:nvSpPr>
          <p:cNvPr id="3" name="TextBox 2"/>
          <p:cNvSpPr txBox="1"/>
          <p:nvPr/>
        </p:nvSpPr>
        <p:spPr>
          <a:xfrm>
            <a:off x="107751" y="3282267"/>
            <a:ext cx="1153264" cy="369332"/>
          </a:xfrm>
          <a:prstGeom prst="rect">
            <a:avLst/>
          </a:prstGeom>
          <a:noFill/>
        </p:spPr>
        <p:txBody>
          <a:bodyPr wrap="none" rtlCol="0">
            <a:spAutoFit/>
          </a:bodyPr>
          <a:lstStyle/>
          <a:p>
            <a:r>
              <a:rPr lang="en-US" b="1" dirty="0" smtClean="0"/>
              <a:t>PISA-2009</a:t>
            </a:r>
            <a:endParaRPr lang="ru-RU" b="1" dirty="0"/>
          </a:p>
        </p:txBody>
      </p:sp>
      <p:sp>
        <p:nvSpPr>
          <p:cNvPr id="7" name="Прямоугольник 6"/>
          <p:cNvSpPr/>
          <p:nvPr/>
        </p:nvSpPr>
        <p:spPr>
          <a:xfrm>
            <a:off x="67136" y="1225084"/>
            <a:ext cx="9009469" cy="338554"/>
          </a:xfrm>
          <a:prstGeom prst="rect">
            <a:avLst/>
          </a:prstGeom>
          <a:solidFill>
            <a:schemeClr val="accent1">
              <a:lumMod val="20000"/>
              <a:lumOff val="80000"/>
            </a:schemeClr>
          </a:solidFill>
        </p:spPr>
        <p:txBody>
          <a:bodyPr wrap="square">
            <a:spAutoFit/>
          </a:bodyPr>
          <a:lstStyle/>
          <a:p>
            <a:pPr algn="ctr" fontAlgn="auto">
              <a:spcBef>
                <a:spcPts val="300"/>
              </a:spcBef>
              <a:spcAft>
                <a:spcPts val="0"/>
              </a:spcAft>
              <a:defRPr/>
            </a:pPr>
            <a:r>
              <a:rPr lang="ru-RU" sz="1600" kern="0" dirty="0" smtClean="0">
                <a:solidFill>
                  <a:srgbClr val="000000"/>
                </a:solidFill>
                <a:latin typeface="Arial"/>
                <a:cs typeface="Arial"/>
              </a:rPr>
              <a:t>Такая диаграмма отражает вклад каждого параметра в общую сумму</a:t>
            </a:r>
          </a:p>
        </p:txBody>
      </p:sp>
    </p:spTree>
    <p:extLst>
      <p:ext uri="{BB962C8B-B14F-4D97-AF65-F5344CB8AC3E}">
        <p14:creationId xmlns:p14="http://schemas.microsoft.com/office/powerpoint/2010/main" val="1825686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864196"/>
          </a:xfrm>
          <a:prstGeom prst="rect">
            <a:avLst/>
          </a:prstGeom>
          <a:noFill/>
          <a:ln w="9525">
            <a:noFill/>
            <a:miter lim="800000"/>
            <a:headEnd/>
            <a:tailEnd/>
          </a:ln>
        </p:spPr>
      </p:pic>
      <p:sp>
        <p:nvSpPr>
          <p:cNvPr id="2" name="Заголовок 1"/>
          <p:cNvSpPr>
            <a:spLocks noGrp="1"/>
          </p:cNvSpPr>
          <p:nvPr>
            <p:ph type="ctrTitle"/>
          </p:nvPr>
        </p:nvSpPr>
        <p:spPr>
          <a:xfrm>
            <a:off x="-14288" y="51470"/>
            <a:ext cx="8928992" cy="720080"/>
          </a:xfrm>
        </p:spPr>
        <p:txBody>
          <a:bodyPr/>
          <a:lstStyle/>
          <a:p>
            <a:pPr algn="l"/>
            <a:r>
              <a:rPr lang="ru-RU" sz="2800" dirty="0" smtClean="0">
                <a:solidFill>
                  <a:schemeClr val="bg1"/>
                </a:solidFill>
              </a:rPr>
              <a:t>СКОЛЬЗЯЩАЯ ЛИНЕЙЧАТАЯ ДИАГРАММА</a:t>
            </a:r>
          </a:p>
        </p:txBody>
      </p:sp>
      <p:sp>
        <p:nvSpPr>
          <p:cNvPr id="7" name="Прямоугольник 6"/>
          <p:cNvSpPr/>
          <p:nvPr/>
        </p:nvSpPr>
        <p:spPr>
          <a:xfrm>
            <a:off x="67136" y="843558"/>
            <a:ext cx="9076863" cy="338554"/>
          </a:xfrm>
          <a:prstGeom prst="rect">
            <a:avLst/>
          </a:prstGeom>
          <a:solidFill>
            <a:schemeClr val="accent1">
              <a:lumMod val="20000"/>
              <a:lumOff val="80000"/>
            </a:schemeClr>
          </a:solidFill>
        </p:spPr>
        <p:txBody>
          <a:bodyPr wrap="square">
            <a:spAutoFit/>
          </a:bodyPr>
          <a:lstStyle/>
          <a:p>
            <a:pPr algn="ctr" fontAlgn="auto">
              <a:spcBef>
                <a:spcPts val="300"/>
              </a:spcBef>
              <a:spcAft>
                <a:spcPts val="0"/>
              </a:spcAft>
              <a:defRPr/>
            </a:pPr>
            <a:r>
              <a:rPr lang="ru-RU" sz="1600" kern="0" dirty="0" smtClean="0">
                <a:solidFill>
                  <a:srgbClr val="000000"/>
                </a:solidFill>
                <a:latin typeface="Arial" panose="020B0604020202020204" pitchFamily="34" charset="0"/>
                <a:cs typeface="Arial" panose="020B0604020202020204" pitchFamily="34" charset="0"/>
              </a:rPr>
              <a:t>Такая диаграмма иллюстрирует соотношение 2-х разных компонентов</a:t>
            </a:r>
          </a:p>
        </p:txBody>
      </p:sp>
      <p:sp>
        <p:nvSpPr>
          <p:cNvPr id="9" name="Прямоугольник 8"/>
          <p:cNvSpPr/>
          <p:nvPr/>
        </p:nvSpPr>
        <p:spPr>
          <a:xfrm>
            <a:off x="251520" y="1275606"/>
            <a:ext cx="8576203" cy="584775"/>
          </a:xfrm>
          <a:prstGeom prst="rect">
            <a:avLst/>
          </a:prstGeom>
        </p:spPr>
        <p:txBody>
          <a:bodyPr wrap="square">
            <a:spAutoFit/>
          </a:bodyPr>
          <a:lstStyle/>
          <a:p>
            <a:pPr algn="ctr"/>
            <a:r>
              <a:rPr lang="ru-RU" sz="1600" b="1" dirty="0">
                <a:solidFill>
                  <a:srgbClr val="FF0000"/>
                </a:solidFill>
              </a:rPr>
              <a:t>Распределение (в %) выпускников начальной школы  по уровням достигнутой подготовки по математике, русскому языку и окружающему миру (2013 г.)</a:t>
            </a:r>
            <a:endParaRPr lang="ru-RU" sz="1600" dirty="0">
              <a:solidFill>
                <a:srgbClr val="FF0000"/>
              </a:solidFill>
            </a:endParaRPr>
          </a:p>
        </p:txBody>
      </p:sp>
      <p:pic>
        <p:nvPicPr>
          <p:cNvPr id="10"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4150" y="51470"/>
            <a:ext cx="1430338" cy="709612"/>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1177801" y="1995686"/>
            <a:ext cx="6850583" cy="3024336"/>
          </a:xfrm>
          <a:prstGeom prst="rect">
            <a:avLst/>
          </a:prstGeom>
          <a:noFill/>
          <a:ln w="9525">
            <a:noFill/>
            <a:miter lim="800000"/>
            <a:headEnd/>
            <a:tailEnd/>
          </a:ln>
        </p:spPr>
      </p:pic>
    </p:spTree>
    <p:extLst>
      <p:ext uri="{BB962C8B-B14F-4D97-AF65-F5344CB8AC3E}">
        <p14:creationId xmlns:p14="http://schemas.microsoft.com/office/powerpoint/2010/main" val="2932616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ВРЕМЕННОЕ СРАВНЕНИЕ</a:t>
            </a:r>
          </a:p>
        </p:txBody>
      </p:sp>
      <p:sp>
        <p:nvSpPr>
          <p:cNvPr id="3" name="Прямоугольник 2"/>
          <p:cNvSpPr/>
          <p:nvPr/>
        </p:nvSpPr>
        <p:spPr>
          <a:xfrm>
            <a:off x="35496" y="2514838"/>
            <a:ext cx="9046913" cy="1785104"/>
          </a:xfrm>
          <a:prstGeom prst="rect">
            <a:avLst/>
          </a:prstGeom>
        </p:spPr>
        <p:txBody>
          <a:bodyPr wrap="square">
            <a:spAutoFit/>
          </a:bodyPr>
          <a:lstStyle/>
          <a:p>
            <a:pPr marL="342900" indent="-342900" algn="just">
              <a:buFont typeface="Wingdings" panose="05000000000000000000" pitchFamily="2" charset="2"/>
              <a:buChar char="ü"/>
            </a:pPr>
            <a:r>
              <a:rPr lang="ru-RU" sz="2200" dirty="0"/>
              <a:t>За годы участия в программе PISA за период с 2003 года наблюдается </a:t>
            </a:r>
            <a:r>
              <a:rPr lang="ru-RU" sz="2200" dirty="0" smtClean="0"/>
              <a:t>повышение </a:t>
            </a:r>
            <a:r>
              <a:rPr lang="ru-RU" sz="2200" dirty="0"/>
              <a:t>результатов российских </a:t>
            </a:r>
            <a:r>
              <a:rPr lang="ru-RU" sz="2200" dirty="0" smtClean="0"/>
              <a:t>учащихся </a:t>
            </a:r>
            <a:r>
              <a:rPr lang="ru-RU" sz="2200" dirty="0"/>
              <a:t>по математической </a:t>
            </a:r>
            <a:r>
              <a:rPr lang="ru-RU" sz="2200" dirty="0" smtClean="0"/>
              <a:t>грамотности </a:t>
            </a:r>
            <a:r>
              <a:rPr lang="ru-RU" sz="2200" dirty="0"/>
              <a:t>на 14 баллов.</a:t>
            </a:r>
            <a:endParaRPr lang="ru-RU" sz="2200" dirty="0" smtClean="0"/>
          </a:p>
          <a:p>
            <a:pPr marL="342900" indent="-342900" algn="just">
              <a:buFont typeface="Wingdings" panose="05000000000000000000" pitchFamily="2" charset="2"/>
              <a:buChar char="ü"/>
            </a:pPr>
            <a:r>
              <a:rPr lang="ru-RU" sz="2200" dirty="0" smtClean="0"/>
              <a:t>За последние 3 года в муниципалитете сократилась доля учащихся, не преодолевших минимальный порог в ЕГЭ по математике.</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Прямоугольник 6"/>
          <p:cNvSpPr/>
          <p:nvPr/>
        </p:nvSpPr>
        <p:spPr>
          <a:xfrm>
            <a:off x="251519" y="4373691"/>
            <a:ext cx="8712969" cy="646331"/>
          </a:xfrm>
          <a:prstGeom prst="rect">
            <a:avLst/>
          </a:prstGeom>
          <a:solidFill>
            <a:schemeClr val="accent1">
              <a:lumMod val="20000"/>
              <a:lumOff val="80000"/>
            </a:schemeClr>
          </a:solidFill>
        </p:spPr>
        <p:txBody>
          <a:bodyPr wrap="square">
            <a:spAutoFit/>
          </a:bodyPr>
          <a:lstStyle/>
          <a:p>
            <a:pPr fontAlgn="auto">
              <a:spcBef>
                <a:spcPts val="300"/>
              </a:spcBef>
              <a:spcAft>
                <a:spcPts val="0"/>
              </a:spcAft>
              <a:defRPr/>
            </a:pPr>
            <a:r>
              <a:rPr lang="ru-RU" kern="0" dirty="0" smtClean="0">
                <a:latin typeface="+mn-lt"/>
              </a:rPr>
              <a:t>Ключевыми </a:t>
            </a:r>
            <a:r>
              <a:rPr lang="ru-RU" kern="0" dirty="0">
                <a:latin typeface="+mn-lt"/>
              </a:rPr>
              <a:t>словами для </a:t>
            </a:r>
            <a:r>
              <a:rPr lang="ru-RU" kern="0" dirty="0" smtClean="0">
                <a:latin typeface="+mn-lt"/>
              </a:rPr>
              <a:t>позиционного </a:t>
            </a:r>
            <a:r>
              <a:rPr lang="ru-RU" kern="0" dirty="0">
                <a:latin typeface="+mn-lt"/>
              </a:rPr>
              <a:t>сравнения являются: </a:t>
            </a:r>
            <a:r>
              <a:rPr lang="ru-RU" b="1" kern="0" dirty="0">
                <a:solidFill>
                  <a:srgbClr val="0070C0"/>
                </a:solidFill>
                <a:latin typeface="+mn-lt"/>
              </a:rPr>
              <a:t>"изменяться", "расти", "</a:t>
            </a:r>
            <a:r>
              <a:rPr lang="ru-RU" b="1" kern="0" dirty="0" smtClean="0">
                <a:solidFill>
                  <a:srgbClr val="0070C0"/>
                </a:solidFill>
                <a:latin typeface="+mn-lt"/>
              </a:rPr>
              <a:t>убывать</a:t>
            </a:r>
            <a:r>
              <a:rPr lang="ru-RU" b="1" kern="0" dirty="0">
                <a:solidFill>
                  <a:srgbClr val="0070C0"/>
                </a:solidFill>
                <a:latin typeface="+mn-lt"/>
              </a:rPr>
              <a:t>", "</a:t>
            </a:r>
            <a:r>
              <a:rPr lang="ru-RU" b="1" kern="0" dirty="0" smtClean="0">
                <a:solidFill>
                  <a:srgbClr val="0070C0"/>
                </a:solidFill>
                <a:latin typeface="+mn-lt"/>
              </a:rPr>
              <a:t>возрастать</a:t>
            </a:r>
            <a:r>
              <a:rPr lang="ru-RU" b="1" kern="0" dirty="0">
                <a:solidFill>
                  <a:srgbClr val="0070C0"/>
                </a:solidFill>
                <a:latin typeface="+mn-lt"/>
              </a:rPr>
              <a:t>"</a:t>
            </a:r>
            <a:r>
              <a:rPr lang="ru-RU" b="1" kern="0" dirty="0" smtClean="0">
                <a:solidFill>
                  <a:srgbClr val="0070C0"/>
                </a:solidFill>
                <a:latin typeface="+mn-lt"/>
              </a:rPr>
              <a:t>, </a:t>
            </a:r>
            <a:r>
              <a:rPr lang="ru-RU" b="1" kern="0" dirty="0">
                <a:solidFill>
                  <a:srgbClr val="0070C0"/>
                </a:solidFill>
                <a:latin typeface="+mn-lt"/>
              </a:rPr>
              <a:t>"</a:t>
            </a:r>
            <a:r>
              <a:rPr lang="ru-RU" b="1" kern="0" dirty="0" smtClean="0">
                <a:solidFill>
                  <a:srgbClr val="0070C0"/>
                </a:solidFill>
                <a:latin typeface="+mn-lt"/>
              </a:rPr>
              <a:t>снижаться</a:t>
            </a:r>
            <a:r>
              <a:rPr lang="ru-RU" b="1" kern="0" dirty="0">
                <a:solidFill>
                  <a:srgbClr val="0070C0"/>
                </a:solidFill>
                <a:latin typeface="+mn-lt"/>
              </a:rPr>
              <a:t>"</a:t>
            </a:r>
            <a:r>
              <a:rPr lang="ru-RU" b="1" kern="0" dirty="0" smtClean="0">
                <a:solidFill>
                  <a:srgbClr val="0070C0"/>
                </a:solidFill>
                <a:latin typeface="+mn-lt"/>
              </a:rPr>
              <a:t>, </a:t>
            </a:r>
            <a:r>
              <a:rPr lang="ru-RU" b="1" kern="0" dirty="0">
                <a:solidFill>
                  <a:srgbClr val="0070C0"/>
                </a:solidFill>
                <a:latin typeface="+mn-lt"/>
              </a:rPr>
              <a:t>"</a:t>
            </a:r>
            <a:r>
              <a:rPr lang="ru-RU" b="1" kern="0" dirty="0" smtClean="0">
                <a:solidFill>
                  <a:srgbClr val="0070C0"/>
                </a:solidFill>
                <a:latin typeface="+mn-lt"/>
              </a:rPr>
              <a:t>колебаться</a:t>
            </a:r>
            <a:r>
              <a:rPr lang="ru-RU" b="1" kern="0" dirty="0">
                <a:solidFill>
                  <a:srgbClr val="0070C0"/>
                </a:solidFill>
                <a:latin typeface="+mn-lt"/>
              </a:rPr>
              <a:t>"</a:t>
            </a:r>
            <a:r>
              <a:rPr lang="ru-RU" kern="0" dirty="0" smtClean="0">
                <a:solidFill>
                  <a:srgbClr val="0070C0"/>
                </a:solidFill>
                <a:latin typeface="+mn-lt"/>
              </a:rPr>
              <a:t>.</a:t>
            </a:r>
            <a:endParaRPr lang="ru-RU" kern="0" dirty="0">
              <a:solidFill>
                <a:srgbClr val="0070C0"/>
              </a:solidFill>
              <a:latin typeface="+mn-lt"/>
            </a:endParaRPr>
          </a:p>
        </p:txBody>
      </p:sp>
      <p:sp>
        <p:nvSpPr>
          <p:cNvPr id="8" name="Прямоугольник 7"/>
          <p:cNvSpPr/>
          <p:nvPr/>
        </p:nvSpPr>
        <p:spPr>
          <a:xfrm>
            <a:off x="-4613" y="1089058"/>
            <a:ext cx="9097805" cy="1292662"/>
          </a:xfrm>
          <a:prstGeom prst="rect">
            <a:avLst/>
          </a:prstGeom>
        </p:spPr>
        <p:txBody>
          <a:bodyPr wrap="square">
            <a:spAutoFit/>
          </a:bodyPr>
          <a:lstStyle/>
          <a:p>
            <a:pPr algn="just"/>
            <a:r>
              <a:rPr lang="ru-RU" sz="2600" dirty="0">
                <a:solidFill>
                  <a:srgbClr val="C00000"/>
                </a:solidFill>
                <a:effectLst>
                  <a:outerShdw blurRad="38100" dist="38100" dir="2700000" algn="tl">
                    <a:srgbClr val="000000">
                      <a:alpha val="43137"/>
                    </a:srgbClr>
                  </a:outerShdw>
                </a:effectLst>
              </a:rPr>
              <a:t>При </a:t>
            </a:r>
            <a:r>
              <a:rPr lang="ru-RU" sz="2600" dirty="0" smtClean="0">
                <a:solidFill>
                  <a:srgbClr val="C00000"/>
                </a:solidFill>
                <a:effectLst>
                  <a:outerShdw blurRad="38100" dist="38100" dir="2700000" algn="tl">
                    <a:srgbClr val="000000">
                      <a:alpha val="43137"/>
                    </a:srgbClr>
                  </a:outerShdw>
                </a:effectLst>
              </a:rPr>
              <a:t>временном сравнении необходимо показать, как изменяются определённые показатели во времени: они возрастают, снижаются, колеблются, остаются неизменными.</a:t>
            </a:r>
            <a:endParaRPr lang="ru-RU" sz="2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83297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3" name="Прямоугольник 12"/>
          <p:cNvSpPr/>
          <p:nvPr/>
        </p:nvSpPr>
        <p:spPr>
          <a:xfrm>
            <a:off x="107504" y="4227934"/>
            <a:ext cx="8897641" cy="830997"/>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a:solidFill>
                  <a:srgbClr val="000000"/>
                </a:solidFill>
                <a:latin typeface="Arial"/>
                <a:cs typeface="Arial"/>
              </a:rPr>
              <a:t>С помощью гистограммы лучше отражать точные значения параметра в определенные моменты времени. Графики больше подходят для отображения тенденции на протяжении некоторого непрерывного периода.</a:t>
            </a: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ВРЕМЕННОЕ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ГРАФИК и ГИСТОГРАММА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624" b="557"/>
          <a:stretch/>
        </p:blipFill>
        <p:spPr bwMode="auto">
          <a:xfrm>
            <a:off x="467544" y="1659543"/>
            <a:ext cx="3233539" cy="242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36513" y="1059582"/>
            <a:ext cx="4601369" cy="523220"/>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ru-RU" sz="1400" dirty="0" smtClean="0">
                <a:solidFill>
                  <a:prstClr val="black"/>
                </a:solidFill>
              </a:rPr>
              <a:t>Результаты российских </a:t>
            </a:r>
            <a:r>
              <a:rPr lang="ru-RU" sz="1400" dirty="0">
                <a:solidFill>
                  <a:prstClr val="black"/>
                </a:solidFill>
              </a:rPr>
              <a:t>учащихся </a:t>
            </a:r>
            <a:r>
              <a:rPr lang="ru-RU" sz="1400" dirty="0" smtClean="0">
                <a:solidFill>
                  <a:prstClr val="black"/>
                </a:solidFill>
              </a:rPr>
              <a:t>по </a:t>
            </a:r>
            <a:r>
              <a:rPr lang="ru-RU" sz="1400" dirty="0">
                <a:solidFill>
                  <a:prstClr val="black"/>
                </a:solidFill>
              </a:rPr>
              <a:t>математической </a:t>
            </a:r>
            <a:r>
              <a:rPr lang="ru-RU" sz="1400" dirty="0" smtClean="0">
                <a:solidFill>
                  <a:prstClr val="black"/>
                </a:solidFill>
              </a:rPr>
              <a:t>грамотности в </a:t>
            </a:r>
            <a:r>
              <a:rPr lang="ru-RU" sz="1400" dirty="0">
                <a:solidFill>
                  <a:prstClr val="black"/>
                </a:solidFill>
              </a:rPr>
              <a:t>исследовании </a:t>
            </a:r>
            <a:r>
              <a:rPr lang="en-US" sz="1400" dirty="0">
                <a:solidFill>
                  <a:prstClr val="black"/>
                </a:solidFill>
              </a:rPr>
              <a:t>PISA</a:t>
            </a:r>
            <a:r>
              <a:rPr lang="ru-RU" sz="1400" dirty="0" smtClean="0">
                <a:solidFill>
                  <a:prstClr val="black"/>
                </a:solidFill>
              </a:rPr>
              <a:t> повысились</a:t>
            </a:r>
            <a:endParaRPr lang="ru-RU" sz="1400" dirty="0">
              <a:solidFill>
                <a:prstClr val="black"/>
              </a:solidFill>
            </a:endParaRPr>
          </a:p>
        </p:txBody>
      </p:sp>
      <p:sp>
        <p:nvSpPr>
          <p:cNvPr id="16" name="Прямоугольник 15"/>
          <p:cNvSpPr/>
          <p:nvPr/>
        </p:nvSpPr>
        <p:spPr>
          <a:xfrm>
            <a:off x="4793881" y="1177356"/>
            <a:ext cx="4104457" cy="523220"/>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ru-RU" sz="1400" dirty="0">
                <a:solidFill>
                  <a:prstClr val="black"/>
                </a:solidFill>
              </a:rPr>
              <a:t>Доля выпускников </a:t>
            </a:r>
            <a:r>
              <a:rPr lang="ru-RU" sz="1400" dirty="0" smtClean="0">
                <a:solidFill>
                  <a:prstClr val="black"/>
                </a:solidFill>
              </a:rPr>
              <a:t>ОУ Чувашской Республики , </a:t>
            </a:r>
            <a:r>
              <a:rPr lang="ru-RU" sz="1400" dirty="0">
                <a:solidFill>
                  <a:prstClr val="black"/>
                </a:solidFill>
              </a:rPr>
              <a:t>не сдавших </a:t>
            </a:r>
            <a:r>
              <a:rPr lang="ru-RU" sz="1400" dirty="0" smtClean="0">
                <a:solidFill>
                  <a:prstClr val="black"/>
                </a:solidFill>
              </a:rPr>
              <a:t> ЕГЭ, ниже чем по России</a:t>
            </a:r>
            <a:endParaRPr lang="ru-RU" sz="1400" dirty="0">
              <a:solidFill>
                <a:prstClr val="black"/>
              </a:solidFill>
            </a:endParaRPr>
          </a:p>
        </p:txBody>
      </p:sp>
      <p:graphicFrame>
        <p:nvGraphicFramePr>
          <p:cNvPr id="10" name="Диаграмма 9"/>
          <p:cNvGraphicFramePr/>
          <p:nvPr>
            <p:extLst>
              <p:ext uri="{D42A27DB-BD31-4B8C-83A1-F6EECF244321}">
                <p14:modId xmlns:p14="http://schemas.microsoft.com/office/powerpoint/2010/main" val="3079868838"/>
              </p:ext>
            </p:extLst>
          </p:nvPr>
        </p:nvGraphicFramePr>
        <p:xfrm>
          <a:off x="4152776" y="1700576"/>
          <a:ext cx="4745562" cy="24553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95767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4287" y="123478"/>
            <a:ext cx="9134954" cy="828675"/>
          </a:xfrm>
        </p:spPr>
        <p:txBody>
          <a:bodyPr/>
          <a:lstStyle/>
          <a:p>
            <a:pPr algn="l"/>
            <a:r>
              <a:rPr lang="ru-RU" sz="3200" dirty="0" smtClean="0">
                <a:solidFill>
                  <a:schemeClr val="bg1"/>
                </a:solidFill>
              </a:rPr>
              <a:t>Национальный мониторинг </a:t>
            </a:r>
            <a:r>
              <a:rPr lang="en-US" sz="3200" dirty="0" smtClean="0">
                <a:solidFill>
                  <a:schemeClr val="bg1"/>
                </a:solidFill>
              </a:rPr>
              <a:t>NAEP</a:t>
            </a:r>
            <a:r>
              <a:rPr lang="ru-RU" sz="3200" dirty="0" smtClean="0">
                <a:solidFill>
                  <a:schemeClr val="bg1"/>
                </a:solidFill>
              </a:rPr>
              <a:t>, США.</a:t>
            </a:r>
            <a:br>
              <a:rPr lang="ru-RU" sz="3200" dirty="0" smtClean="0">
                <a:solidFill>
                  <a:schemeClr val="bg1"/>
                </a:solidFill>
              </a:rPr>
            </a:br>
            <a:r>
              <a:rPr lang="ru-RU" sz="2800" dirty="0" smtClean="0">
                <a:solidFill>
                  <a:srgbClr val="FFFF00"/>
                </a:solidFill>
              </a:rPr>
              <a:t>Результаты по уровням дохода и этническим группам</a:t>
            </a:r>
            <a:endParaRPr lang="ru-RU" sz="3200" dirty="0" smtClean="0">
              <a:solidFill>
                <a:schemeClr val="bg1"/>
              </a:solidFill>
            </a:endParaRPr>
          </a:p>
        </p:txBody>
      </p:sp>
      <p:sp>
        <p:nvSpPr>
          <p:cNvPr id="10" name="TextBox 9"/>
          <p:cNvSpPr txBox="1"/>
          <p:nvPr/>
        </p:nvSpPr>
        <p:spPr>
          <a:xfrm>
            <a:off x="5148064" y="4458762"/>
            <a:ext cx="2808312" cy="461665"/>
          </a:xfrm>
          <a:prstGeom prst="rect">
            <a:avLst/>
          </a:prstGeom>
          <a:noFill/>
        </p:spPr>
        <p:txBody>
          <a:bodyPr wrap="square" rtlCol="0">
            <a:spAutoFit/>
          </a:bodyPr>
          <a:lstStyle/>
          <a:p>
            <a:r>
              <a:rPr lang="ru-RU" sz="2400" dirty="0" smtClean="0">
                <a:solidFill>
                  <a:srgbClr val="FF0000"/>
                </a:solidFill>
              </a:rPr>
              <a:t>Этнические группы</a:t>
            </a:r>
            <a:endParaRPr lang="ru-RU" sz="2400" dirty="0">
              <a:solidFill>
                <a:srgbClr val="FF0000"/>
              </a:solidFill>
            </a:endParaRPr>
          </a:p>
        </p:txBody>
      </p:sp>
      <p:pic>
        <p:nvPicPr>
          <p:cNvPr id="11" name="Picture 2" descr="National Assessment of Educational Progress (NAEP)">
            <a:hlinkClick r:id="rId4"/>
          </p:cNvPr>
          <p:cNvPicPr>
            <a:picLocks noChangeAspect="1" noChangeArrowheads="1"/>
          </p:cNvPicPr>
          <p:nvPr/>
        </p:nvPicPr>
        <p:blipFill>
          <a:blip r:embed="rId5" cstate="print"/>
          <a:srcRect/>
          <a:stretch>
            <a:fillRect/>
          </a:stretch>
        </p:blipFill>
        <p:spPr bwMode="auto">
          <a:xfrm>
            <a:off x="8592979" y="4771227"/>
            <a:ext cx="468313" cy="351235"/>
          </a:xfrm>
          <a:prstGeom prst="rect">
            <a:avLst/>
          </a:prstGeom>
          <a:noFill/>
          <a:ln w="9525">
            <a:noFill/>
            <a:miter lim="800000"/>
            <a:headEnd/>
            <a:tailEnd/>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684646"/>
            <a:ext cx="4198419" cy="247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314" y="1630623"/>
            <a:ext cx="4487182" cy="252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259632" y="1157288"/>
            <a:ext cx="7056784" cy="461665"/>
          </a:xfrm>
          <a:prstGeom prst="rect">
            <a:avLst/>
          </a:prstGeom>
          <a:noFill/>
        </p:spPr>
        <p:txBody>
          <a:bodyPr wrap="square" rtlCol="0">
            <a:spAutoFit/>
          </a:bodyPr>
          <a:lstStyle/>
          <a:p>
            <a:pPr algn="ctr"/>
            <a:r>
              <a:rPr lang="ru-RU" sz="2400" dirty="0" smtClean="0">
                <a:solidFill>
                  <a:srgbClr val="FF0000"/>
                </a:solidFill>
              </a:rPr>
              <a:t>Лос-Анджелес, математика, 4 класс</a:t>
            </a:r>
            <a:endParaRPr lang="ru-RU" sz="2400" dirty="0">
              <a:solidFill>
                <a:srgbClr val="FF0000"/>
              </a:solidFill>
            </a:endParaRPr>
          </a:p>
        </p:txBody>
      </p:sp>
      <p:sp>
        <p:nvSpPr>
          <p:cNvPr id="14" name="TextBox 13"/>
          <p:cNvSpPr txBox="1"/>
          <p:nvPr/>
        </p:nvSpPr>
        <p:spPr>
          <a:xfrm>
            <a:off x="323528" y="4485179"/>
            <a:ext cx="2808312" cy="461665"/>
          </a:xfrm>
          <a:prstGeom prst="rect">
            <a:avLst/>
          </a:prstGeom>
          <a:noFill/>
        </p:spPr>
        <p:txBody>
          <a:bodyPr wrap="square" rtlCol="0">
            <a:spAutoFit/>
          </a:bodyPr>
          <a:lstStyle/>
          <a:p>
            <a:r>
              <a:rPr lang="ru-RU" sz="2400" dirty="0" smtClean="0">
                <a:solidFill>
                  <a:srgbClr val="FF0000"/>
                </a:solidFill>
              </a:rPr>
              <a:t>Уровень дохода</a:t>
            </a:r>
            <a:endParaRPr lang="ru-RU" sz="2400" dirty="0">
              <a:solidFill>
                <a:srgbClr val="FF0000"/>
              </a:solidFill>
            </a:endParaRPr>
          </a:p>
        </p:txBody>
      </p:sp>
    </p:spTree>
    <p:extLst>
      <p:ext uri="{BB962C8B-B14F-4D97-AF65-F5344CB8AC3E}">
        <p14:creationId xmlns:p14="http://schemas.microsoft.com/office/powerpoint/2010/main" val="1210020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ЧАСТОТНОЕ СРАВНЕНИЕ</a:t>
            </a:r>
          </a:p>
        </p:txBody>
      </p:sp>
      <p:sp>
        <p:nvSpPr>
          <p:cNvPr id="3" name="Прямоугольник 2"/>
          <p:cNvSpPr/>
          <p:nvPr/>
        </p:nvSpPr>
        <p:spPr>
          <a:xfrm>
            <a:off x="35496" y="2514838"/>
            <a:ext cx="9046913" cy="1200329"/>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t>Большая часть выпускников школ РФ в ЕГЭ 2010 года по математике баллы показала результаты в промежутке от 41 до 45 баллов.</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Прямоугольник 6"/>
          <p:cNvSpPr/>
          <p:nvPr/>
        </p:nvSpPr>
        <p:spPr>
          <a:xfrm>
            <a:off x="251519" y="4373691"/>
            <a:ext cx="8712969" cy="646331"/>
          </a:xfrm>
          <a:prstGeom prst="rect">
            <a:avLst/>
          </a:prstGeom>
          <a:solidFill>
            <a:schemeClr val="accent1">
              <a:lumMod val="20000"/>
              <a:lumOff val="80000"/>
            </a:schemeClr>
          </a:solidFill>
        </p:spPr>
        <p:txBody>
          <a:bodyPr wrap="square">
            <a:spAutoFit/>
          </a:bodyPr>
          <a:lstStyle/>
          <a:p>
            <a:pPr fontAlgn="auto">
              <a:spcBef>
                <a:spcPts val="300"/>
              </a:spcBef>
              <a:spcAft>
                <a:spcPts val="0"/>
              </a:spcAft>
              <a:defRPr/>
            </a:pPr>
            <a:r>
              <a:rPr lang="ru-RU" kern="0" dirty="0" smtClean="0">
                <a:latin typeface="+mn-lt"/>
              </a:rPr>
              <a:t>Термины, характерные для этого типа сравнения: </a:t>
            </a:r>
            <a:r>
              <a:rPr lang="ru-RU" b="1" kern="0" dirty="0">
                <a:solidFill>
                  <a:srgbClr val="0070C0"/>
                </a:solidFill>
                <a:latin typeface="+mn-lt"/>
              </a:rPr>
              <a:t>" в </a:t>
            </a:r>
            <a:r>
              <a:rPr lang="ru-RU" b="1" kern="0" dirty="0" smtClean="0">
                <a:solidFill>
                  <a:srgbClr val="0070C0"/>
                </a:solidFill>
                <a:latin typeface="+mn-lt"/>
              </a:rPr>
              <a:t>диапазоне от </a:t>
            </a:r>
            <a:r>
              <a:rPr lang="en-US" b="1" i="1" kern="0" dirty="0" smtClean="0">
                <a:solidFill>
                  <a:srgbClr val="0070C0"/>
                </a:solidFill>
                <a:latin typeface="+mn-lt"/>
              </a:rPr>
              <a:t>x</a:t>
            </a:r>
            <a:r>
              <a:rPr lang="ru-RU" b="1" kern="0" dirty="0" smtClean="0">
                <a:solidFill>
                  <a:srgbClr val="0070C0"/>
                </a:solidFill>
                <a:latin typeface="+mn-lt"/>
              </a:rPr>
              <a:t> до </a:t>
            </a:r>
            <a:r>
              <a:rPr lang="en-US" b="1" i="1" kern="0" dirty="0" smtClean="0">
                <a:solidFill>
                  <a:srgbClr val="0070C0"/>
                </a:solidFill>
                <a:latin typeface="+mn-lt"/>
              </a:rPr>
              <a:t>y</a:t>
            </a:r>
            <a:r>
              <a:rPr lang="ru-RU" b="1" kern="0" dirty="0" smtClean="0">
                <a:solidFill>
                  <a:srgbClr val="0070C0"/>
                </a:solidFill>
                <a:latin typeface="+mn-lt"/>
              </a:rPr>
              <a:t>", "концентрация", "частность", "распределение"</a:t>
            </a:r>
            <a:r>
              <a:rPr lang="ru-RU" kern="0" dirty="0" smtClean="0">
                <a:solidFill>
                  <a:srgbClr val="0070C0"/>
                </a:solidFill>
                <a:latin typeface="+mn-lt"/>
              </a:rPr>
              <a:t>.</a:t>
            </a:r>
            <a:endParaRPr lang="ru-RU" kern="0" dirty="0">
              <a:solidFill>
                <a:srgbClr val="0070C0"/>
              </a:solidFill>
              <a:latin typeface="+mn-lt"/>
            </a:endParaRPr>
          </a:p>
        </p:txBody>
      </p:sp>
      <p:sp>
        <p:nvSpPr>
          <p:cNvPr id="8" name="Прямоугольник 7"/>
          <p:cNvSpPr/>
          <p:nvPr/>
        </p:nvSpPr>
        <p:spPr>
          <a:xfrm>
            <a:off x="-4613" y="1089058"/>
            <a:ext cx="9097805" cy="1292662"/>
          </a:xfrm>
          <a:prstGeom prst="rect">
            <a:avLst/>
          </a:prstGeom>
        </p:spPr>
        <p:txBody>
          <a:bodyPr wrap="square">
            <a:spAutoFit/>
          </a:bodyPr>
          <a:lstStyle/>
          <a:p>
            <a:pPr algn="just"/>
            <a:r>
              <a:rPr lang="ru-RU" sz="2600" dirty="0">
                <a:solidFill>
                  <a:srgbClr val="C00000"/>
                </a:solidFill>
                <a:effectLst>
                  <a:outerShdw blurRad="38100" dist="38100" dir="2700000" algn="tl">
                    <a:srgbClr val="000000">
                      <a:alpha val="43137"/>
                    </a:srgbClr>
                  </a:outerShdw>
                </a:effectLst>
              </a:rPr>
              <a:t>При частотном сравнении необходимо показать, сколько объектов попадает в определенные последовательные </a:t>
            </a:r>
            <a:r>
              <a:rPr lang="ru-RU" sz="2600" dirty="0" smtClean="0">
                <a:solidFill>
                  <a:srgbClr val="C00000"/>
                </a:solidFill>
                <a:effectLst>
                  <a:outerShdw blurRad="38100" dist="38100" dir="2700000" algn="tl">
                    <a:srgbClr val="000000">
                      <a:alpha val="43137"/>
                    </a:srgbClr>
                  </a:outerShdw>
                </a:effectLst>
              </a:rPr>
              <a:t>числовые интервалы.</a:t>
            </a:r>
            <a:endParaRPr lang="ru-RU" sz="2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24335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0" name="Прямоугольник 9"/>
          <p:cNvSpPr/>
          <p:nvPr/>
        </p:nvSpPr>
        <p:spPr>
          <a:xfrm>
            <a:off x="4334710" y="2427734"/>
            <a:ext cx="4744938" cy="1323439"/>
          </a:xfrm>
          <a:prstGeom prst="rect">
            <a:avLst/>
          </a:prstGeom>
          <a:solidFill>
            <a:schemeClr val="accent3">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Число </a:t>
            </a:r>
            <a:r>
              <a:rPr lang="ru-RU" sz="1600" kern="0" dirty="0">
                <a:solidFill>
                  <a:srgbClr val="000000"/>
                </a:solidFill>
                <a:latin typeface="Arial"/>
                <a:cs typeface="Arial"/>
              </a:rPr>
              <a:t>диапазонов - применяется не менее </a:t>
            </a:r>
            <a:r>
              <a:rPr lang="ru-RU" sz="1600" kern="0" dirty="0" smtClean="0">
                <a:solidFill>
                  <a:srgbClr val="000000"/>
                </a:solidFill>
                <a:latin typeface="Arial"/>
                <a:cs typeface="Arial"/>
              </a:rPr>
              <a:t>5, </a:t>
            </a:r>
            <a:r>
              <a:rPr lang="ru-RU" sz="1600" kern="0" dirty="0">
                <a:solidFill>
                  <a:srgbClr val="000000"/>
                </a:solidFill>
                <a:latin typeface="Arial"/>
                <a:cs typeface="Arial"/>
              </a:rPr>
              <a:t>но не более </a:t>
            </a:r>
            <a:r>
              <a:rPr lang="ru-RU" sz="1600" kern="0" dirty="0" smtClean="0">
                <a:solidFill>
                  <a:srgbClr val="000000"/>
                </a:solidFill>
                <a:latin typeface="Arial"/>
                <a:cs typeface="Arial"/>
              </a:rPr>
              <a:t>20 </a:t>
            </a:r>
            <a:r>
              <a:rPr lang="ru-RU" sz="1600" kern="0" dirty="0">
                <a:solidFill>
                  <a:srgbClr val="000000"/>
                </a:solidFill>
                <a:latin typeface="Arial"/>
                <a:cs typeface="Arial"/>
              </a:rPr>
              <a:t>областей числовых значений, но важно подобрать такие размеры, чтобы нагляднее продемонстрировать основную мысль. </a:t>
            </a:r>
          </a:p>
        </p:txBody>
      </p:sp>
      <p:sp>
        <p:nvSpPr>
          <p:cNvPr id="12" name="Прямоугольник 11"/>
          <p:cNvSpPr/>
          <p:nvPr/>
        </p:nvSpPr>
        <p:spPr>
          <a:xfrm>
            <a:off x="179512" y="1203598"/>
            <a:ext cx="8900136" cy="830997"/>
          </a:xfrm>
          <a:prstGeom prst="rect">
            <a:avLst/>
          </a:prstGeom>
          <a:solidFill>
            <a:schemeClr val="accent6">
              <a:lumMod val="20000"/>
              <a:lumOff val="80000"/>
            </a:schemeClr>
          </a:solidFill>
        </p:spPr>
        <p:txBody>
          <a:bodyPr wrap="square">
            <a:spAutoFit/>
          </a:bodyPr>
          <a:lstStyle/>
          <a:p>
            <a:pPr algn="just" fontAlgn="auto">
              <a:spcBef>
                <a:spcPts val="300"/>
              </a:spcBef>
              <a:spcAft>
                <a:spcPts val="0"/>
              </a:spcAft>
              <a:defRPr/>
            </a:pPr>
            <a:r>
              <a:rPr lang="ru-RU" sz="1600" kern="0" dirty="0">
                <a:solidFill>
                  <a:srgbClr val="000000"/>
                </a:solidFill>
                <a:latin typeface="Arial"/>
                <a:cs typeface="Arial"/>
              </a:rPr>
              <a:t>Данный тип сравнения лучше всего иллюстрировать с помощью </a:t>
            </a:r>
            <a:r>
              <a:rPr lang="ru-RU" sz="1600" b="1" i="1" kern="0" dirty="0">
                <a:solidFill>
                  <a:srgbClr val="000000"/>
                </a:solidFill>
                <a:latin typeface="Arial"/>
                <a:cs typeface="Arial"/>
              </a:rPr>
              <a:t>ступенчатых</a:t>
            </a:r>
            <a:r>
              <a:rPr lang="ru-RU" sz="1600" kern="0" dirty="0">
                <a:solidFill>
                  <a:srgbClr val="000000"/>
                </a:solidFill>
                <a:latin typeface="Arial"/>
                <a:cs typeface="Arial"/>
              </a:rPr>
              <a:t> </a:t>
            </a:r>
            <a:r>
              <a:rPr lang="ru-RU" sz="1600" b="1" i="1" kern="0" dirty="0">
                <a:solidFill>
                  <a:srgbClr val="000000"/>
                </a:solidFill>
                <a:latin typeface="Arial"/>
                <a:cs typeface="Arial"/>
              </a:rPr>
              <a:t>гистограмм</a:t>
            </a:r>
            <a:r>
              <a:rPr lang="ru-RU" sz="1600" kern="0" dirty="0">
                <a:solidFill>
                  <a:srgbClr val="000000"/>
                </a:solidFill>
                <a:latin typeface="Arial"/>
                <a:cs typeface="Arial"/>
              </a:rPr>
              <a:t> или </a:t>
            </a:r>
            <a:r>
              <a:rPr lang="ru-RU" sz="1600" b="1" i="1" kern="0" dirty="0">
                <a:solidFill>
                  <a:srgbClr val="000000"/>
                </a:solidFill>
                <a:latin typeface="Arial"/>
                <a:cs typeface="Arial"/>
              </a:rPr>
              <a:t>графиков</a:t>
            </a:r>
            <a:r>
              <a:rPr lang="ru-RU" sz="1600" kern="0" dirty="0">
                <a:solidFill>
                  <a:srgbClr val="000000"/>
                </a:solidFill>
                <a:latin typeface="Arial"/>
                <a:cs typeface="Arial"/>
              </a:rPr>
              <a:t>. Гистограммы нагляднее, когда используется не больше 5-7 областей числовых значений, в противном случае следует воспользоваться графиком. </a:t>
            </a:r>
            <a:endParaRPr lang="ru-RU" sz="1400" kern="0" dirty="0">
              <a:solidFill>
                <a:srgbClr val="000000"/>
              </a:solidFill>
              <a:latin typeface="Arial"/>
              <a:cs typeface="Arial"/>
            </a:endParaRPr>
          </a:p>
        </p:txBody>
      </p:sp>
      <p:sp>
        <p:nvSpPr>
          <p:cNvPr id="13" name="Прямоугольник 12"/>
          <p:cNvSpPr/>
          <p:nvPr/>
        </p:nvSpPr>
        <p:spPr>
          <a:xfrm>
            <a:off x="4355976" y="3904332"/>
            <a:ext cx="4744938" cy="1115690"/>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Лучше использовать </a:t>
            </a:r>
            <a:r>
              <a:rPr lang="ru-RU" sz="1600" kern="0" dirty="0">
                <a:solidFill>
                  <a:srgbClr val="000000"/>
                </a:solidFill>
                <a:latin typeface="Arial"/>
                <a:cs typeface="Arial"/>
              </a:rPr>
              <a:t>интервалы одинакового размера.</a:t>
            </a:r>
          </a:p>
          <a:p>
            <a:pPr algn="just" fontAlgn="auto">
              <a:spcBef>
                <a:spcPts val="300"/>
              </a:spcBef>
              <a:spcAft>
                <a:spcPts val="0"/>
              </a:spcAft>
              <a:defRPr/>
            </a:pPr>
            <a:r>
              <a:rPr lang="ru-RU" sz="1600" kern="0" dirty="0">
                <a:solidFill>
                  <a:srgbClr val="000000"/>
                </a:solidFill>
                <a:latin typeface="Arial"/>
                <a:cs typeface="Arial"/>
              </a:rPr>
              <a:t>Границы интервалов не должны перекрываться.</a:t>
            </a: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ЧАСТОТНОЕ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ГИСТОГРАММА И ГРАФИК</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pic>
        <p:nvPicPr>
          <p:cNvPr id="2050" name="Picture 2" descr="http://www.examen.ru/assets/images/2013/ege_2013/bally_ege_po_matematike_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2471861"/>
            <a:ext cx="4211960" cy="254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87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ЧАСТОТНОЕ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ГРАФИК (ЕГЭ 2013, математика)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57287"/>
            <a:ext cx="6912768" cy="391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164288" y="4120415"/>
            <a:ext cx="1872208" cy="954107"/>
          </a:xfrm>
          <a:prstGeom prst="rect">
            <a:avLst/>
          </a:prstGeom>
        </p:spPr>
        <p:txBody>
          <a:bodyPr wrap="square">
            <a:spAutoFit/>
          </a:bodyPr>
          <a:lstStyle/>
          <a:p>
            <a:r>
              <a:rPr lang="en-US" sz="1400" dirty="0">
                <a:hlinkClick r:id="rId6"/>
              </a:rPr>
              <a:t>http://www.rustest.ru/ege/statistika/?</a:t>
            </a:r>
            <a:r>
              <a:rPr lang="en-US" sz="1400" dirty="0" smtClean="0">
                <a:hlinkClick r:id="rId6"/>
              </a:rPr>
              <a:t>region=77&amp;year=2013</a:t>
            </a:r>
            <a:endParaRPr lang="ru-RU" sz="1400" dirty="0" smtClean="0"/>
          </a:p>
          <a:p>
            <a:endParaRPr lang="ru-RU" sz="1400" dirty="0"/>
          </a:p>
        </p:txBody>
      </p:sp>
    </p:spTree>
    <p:extLst>
      <p:ext uri="{BB962C8B-B14F-4D97-AF65-F5344CB8AC3E}">
        <p14:creationId xmlns:p14="http://schemas.microsoft.com/office/powerpoint/2010/main" val="2225400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Заголовок 1"/>
          <p:cNvSpPr>
            <a:spLocks noGrp="1"/>
          </p:cNvSpPr>
          <p:nvPr>
            <p:ph type="ctrTitle"/>
          </p:nvPr>
        </p:nvSpPr>
        <p:spPr>
          <a:xfrm>
            <a:off x="107504" y="123478"/>
            <a:ext cx="7416824" cy="828675"/>
          </a:xfrm>
        </p:spPr>
        <p:txBody>
          <a:bodyPr/>
          <a:lstStyle/>
          <a:p>
            <a:pPr algn="l"/>
            <a:r>
              <a:rPr lang="ru-RU" sz="3200" dirty="0" smtClean="0">
                <a:solidFill>
                  <a:schemeClr val="bg1"/>
                </a:solidFill>
              </a:rPr>
              <a:t>О чём пойдёт речь?</a:t>
            </a:r>
          </a:p>
        </p:txBody>
      </p:sp>
      <p:pic>
        <p:nvPicPr>
          <p:cNvPr id="18" name="Рисунок 17"/>
          <p:cNvPicPr>
            <a:picLocks noChangeAspect="1"/>
          </p:cNvPicPr>
          <p:nvPr/>
        </p:nvPicPr>
        <p:blipFill>
          <a:blip r:embed="rId5"/>
          <a:stretch>
            <a:fillRect/>
          </a:stretch>
        </p:blipFill>
        <p:spPr>
          <a:xfrm>
            <a:off x="324718" y="1205306"/>
            <a:ext cx="1654993" cy="2411561"/>
          </a:xfrm>
          <a:prstGeom prst="rect">
            <a:avLst/>
          </a:prstGeom>
        </p:spPr>
      </p:pic>
      <p:sp>
        <p:nvSpPr>
          <p:cNvPr id="21" name="Прямоугольник 20"/>
          <p:cNvSpPr/>
          <p:nvPr/>
        </p:nvSpPr>
        <p:spPr>
          <a:xfrm>
            <a:off x="2491509" y="1608351"/>
            <a:ext cx="6539358" cy="1323439"/>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2000" kern="0" dirty="0">
                <a:latin typeface="Arial"/>
                <a:cs typeface="Arial"/>
              </a:rPr>
              <a:t>Хорошо продуманная и правильно подготовленная диаграмма поможет быстрее и точнее, чем обычные таблицы, донести материал до </a:t>
            </a:r>
            <a:r>
              <a:rPr lang="ru-RU" sz="2000" kern="0" dirty="0" smtClean="0">
                <a:latin typeface="Arial"/>
                <a:cs typeface="Arial"/>
              </a:rPr>
              <a:t>слушателей или читателей.</a:t>
            </a:r>
            <a:endParaRPr lang="ru-RU" sz="2000" kern="0" dirty="0">
              <a:solidFill>
                <a:srgbClr val="0070C0"/>
              </a:solidFill>
              <a:latin typeface="Arial"/>
              <a:cs typeface="Arial"/>
            </a:endParaRPr>
          </a:p>
        </p:txBody>
      </p:sp>
      <p:sp>
        <p:nvSpPr>
          <p:cNvPr id="26" name="Прямоугольник 25"/>
          <p:cNvSpPr/>
          <p:nvPr/>
        </p:nvSpPr>
        <p:spPr>
          <a:xfrm>
            <a:off x="2491509" y="3939902"/>
            <a:ext cx="6539358" cy="1054135"/>
          </a:xfrm>
          <a:prstGeom prst="rect">
            <a:avLst/>
          </a:prstGeom>
          <a:solidFill>
            <a:schemeClr val="accent6">
              <a:lumMod val="20000"/>
              <a:lumOff val="80000"/>
            </a:schemeClr>
          </a:solidFill>
        </p:spPr>
        <p:txBody>
          <a:bodyPr wrap="square">
            <a:spAutoFit/>
          </a:bodyPr>
          <a:lstStyle/>
          <a:p>
            <a:pPr algn="just" fontAlgn="auto">
              <a:spcBef>
                <a:spcPts val="300"/>
              </a:spcBef>
              <a:spcAft>
                <a:spcPts val="0"/>
              </a:spcAft>
              <a:defRPr/>
            </a:pPr>
            <a:r>
              <a:rPr lang="ru-RU" sz="2000" kern="0" dirty="0" smtClean="0">
                <a:latin typeface="Arial"/>
                <a:cs typeface="Arial"/>
              </a:rPr>
              <a:t>Как наилучшим образом представить наши идеи с помощью диаграмм?</a:t>
            </a:r>
          </a:p>
          <a:p>
            <a:pPr algn="just" fontAlgn="auto">
              <a:spcBef>
                <a:spcPts val="300"/>
              </a:spcBef>
              <a:spcAft>
                <a:spcPts val="0"/>
              </a:spcAft>
              <a:defRPr/>
            </a:pPr>
            <a:r>
              <a:rPr lang="ru-RU" sz="2000" kern="0" dirty="0" smtClean="0">
                <a:solidFill>
                  <a:srgbClr val="0070C0"/>
                </a:solidFill>
                <a:latin typeface="Arial"/>
                <a:cs typeface="Arial"/>
              </a:rPr>
              <a:t>Как привлечь и удержать внимание аудитории?</a:t>
            </a:r>
            <a:endParaRPr lang="ru-RU" sz="2000" kern="0" dirty="0">
              <a:solidFill>
                <a:srgbClr val="0070C0"/>
              </a:solidFill>
              <a:latin typeface="Arial"/>
              <a:cs typeface="Arial"/>
            </a:endParaRPr>
          </a:p>
        </p:txBody>
      </p:sp>
      <p:pic>
        <p:nvPicPr>
          <p:cNvPr id="9" name="Picture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104" y="3939902"/>
            <a:ext cx="1427584" cy="1027549"/>
          </a:xfrm>
          <a:prstGeom prst="rect">
            <a:avLst/>
          </a:prstGeom>
          <a:noFill/>
          <a:ln>
            <a:noFill/>
          </a:ln>
          <a:extLst/>
        </p:spPr>
      </p:pic>
    </p:spTree>
    <p:extLst>
      <p:ext uri="{BB962C8B-B14F-4D97-AF65-F5344CB8AC3E}">
        <p14:creationId xmlns:p14="http://schemas.microsoft.com/office/powerpoint/2010/main" val="10525282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35496" y="47330"/>
            <a:ext cx="8964488" cy="828675"/>
          </a:xfrm>
        </p:spPr>
        <p:txBody>
          <a:bodyPr/>
          <a:lstStyle/>
          <a:p>
            <a:pPr algn="l"/>
            <a:r>
              <a:rPr lang="ru-RU" sz="2400" dirty="0" smtClean="0">
                <a:solidFill>
                  <a:schemeClr val="bg1"/>
                </a:solidFill>
              </a:rPr>
              <a:t>Пример Австралии. Национальный мониторинг </a:t>
            </a:r>
            <a:r>
              <a:rPr lang="en-US" sz="2400" dirty="0" smtClean="0">
                <a:solidFill>
                  <a:schemeClr val="bg1"/>
                </a:solidFill>
              </a:rPr>
              <a:t>NAPLAN</a:t>
            </a:r>
            <a:r>
              <a:rPr lang="ru-RU" sz="2400" dirty="0" smtClean="0">
                <a:solidFill>
                  <a:schemeClr val="bg1"/>
                </a:solidFill>
              </a:rPr>
              <a:t>.</a:t>
            </a:r>
            <a:br>
              <a:rPr lang="ru-RU" sz="2400" dirty="0" smtClean="0">
                <a:solidFill>
                  <a:schemeClr val="bg1"/>
                </a:solidFill>
              </a:rPr>
            </a:br>
            <a:r>
              <a:rPr lang="ru-RU" sz="2400" dirty="0" smtClean="0">
                <a:solidFill>
                  <a:schemeClr val="bg1"/>
                </a:solidFill>
              </a:rPr>
              <a:t>Распределение результатов по чтению в кластере «подобных» школ</a:t>
            </a:r>
          </a:p>
        </p:txBody>
      </p:sp>
      <p:grpSp>
        <p:nvGrpSpPr>
          <p:cNvPr id="7" name="Группа 6"/>
          <p:cNvGrpSpPr/>
          <p:nvPr/>
        </p:nvGrpSpPr>
        <p:grpSpPr>
          <a:xfrm>
            <a:off x="1331640" y="1153504"/>
            <a:ext cx="6408712" cy="3989995"/>
            <a:chOff x="1907704" y="2852200"/>
            <a:chExt cx="6140794" cy="3745152"/>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852200"/>
              <a:ext cx="6140794" cy="374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16354" y="3177950"/>
              <a:ext cx="511615" cy="276999"/>
            </a:xfrm>
            <a:prstGeom prst="rect">
              <a:avLst/>
            </a:prstGeom>
            <a:noFill/>
          </p:spPr>
          <p:txBody>
            <a:bodyPr wrap="none" rtlCol="0">
              <a:spAutoFit/>
            </a:bodyPr>
            <a:lstStyle/>
            <a:p>
              <a:r>
                <a:rPr lang="ru-RU" sz="1200" dirty="0" smtClean="0"/>
                <a:t>Год 7</a:t>
              </a:r>
              <a:endParaRPr lang="ru-RU" sz="1200" dirty="0"/>
            </a:p>
          </p:txBody>
        </p:sp>
        <p:sp>
          <p:nvSpPr>
            <p:cNvPr id="10" name="TextBox 9"/>
            <p:cNvSpPr txBox="1"/>
            <p:nvPr/>
          </p:nvSpPr>
          <p:spPr>
            <a:xfrm>
              <a:off x="3491880" y="3246530"/>
              <a:ext cx="646587" cy="276999"/>
            </a:xfrm>
            <a:prstGeom prst="rect">
              <a:avLst/>
            </a:prstGeom>
            <a:noFill/>
          </p:spPr>
          <p:txBody>
            <a:bodyPr wrap="none" rtlCol="0">
              <a:spAutoFit/>
            </a:bodyPr>
            <a:lstStyle/>
            <a:p>
              <a:r>
                <a:rPr lang="ru-RU" sz="1200" dirty="0" smtClean="0"/>
                <a:t>Чтение</a:t>
              </a:r>
              <a:endParaRPr lang="ru-RU" sz="1200" dirty="0"/>
            </a:p>
          </p:txBody>
        </p:sp>
        <p:sp>
          <p:nvSpPr>
            <p:cNvPr id="11" name="TextBox 10"/>
            <p:cNvSpPr txBox="1"/>
            <p:nvPr/>
          </p:nvSpPr>
          <p:spPr>
            <a:xfrm>
              <a:off x="1907704" y="3097046"/>
              <a:ext cx="804003" cy="461665"/>
            </a:xfrm>
            <a:prstGeom prst="rect">
              <a:avLst/>
            </a:prstGeom>
            <a:noFill/>
          </p:spPr>
          <p:txBody>
            <a:bodyPr wrap="none" rtlCol="0">
              <a:spAutoFit/>
            </a:bodyPr>
            <a:lstStyle/>
            <a:p>
              <a:r>
                <a:rPr lang="ru-RU" sz="1200" dirty="0" smtClean="0">
                  <a:solidFill>
                    <a:schemeClr val="bg1"/>
                  </a:solidFill>
                </a:rPr>
                <a:t>Год</a:t>
              </a:r>
            </a:p>
            <a:p>
              <a:r>
                <a:rPr lang="ru-RU" sz="1200" dirty="0" smtClean="0">
                  <a:solidFill>
                    <a:schemeClr val="bg1"/>
                  </a:solidFill>
                </a:rPr>
                <a:t>обучения</a:t>
              </a:r>
              <a:endParaRPr lang="ru-RU" sz="1200" dirty="0">
                <a:solidFill>
                  <a:schemeClr val="bg1"/>
                </a:solidFill>
              </a:endParaRPr>
            </a:p>
          </p:txBody>
        </p:sp>
        <p:sp>
          <p:nvSpPr>
            <p:cNvPr id="12" name="TextBox 11"/>
            <p:cNvSpPr txBox="1"/>
            <p:nvPr/>
          </p:nvSpPr>
          <p:spPr>
            <a:xfrm>
              <a:off x="3343266" y="3101650"/>
              <a:ext cx="1143262" cy="261610"/>
            </a:xfrm>
            <a:prstGeom prst="rect">
              <a:avLst/>
            </a:prstGeom>
            <a:noFill/>
          </p:spPr>
          <p:txBody>
            <a:bodyPr wrap="none" rtlCol="0">
              <a:spAutoFit/>
            </a:bodyPr>
            <a:lstStyle/>
            <a:p>
              <a:r>
                <a:rPr lang="ru-RU" sz="1100" dirty="0" smtClean="0">
                  <a:solidFill>
                    <a:schemeClr val="bg1"/>
                  </a:solidFill>
                </a:rPr>
                <a:t>Область оценки</a:t>
              </a:r>
              <a:endParaRPr lang="ru-RU" sz="1100" dirty="0">
                <a:solidFill>
                  <a:schemeClr val="bg1"/>
                </a:solidFill>
              </a:endParaRPr>
            </a:p>
          </p:txBody>
        </p:sp>
        <p:sp>
          <p:nvSpPr>
            <p:cNvPr id="13" name="TextBox 12"/>
            <p:cNvSpPr txBox="1"/>
            <p:nvPr/>
          </p:nvSpPr>
          <p:spPr>
            <a:xfrm>
              <a:off x="2146588" y="3938280"/>
              <a:ext cx="296876" cy="1938992"/>
            </a:xfrm>
            <a:prstGeom prst="rect">
              <a:avLst/>
            </a:prstGeom>
            <a:noFill/>
          </p:spPr>
          <p:txBody>
            <a:bodyPr wrap="none" rtlCol="0">
              <a:spAutoFit/>
            </a:bodyPr>
            <a:lstStyle/>
            <a:p>
              <a:r>
                <a:rPr lang="ru-RU" sz="1200" dirty="0" smtClean="0">
                  <a:solidFill>
                    <a:schemeClr val="tx2">
                      <a:lumMod val="60000"/>
                      <a:lumOff val="40000"/>
                    </a:schemeClr>
                  </a:solidFill>
                </a:rPr>
                <a:t>Ч</a:t>
              </a:r>
            </a:p>
            <a:p>
              <a:r>
                <a:rPr lang="ru-RU" sz="1200" dirty="0" smtClean="0">
                  <a:solidFill>
                    <a:schemeClr val="tx2">
                      <a:lumMod val="60000"/>
                      <a:lumOff val="40000"/>
                    </a:schemeClr>
                  </a:solidFill>
                </a:rPr>
                <a:t>и</a:t>
              </a:r>
            </a:p>
            <a:p>
              <a:r>
                <a:rPr lang="ru-RU" sz="1200" dirty="0" smtClean="0">
                  <a:solidFill>
                    <a:schemeClr val="tx2">
                      <a:lumMod val="60000"/>
                      <a:lumOff val="40000"/>
                    </a:schemeClr>
                  </a:solidFill>
                </a:rPr>
                <a:t>с</a:t>
              </a:r>
            </a:p>
            <a:p>
              <a:r>
                <a:rPr lang="ru-RU" sz="1200" dirty="0" smtClean="0">
                  <a:solidFill>
                    <a:schemeClr val="tx2">
                      <a:lumMod val="60000"/>
                      <a:lumOff val="40000"/>
                    </a:schemeClr>
                  </a:solidFill>
                </a:rPr>
                <a:t>л</a:t>
              </a:r>
            </a:p>
            <a:p>
              <a:r>
                <a:rPr lang="ru-RU" sz="1200" dirty="0" smtClean="0">
                  <a:solidFill>
                    <a:schemeClr val="tx2">
                      <a:lumMod val="60000"/>
                      <a:lumOff val="40000"/>
                    </a:schemeClr>
                  </a:solidFill>
                </a:rPr>
                <a:t>о</a:t>
              </a:r>
            </a:p>
            <a:p>
              <a:r>
                <a:rPr lang="ru-RU" sz="1200" dirty="0" smtClean="0">
                  <a:solidFill>
                    <a:schemeClr val="tx2">
                      <a:lumMod val="60000"/>
                      <a:lumOff val="40000"/>
                    </a:schemeClr>
                  </a:solidFill>
                </a:rPr>
                <a:t> </a:t>
              </a:r>
            </a:p>
            <a:p>
              <a:r>
                <a:rPr lang="ru-RU" sz="1200" dirty="0" smtClean="0">
                  <a:solidFill>
                    <a:schemeClr val="tx2">
                      <a:lumMod val="60000"/>
                      <a:lumOff val="40000"/>
                    </a:schemeClr>
                  </a:solidFill>
                </a:rPr>
                <a:t>ш</a:t>
              </a:r>
            </a:p>
            <a:p>
              <a:r>
                <a:rPr lang="ru-RU" sz="1200" dirty="0" smtClean="0">
                  <a:solidFill>
                    <a:schemeClr val="tx2">
                      <a:lumMod val="60000"/>
                      <a:lumOff val="40000"/>
                    </a:schemeClr>
                  </a:solidFill>
                </a:rPr>
                <a:t>к</a:t>
              </a:r>
            </a:p>
            <a:p>
              <a:r>
                <a:rPr lang="ru-RU" sz="1200" dirty="0" smtClean="0">
                  <a:solidFill>
                    <a:schemeClr val="tx2">
                      <a:lumMod val="60000"/>
                      <a:lumOff val="40000"/>
                    </a:schemeClr>
                  </a:solidFill>
                </a:rPr>
                <a:t>о</a:t>
              </a:r>
            </a:p>
            <a:p>
              <a:r>
                <a:rPr lang="ru-RU" sz="1200" dirty="0" smtClean="0">
                  <a:solidFill>
                    <a:schemeClr val="tx2">
                      <a:lumMod val="60000"/>
                      <a:lumOff val="40000"/>
                    </a:schemeClr>
                  </a:solidFill>
                </a:rPr>
                <a:t>л</a:t>
              </a:r>
              <a:endParaRPr lang="ru-RU" sz="1200" dirty="0">
                <a:solidFill>
                  <a:schemeClr val="tx2">
                    <a:lumMod val="60000"/>
                    <a:lumOff val="40000"/>
                  </a:schemeClr>
                </a:solidFill>
              </a:endParaRPr>
            </a:p>
          </p:txBody>
        </p:sp>
      </p:grpSp>
      <p:sp>
        <p:nvSpPr>
          <p:cNvPr id="3" name="TextBox 2"/>
          <p:cNvSpPr txBox="1"/>
          <p:nvPr/>
        </p:nvSpPr>
        <p:spPr>
          <a:xfrm>
            <a:off x="4056629" y="4866500"/>
            <a:ext cx="1104277" cy="276999"/>
          </a:xfrm>
          <a:prstGeom prst="rect">
            <a:avLst/>
          </a:prstGeom>
          <a:noFill/>
        </p:spPr>
        <p:txBody>
          <a:bodyPr wrap="none" rtlCol="0">
            <a:spAutoFit/>
          </a:bodyPr>
          <a:lstStyle/>
          <a:p>
            <a:r>
              <a:rPr lang="ru-RU" sz="1200" dirty="0" smtClean="0"/>
              <a:t>Средний балл</a:t>
            </a:r>
            <a:endParaRPr lang="ru-RU" sz="1200" dirty="0"/>
          </a:p>
        </p:txBody>
      </p:sp>
    </p:spTree>
    <p:extLst>
      <p:ext uri="{BB962C8B-B14F-4D97-AF65-F5344CB8AC3E}">
        <p14:creationId xmlns:p14="http://schemas.microsoft.com/office/powerpoint/2010/main" val="13576419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КОРРЕЛЯЦИОННОЕ СРАВНЕНИЕ</a:t>
            </a:r>
          </a:p>
        </p:txBody>
      </p:sp>
      <p:sp>
        <p:nvSpPr>
          <p:cNvPr id="3" name="Прямоугольник 2"/>
          <p:cNvSpPr/>
          <p:nvPr/>
        </p:nvSpPr>
        <p:spPr>
          <a:xfrm>
            <a:off x="51708" y="2048719"/>
            <a:ext cx="9046913" cy="1785104"/>
          </a:xfrm>
          <a:prstGeom prst="rect">
            <a:avLst/>
          </a:prstGeom>
        </p:spPr>
        <p:txBody>
          <a:bodyPr wrap="square">
            <a:spAutoFit/>
          </a:bodyPr>
          <a:lstStyle/>
          <a:p>
            <a:pPr marL="342900" indent="-342900" algn="just">
              <a:buFont typeface="Wingdings" panose="05000000000000000000" pitchFamily="2" charset="2"/>
              <a:buChar char="ü"/>
            </a:pPr>
            <a:r>
              <a:rPr lang="en-US" sz="2200" dirty="0" smtClean="0"/>
              <a:t>PISA-2012: </a:t>
            </a:r>
            <a:r>
              <a:rPr lang="ru-RU" sz="2200" dirty="0" smtClean="0"/>
              <a:t>С увеличением </a:t>
            </a:r>
            <a:r>
              <a:rPr lang="ru-RU" sz="2200" dirty="0"/>
              <a:t>численности жителей в </a:t>
            </a:r>
            <a:r>
              <a:rPr lang="ru-RU" sz="2200" dirty="0" smtClean="0"/>
              <a:t>населённом пункте </a:t>
            </a:r>
            <a:r>
              <a:rPr lang="ru-RU" sz="2200" dirty="0"/>
              <a:t>значительно увеличиваются </a:t>
            </a:r>
            <a:r>
              <a:rPr lang="ru-RU" sz="2200" dirty="0" smtClean="0"/>
              <a:t>достижения </a:t>
            </a:r>
            <a:r>
              <a:rPr lang="ru-RU" sz="2200" dirty="0"/>
              <a:t>учащихся по математической </a:t>
            </a:r>
            <a:r>
              <a:rPr lang="ru-RU" sz="2200" dirty="0" smtClean="0"/>
              <a:t>грамотности.</a:t>
            </a:r>
          </a:p>
          <a:p>
            <a:pPr marL="342900" indent="-342900" algn="just">
              <a:buFont typeface="Wingdings" panose="05000000000000000000" pitchFamily="2" charset="2"/>
              <a:buChar char="ü"/>
            </a:pPr>
            <a:r>
              <a:rPr lang="en-US" sz="2200" dirty="0" smtClean="0"/>
              <a:t>TIMSS-2011: </a:t>
            </a:r>
            <a:r>
              <a:rPr lang="ru-RU" sz="2200" dirty="0" smtClean="0"/>
              <a:t>Наиболее успешно</a:t>
            </a:r>
            <a:r>
              <a:rPr lang="en-US" sz="2200" dirty="0" smtClean="0"/>
              <a:t> </a:t>
            </a:r>
            <a:r>
              <a:rPr lang="ru-RU" sz="2200" dirty="0" smtClean="0"/>
              <a:t>выполнившие </a:t>
            </a:r>
            <a:r>
              <a:rPr lang="ru-RU" sz="2200" dirty="0"/>
              <a:t>тест TIMSS учащиеся положительно относятся к изучаемым предметам</a:t>
            </a:r>
            <a:r>
              <a:rPr lang="ru-RU" sz="2200" dirty="0" smtClean="0"/>
              <a:t>.</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Прямоугольник 6"/>
          <p:cNvSpPr/>
          <p:nvPr/>
        </p:nvSpPr>
        <p:spPr>
          <a:xfrm>
            <a:off x="160442" y="4083918"/>
            <a:ext cx="8921967" cy="923330"/>
          </a:xfrm>
          <a:prstGeom prst="rect">
            <a:avLst/>
          </a:prstGeom>
          <a:solidFill>
            <a:schemeClr val="accent1">
              <a:lumMod val="20000"/>
              <a:lumOff val="80000"/>
            </a:schemeClr>
          </a:solidFill>
        </p:spPr>
        <p:txBody>
          <a:bodyPr wrap="square">
            <a:spAutoFit/>
          </a:bodyPr>
          <a:lstStyle/>
          <a:p>
            <a:pPr fontAlgn="auto">
              <a:spcBef>
                <a:spcPts val="300"/>
              </a:spcBef>
              <a:spcAft>
                <a:spcPts val="0"/>
              </a:spcAft>
              <a:defRPr/>
            </a:pPr>
            <a:r>
              <a:rPr lang="ru-RU" kern="0" dirty="0">
                <a:latin typeface="+mn-lt"/>
              </a:rPr>
              <a:t>Термины, характерные для этого вида сравнения, - </a:t>
            </a:r>
            <a:r>
              <a:rPr lang="ru-RU" b="1" kern="0" dirty="0">
                <a:solidFill>
                  <a:srgbClr val="0070C0"/>
                </a:solidFill>
                <a:latin typeface="+mn-lt"/>
              </a:rPr>
              <a:t>"относится к", "возрастает при (в случае)", "снижается при (в случае)", "меняется при (в случае)" или, наоборот, "не возрастает при (в случае)" и т. д.</a:t>
            </a:r>
          </a:p>
        </p:txBody>
      </p:sp>
      <p:sp>
        <p:nvSpPr>
          <p:cNvPr id="8" name="Прямоугольник 7"/>
          <p:cNvSpPr/>
          <p:nvPr/>
        </p:nvSpPr>
        <p:spPr>
          <a:xfrm>
            <a:off x="-4613" y="1089058"/>
            <a:ext cx="9097805" cy="954107"/>
          </a:xfrm>
          <a:prstGeom prst="rect">
            <a:avLst/>
          </a:prstGeom>
        </p:spPr>
        <p:txBody>
          <a:bodyPr wrap="square">
            <a:spAutoFit/>
          </a:bodyPr>
          <a:lstStyle/>
          <a:p>
            <a:r>
              <a:rPr lang="ru-RU" sz="2800" dirty="0">
                <a:solidFill>
                  <a:srgbClr val="C00000"/>
                </a:solidFill>
                <a:effectLst>
                  <a:outerShdw blurRad="38100" dist="38100" dir="2700000" algn="tl">
                    <a:srgbClr val="000000">
                      <a:alpha val="43137"/>
                    </a:srgbClr>
                  </a:outerShdw>
                </a:effectLst>
              </a:rPr>
              <a:t>Корреляционное сравнение показывает наличие (или отсутствие) зависимости между двумя переменными.</a:t>
            </a:r>
          </a:p>
        </p:txBody>
      </p:sp>
    </p:spTree>
    <p:extLst>
      <p:ext uri="{BB962C8B-B14F-4D97-AF65-F5344CB8AC3E}">
        <p14:creationId xmlns:p14="http://schemas.microsoft.com/office/powerpoint/2010/main" val="21917055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0" name="Прямоугольник 9"/>
          <p:cNvSpPr/>
          <p:nvPr/>
        </p:nvSpPr>
        <p:spPr>
          <a:xfrm>
            <a:off x="146444" y="4002638"/>
            <a:ext cx="4239124" cy="1077218"/>
          </a:xfrm>
          <a:prstGeom prst="rect">
            <a:avLst/>
          </a:prstGeom>
          <a:solidFill>
            <a:schemeClr val="accent3">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mn-lt"/>
              </a:rPr>
              <a:t>Приемлемый вариант подписи точек  </a:t>
            </a:r>
            <a:r>
              <a:rPr lang="ru-RU" sz="1600" kern="0" dirty="0">
                <a:solidFill>
                  <a:srgbClr val="000000"/>
                </a:solidFill>
                <a:latin typeface="+mn-lt"/>
              </a:rPr>
              <a:t>– обозначать точки буквами или цифрами, которые соотносятся с полными именами или названиями, </a:t>
            </a:r>
            <a:r>
              <a:rPr lang="ru-RU" sz="1600" kern="0" dirty="0" smtClean="0">
                <a:solidFill>
                  <a:srgbClr val="000000"/>
                </a:solidFill>
                <a:latin typeface="+mn-lt"/>
              </a:rPr>
              <a:t>приведёнными </a:t>
            </a:r>
            <a:r>
              <a:rPr lang="ru-RU" sz="1600" kern="0" dirty="0">
                <a:solidFill>
                  <a:srgbClr val="000000"/>
                </a:solidFill>
                <a:latin typeface="+mn-lt"/>
              </a:rPr>
              <a:t>в </a:t>
            </a:r>
            <a:r>
              <a:rPr lang="ru-RU" sz="1600" kern="0" dirty="0" smtClean="0">
                <a:solidFill>
                  <a:srgbClr val="000000"/>
                </a:solidFill>
                <a:latin typeface="+mn-lt"/>
              </a:rPr>
              <a:t>легенде.</a:t>
            </a:r>
            <a:endParaRPr lang="ru-RU" sz="1600" kern="0" dirty="0">
              <a:solidFill>
                <a:srgbClr val="000000"/>
              </a:solidFill>
              <a:latin typeface="+mn-lt"/>
            </a:endParaRPr>
          </a:p>
        </p:txBody>
      </p:sp>
      <p:sp>
        <p:nvSpPr>
          <p:cNvPr id="12" name="Прямоугольник 11"/>
          <p:cNvSpPr/>
          <p:nvPr/>
        </p:nvSpPr>
        <p:spPr>
          <a:xfrm>
            <a:off x="35496" y="1131590"/>
            <a:ext cx="5256584" cy="830997"/>
          </a:xfrm>
          <a:prstGeom prst="rect">
            <a:avLst/>
          </a:prstGeom>
          <a:solidFill>
            <a:schemeClr val="accent6">
              <a:lumMod val="20000"/>
              <a:lumOff val="80000"/>
            </a:schemeClr>
          </a:solidFill>
        </p:spPr>
        <p:txBody>
          <a:bodyPr wrap="square">
            <a:spAutoFit/>
          </a:bodyPr>
          <a:lstStyle/>
          <a:p>
            <a:pPr algn="just" fontAlgn="auto">
              <a:spcBef>
                <a:spcPts val="300"/>
              </a:spcBef>
              <a:spcAft>
                <a:spcPts val="0"/>
              </a:spcAft>
              <a:defRPr/>
            </a:pPr>
            <a:r>
              <a:rPr lang="ru-RU" sz="1600" kern="0" dirty="0">
                <a:solidFill>
                  <a:srgbClr val="000000"/>
                </a:solidFill>
                <a:latin typeface="+mn-lt"/>
              </a:rPr>
              <a:t>Подобные сравнения лучше всего иллюстрируются при помощи точечных (рассеянных) или двусторонних линейчатых </a:t>
            </a:r>
            <a:r>
              <a:rPr lang="ru-RU" sz="1600" kern="0" dirty="0" smtClean="0">
                <a:solidFill>
                  <a:srgbClr val="000000"/>
                </a:solidFill>
                <a:latin typeface="+mn-lt"/>
              </a:rPr>
              <a:t>диаграмм.</a:t>
            </a:r>
            <a:endParaRPr lang="ru-RU" sz="1600" kern="0" dirty="0">
              <a:solidFill>
                <a:srgbClr val="000000"/>
              </a:solidFill>
              <a:latin typeface="+mn-lt"/>
            </a:endParaRPr>
          </a:p>
        </p:txBody>
      </p:sp>
      <p:sp>
        <p:nvSpPr>
          <p:cNvPr id="13" name="Прямоугольник 12"/>
          <p:cNvSpPr/>
          <p:nvPr/>
        </p:nvSpPr>
        <p:spPr>
          <a:xfrm>
            <a:off x="4510152" y="3580750"/>
            <a:ext cx="4588385" cy="1569660"/>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mn-lt"/>
              </a:rPr>
              <a:t>Использование </a:t>
            </a:r>
            <a:r>
              <a:rPr lang="ru-RU" sz="1600" kern="0" dirty="0">
                <a:solidFill>
                  <a:srgbClr val="000000"/>
                </a:solidFill>
                <a:latin typeface="+mn-lt"/>
              </a:rPr>
              <a:t>двусторонней линейчатой диаграммы имеет смысл, только когда </a:t>
            </a:r>
            <a:r>
              <a:rPr lang="ru-RU" sz="1600" kern="0" dirty="0" smtClean="0">
                <a:solidFill>
                  <a:srgbClr val="000000"/>
                </a:solidFill>
                <a:latin typeface="+mn-lt"/>
              </a:rPr>
              <a:t>на чертеже </a:t>
            </a:r>
            <a:r>
              <a:rPr lang="ru-RU" sz="1600" kern="0" dirty="0">
                <a:solidFill>
                  <a:srgbClr val="000000"/>
                </a:solidFill>
                <a:latin typeface="+mn-lt"/>
              </a:rPr>
              <a:t>относительно небольшое количество показателей. Если же их от 15 и выше, то гораздо лучше составить </a:t>
            </a:r>
            <a:r>
              <a:rPr lang="ru-RU" sz="1600" kern="0" dirty="0" smtClean="0">
                <a:solidFill>
                  <a:srgbClr val="000000"/>
                </a:solidFill>
                <a:latin typeface="+mn-lt"/>
              </a:rPr>
              <a:t>точечную диаграмму</a:t>
            </a:r>
            <a:r>
              <a:rPr lang="ru-RU" sz="1600" kern="0" dirty="0">
                <a:solidFill>
                  <a:srgbClr val="000000"/>
                </a:solidFill>
                <a:latin typeface="+mn-lt"/>
              </a:rPr>
              <a:t>, не подписывая на ней каждую </a:t>
            </a:r>
            <a:r>
              <a:rPr lang="ru-RU" sz="1600" kern="0" dirty="0" smtClean="0">
                <a:solidFill>
                  <a:srgbClr val="000000"/>
                </a:solidFill>
                <a:latin typeface="+mn-lt"/>
              </a:rPr>
              <a:t>точек.</a:t>
            </a:r>
            <a:endParaRPr lang="ru-RU" sz="1600" kern="0" dirty="0">
              <a:solidFill>
                <a:srgbClr val="000000"/>
              </a:solidFill>
              <a:latin typeface="+mn-lt"/>
            </a:endParaRP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a:solidFill>
                  <a:schemeClr val="bg1"/>
                </a:solidFill>
              </a:rPr>
              <a:t>КОРЕЛЯЦИОННОЕ СРАВНЕНИЕ.</a:t>
            </a:r>
            <a:br>
              <a:rPr lang="ru-RU" sz="2800" dirty="0">
                <a:solidFill>
                  <a:schemeClr val="bg1"/>
                </a:solidFill>
              </a:rPr>
            </a:br>
            <a:r>
              <a:rPr lang="en-US" sz="2800" dirty="0" smtClean="0">
                <a:solidFill>
                  <a:schemeClr val="bg1"/>
                </a:solidFill>
              </a:rPr>
              <a:t>T</a:t>
            </a:r>
            <a:r>
              <a:rPr lang="ru-RU" sz="2800" dirty="0" smtClean="0">
                <a:solidFill>
                  <a:schemeClr val="bg1"/>
                </a:solidFill>
              </a:rPr>
              <a:t>ОЧЕЧНАЯ ДИАГРАММА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4" y="1882930"/>
            <a:ext cx="3895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131590"/>
            <a:ext cx="3384376" cy="242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861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КОРРЕЛЯЦИОННОЕ СРАВНЕНИЕ.</a:t>
            </a:r>
            <a:br>
              <a:rPr lang="ru-RU" sz="3200" dirty="0" smtClean="0">
                <a:solidFill>
                  <a:schemeClr val="bg1"/>
                </a:solidFill>
              </a:rPr>
            </a:br>
            <a:r>
              <a:rPr lang="en-US" sz="3200" dirty="0" smtClean="0">
                <a:solidFill>
                  <a:schemeClr val="bg1"/>
                </a:solidFill>
              </a:rPr>
              <a:t>PISA-20</a:t>
            </a:r>
            <a:r>
              <a:rPr lang="ru-RU" sz="3200" dirty="0" smtClean="0">
                <a:solidFill>
                  <a:schemeClr val="bg1"/>
                </a:solidFill>
              </a:rPr>
              <a:t>09</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973" y="1144366"/>
            <a:ext cx="7164287" cy="399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07503" y="1923678"/>
            <a:ext cx="1879469" cy="2062103"/>
          </a:xfrm>
          <a:prstGeom prst="rect">
            <a:avLst/>
          </a:prstGeom>
        </p:spPr>
        <p:txBody>
          <a:bodyPr wrap="square">
            <a:spAutoFit/>
          </a:bodyPr>
          <a:lstStyle/>
          <a:p>
            <a:pPr algn="just"/>
            <a:r>
              <a:rPr lang="ru-RU" sz="1600" dirty="0">
                <a:latin typeface="+mn-lt"/>
                <a:cs typeface="Arial"/>
              </a:rPr>
              <a:t>Связь результатов образовательных учреждений и социальных, экономических и культурных характеристик семей учащихся</a:t>
            </a:r>
          </a:p>
        </p:txBody>
      </p:sp>
    </p:spTree>
    <p:extLst>
      <p:ext uri="{BB962C8B-B14F-4D97-AF65-F5344CB8AC3E}">
        <p14:creationId xmlns:p14="http://schemas.microsoft.com/office/powerpoint/2010/main" val="52766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6" y="214314"/>
            <a:ext cx="1430338" cy="709612"/>
          </a:xfrm>
          <a:prstGeom prst="rect">
            <a:avLst/>
          </a:prstGeom>
          <a:noFill/>
          <a:ln w="9525">
            <a:noFill/>
            <a:miter lim="800000"/>
            <a:headEnd/>
            <a:tailEnd/>
          </a:ln>
        </p:spPr>
      </p:pic>
      <p:sp>
        <p:nvSpPr>
          <p:cNvPr id="14" name="Прямоугольник 13"/>
          <p:cNvSpPr/>
          <p:nvPr/>
        </p:nvSpPr>
        <p:spPr>
          <a:xfrm>
            <a:off x="27027" y="60890"/>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Aft>
                <a:spcPts val="600"/>
              </a:spcAft>
            </a:pPr>
            <a:r>
              <a:rPr lang="ru-RU" sz="2800" dirty="0" smtClean="0">
                <a:solidFill>
                  <a:prstClr val="white"/>
                </a:solidFill>
              </a:rPr>
              <a:t>КОРРЕЛЯЦИОННОЕ </a:t>
            </a:r>
            <a:r>
              <a:rPr lang="ru-RU" sz="2800" dirty="0">
                <a:solidFill>
                  <a:prstClr val="white"/>
                </a:solidFill>
              </a:rPr>
              <a:t>СРАВНЕНИЕ.</a:t>
            </a:r>
            <a:br>
              <a:rPr lang="ru-RU" sz="2800" dirty="0">
                <a:solidFill>
                  <a:prstClr val="white"/>
                </a:solidFill>
              </a:rPr>
            </a:br>
            <a:r>
              <a:rPr lang="ru-RU" sz="2800" dirty="0">
                <a:solidFill>
                  <a:prstClr val="white"/>
                </a:solidFill>
              </a:rPr>
              <a:t>ДВУСТОРОННЯЯ ЛИНЕЙЧАТАЯ ДИАГРАММА</a:t>
            </a:r>
            <a:endParaRPr lang="ru-RU" sz="2800" dirty="0">
              <a:solidFill>
                <a:prstClr val="white"/>
              </a:solidFill>
              <a:effectLst>
                <a:outerShdw blurRad="38100" dist="38100" dir="2700000" algn="tl">
                  <a:srgbClr val="000000">
                    <a:alpha val="43137"/>
                  </a:srgbClr>
                </a:outerShdw>
              </a:effectLst>
              <a:ea typeface="+mj-ea"/>
              <a:cs typeface="+mj-cs"/>
            </a:endParaRPr>
          </a:p>
        </p:txBody>
      </p:sp>
      <p:sp>
        <p:nvSpPr>
          <p:cNvPr id="16" name="TextBox 15"/>
          <p:cNvSpPr txBox="1"/>
          <p:nvPr/>
        </p:nvSpPr>
        <p:spPr>
          <a:xfrm>
            <a:off x="107504" y="987574"/>
            <a:ext cx="8820472" cy="900247"/>
          </a:xfrm>
          <a:prstGeom prst="rect">
            <a:avLst/>
          </a:prstGeom>
          <a:noFill/>
        </p:spPr>
        <p:txBody>
          <a:bodyPr wrap="square" lIns="68580" tIns="34290" rIns="68580" bIns="34290" rtlCol="0">
            <a:spAutoFit/>
          </a:bodyPr>
          <a:lstStyle/>
          <a:p>
            <a:pPr algn="ctr"/>
            <a:r>
              <a:rPr lang="ru-RU" b="1" dirty="0" smtClean="0"/>
              <a:t>Связь между внутренним (аттестат с отличием) и внешним оцениванием (ЕГЭ) результатов обучения отсутствует.</a:t>
            </a:r>
          </a:p>
          <a:p>
            <a:pPr algn="ctr"/>
            <a:r>
              <a:rPr lang="ru-RU" b="1" dirty="0" smtClean="0">
                <a:solidFill>
                  <a:srgbClr val="FF6600"/>
                </a:solidFill>
              </a:rPr>
              <a:t>(данные по муниципалитетам)</a:t>
            </a:r>
            <a:endParaRPr lang="ru-RU" b="1" dirty="0">
              <a:solidFill>
                <a:srgbClr val="FF66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800505"/>
            <a:ext cx="8568952" cy="335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823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6" name="Заголовок 1"/>
          <p:cNvSpPr>
            <a:spLocks noGrp="1"/>
          </p:cNvSpPr>
          <p:nvPr>
            <p:ph type="title"/>
          </p:nvPr>
        </p:nvSpPr>
        <p:spPr>
          <a:xfrm>
            <a:off x="107507" y="123478"/>
            <a:ext cx="7920877" cy="857250"/>
          </a:xfrm>
        </p:spPr>
        <p:txBody>
          <a:bodyPr/>
          <a:lstStyle/>
          <a:p>
            <a:pPr algn="l"/>
            <a:r>
              <a:rPr lang="ru-RU" sz="2700" dirty="0" smtClean="0">
                <a:solidFill>
                  <a:schemeClr val="bg1"/>
                </a:solidFill>
                <a:effectLst>
                  <a:outerShdw blurRad="38100" dist="38100" dir="2700000" algn="tl">
                    <a:srgbClr val="000000">
                      <a:alpha val="43137"/>
                    </a:srgbClr>
                  </a:outerShdw>
                </a:effectLst>
              </a:rPr>
              <a:t>Типы сравнения и данные из области оценки качества образовательных достижений</a:t>
            </a:r>
            <a:endParaRPr lang="ru-RU" sz="2700" dirty="0">
              <a:solidFill>
                <a:schemeClr val="bg1"/>
              </a:solidFill>
              <a:effectLst>
                <a:outerShdw blurRad="38100" dist="38100" dir="2700000" algn="tl">
                  <a:srgbClr val="000000">
                    <a:alpha val="43137"/>
                  </a:srgbClr>
                </a:outerShdw>
              </a:effectLst>
            </a:endParaRPr>
          </a:p>
        </p:txBody>
      </p:sp>
      <p:pic>
        <p:nvPicPr>
          <p:cNvPr id="16"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6" y="214314"/>
            <a:ext cx="1430338" cy="709612"/>
          </a:xfrm>
          <a:prstGeom prst="rect">
            <a:avLst/>
          </a:prstGeom>
          <a:noFill/>
          <a:ln w="9525">
            <a:noFill/>
            <a:miter lim="800000"/>
            <a:headEnd/>
            <a:tailEnd/>
          </a:ln>
        </p:spPr>
      </p:pic>
      <p:sp>
        <p:nvSpPr>
          <p:cNvPr id="3" name="TextBox 2"/>
          <p:cNvSpPr txBox="1"/>
          <p:nvPr/>
        </p:nvSpPr>
        <p:spPr>
          <a:xfrm>
            <a:off x="827584" y="1275606"/>
            <a:ext cx="3743658" cy="1354217"/>
          </a:xfrm>
          <a:prstGeom prst="rect">
            <a:avLst/>
          </a:prstGeom>
          <a:solidFill>
            <a:schemeClr val="accent6">
              <a:lumMod val="20000"/>
              <a:lumOff val="80000"/>
            </a:schemeClr>
          </a:solidFill>
        </p:spPr>
        <p:txBody>
          <a:bodyPr wrap="square" rtlCol="0">
            <a:spAutoFit/>
          </a:bodyPr>
          <a:lstStyle/>
          <a:p>
            <a:r>
              <a:rPr lang="ru-RU" b="1" dirty="0" smtClean="0"/>
              <a:t>Покомпонентное сравнение</a:t>
            </a:r>
          </a:p>
          <a:p>
            <a:pPr marL="285750" indent="-285750" algn="just">
              <a:buFont typeface="Arial" panose="020B0604020202020204" pitchFamily="34" charset="0"/>
              <a:buChar char="•"/>
            </a:pPr>
            <a:r>
              <a:rPr lang="ru-RU" sz="1600" dirty="0" smtClean="0"/>
              <a:t>Структура теста (проверяемые умения </a:t>
            </a:r>
            <a:r>
              <a:rPr lang="ru-RU" sz="1600" dirty="0"/>
              <a:t>и </a:t>
            </a:r>
            <a:r>
              <a:rPr lang="ru-RU" sz="1600" dirty="0" smtClean="0"/>
              <a:t>виды деятельности).</a:t>
            </a:r>
            <a:endParaRPr lang="ru-RU" sz="1600" dirty="0"/>
          </a:p>
          <a:p>
            <a:pPr marL="285750" lvl="0" indent="-285750" algn="just">
              <a:buFont typeface="Arial" panose="020B0604020202020204" pitchFamily="34" charset="0"/>
              <a:buChar char="•"/>
            </a:pPr>
            <a:r>
              <a:rPr lang="ru-RU" sz="1600" dirty="0"/>
              <a:t>Состав выборки (по полу, по возрасту, по территории и т.д.)</a:t>
            </a:r>
          </a:p>
        </p:txBody>
      </p:sp>
      <p:sp>
        <p:nvSpPr>
          <p:cNvPr id="7" name="Прямоугольник 6"/>
          <p:cNvSpPr/>
          <p:nvPr/>
        </p:nvSpPr>
        <p:spPr>
          <a:xfrm>
            <a:off x="60618" y="1255812"/>
            <a:ext cx="731341" cy="1097012"/>
          </a:xfrm>
          <a:prstGeom prst="rect">
            <a:avLst/>
          </a:prstGeom>
          <a:blipFill dpi="0" rotWithShape="1">
            <a:blip r:embed="rId5" cstate="print">
              <a:extLst>
                <a:ext uri="{28A0092B-C50C-407E-A947-70E740481C1C}">
                  <a14:useLocalDpi xmlns:a14="http://schemas.microsoft.com/office/drawing/2010/main" val="0"/>
                </a:ext>
              </a:extLst>
            </a:blip>
            <a:srcRect/>
            <a:stretch>
              <a:fillRect l="-12010" t="8661" r="-12010" b="866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p:cNvSpPr txBox="1"/>
          <p:nvPr/>
        </p:nvSpPr>
        <p:spPr>
          <a:xfrm>
            <a:off x="5508104" y="1275606"/>
            <a:ext cx="3528392" cy="2339102"/>
          </a:xfrm>
          <a:prstGeom prst="rect">
            <a:avLst/>
          </a:prstGeom>
          <a:solidFill>
            <a:schemeClr val="accent3">
              <a:lumMod val="40000"/>
              <a:lumOff val="60000"/>
            </a:schemeClr>
          </a:solidFill>
        </p:spPr>
        <p:txBody>
          <a:bodyPr wrap="square" rtlCol="0">
            <a:spAutoFit/>
          </a:bodyPr>
          <a:lstStyle/>
          <a:p>
            <a:r>
              <a:rPr lang="ru-RU" b="1" dirty="0" smtClean="0"/>
              <a:t>Позиционное сравнение</a:t>
            </a:r>
          </a:p>
          <a:p>
            <a:pPr marL="285750" indent="-285750" algn="just">
              <a:buFont typeface="Arial" panose="020B0604020202020204" pitchFamily="34" charset="0"/>
              <a:buChar char="•"/>
            </a:pPr>
            <a:r>
              <a:rPr lang="ru-RU" sz="1600" dirty="0" smtClean="0"/>
              <a:t>Сравнение </a:t>
            </a:r>
            <a:r>
              <a:rPr lang="ru-RU" sz="1600" dirty="0"/>
              <a:t>результатов </a:t>
            </a:r>
            <a:r>
              <a:rPr lang="ru-RU" sz="1600" dirty="0" smtClean="0"/>
              <a:t>теста </a:t>
            </a:r>
            <a:r>
              <a:rPr lang="ru-RU" sz="1600" dirty="0"/>
              <a:t>по проверяемым умениям и видам </a:t>
            </a:r>
            <a:r>
              <a:rPr lang="ru-RU" sz="1600" dirty="0" smtClean="0"/>
              <a:t>деятельности.</a:t>
            </a:r>
          </a:p>
          <a:p>
            <a:pPr marL="285750" indent="-285750" algn="just">
              <a:buFont typeface="Arial" panose="020B0604020202020204" pitchFamily="34" charset="0"/>
              <a:buChar char="•"/>
            </a:pPr>
            <a:r>
              <a:rPr lang="ru-RU" sz="1600" dirty="0" smtClean="0"/>
              <a:t>Сопоставление </a:t>
            </a:r>
            <a:r>
              <a:rPr lang="ru-RU" sz="1600" dirty="0"/>
              <a:t>результатов групп участников (по полу, возрасту, местоположению, территориальным образованиям, школам</a:t>
            </a:r>
            <a:r>
              <a:rPr lang="ru-RU" sz="1600" dirty="0" smtClean="0"/>
              <a:t>)</a:t>
            </a:r>
            <a:r>
              <a:rPr lang="ru-RU" sz="1600" dirty="0"/>
              <a:t>.</a:t>
            </a:r>
          </a:p>
        </p:txBody>
      </p:sp>
      <p:sp>
        <p:nvSpPr>
          <p:cNvPr id="9" name="Прямоугольник 8"/>
          <p:cNvSpPr/>
          <p:nvPr/>
        </p:nvSpPr>
        <p:spPr>
          <a:xfrm>
            <a:off x="4739766" y="1157288"/>
            <a:ext cx="731341" cy="1097012"/>
          </a:xfrm>
          <a:prstGeom prst="rect">
            <a:avLst/>
          </a:prstGeom>
          <a:blipFill dpi="0" rotWithShape="1">
            <a:blip r:embed="rId6"/>
            <a:srcRect/>
            <a:stretch>
              <a:fillRect l="6593" t="10038" r="6593" b="1003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Box 9"/>
          <p:cNvSpPr txBox="1"/>
          <p:nvPr/>
        </p:nvSpPr>
        <p:spPr>
          <a:xfrm>
            <a:off x="863209" y="2886434"/>
            <a:ext cx="3701647" cy="1107996"/>
          </a:xfrm>
          <a:prstGeom prst="rect">
            <a:avLst/>
          </a:prstGeom>
          <a:solidFill>
            <a:schemeClr val="accent4">
              <a:lumMod val="40000"/>
              <a:lumOff val="60000"/>
            </a:schemeClr>
          </a:solidFill>
        </p:spPr>
        <p:txBody>
          <a:bodyPr wrap="square" rtlCol="0">
            <a:spAutoFit/>
          </a:bodyPr>
          <a:lstStyle/>
          <a:p>
            <a:r>
              <a:rPr lang="ru-RU" b="1" dirty="0" smtClean="0"/>
              <a:t>Временное сравнение</a:t>
            </a:r>
          </a:p>
          <a:p>
            <a:pPr algn="just"/>
            <a:r>
              <a:rPr lang="ru-RU" sz="1600" dirty="0" smtClean="0"/>
              <a:t>Изменение результатов теста в течение установленных временных промежутков</a:t>
            </a:r>
          </a:p>
        </p:txBody>
      </p:sp>
      <p:sp>
        <p:nvSpPr>
          <p:cNvPr id="12" name="TextBox 11"/>
          <p:cNvSpPr txBox="1"/>
          <p:nvPr/>
        </p:nvSpPr>
        <p:spPr>
          <a:xfrm>
            <a:off x="5524737" y="4095793"/>
            <a:ext cx="3528392" cy="830997"/>
          </a:xfrm>
          <a:prstGeom prst="rect">
            <a:avLst/>
          </a:prstGeom>
          <a:solidFill>
            <a:srgbClr val="FAFAA0"/>
          </a:solidFill>
        </p:spPr>
        <p:txBody>
          <a:bodyPr wrap="square" rtlCol="0">
            <a:spAutoFit/>
          </a:bodyPr>
          <a:lstStyle/>
          <a:p>
            <a:r>
              <a:rPr lang="ru-RU" sz="1600" b="1" dirty="0" smtClean="0"/>
              <a:t>Частотное сравнение</a:t>
            </a:r>
          </a:p>
          <a:p>
            <a:pPr algn="just"/>
            <a:r>
              <a:rPr lang="ru-RU" sz="1600" dirty="0" smtClean="0"/>
              <a:t>Распределение баллов теста по установленным интервалам  </a:t>
            </a:r>
            <a:endParaRPr lang="ru-RU" sz="1600" dirty="0"/>
          </a:p>
        </p:txBody>
      </p:sp>
      <p:sp>
        <p:nvSpPr>
          <p:cNvPr id="14" name="TextBox 13"/>
          <p:cNvSpPr txBox="1"/>
          <p:nvPr/>
        </p:nvSpPr>
        <p:spPr>
          <a:xfrm>
            <a:off x="1017509" y="4174368"/>
            <a:ext cx="3547347" cy="861774"/>
          </a:xfrm>
          <a:prstGeom prst="rect">
            <a:avLst/>
          </a:prstGeom>
          <a:solidFill>
            <a:schemeClr val="accent1">
              <a:lumMod val="20000"/>
              <a:lumOff val="80000"/>
            </a:schemeClr>
          </a:solidFill>
        </p:spPr>
        <p:txBody>
          <a:bodyPr wrap="square" rtlCol="0">
            <a:spAutoFit/>
          </a:bodyPr>
          <a:lstStyle/>
          <a:p>
            <a:r>
              <a:rPr lang="ru-RU" b="1" dirty="0" smtClean="0"/>
              <a:t>Корреляционное сравнение</a:t>
            </a:r>
          </a:p>
          <a:p>
            <a:pPr algn="just"/>
            <a:r>
              <a:rPr lang="ru-RU" sz="1600" dirty="0" smtClean="0"/>
              <a:t>Взаимосвязь баллов теста с контекстными переменными</a:t>
            </a:r>
          </a:p>
        </p:txBody>
      </p:sp>
      <p:sp>
        <p:nvSpPr>
          <p:cNvPr id="19" name="Прямоугольник 18"/>
          <p:cNvSpPr/>
          <p:nvPr/>
        </p:nvSpPr>
        <p:spPr>
          <a:xfrm>
            <a:off x="78267" y="3031079"/>
            <a:ext cx="713692" cy="764807"/>
          </a:xfrm>
          <a:prstGeom prst="rect">
            <a:avLst/>
          </a:prstGeom>
          <a:blipFill rotWithShape="1">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0" name="Прямоугольник 19"/>
          <p:cNvSpPr/>
          <p:nvPr/>
        </p:nvSpPr>
        <p:spPr>
          <a:xfrm>
            <a:off x="4727890" y="3938309"/>
            <a:ext cx="768141" cy="1152963"/>
          </a:xfrm>
          <a:prstGeom prst="rect">
            <a:avLst/>
          </a:prstGeom>
          <a:blipFill dpi="0" rotWithShape="1">
            <a:blip r:embed="rId8" cstate="print">
              <a:extLst>
                <a:ext uri="{28A0092B-C50C-407E-A947-70E740481C1C}">
                  <a14:useLocalDpi xmlns:a14="http://schemas.microsoft.com/office/drawing/2010/main" val="0"/>
                </a:ext>
              </a:extLst>
            </a:blip>
            <a:srcRect/>
            <a:stretch>
              <a:fillRect l="-12010" t="8661" r="-12010" b="866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Группа 4"/>
          <p:cNvGrpSpPr/>
          <p:nvPr/>
        </p:nvGrpSpPr>
        <p:grpSpPr>
          <a:xfrm>
            <a:off x="113773" y="4224650"/>
            <a:ext cx="761715" cy="830997"/>
            <a:chOff x="2339752" y="3914204"/>
            <a:chExt cx="792088" cy="1050418"/>
          </a:xfrm>
        </p:grpSpPr>
        <p:sp>
          <p:nvSpPr>
            <p:cNvPr id="4" name="Прямоугольник 3"/>
            <p:cNvSpPr/>
            <p:nvPr/>
          </p:nvSpPr>
          <p:spPr>
            <a:xfrm>
              <a:off x="2339752" y="3914204"/>
              <a:ext cx="792088" cy="105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370125" y="3940660"/>
              <a:ext cx="731341" cy="999306"/>
            </a:xfrm>
            <a:prstGeom prst="rect">
              <a:avLst/>
            </a:prstGeom>
            <a:blipFill dpi="0" rotWithShape="1">
              <a:blip r:embed="rId9">
                <a:extLst>
                  <a:ext uri="{28A0092B-C50C-407E-A947-70E740481C1C}">
                    <a14:useLocalDpi xmlns:a14="http://schemas.microsoft.com/office/drawing/2010/main" val="0"/>
                  </a:ext>
                </a:extLst>
              </a:blip>
              <a:srcRect/>
              <a:stretch>
                <a:fillRect l="-12010" t="-7876" r="-36814" b="-1338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5917267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4" name="Заголовок 1"/>
          <p:cNvSpPr>
            <a:spLocks noGrp="1"/>
          </p:cNvSpPr>
          <p:nvPr>
            <p:ph type="ctrTitle"/>
          </p:nvPr>
        </p:nvSpPr>
        <p:spPr>
          <a:xfrm>
            <a:off x="467544" y="1995686"/>
            <a:ext cx="8064896" cy="1944216"/>
          </a:xfrm>
        </p:spPr>
        <p:txBody>
          <a:bodyPr/>
          <a:lstStyle/>
          <a:p>
            <a:r>
              <a:rPr lang="ru-RU" sz="4000" b="1" dirty="0" smtClean="0">
                <a:solidFill>
                  <a:srgbClr val="0070C0"/>
                </a:solidFill>
              </a:rPr>
              <a:t>АКЦЕНТЫ и «УСЛОЖНЕНИЯ»</a:t>
            </a:r>
          </a:p>
        </p:txBody>
      </p:sp>
    </p:spTree>
    <p:extLst>
      <p:ext uri="{BB962C8B-B14F-4D97-AF65-F5344CB8AC3E}">
        <p14:creationId xmlns:p14="http://schemas.microsoft.com/office/powerpoint/2010/main" val="14461246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13" name="Прямоугольник 12"/>
          <p:cNvSpPr/>
          <p:nvPr/>
        </p:nvSpPr>
        <p:spPr>
          <a:xfrm>
            <a:off x="5768953" y="3171621"/>
            <a:ext cx="3339551" cy="1200329"/>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kern="0" dirty="0" smtClean="0">
                <a:solidFill>
                  <a:srgbClr val="000000"/>
                </a:solidFill>
                <a:latin typeface="+mn-lt"/>
              </a:rPr>
              <a:t>Величину изменений удобно фиксировать графически, используя «стрелки», «скобки» и т.п.</a:t>
            </a:r>
          </a:p>
        </p:txBody>
      </p:sp>
      <p:sp>
        <p:nvSpPr>
          <p:cNvPr id="14" name="Прямоугольник 13"/>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600"/>
              </a:spcAft>
            </a:pPr>
            <a:r>
              <a:rPr lang="ru-RU" sz="2800" dirty="0" smtClean="0">
                <a:solidFill>
                  <a:schemeClr val="bg1"/>
                </a:solidFill>
              </a:rPr>
              <a:t>ВРЕМЕННОЕ </a:t>
            </a:r>
            <a:r>
              <a:rPr lang="ru-RU" sz="2800" dirty="0">
                <a:solidFill>
                  <a:schemeClr val="bg1"/>
                </a:solidFill>
              </a:rPr>
              <a:t>СРАВНЕНИЕ.</a:t>
            </a:r>
            <a:br>
              <a:rPr lang="ru-RU" sz="2800" dirty="0">
                <a:solidFill>
                  <a:schemeClr val="bg1"/>
                </a:solidFill>
              </a:rPr>
            </a:br>
            <a:r>
              <a:rPr lang="ru-RU" sz="2800" dirty="0" smtClean="0">
                <a:solidFill>
                  <a:schemeClr val="bg1"/>
                </a:solidFill>
              </a:rPr>
              <a:t>ЛИНЕЙЧАТАЯ </a:t>
            </a:r>
            <a:r>
              <a:rPr lang="ru-RU" sz="2800" dirty="0">
                <a:solidFill>
                  <a:schemeClr val="bg1"/>
                </a:solidFill>
              </a:rPr>
              <a:t>ДИАГРАММА</a:t>
            </a:r>
            <a:endParaRPr lang="ru-RU" sz="2800" dirty="0">
              <a:solidFill>
                <a:prstClr val="white"/>
              </a:solidFill>
              <a:effectLst>
                <a:outerShdw blurRad="38100" dist="38100" dir="2700000" algn="tl">
                  <a:srgbClr val="000000">
                    <a:alpha val="43137"/>
                  </a:srgbClr>
                </a:outerShdw>
              </a:effectLst>
              <a:latin typeface="Calibri"/>
              <a:ea typeface="+mj-ea"/>
              <a:cs typeface="+mj-cs"/>
            </a:endParaRPr>
          </a:p>
        </p:txBody>
      </p:sp>
      <p:grpSp>
        <p:nvGrpSpPr>
          <p:cNvPr id="8" name="Группа 7"/>
          <p:cNvGrpSpPr/>
          <p:nvPr/>
        </p:nvGrpSpPr>
        <p:grpSpPr>
          <a:xfrm>
            <a:off x="397051" y="1683904"/>
            <a:ext cx="4751769" cy="3345254"/>
            <a:chOff x="179512" y="1587534"/>
            <a:chExt cx="3304691" cy="2424375"/>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624" b="557"/>
            <a:stretch/>
          </p:blipFill>
          <p:spPr bwMode="auto">
            <a:xfrm>
              <a:off x="179512" y="1587534"/>
              <a:ext cx="3233539" cy="242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Прямая соединительная линия 2"/>
            <p:cNvCxnSpPr/>
            <p:nvPr/>
          </p:nvCxnSpPr>
          <p:spPr>
            <a:xfrm>
              <a:off x="982233" y="3291830"/>
              <a:ext cx="20162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3017300" y="2931790"/>
              <a:ext cx="0" cy="360040"/>
            </a:xfrm>
            <a:prstGeom prst="straightConnector1">
              <a:avLst/>
            </a:prstGeom>
            <a:ln w="571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27027" y="2992729"/>
              <a:ext cx="457176" cy="307777"/>
            </a:xfrm>
            <a:prstGeom prst="rect">
              <a:avLst/>
            </a:prstGeom>
            <a:noFill/>
          </p:spPr>
          <p:txBody>
            <a:bodyPr wrap="none" rtlCol="0">
              <a:spAutoFit/>
            </a:bodyPr>
            <a:lstStyle/>
            <a:p>
              <a:r>
                <a:rPr lang="ru-RU" sz="1400" b="1" dirty="0" smtClean="0">
                  <a:solidFill>
                    <a:srgbClr val="FF0000"/>
                  </a:solidFill>
                </a:rPr>
                <a:t>+14</a:t>
              </a:r>
              <a:endParaRPr lang="ru-RU" sz="1400" b="1" dirty="0">
                <a:solidFill>
                  <a:srgbClr val="FF0000"/>
                </a:solidFill>
              </a:endParaRPr>
            </a:p>
          </p:txBody>
        </p:sp>
      </p:grpSp>
      <p:sp>
        <p:nvSpPr>
          <p:cNvPr id="16" name="Прямоугольник 15"/>
          <p:cNvSpPr/>
          <p:nvPr/>
        </p:nvSpPr>
        <p:spPr>
          <a:xfrm>
            <a:off x="-36513" y="1059582"/>
            <a:ext cx="5976665" cy="523220"/>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ru-RU" sz="1400" dirty="0" smtClean="0">
                <a:solidFill>
                  <a:prstClr val="black"/>
                </a:solidFill>
              </a:rPr>
              <a:t>Результаты российских </a:t>
            </a:r>
            <a:r>
              <a:rPr lang="ru-RU" sz="1400" dirty="0">
                <a:solidFill>
                  <a:prstClr val="black"/>
                </a:solidFill>
              </a:rPr>
              <a:t>учащихся </a:t>
            </a:r>
            <a:r>
              <a:rPr lang="ru-RU" sz="1400" dirty="0" smtClean="0">
                <a:solidFill>
                  <a:prstClr val="black"/>
                </a:solidFill>
              </a:rPr>
              <a:t>по </a:t>
            </a:r>
            <a:r>
              <a:rPr lang="ru-RU" sz="1400" dirty="0">
                <a:solidFill>
                  <a:prstClr val="black"/>
                </a:solidFill>
              </a:rPr>
              <a:t>математической </a:t>
            </a:r>
            <a:r>
              <a:rPr lang="ru-RU" sz="1400" dirty="0" smtClean="0">
                <a:solidFill>
                  <a:prstClr val="black"/>
                </a:solidFill>
              </a:rPr>
              <a:t>грамотности в </a:t>
            </a:r>
            <a:r>
              <a:rPr lang="ru-RU" sz="1400" dirty="0">
                <a:solidFill>
                  <a:prstClr val="black"/>
                </a:solidFill>
              </a:rPr>
              <a:t>исследовании </a:t>
            </a:r>
            <a:r>
              <a:rPr lang="en-US" sz="1400" dirty="0">
                <a:solidFill>
                  <a:prstClr val="black"/>
                </a:solidFill>
              </a:rPr>
              <a:t>PISA</a:t>
            </a:r>
            <a:r>
              <a:rPr lang="ru-RU" sz="1400" dirty="0" smtClean="0">
                <a:solidFill>
                  <a:prstClr val="black"/>
                </a:solidFill>
              </a:rPr>
              <a:t> повысились</a:t>
            </a:r>
            <a:endParaRPr lang="ru-RU" sz="1400" dirty="0">
              <a:solidFill>
                <a:prstClr val="black"/>
              </a:solidFill>
            </a:endParaRPr>
          </a:p>
        </p:txBody>
      </p:sp>
      <p:sp>
        <p:nvSpPr>
          <p:cNvPr id="2" name="Стрелка вправо 1"/>
          <p:cNvSpPr/>
          <p:nvPr/>
        </p:nvSpPr>
        <p:spPr>
          <a:xfrm rot="10800000">
            <a:off x="5148820" y="3675646"/>
            <a:ext cx="515174" cy="216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08869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864196"/>
          </a:xfrm>
          <a:prstGeom prst="rect">
            <a:avLst/>
          </a:prstGeom>
          <a:noFill/>
          <a:ln w="9525">
            <a:noFill/>
            <a:miter lim="800000"/>
            <a:headEnd/>
            <a:tailEnd/>
          </a:ln>
        </p:spPr>
      </p:pic>
      <p:sp>
        <p:nvSpPr>
          <p:cNvPr id="2" name="Заголовок 1"/>
          <p:cNvSpPr>
            <a:spLocks noGrp="1"/>
          </p:cNvSpPr>
          <p:nvPr>
            <p:ph type="ctrTitle"/>
          </p:nvPr>
        </p:nvSpPr>
        <p:spPr>
          <a:xfrm>
            <a:off x="-14288" y="51470"/>
            <a:ext cx="8928992" cy="720080"/>
          </a:xfrm>
        </p:spPr>
        <p:txBody>
          <a:bodyPr/>
          <a:lstStyle/>
          <a:p>
            <a:pPr algn="l"/>
            <a:r>
              <a:rPr lang="ru-RU" sz="2400" dirty="0" smtClean="0">
                <a:solidFill>
                  <a:schemeClr val="bg1"/>
                </a:solidFill>
              </a:rPr>
              <a:t>СКОЛЬЗЯЩАЯ</a:t>
            </a:r>
            <a:br>
              <a:rPr lang="ru-RU" sz="2400" dirty="0" smtClean="0">
                <a:solidFill>
                  <a:schemeClr val="bg1"/>
                </a:solidFill>
              </a:rPr>
            </a:br>
            <a:r>
              <a:rPr lang="ru-RU" sz="2400" dirty="0" smtClean="0">
                <a:solidFill>
                  <a:schemeClr val="bg1"/>
                </a:solidFill>
              </a:rPr>
              <a:t>ЛИНЕЙЧАТАЯ ДИАГРАММА</a:t>
            </a:r>
          </a:p>
        </p:txBody>
      </p:sp>
      <p:sp>
        <p:nvSpPr>
          <p:cNvPr id="9" name="Прямоугольник 8"/>
          <p:cNvSpPr/>
          <p:nvPr/>
        </p:nvSpPr>
        <p:spPr>
          <a:xfrm>
            <a:off x="107504" y="2221820"/>
            <a:ext cx="3502075" cy="1200329"/>
          </a:xfrm>
          <a:prstGeom prst="rect">
            <a:avLst/>
          </a:prstGeom>
        </p:spPr>
        <p:txBody>
          <a:bodyPr wrap="square">
            <a:spAutoFit/>
          </a:bodyPr>
          <a:lstStyle/>
          <a:p>
            <a:pPr algn="ctr"/>
            <a:r>
              <a:rPr lang="ru-RU" b="1" dirty="0">
                <a:solidFill>
                  <a:srgbClr val="FF0000"/>
                </a:solidFill>
              </a:rPr>
              <a:t>Распределение учащихся 4 класса по уровням достижения </a:t>
            </a:r>
            <a:r>
              <a:rPr lang="ru-RU" b="1" dirty="0" smtClean="0">
                <a:solidFill>
                  <a:srgbClr val="FF0000"/>
                </a:solidFill>
              </a:rPr>
              <a:t>по </a:t>
            </a:r>
            <a:r>
              <a:rPr lang="ru-RU" b="1" u="sng" dirty="0">
                <a:solidFill>
                  <a:srgbClr val="FF0000"/>
                </a:solidFill>
              </a:rPr>
              <a:t>математике</a:t>
            </a:r>
            <a:r>
              <a:rPr lang="ru-RU" b="1" dirty="0">
                <a:solidFill>
                  <a:srgbClr val="FF0000"/>
                </a:solidFill>
              </a:rPr>
              <a:t> </a:t>
            </a:r>
            <a:r>
              <a:rPr lang="ru-RU" b="1" dirty="0" smtClean="0">
                <a:solidFill>
                  <a:srgbClr val="FF0000"/>
                </a:solidFill>
              </a:rPr>
              <a:t>по регионам (мониторинг, 2013 год)</a:t>
            </a:r>
            <a:endParaRPr lang="ru-RU" dirty="0"/>
          </a:p>
        </p:txBody>
      </p:sp>
      <p:pic>
        <p:nvPicPr>
          <p:cNvPr id="10"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4150" y="51470"/>
            <a:ext cx="1430338" cy="70961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0638"/>
            <a:ext cx="5337829" cy="520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42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5" name="Заголовок 1"/>
          <p:cNvSpPr txBox="1">
            <a:spLocks/>
          </p:cNvSpPr>
          <p:nvPr/>
        </p:nvSpPr>
        <p:spPr bwMode="auto">
          <a:xfrm>
            <a:off x="107505" y="85790"/>
            <a:ext cx="900236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400" dirty="0" smtClean="0">
                <a:solidFill>
                  <a:prstClr val="white"/>
                </a:solidFill>
                <a:effectLst>
                  <a:outerShdw blurRad="38100" dist="38100" dir="2700000" algn="tl">
                    <a:srgbClr val="000000">
                      <a:alpha val="43137"/>
                    </a:srgbClr>
                  </a:outerShdw>
                </a:effectLst>
              </a:rPr>
              <a:t>ДИАПАЗОННАЯ ГИСТОГРАММА</a:t>
            </a:r>
          </a:p>
          <a:p>
            <a:pPr algn="l"/>
            <a:r>
              <a:rPr lang="ru-RU" sz="2400" dirty="0">
                <a:solidFill>
                  <a:schemeClr val="bg1"/>
                </a:solidFill>
              </a:rPr>
              <a:t>Национальный мониторинг </a:t>
            </a:r>
            <a:r>
              <a:rPr lang="en-US" sz="2400" dirty="0">
                <a:solidFill>
                  <a:schemeClr val="bg1"/>
                </a:solidFill>
              </a:rPr>
              <a:t>NAEP</a:t>
            </a:r>
            <a:r>
              <a:rPr lang="ru-RU" sz="2400" dirty="0">
                <a:solidFill>
                  <a:schemeClr val="bg1"/>
                </a:solidFill>
              </a:rPr>
              <a:t>, </a:t>
            </a:r>
            <a:r>
              <a:rPr lang="ru-RU" sz="2400" dirty="0" smtClean="0">
                <a:solidFill>
                  <a:schemeClr val="bg1"/>
                </a:solidFill>
              </a:rPr>
              <a:t>США</a:t>
            </a:r>
            <a:r>
              <a:rPr lang="ru-RU" sz="2400" dirty="0" smtClean="0">
                <a:solidFill>
                  <a:prstClr val="white"/>
                </a:solidFill>
                <a:effectLst>
                  <a:outerShdw blurRad="38100" dist="38100" dir="2700000" algn="tl">
                    <a:srgbClr val="000000">
                      <a:alpha val="43137"/>
                    </a:srgbClr>
                  </a:outerShdw>
                </a:effectLst>
              </a:rPr>
              <a:t>. </a:t>
            </a:r>
            <a:endParaRPr lang="ru-RU" sz="2400" dirty="0">
              <a:solidFill>
                <a:prstClr val="white"/>
              </a:solidFill>
              <a:effectLst>
                <a:outerShdw blurRad="38100" dist="38100" dir="2700000" algn="tl">
                  <a:srgbClr val="000000">
                    <a:alpha val="43137"/>
                  </a:srgbClr>
                </a:outerShdw>
              </a:effectLst>
            </a:endParaRPr>
          </a:p>
        </p:txBody>
      </p:sp>
      <p:sp>
        <p:nvSpPr>
          <p:cNvPr id="46" name="Прямоугольник 45"/>
          <p:cNvSpPr/>
          <p:nvPr/>
        </p:nvSpPr>
        <p:spPr>
          <a:xfrm>
            <a:off x="4784226" y="1275606"/>
            <a:ext cx="4180262" cy="1454244"/>
          </a:xfrm>
          <a:prstGeom prst="rect">
            <a:avLst/>
          </a:prstGeom>
          <a:solidFill>
            <a:schemeClr val="bg1"/>
          </a:solidFill>
        </p:spPr>
        <p:txBody>
          <a:bodyPr wrap="square" lIns="68580" tIns="34290" rIns="68580" bIns="34290">
            <a:spAutoFit/>
          </a:bodyPr>
          <a:lstStyle/>
          <a:p>
            <a:pPr algn="just"/>
            <a:r>
              <a:rPr lang="ru-RU" kern="0" spc="10" dirty="0" smtClean="0">
                <a:solidFill>
                  <a:srgbClr val="FF0000"/>
                </a:solidFill>
                <a:latin typeface="Arial" panose="020B0604020202020204" pitchFamily="34" charset="0"/>
                <a:cs typeface="Arial" panose="020B0604020202020204" pitchFamily="34" charset="0"/>
              </a:rPr>
              <a:t>Изменение среднего балла теста </a:t>
            </a:r>
            <a:r>
              <a:rPr lang="en-US" kern="0" spc="10" dirty="0" smtClean="0">
                <a:solidFill>
                  <a:srgbClr val="FF0000"/>
                </a:solidFill>
                <a:latin typeface="Arial" panose="020B0604020202020204" pitchFamily="34" charset="0"/>
                <a:cs typeface="Arial" panose="020B0604020202020204" pitchFamily="34" charset="0"/>
              </a:rPr>
              <a:t>NAEP </a:t>
            </a:r>
            <a:r>
              <a:rPr lang="ru-RU" kern="0" spc="10" dirty="0" smtClean="0">
                <a:solidFill>
                  <a:srgbClr val="FF0000"/>
                </a:solidFill>
                <a:latin typeface="Arial" panose="020B0604020202020204" pitchFamily="34" charset="0"/>
                <a:cs typeface="Arial" panose="020B0604020202020204" pitchFamily="34" charset="0"/>
              </a:rPr>
              <a:t>у учащихся 4-х классов государственных школ по чтению по выбранным годам оценки (1992, 2003, 2011). </a:t>
            </a:r>
            <a:endParaRPr lang="ru-RU" kern="0" spc="10"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96976"/>
            <a:ext cx="4244674" cy="375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5268994" y="4237154"/>
            <a:ext cx="3312368" cy="715581"/>
          </a:xfrm>
          <a:prstGeom prst="rect">
            <a:avLst/>
          </a:prstGeom>
          <a:solidFill>
            <a:schemeClr val="bg1"/>
          </a:solidFill>
        </p:spPr>
        <p:txBody>
          <a:bodyPr wrap="square" lIns="68580" tIns="34290" rIns="68580" bIns="34290">
            <a:spAutoFit/>
          </a:bodyPr>
          <a:lstStyle/>
          <a:p>
            <a:r>
              <a:rPr lang="ru-RU" sz="1400" b="1" kern="0" spc="10" dirty="0" smtClean="0">
                <a:solidFill>
                  <a:srgbClr val="0070C0"/>
                </a:solidFill>
                <a:latin typeface="Arial" panose="020B0604020202020204" pitchFamily="34" charset="0"/>
                <a:cs typeface="Arial" panose="020B0604020202020204" pitchFamily="34" charset="0"/>
              </a:rPr>
              <a:t>Мега-штаты США</a:t>
            </a:r>
          </a:p>
          <a:p>
            <a:r>
              <a:rPr lang="ru-RU" sz="1400" kern="0" spc="10" dirty="0" smtClean="0">
                <a:solidFill>
                  <a:srgbClr val="0070C0"/>
                </a:solidFill>
                <a:latin typeface="Arial" panose="020B0604020202020204" pitchFamily="34" charset="0"/>
                <a:cs typeface="Arial" panose="020B0604020202020204" pitchFamily="34" charset="0"/>
              </a:rPr>
              <a:t>Калифорния, Флорида,</a:t>
            </a:r>
          </a:p>
          <a:p>
            <a:r>
              <a:rPr lang="ru-RU" sz="1400" kern="0" spc="10" dirty="0" smtClean="0">
                <a:solidFill>
                  <a:srgbClr val="0070C0"/>
                </a:solidFill>
                <a:latin typeface="Arial" panose="020B0604020202020204" pitchFamily="34" charset="0"/>
                <a:cs typeface="Arial" panose="020B0604020202020204" pitchFamily="34" charset="0"/>
              </a:rPr>
              <a:t>Иллинойс, Нью-Йорк, Техас. </a:t>
            </a:r>
            <a:endParaRPr lang="ru-RU" sz="1400" kern="0" spc="10" dirty="0">
              <a:solidFill>
                <a:srgbClr val="0070C0"/>
              </a:solidFill>
              <a:latin typeface="Arial" panose="020B0604020202020204" pitchFamily="34" charset="0"/>
              <a:cs typeface="Arial" panose="020B0604020202020204" pitchFamily="34" charset="0"/>
            </a:endParaRPr>
          </a:p>
        </p:txBody>
      </p:sp>
      <p:cxnSp>
        <p:nvCxnSpPr>
          <p:cNvPr id="6" name="Прямая со стрелкой 5"/>
          <p:cNvCxnSpPr/>
          <p:nvPr/>
        </p:nvCxnSpPr>
        <p:spPr>
          <a:xfrm flipH="1">
            <a:off x="4067944" y="4659982"/>
            <a:ext cx="1080120" cy="0"/>
          </a:xfrm>
          <a:prstGeom prst="straightConnector1">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314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graphicFrame>
        <p:nvGraphicFramePr>
          <p:cNvPr id="2" name="Схема 1"/>
          <p:cNvGraphicFramePr/>
          <p:nvPr>
            <p:extLst>
              <p:ext uri="{D42A27DB-BD31-4B8C-83A1-F6EECF244321}">
                <p14:modId xmlns:p14="http://schemas.microsoft.com/office/powerpoint/2010/main" val="2745546501"/>
              </p:ext>
            </p:extLst>
          </p:nvPr>
        </p:nvGraphicFramePr>
        <p:xfrm>
          <a:off x="144015" y="1434139"/>
          <a:ext cx="8892481" cy="1560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Заголовок 1"/>
          <p:cNvSpPr>
            <a:spLocks noGrp="1"/>
          </p:cNvSpPr>
          <p:nvPr>
            <p:ph type="ctrTitle"/>
          </p:nvPr>
        </p:nvSpPr>
        <p:spPr>
          <a:xfrm>
            <a:off x="107504" y="123478"/>
            <a:ext cx="7416824" cy="828675"/>
          </a:xfrm>
        </p:spPr>
        <p:txBody>
          <a:bodyPr/>
          <a:lstStyle/>
          <a:p>
            <a:pPr algn="l"/>
            <a:r>
              <a:rPr lang="ru-RU" sz="3200" dirty="0" smtClean="0">
                <a:solidFill>
                  <a:schemeClr val="bg1"/>
                </a:solidFill>
              </a:rPr>
              <a:t>От ДАННЫХ к ДИАГРАММЕ</a:t>
            </a:r>
          </a:p>
        </p:txBody>
      </p:sp>
      <p:sp>
        <p:nvSpPr>
          <p:cNvPr id="8" name="TextBox 7"/>
          <p:cNvSpPr txBox="1"/>
          <p:nvPr/>
        </p:nvSpPr>
        <p:spPr>
          <a:xfrm>
            <a:off x="1115616" y="3224559"/>
            <a:ext cx="1944216" cy="400110"/>
          </a:xfrm>
          <a:prstGeom prst="rect">
            <a:avLst/>
          </a:prstGeom>
          <a:solidFill>
            <a:srgbClr val="E7EC0E"/>
          </a:solidFill>
          <a:scene3d>
            <a:camera prst="orthographicFront"/>
            <a:lightRig rig="threePt" dir="t"/>
          </a:scene3d>
          <a:sp3d>
            <a:bevelT w="12700" h="50800"/>
          </a:sp3d>
        </p:spPr>
        <p:txBody>
          <a:bodyPr wrap="square" rtlCol="0">
            <a:spAutoFit/>
          </a:bodyPr>
          <a:lstStyle/>
          <a:p>
            <a:pPr algn="ctr"/>
            <a:r>
              <a:rPr lang="ru-RU" sz="2000" b="1" dirty="0" smtClean="0">
                <a:solidFill>
                  <a:srgbClr val="0070C0"/>
                </a:solidFill>
              </a:rPr>
              <a:t>ШАГ 1</a:t>
            </a:r>
            <a:endParaRPr lang="ru-RU" sz="2000" b="1" dirty="0">
              <a:solidFill>
                <a:srgbClr val="0070C0"/>
              </a:solidFill>
            </a:endParaRPr>
          </a:p>
        </p:txBody>
      </p:sp>
      <p:sp>
        <p:nvSpPr>
          <p:cNvPr id="11" name="TextBox 10"/>
          <p:cNvSpPr txBox="1"/>
          <p:nvPr/>
        </p:nvSpPr>
        <p:spPr>
          <a:xfrm>
            <a:off x="1115616" y="3653611"/>
            <a:ext cx="1944216" cy="646331"/>
          </a:xfrm>
          <a:prstGeom prst="rect">
            <a:avLst/>
          </a:prstGeom>
          <a:solidFill>
            <a:schemeClr val="tx2">
              <a:lumMod val="40000"/>
              <a:lumOff val="60000"/>
            </a:schemeClr>
          </a:solidFill>
          <a:scene3d>
            <a:camera prst="orthographicFront"/>
            <a:lightRig rig="threePt" dir="t"/>
          </a:scene3d>
          <a:sp3d>
            <a:bevelT w="12700" h="50800"/>
          </a:sp3d>
        </p:spPr>
        <p:txBody>
          <a:bodyPr wrap="square" rtlCol="0">
            <a:spAutoFit/>
          </a:bodyPr>
          <a:lstStyle/>
          <a:p>
            <a:pPr algn="ctr"/>
            <a:r>
              <a:rPr lang="ru-RU" dirty="0" smtClean="0">
                <a:solidFill>
                  <a:schemeClr val="bg1"/>
                </a:solidFill>
              </a:rPr>
              <a:t>Формулирование идеи</a:t>
            </a:r>
            <a:endParaRPr lang="ru-RU" dirty="0">
              <a:solidFill>
                <a:schemeClr val="bg1"/>
              </a:solidFill>
            </a:endParaRPr>
          </a:p>
        </p:txBody>
      </p:sp>
      <p:sp>
        <p:nvSpPr>
          <p:cNvPr id="12" name="TextBox 11"/>
          <p:cNvSpPr txBox="1"/>
          <p:nvPr/>
        </p:nvSpPr>
        <p:spPr>
          <a:xfrm>
            <a:off x="3419872" y="3210930"/>
            <a:ext cx="2016224" cy="400110"/>
          </a:xfrm>
          <a:prstGeom prst="rect">
            <a:avLst/>
          </a:prstGeom>
          <a:solidFill>
            <a:srgbClr val="E7EC0E"/>
          </a:solidFill>
          <a:scene3d>
            <a:camera prst="orthographicFront"/>
            <a:lightRig rig="threePt" dir="t"/>
          </a:scene3d>
          <a:sp3d>
            <a:bevelT w="12700" h="50800"/>
          </a:sp3d>
        </p:spPr>
        <p:txBody>
          <a:bodyPr wrap="square" rtlCol="0">
            <a:spAutoFit/>
          </a:bodyPr>
          <a:lstStyle/>
          <a:p>
            <a:pPr algn="ctr"/>
            <a:r>
              <a:rPr lang="ru-RU" sz="2000" b="1" dirty="0" smtClean="0">
                <a:solidFill>
                  <a:srgbClr val="0070C0"/>
                </a:solidFill>
              </a:rPr>
              <a:t>ШАГ 2</a:t>
            </a:r>
            <a:endParaRPr lang="ru-RU" sz="2000" b="1" dirty="0">
              <a:solidFill>
                <a:srgbClr val="0070C0"/>
              </a:solidFill>
            </a:endParaRPr>
          </a:p>
        </p:txBody>
      </p:sp>
      <p:sp>
        <p:nvSpPr>
          <p:cNvPr id="13" name="TextBox 12"/>
          <p:cNvSpPr txBox="1"/>
          <p:nvPr/>
        </p:nvSpPr>
        <p:spPr>
          <a:xfrm>
            <a:off x="3419872" y="3644719"/>
            <a:ext cx="2016224" cy="646331"/>
          </a:xfrm>
          <a:prstGeom prst="rect">
            <a:avLst/>
          </a:prstGeom>
          <a:solidFill>
            <a:schemeClr val="tx2">
              <a:lumMod val="40000"/>
              <a:lumOff val="60000"/>
            </a:schemeClr>
          </a:solidFill>
          <a:scene3d>
            <a:camera prst="orthographicFront"/>
            <a:lightRig rig="threePt" dir="t"/>
          </a:scene3d>
          <a:sp3d>
            <a:bevelT w="12700" h="50800"/>
          </a:sp3d>
        </p:spPr>
        <p:txBody>
          <a:bodyPr wrap="square" rtlCol="0">
            <a:spAutoFit/>
          </a:bodyPr>
          <a:lstStyle/>
          <a:p>
            <a:pPr algn="ctr"/>
            <a:r>
              <a:rPr lang="ru-RU" dirty="0" smtClean="0">
                <a:solidFill>
                  <a:schemeClr val="bg1"/>
                </a:solidFill>
              </a:rPr>
              <a:t>Определение типа сравнения данных</a:t>
            </a:r>
            <a:endParaRPr lang="ru-RU" dirty="0">
              <a:solidFill>
                <a:schemeClr val="bg1"/>
              </a:solidFill>
            </a:endParaRPr>
          </a:p>
        </p:txBody>
      </p:sp>
      <p:sp>
        <p:nvSpPr>
          <p:cNvPr id="14" name="TextBox 13"/>
          <p:cNvSpPr txBox="1"/>
          <p:nvPr/>
        </p:nvSpPr>
        <p:spPr>
          <a:xfrm>
            <a:off x="5940152" y="3210930"/>
            <a:ext cx="1944216" cy="400110"/>
          </a:xfrm>
          <a:prstGeom prst="rect">
            <a:avLst/>
          </a:prstGeom>
          <a:solidFill>
            <a:srgbClr val="E7EC0E"/>
          </a:solidFill>
          <a:scene3d>
            <a:camera prst="orthographicFront"/>
            <a:lightRig rig="threePt" dir="t"/>
          </a:scene3d>
          <a:sp3d>
            <a:bevelT w="12700" h="50800"/>
          </a:sp3d>
        </p:spPr>
        <p:txBody>
          <a:bodyPr wrap="square" rtlCol="0">
            <a:spAutoFit/>
          </a:bodyPr>
          <a:lstStyle/>
          <a:p>
            <a:pPr algn="ctr"/>
            <a:r>
              <a:rPr lang="ru-RU" sz="2000" b="1" dirty="0" smtClean="0">
                <a:solidFill>
                  <a:srgbClr val="0070C0"/>
                </a:solidFill>
              </a:rPr>
              <a:t>ШАГ 3</a:t>
            </a:r>
            <a:endParaRPr lang="ru-RU" sz="2000" b="1" dirty="0">
              <a:solidFill>
                <a:srgbClr val="0070C0"/>
              </a:solidFill>
            </a:endParaRPr>
          </a:p>
        </p:txBody>
      </p:sp>
      <p:sp>
        <p:nvSpPr>
          <p:cNvPr id="15" name="TextBox 14"/>
          <p:cNvSpPr txBox="1"/>
          <p:nvPr/>
        </p:nvSpPr>
        <p:spPr>
          <a:xfrm>
            <a:off x="5940152" y="3639982"/>
            <a:ext cx="1944216" cy="646331"/>
          </a:xfrm>
          <a:prstGeom prst="rect">
            <a:avLst/>
          </a:prstGeom>
          <a:solidFill>
            <a:schemeClr val="tx2">
              <a:lumMod val="40000"/>
              <a:lumOff val="60000"/>
            </a:schemeClr>
          </a:solidFill>
          <a:scene3d>
            <a:camera prst="orthographicFront"/>
            <a:lightRig rig="threePt" dir="t"/>
          </a:scene3d>
          <a:sp3d>
            <a:bevelT w="12700" h="50800"/>
          </a:sp3d>
        </p:spPr>
        <p:txBody>
          <a:bodyPr wrap="square" rtlCol="0">
            <a:spAutoFit/>
          </a:bodyPr>
          <a:lstStyle/>
          <a:p>
            <a:pPr algn="ctr"/>
            <a:r>
              <a:rPr lang="ru-RU" dirty="0" smtClean="0">
                <a:solidFill>
                  <a:schemeClr val="bg1"/>
                </a:solidFill>
              </a:rPr>
              <a:t>Выбор типа диаграммы</a:t>
            </a:r>
            <a:endParaRPr lang="ru-RU" dirty="0">
              <a:solidFill>
                <a:schemeClr val="bg1"/>
              </a:solidFill>
            </a:endParaRPr>
          </a:p>
        </p:txBody>
      </p:sp>
      <p:cxnSp>
        <p:nvCxnSpPr>
          <p:cNvPr id="17" name="Прямая соединительная линия 16"/>
          <p:cNvCxnSpPr/>
          <p:nvPr/>
        </p:nvCxnSpPr>
        <p:spPr>
          <a:xfrm>
            <a:off x="1259632" y="2807031"/>
            <a:ext cx="432048" cy="288032"/>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2555776" y="2789464"/>
            <a:ext cx="432048" cy="323165"/>
          </a:xfrm>
          <a:prstGeom prst="line">
            <a:avLst/>
          </a:prstGeom>
          <a:ln w="44450">
            <a:solidFill>
              <a:srgbClr val="C0000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635896" y="2796449"/>
            <a:ext cx="432048" cy="288032"/>
          </a:xfrm>
          <a:prstGeom prst="line">
            <a:avLst/>
          </a:prstGeom>
          <a:ln w="444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4932040" y="2778882"/>
            <a:ext cx="432048" cy="323165"/>
          </a:xfrm>
          <a:prstGeom prst="line">
            <a:avLst/>
          </a:prstGeom>
          <a:ln w="44450">
            <a:solidFill>
              <a:srgbClr val="00B05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012160" y="2796449"/>
            <a:ext cx="432048" cy="288032"/>
          </a:xfrm>
          <a:prstGeom prst="line">
            <a:avLst/>
          </a:prstGeom>
          <a:ln w="444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308304" y="2778882"/>
            <a:ext cx="432048" cy="323165"/>
          </a:xfrm>
          <a:prstGeom prst="line">
            <a:avLst/>
          </a:prstGeom>
          <a:ln w="44450">
            <a:solidFill>
              <a:schemeClr val="accent6">
                <a:lumMod val="75000"/>
              </a:schemeClr>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615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6" name="Заголовок 1"/>
          <p:cNvSpPr>
            <a:spLocks noGrp="1"/>
          </p:cNvSpPr>
          <p:nvPr>
            <p:ph type="title"/>
          </p:nvPr>
        </p:nvSpPr>
        <p:spPr>
          <a:xfrm>
            <a:off x="107507" y="123478"/>
            <a:ext cx="7344219" cy="857250"/>
          </a:xfrm>
        </p:spPr>
        <p:txBody>
          <a:bodyPr/>
          <a:lstStyle/>
          <a:p>
            <a:pPr algn="l"/>
            <a:r>
              <a:rPr lang="ru-RU" sz="2700" dirty="0" smtClean="0">
                <a:solidFill>
                  <a:schemeClr val="bg1"/>
                </a:solidFill>
                <a:effectLst>
                  <a:outerShdw blurRad="38100" dist="38100" dir="2700000" algn="tl">
                    <a:srgbClr val="000000">
                      <a:alpha val="43137"/>
                    </a:srgbClr>
                  </a:outerShdw>
                </a:effectLst>
              </a:rPr>
              <a:t>КОМБИНАЦИЯ ДВУХ ДИАГРАММ С ОБЛАСТЯМИ И ГРАФИКА С МАРКЕРАМИ. ПРИМЕР ЕГЭ</a:t>
            </a:r>
            <a:endParaRPr lang="ru-RU" sz="2700" dirty="0">
              <a:solidFill>
                <a:schemeClr val="bg1"/>
              </a:solidFill>
              <a:effectLst>
                <a:outerShdw blurRad="38100" dist="38100" dir="2700000" algn="tl">
                  <a:srgbClr val="000000">
                    <a:alpha val="43137"/>
                  </a:srgbClr>
                </a:outerShdw>
              </a:effectLst>
            </a:endParaRPr>
          </a:p>
        </p:txBody>
      </p:sp>
      <p:sp>
        <p:nvSpPr>
          <p:cNvPr id="11" name="Прямоугольник 15"/>
          <p:cNvSpPr>
            <a:spLocks noChangeArrowheads="1"/>
          </p:cNvSpPr>
          <p:nvPr/>
        </p:nvSpPr>
        <p:spPr bwMode="auto">
          <a:xfrm>
            <a:off x="6372645" y="1521678"/>
            <a:ext cx="2735859" cy="2562240"/>
          </a:xfrm>
          <a:prstGeom prst="rect">
            <a:avLst/>
          </a:prstGeom>
          <a:solidFill>
            <a:schemeClr val="accent1">
              <a:lumMod val="20000"/>
              <a:lumOff val="80000"/>
            </a:schemeClr>
          </a:solidFill>
          <a:extLst/>
        </p:spPr>
        <p:txBody>
          <a:bodyPr wrap="square" lIns="68580" tIns="34290" rIns="68580" bIns="34290">
            <a:spAutoFit/>
          </a:bodyPr>
          <a:lstStyle/>
          <a:p>
            <a:pPr algn="just">
              <a:spcBef>
                <a:spcPts val="300"/>
              </a:spcBef>
            </a:pPr>
            <a:r>
              <a:rPr lang="ru-RU" kern="0" dirty="0">
                <a:solidFill>
                  <a:srgbClr val="000000"/>
                </a:solidFill>
                <a:latin typeface="Arial"/>
                <a:cs typeface="Arial"/>
              </a:rPr>
              <a:t>Графическим выражением </a:t>
            </a:r>
            <a:r>
              <a:rPr lang="ru-RU" kern="0" dirty="0" smtClean="0">
                <a:solidFill>
                  <a:srgbClr val="000000"/>
                </a:solidFill>
                <a:latin typeface="Arial"/>
                <a:cs typeface="Arial"/>
              </a:rPr>
              <a:t>успешности </a:t>
            </a:r>
            <a:r>
              <a:rPr lang="ru-RU" kern="0" dirty="0">
                <a:solidFill>
                  <a:srgbClr val="000000"/>
                </a:solidFill>
                <a:latin typeface="Arial"/>
                <a:cs typeface="Arial"/>
              </a:rPr>
              <a:t>результата выполнения теста группой учеников является профиль решаемости, где </a:t>
            </a:r>
            <a:r>
              <a:rPr lang="ru-RU" kern="0" dirty="0" smtClean="0">
                <a:solidFill>
                  <a:srgbClr val="000000"/>
                </a:solidFill>
                <a:latin typeface="Arial"/>
                <a:cs typeface="Arial"/>
              </a:rPr>
              <a:t>видны результаты </a:t>
            </a:r>
            <a:r>
              <a:rPr lang="ru-RU" kern="0" dirty="0">
                <a:solidFill>
                  <a:srgbClr val="000000"/>
                </a:solidFill>
                <a:latin typeface="Arial"/>
                <a:cs typeface="Arial"/>
              </a:rPr>
              <a:t>выполнения каждого задания. </a:t>
            </a:r>
          </a:p>
        </p:txBody>
      </p:sp>
      <p:graphicFrame>
        <p:nvGraphicFramePr>
          <p:cNvPr id="8" name="Диаграмма 7"/>
          <p:cNvGraphicFramePr/>
          <p:nvPr>
            <p:extLst>
              <p:ext uri="{D42A27DB-BD31-4B8C-83A1-F6EECF244321}">
                <p14:modId xmlns:p14="http://schemas.microsoft.com/office/powerpoint/2010/main" val="1093788163"/>
              </p:ext>
            </p:extLst>
          </p:nvPr>
        </p:nvGraphicFramePr>
        <p:xfrm>
          <a:off x="107507" y="1157289"/>
          <a:ext cx="6403462" cy="3986211"/>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4" descr="E:\rtc_prezent_png\rtc_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1726" y="214314"/>
            <a:ext cx="1430338" cy="709612"/>
          </a:xfrm>
          <a:prstGeom prst="rect">
            <a:avLst/>
          </a:prstGeom>
          <a:noFill/>
          <a:ln w="9525">
            <a:noFill/>
            <a:miter lim="800000"/>
            <a:headEnd/>
            <a:tailEnd/>
          </a:ln>
        </p:spPr>
      </p:pic>
    </p:spTree>
    <p:extLst>
      <p:ext uri="{BB962C8B-B14F-4D97-AF65-F5344CB8AC3E}">
        <p14:creationId xmlns:p14="http://schemas.microsoft.com/office/powerpoint/2010/main" val="1681162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pic>
        <p:nvPicPr>
          <p:cNvPr id="6" name="Рисунок 5"/>
          <p:cNvPicPr/>
          <p:nvPr/>
        </p:nvPicPr>
        <p:blipFill>
          <a:blip r:embed="rId5" cstate="print"/>
          <a:srcRect/>
          <a:stretch>
            <a:fillRect/>
          </a:stretch>
        </p:blipFill>
        <p:spPr bwMode="auto">
          <a:xfrm>
            <a:off x="1979712" y="1563638"/>
            <a:ext cx="5400600" cy="3523617"/>
          </a:xfrm>
          <a:prstGeom prst="rect">
            <a:avLst/>
          </a:prstGeom>
          <a:solidFill>
            <a:srgbClr val="FFFFFF"/>
          </a:solidFill>
          <a:ln w="9525">
            <a:noFill/>
            <a:miter lim="800000"/>
            <a:headEnd/>
            <a:tailEnd/>
          </a:ln>
        </p:spPr>
      </p:pic>
      <p:sp>
        <p:nvSpPr>
          <p:cNvPr id="7"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КОРРЕЛЯЦИОННОЕ СРАВНЕНИЕ.</a:t>
            </a:r>
            <a:br>
              <a:rPr lang="ru-RU" sz="3200" dirty="0" smtClean="0">
                <a:solidFill>
                  <a:schemeClr val="bg1"/>
                </a:solidFill>
              </a:rPr>
            </a:br>
            <a:r>
              <a:rPr lang="en-US" sz="3200" dirty="0" smtClean="0">
                <a:solidFill>
                  <a:schemeClr val="bg1"/>
                </a:solidFill>
              </a:rPr>
              <a:t>PISA-2012</a:t>
            </a:r>
            <a:endParaRPr lang="ru-RU" sz="3200" dirty="0" smtClean="0">
              <a:solidFill>
                <a:schemeClr val="bg1"/>
              </a:solidFill>
            </a:endParaRPr>
          </a:p>
        </p:txBody>
      </p:sp>
      <p:sp>
        <p:nvSpPr>
          <p:cNvPr id="2" name="Прямоугольник 1"/>
          <p:cNvSpPr/>
          <p:nvPr/>
        </p:nvSpPr>
        <p:spPr>
          <a:xfrm>
            <a:off x="903554" y="1131590"/>
            <a:ext cx="7982471" cy="369332"/>
          </a:xfrm>
          <a:prstGeom prst="rect">
            <a:avLst/>
          </a:prstGeom>
        </p:spPr>
        <p:txBody>
          <a:bodyPr wrap="square">
            <a:spAutoFit/>
          </a:bodyPr>
          <a:lstStyle/>
          <a:p>
            <a:r>
              <a:rPr lang="ru-RU" dirty="0"/>
              <a:t>Связь между результатами по математике и типом </a:t>
            </a:r>
            <a:r>
              <a:rPr lang="ru-RU" dirty="0" smtClean="0"/>
              <a:t>населённого </a:t>
            </a:r>
            <a:r>
              <a:rPr lang="ru-RU" dirty="0"/>
              <a:t>пункта</a:t>
            </a:r>
          </a:p>
        </p:txBody>
      </p:sp>
    </p:spTree>
    <p:extLst>
      <p:ext uri="{BB962C8B-B14F-4D97-AF65-F5344CB8AC3E}">
        <p14:creationId xmlns:p14="http://schemas.microsoft.com/office/powerpoint/2010/main" val="4180279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6" name="Заголовок 1"/>
          <p:cNvSpPr>
            <a:spLocks noGrp="1"/>
          </p:cNvSpPr>
          <p:nvPr>
            <p:ph type="title"/>
          </p:nvPr>
        </p:nvSpPr>
        <p:spPr>
          <a:xfrm>
            <a:off x="107507" y="123478"/>
            <a:ext cx="6287785" cy="857250"/>
          </a:xfrm>
        </p:spPr>
        <p:txBody>
          <a:bodyPr/>
          <a:lstStyle/>
          <a:p>
            <a:pPr algn="l"/>
            <a:r>
              <a:rPr lang="ru-RU" sz="2700" dirty="0" smtClean="0">
                <a:solidFill>
                  <a:schemeClr val="bg1"/>
                </a:solidFill>
                <a:effectLst>
                  <a:outerShdw blurRad="38100" dist="38100" dir="2700000" algn="tl">
                    <a:srgbClr val="000000">
                      <a:alpha val="43137"/>
                    </a:srgbClr>
                  </a:outerShdw>
                </a:effectLst>
              </a:rPr>
              <a:t>ЧАСТОТНОЕ РАСПРЕДЕЛЕНИЕ.</a:t>
            </a:r>
            <a:endParaRPr lang="ru-RU" sz="2700" dirty="0">
              <a:solidFill>
                <a:schemeClr val="bg1"/>
              </a:solidFill>
              <a:effectLst>
                <a:outerShdw blurRad="38100" dist="38100" dir="2700000" algn="tl">
                  <a:srgbClr val="000000">
                    <a:alpha val="43137"/>
                  </a:srgbClr>
                </a:outerShdw>
              </a:effectLst>
            </a:endParaRPr>
          </a:p>
        </p:txBody>
      </p:sp>
      <p:pic>
        <p:nvPicPr>
          <p:cNvPr id="16"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6" y="214314"/>
            <a:ext cx="1430338" cy="709612"/>
          </a:xfrm>
          <a:prstGeom prst="rect">
            <a:avLst/>
          </a:prstGeom>
          <a:noFill/>
          <a:ln w="9525">
            <a:noFill/>
            <a:miter lim="800000"/>
            <a:headEnd/>
            <a:tailEnd/>
          </a:ln>
        </p:spPr>
      </p:pic>
      <p:grpSp>
        <p:nvGrpSpPr>
          <p:cNvPr id="13" name="Группа 12"/>
          <p:cNvGrpSpPr/>
          <p:nvPr/>
        </p:nvGrpSpPr>
        <p:grpSpPr>
          <a:xfrm>
            <a:off x="107506" y="1157288"/>
            <a:ext cx="8466614" cy="3907111"/>
            <a:chOff x="0" y="0"/>
            <a:chExt cx="6200775" cy="2619375"/>
          </a:xfrm>
        </p:grpSpPr>
        <p:graphicFrame>
          <p:nvGraphicFramePr>
            <p:cNvPr id="14" name="Диаграмма 13"/>
            <p:cNvGraphicFramePr>
              <a:graphicFrameLocks/>
            </p:cNvGraphicFramePr>
            <p:nvPr>
              <p:extLst>
                <p:ext uri="{D42A27DB-BD31-4B8C-83A1-F6EECF244321}">
                  <p14:modId xmlns:p14="http://schemas.microsoft.com/office/powerpoint/2010/main" val="3099643176"/>
                </p:ext>
              </p:extLst>
            </p:nvPr>
          </p:nvGraphicFramePr>
          <p:xfrm>
            <a:off x="0" y="0"/>
            <a:ext cx="6200775" cy="2619375"/>
          </p:xfrm>
          <a:graphic>
            <a:graphicData uri="http://schemas.openxmlformats.org/drawingml/2006/chart">
              <c:chart xmlns:c="http://schemas.openxmlformats.org/drawingml/2006/chart" xmlns:r="http://schemas.openxmlformats.org/officeDocument/2006/relationships" r:id="rId5"/>
            </a:graphicData>
          </a:graphic>
        </p:graphicFrame>
        <p:sp>
          <p:nvSpPr>
            <p:cNvPr id="15" name="Скругленный прямоугольник 14"/>
            <p:cNvSpPr>
              <a:spLocks/>
            </p:cNvSpPr>
            <p:nvPr/>
          </p:nvSpPr>
          <p:spPr>
            <a:xfrm>
              <a:off x="637428" y="950297"/>
              <a:ext cx="1135234" cy="647700"/>
            </a:xfrm>
            <a:prstGeom prst="roundRect">
              <a:avLst/>
            </a:prstGeom>
            <a:noFill/>
            <a:ln w="9525" cap="flat" cmpd="sng" algn="ctr">
              <a:noFill/>
              <a:prstDash val="solid"/>
            </a:ln>
            <a:effectLst>
              <a:outerShdw blurRad="38100" dist="25400" dir="5400000" algn="t" rotWithShape="0">
                <a:srgbClr val="000000">
                  <a:alpha val="50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nSpc>
                  <a:spcPts val="750"/>
                </a:lnSpc>
                <a:spcAft>
                  <a:spcPts val="0"/>
                </a:spcAft>
              </a:pPr>
              <a:r>
                <a:rPr lang="ru-RU" sz="1200" dirty="0">
                  <a:solidFill>
                    <a:srgbClr val="000000"/>
                  </a:solidFill>
                  <a:ea typeface="Times New Roman" panose="02020603050405020304" pitchFamily="18" charset="0"/>
                  <a:cs typeface="Times New Roman" panose="02020603050405020304" pitchFamily="18" charset="0"/>
                </a:rPr>
                <a:t>Выпускники, не преодолевшие минимального уровня освоения образовательного стандарта – 5,28%</a:t>
              </a:r>
              <a:endParaRPr lang="ru-RU" sz="1200" dirty="0">
                <a:ea typeface="Times New Roman" panose="02020603050405020304" pitchFamily="18" charset="0"/>
                <a:cs typeface="Times New Roman" panose="02020603050405020304" pitchFamily="18" charset="0"/>
              </a:endParaRPr>
            </a:p>
          </p:txBody>
        </p:sp>
        <p:sp>
          <p:nvSpPr>
            <p:cNvPr id="17" name="Скругленный прямоугольник 16"/>
            <p:cNvSpPr>
              <a:spLocks/>
            </p:cNvSpPr>
            <p:nvPr/>
          </p:nvSpPr>
          <p:spPr>
            <a:xfrm>
              <a:off x="5062768" y="451302"/>
              <a:ext cx="1054744" cy="771525"/>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r">
                <a:lnSpc>
                  <a:spcPts val="750"/>
                </a:lnSpc>
                <a:spcAft>
                  <a:spcPts val="0"/>
                </a:spcAft>
              </a:pPr>
              <a:r>
                <a:rPr lang="ru-RU" sz="1200" dirty="0">
                  <a:solidFill>
                    <a:srgbClr val="C00000"/>
                  </a:solidFill>
                  <a:ea typeface="Times New Roman" panose="02020603050405020304" pitchFamily="18" charset="0"/>
                  <a:cs typeface="Times New Roman" panose="02020603050405020304" pitchFamily="18" charset="0"/>
                </a:rPr>
                <a:t>Выпускники, сдавшие экзамен с результатом ТБ2 и выше – 3,48%)</a:t>
              </a:r>
              <a:endParaRPr lang="ru-RU" sz="1200" dirty="0">
                <a:ea typeface="Times New Roman" panose="02020603050405020304" pitchFamily="18" charset="0"/>
                <a:cs typeface="Times New Roman" panose="02020603050405020304" pitchFamily="18" charset="0"/>
              </a:endParaRPr>
            </a:p>
          </p:txBody>
        </p:sp>
      </p:grpSp>
      <p:pic>
        <p:nvPicPr>
          <p:cNvPr id="11" name="Рисунок 10"/>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867">
                        <a14:foregroundMark x1="9933" y1="98822" x2="99600" y2="99176"/>
                        <a14:foregroundMark x1="10867" y1="82921" x2="10867" y2="82921"/>
                        <a14:foregroundMark x1="13267" y1="85277" x2="13267" y2="85277"/>
                        <a14:foregroundMark x1="16067" y1="84806" x2="16067" y2="84806"/>
                        <a14:foregroundMark x1="18933" y1="84806" x2="18933" y2="84806"/>
                        <a14:foregroundMark x1="21733" y1="83628" x2="21733" y2="83628"/>
                        <a14:foregroundMark x1="23933" y1="81743" x2="23933" y2="81743"/>
                        <a14:foregroundMark x1="25867" y1="79741" x2="25867" y2="79741"/>
                        <a14:foregroundMark x1="28067" y1="77385" x2="28067" y2="77385"/>
                        <a14:foregroundMark x1="29733" y1="73263" x2="29733" y2="73263"/>
                        <a14:foregroundMark x1="37933" y1="43816" x2="37933" y2="43816"/>
                        <a14:foregroundMark x1="40533" y1="37927" x2="40533" y2="37927"/>
                        <a14:foregroundMark x1="41600" y1="34747" x2="41600" y2="34747"/>
                        <a14:foregroundMark x1="42267" y1="29918" x2="42267" y2="29918"/>
                        <a14:foregroundMark x1="42867" y1="27091" x2="42867" y2="27091"/>
                        <a14:foregroundMark x1="43733" y1="25324" x2="43733" y2="25324"/>
                        <a14:foregroundMark x1="44133" y1="21201" x2="44133" y2="21201"/>
                        <a14:foregroundMark x1="45400" y1="22615" x2="45400" y2="22615"/>
                        <a14:foregroundMark x1="47600" y1="17903" x2="47600" y2="17903"/>
                        <a14:foregroundMark x1="48400" y1="20259" x2="48400" y2="20259"/>
                        <a14:foregroundMark x1="49733" y1="21437" x2="49733" y2="21437"/>
                        <a14:foregroundMark x1="51133" y1="22261" x2="51133" y2="22261"/>
                        <a14:foregroundMark x1="52400" y1="21673" x2="52400" y2="21673"/>
                        <a14:foregroundMark x1="53067" y1="19670" x2="53067" y2="19670"/>
                        <a14:foregroundMark x1="54067" y1="23204" x2="54067" y2="23204"/>
                        <a14:foregroundMark x1="56267" y1="26502" x2="56267" y2="26502"/>
                        <a14:foregroundMark x1="57067" y1="24617" x2="57067" y2="24617"/>
                        <a14:foregroundMark x1="58067" y1="26384" x2="58067" y2="26384"/>
                        <a14:foregroundMark x1="59133" y1="25913" x2="59133" y2="25913"/>
                        <a14:foregroundMark x1="59933" y1="29093" x2="59933" y2="29093"/>
                        <a14:foregroundMark x1="60933" y1="29093" x2="60933" y2="29093"/>
                        <a14:foregroundMark x1="62267" y1="28151" x2="62267" y2="28151"/>
                        <a14:foregroundMark x1="64067" y1="30035" x2="64067" y2="30035"/>
                        <a14:foregroundMark x1="64933" y1="27680" x2="64933" y2="27680"/>
                        <a14:foregroundMark x1="65933" y1="28740" x2="65933" y2="28740"/>
                        <a14:foregroundMark x1="66733" y1="28151" x2="66733" y2="28151"/>
                        <a14:foregroundMark x1="67733" y1="28269" x2="67733" y2="28269"/>
                        <a14:foregroundMark x1="68467" y1="26737" x2="68467" y2="26737"/>
                        <a14:foregroundMark x1="69400" y1="26737" x2="69400" y2="26737"/>
                        <a14:foregroundMark x1="71733" y1="19435" x2="71733" y2="19435"/>
                        <a14:foregroundMark x1="72600" y1="22968" x2="72600" y2="22968"/>
                        <a14:foregroundMark x1="72800" y1="25795" x2="72800" y2="25795"/>
                        <a14:foregroundMark x1="73600" y1="24971" x2="73600" y2="24971"/>
                        <a14:foregroundMark x1="74267" y1="27326" x2="74267" y2="27326"/>
                        <a14:foregroundMark x1="75267" y1="28504" x2="75267" y2="28504"/>
                        <a14:foregroundMark x1="76800" y1="29093" x2="76800" y2="29093"/>
                        <a14:foregroundMark x1="78067" y1="27915" x2="78067" y2="27915"/>
                        <a14:foregroundMark x1="78800" y1="30506" x2="78800" y2="30506"/>
                        <a14:foregroundMark x1="80600" y1="30271" x2="80600" y2="30271"/>
                        <a14:foregroundMark x1="81933" y1="31213" x2="81933" y2="31213"/>
                        <a14:foregroundMark x1="84600" y1="35336" x2="84600" y2="35336"/>
                        <a14:foregroundMark x1="87267" y1="37102" x2="87267" y2="37102"/>
                        <a14:foregroundMark x1="88467" y1="39340" x2="88467" y2="39340"/>
                        <a14:foregroundMark x1="90400" y1="47350" x2="90400" y2="47350"/>
                        <a14:foregroundMark x1="92600" y1="51119" x2="92600" y2="51119"/>
                        <a14:foregroundMark x1="93933" y1="56184" x2="93933" y2="56184"/>
                        <a14:foregroundMark x1="94800" y1="62309" x2="94800" y2="62309"/>
                        <a14:foregroundMark x1="95467" y1="67962" x2="95467" y2="67962"/>
                        <a14:foregroundMark x1="30933" y1="69729" x2="30933" y2="69729"/>
                        <a14:foregroundMark x1="32600" y1="64782" x2="32600" y2="64782"/>
                        <a14:foregroundMark x1="31933" y1="66784" x2="31933" y2="66784"/>
                        <a14:foregroundMark x1="34067" y1="59717" x2="34067" y2="59717"/>
                        <a14:foregroundMark x1="35067" y1="55241" x2="35067" y2="55241"/>
                        <a14:foregroundMark x1="36067" y1="52297" x2="36067" y2="52297"/>
                        <a14:foregroundMark x1="37067" y1="48292" x2="37067" y2="48292"/>
                        <a14:foregroundMark x1="37600" y1="45819" x2="37600" y2="45819"/>
                        <a14:foregroundMark x1="39200" y1="41107" x2="39200" y2="41107"/>
                        <a14:foregroundMark x1="41200" y1="36396" x2="41200" y2="36396"/>
                        <a14:foregroundMark x1="44067" y1="22968" x2="44067" y2="22968"/>
                        <a14:foregroundMark x1="14600" y1="84806" x2="14600" y2="84806"/>
                        <a14:foregroundMark x1="17533" y1="84688" x2="17533" y2="84688"/>
                        <a14:foregroundMark x1="20733" y1="84217" x2="20733" y2="84217"/>
                        <a14:foregroundMark x1="24733" y1="80565" x2="24733" y2="80565"/>
                        <a14:foregroundMark x1="28933" y1="75618" x2="28933" y2="75618"/>
                        <a14:foregroundMark x1="46933" y1="19317" x2="46933" y2="19317"/>
                        <a14:foregroundMark x1="54600" y1="24617" x2="54600" y2="24617"/>
                        <a14:foregroundMark x1="62933" y1="28740" x2="62933" y2="28740"/>
                        <a14:foregroundMark x1="70600" y1="23793" x2="70600" y2="23793"/>
                        <a14:foregroundMark x1="82733" y1="32391" x2="82733" y2="32391"/>
                        <a14:foregroundMark x1="88800" y1="41814" x2="88800" y2="41814"/>
                        <a14:foregroundMark x1="89600" y1="44052" x2="89600" y2="44052"/>
                        <a14:foregroundMark x1="93267" y1="52650" x2="93267" y2="52650"/>
                        <a14:foregroundMark x1="91067" y1="48881" x2="91067" y2="48881"/>
                        <a14:foregroundMark x1="94133" y1="58893" x2="94133" y2="58893"/>
                        <a14:foregroundMark x1="94600" y1="60660" x2="94600" y2="60660"/>
                        <a14:foregroundMark x1="95133" y1="65842" x2="95133" y2="65842"/>
                        <a14:foregroundMark x1="96067" y1="71731" x2="96067" y2="71731"/>
                        <a14:foregroundMark x1="96467" y1="75265" x2="96467" y2="75265"/>
                        <a14:backgroundMark x1="3733" y1="1413" x2="3533" y2="99764"/>
                        <a14:backgroundMark x1="99133" y1="1178" x2="99933" y2="99176"/>
                        <a14:backgroundMark x1="7400" y1="97644" x2="99800" y2="98351"/>
                      </a14:backgroundRemoval>
                    </a14:imgEffect>
                    <a14:imgEffect>
                      <a14:brightnessContrast contrast="-20000"/>
                    </a14:imgEffect>
                  </a14:imgLayer>
                </a14:imgProps>
              </a:ext>
            </a:extLst>
          </a:blip>
          <a:srcRect l="10725" t="16905" r="2598" b="13804"/>
          <a:stretch/>
        </p:blipFill>
        <p:spPr>
          <a:xfrm>
            <a:off x="899592" y="2436106"/>
            <a:ext cx="7495234" cy="2198946"/>
          </a:xfrm>
          <a:prstGeom prst="rect">
            <a:avLst/>
          </a:prstGeom>
        </p:spPr>
      </p:pic>
      <p:sp>
        <p:nvSpPr>
          <p:cNvPr id="3" name="Стрелка вниз 2"/>
          <p:cNvSpPr/>
          <p:nvPr/>
        </p:nvSpPr>
        <p:spPr>
          <a:xfrm>
            <a:off x="7740351" y="2695945"/>
            <a:ext cx="259492" cy="844947"/>
          </a:xfrm>
          <a:prstGeom prst="downArrow">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2" name="Стрелка вниз 11"/>
          <p:cNvSpPr/>
          <p:nvPr/>
        </p:nvSpPr>
        <p:spPr>
          <a:xfrm>
            <a:off x="1403648" y="3469696"/>
            <a:ext cx="259492" cy="599174"/>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4" name="TextBox 3"/>
          <p:cNvSpPr txBox="1"/>
          <p:nvPr/>
        </p:nvSpPr>
        <p:spPr>
          <a:xfrm>
            <a:off x="6215526" y="2107230"/>
            <a:ext cx="739140" cy="315471"/>
          </a:xfrm>
          <a:prstGeom prst="rect">
            <a:avLst/>
          </a:prstGeom>
          <a:noFill/>
        </p:spPr>
        <p:txBody>
          <a:bodyPr wrap="square" lIns="68580" tIns="34290" rIns="68580" bIns="34290" rtlCol="0">
            <a:spAutoFit/>
          </a:bodyPr>
          <a:lstStyle/>
          <a:p>
            <a:r>
              <a:rPr lang="ru-RU" sz="1600" dirty="0" smtClean="0">
                <a:solidFill>
                  <a:srgbClr val="C00000"/>
                </a:solidFill>
              </a:rPr>
              <a:t>Россия</a:t>
            </a:r>
            <a:endParaRPr lang="ru-RU" sz="1600" dirty="0">
              <a:solidFill>
                <a:srgbClr val="C00000"/>
              </a:solidFill>
            </a:endParaRPr>
          </a:p>
        </p:txBody>
      </p:sp>
      <p:sp>
        <p:nvSpPr>
          <p:cNvPr id="18" name="Стрелка вниз 17"/>
          <p:cNvSpPr/>
          <p:nvPr/>
        </p:nvSpPr>
        <p:spPr>
          <a:xfrm rot="1910096">
            <a:off x="6457655" y="2424165"/>
            <a:ext cx="328913" cy="334389"/>
          </a:xfrm>
          <a:prstGeom prst="downArrow">
            <a:avLst>
              <a:gd name="adj1" fmla="val 50000"/>
              <a:gd name="adj2" fmla="val 54932"/>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Tree>
    <p:extLst>
      <p:ext uri="{BB962C8B-B14F-4D97-AF65-F5344CB8AC3E}">
        <p14:creationId xmlns:p14="http://schemas.microsoft.com/office/powerpoint/2010/main" val="4166604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5" name="Заголовок 1"/>
          <p:cNvSpPr txBox="1">
            <a:spLocks/>
          </p:cNvSpPr>
          <p:nvPr/>
        </p:nvSpPr>
        <p:spPr bwMode="auto">
          <a:xfrm>
            <a:off x="0" y="85790"/>
            <a:ext cx="910986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400" dirty="0" smtClean="0">
                <a:solidFill>
                  <a:prstClr val="white"/>
                </a:solidFill>
                <a:effectLst>
                  <a:outerShdw blurRad="38100" dist="38100" dir="2700000" algn="tl">
                    <a:srgbClr val="000000">
                      <a:alpha val="43137"/>
                    </a:srgbClr>
                  </a:outerShdw>
                </a:effectLst>
              </a:rPr>
              <a:t>ДИАПАЗОННАЯ ГИСТОГРАММА (биржевая диаграмма).</a:t>
            </a:r>
          </a:p>
          <a:p>
            <a:pPr algn="l"/>
            <a:r>
              <a:rPr lang="ru-RU" sz="2400" dirty="0" smtClean="0">
                <a:solidFill>
                  <a:srgbClr val="FFFF00"/>
                </a:solidFill>
                <a:effectLst>
                  <a:outerShdw blurRad="38100" dist="38100" dir="2700000" algn="tl">
                    <a:srgbClr val="000000">
                      <a:alpha val="43137"/>
                    </a:srgbClr>
                  </a:outerShdw>
                </a:effectLst>
              </a:rPr>
              <a:t>Новая Зеландия. Национальный мониторинг.</a:t>
            </a:r>
          </a:p>
          <a:p>
            <a:pPr algn="l"/>
            <a:r>
              <a:rPr lang="ru-RU" sz="1800" dirty="0" smtClean="0">
                <a:solidFill>
                  <a:srgbClr val="FFFF00"/>
                </a:solidFill>
                <a:effectLst>
                  <a:outerShdw blurRad="38100" dist="38100" dir="2700000" algn="tl">
                    <a:srgbClr val="000000">
                      <a:alpha val="43137"/>
                    </a:srgbClr>
                  </a:outerShdw>
                </a:effectLst>
              </a:rPr>
              <a:t>Результаты теста учащихся 4 класса по естественно-научной грамотности по группам</a:t>
            </a:r>
            <a:endParaRPr lang="ru-RU" sz="1800" dirty="0">
              <a:solidFill>
                <a:srgbClr val="FFFF00"/>
              </a:solidFill>
              <a:effectLst>
                <a:outerShdw blurRad="38100" dist="38100" dir="2700000" algn="tl">
                  <a:srgbClr val="000000">
                    <a:alpha val="43137"/>
                  </a:srgbClr>
                </a:outerShdw>
              </a:effectLst>
            </a:endParaRPr>
          </a:p>
        </p:txBody>
      </p:sp>
      <p:sp>
        <p:nvSpPr>
          <p:cNvPr id="33" name="TextBox 32"/>
          <p:cNvSpPr txBox="1"/>
          <p:nvPr/>
        </p:nvSpPr>
        <p:spPr>
          <a:xfrm>
            <a:off x="6876256" y="1419622"/>
            <a:ext cx="1728192" cy="500137"/>
          </a:xfrm>
          <a:prstGeom prst="rect">
            <a:avLst/>
          </a:prstGeom>
          <a:noFill/>
        </p:spPr>
        <p:txBody>
          <a:bodyPr wrap="square" lIns="68580" tIns="34290" rIns="68580" bIns="34290" rtlCol="0">
            <a:spAutoFit/>
          </a:bodyPr>
          <a:lstStyle/>
          <a:p>
            <a:r>
              <a:rPr lang="ru-RU" sz="1400" dirty="0" smtClean="0">
                <a:solidFill>
                  <a:prstClr val="black"/>
                </a:solidFill>
              </a:rPr>
              <a:t>Диапазон</a:t>
            </a:r>
            <a:r>
              <a:rPr lang="en-US" sz="1400" dirty="0" smtClean="0">
                <a:solidFill>
                  <a:prstClr val="black"/>
                </a:solidFill>
              </a:rPr>
              <a:t> 25%</a:t>
            </a:r>
            <a:endParaRPr lang="ru-RU" sz="1400" dirty="0">
              <a:solidFill>
                <a:prstClr val="black"/>
              </a:solidFill>
            </a:endParaRPr>
          </a:p>
          <a:p>
            <a:r>
              <a:rPr lang="ru-RU" sz="1400" dirty="0" smtClean="0">
                <a:solidFill>
                  <a:prstClr val="black"/>
                </a:solidFill>
              </a:rPr>
              <a:t>лучших результатов</a:t>
            </a:r>
            <a:endParaRPr lang="ru-RU" sz="1400" dirty="0">
              <a:solidFill>
                <a:prstClr val="black"/>
              </a:solidFill>
            </a:endParaRPr>
          </a:p>
        </p:txBody>
      </p:sp>
      <p:sp>
        <p:nvSpPr>
          <p:cNvPr id="46" name="Прямоугольник 45"/>
          <p:cNvSpPr/>
          <p:nvPr/>
        </p:nvSpPr>
        <p:spPr>
          <a:xfrm>
            <a:off x="6893658" y="2211710"/>
            <a:ext cx="1998822" cy="1146468"/>
          </a:xfrm>
          <a:prstGeom prst="rect">
            <a:avLst/>
          </a:prstGeom>
          <a:solidFill>
            <a:schemeClr val="bg1"/>
          </a:solidFill>
        </p:spPr>
        <p:txBody>
          <a:bodyPr wrap="square" lIns="68580" tIns="34290" rIns="68580" bIns="34290">
            <a:spAutoFit/>
          </a:bodyPr>
          <a:lstStyle/>
          <a:p>
            <a:r>
              <a:rPr lang="ru-RU" sz="1400" kern="0" spc="10" dirty="0" smtClean="0">
                <a:solidFill>
                  <a:srgbClr val="FF0000"/>
                </a:solidFill>
                <a:latin typeface="+mn-lt"/>
                <a:cs typeface="Arial" panose="020B0604020202020204" pitchFamily="34" charset="0"/>
              </a:rPr>
              <a:t>Прямоугольник ограничивает </a:t>
            </a:r>
            <a:r>
              <a:rPr lang="ru-RU" sz="1400" kern="0" spc="10" dirty="0">
                <a:solidFill>
                  <a:srgbClr val="FF0000"/>
                </a:solidFill>
                <a:latin typeface="+mn-lt"/>
                <a:cs typeface="Arial" panose="020B0604020202020204" pitchFamily="34" charset="0"/>
              </a:rPr>
              <a:t>зону, в которой находятся </a:t>
            </a:r>
            <a:r>
              <a:rPr lang="en-US" sz="1400" kern="0" spc="10" dirty="0" smtClean="0">
                <a:solidFill>
                  <a:srgbClr val="FF0000"/>
                </a:solidFill>
                <a:latin typeface="+mn-lt"/>
                <a:cs typeface="Arial" panose="020B0604020202020204" pitchFamily="34" charset="0"/>
              </a:rPr>
              <a:t>50</a:t>
            </a:r>
            <a:r>
              <a:rPr lang="ru-RU" sz="1400" kern="0" spc="10" dirty="0" smtClean="0">
                <a:solidFill>
                  <a:srgbClr val="FF0000"/>
                </a:solidFill>
                <a:latin typeface="+mn-lt"/>
                <a:cs typeface="Arial" panose="020B0604020202020204" pitchFamily="34" charset="0"/>
              </a:rPr>
              <a:t>% средних результатов учащихся</a:t>
            </a:r>
            <a:r>
              <a:rPr lang="ru-RU" sz="1400" kern="0" spc="10" dirty="0">
                <a:solidFill>
                  <a:srgbClr val="FF0000"/>
                </a:solidFill>
                <a:latin typeface="+mn-lt"/>
                <a:cs typeface="Arial" panose="020B0604020202020204" pitchFamily="34" charset="0"/>
              </a:rPr>
              <a:t>. </a:t>
            </a:r>
          </a:p>
        </p:txBody>
      </p:sp>
      <p:pic>
        <p:nvPicPr>
          <p:cNvPr id="3" name="Изображение 2" descr="NMSSA_Scie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 y="1131590"/>
            <a:ext cx="6296536" cy="4031192"/>
          </a:xfrm>
          <a:prstGeom prst="rect">
            <a:avLst/>
          </a:prstGeom>
        </p:spPr>
      </p:pic>
      <p:cxnSp>
        <p:nvCxnSpPr>
          <p:cNvPr id="28" name="Прямая со стрелкой 27"/>
          <p:cNvCxnSpPr/>
          <p:nvPr/>
        </p:nvCxnSpPr>
        <p:spPr>
          <a:xfrm flipH="1">
            <a:off x="5940152" y="1779662"/>
            <a:ext cx="864096" cy="432048"/>
          </a:xfrm>
          <a:prstGeom prst="straightConnector1">
            <a:avLst/>
          </a:prstGeom>
          <a:ln w="15875">
            <a:prstDash val="sysDot"/>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6876256" y="3583781"/>
            <a:ext cx="1863824" cy="500137"/>
          </a:xfrm>
          <a:prstGeom prst="rect">
            <a:avLst/>
          </a:prstGeom>
          <a:noFill/>
        </p:spPr>
        <p:txBody>
          <a:bodyPr wrap="square" lIns="68580" tIns="34290" rIns="68580" bIns="34290" rtlCol="0">
            <a:spAutoFit/>
          </a:bodyPr>
          <a:lstStyle/>
          <a:p>
            <a:r>
              <a:rPr lang="ru-RU" sz="1400" dirty="0" smtClean="0">
                <a:solidFill>
                  <a:prstClr val="black"/>
                </a:solidFill>
              </a:rPr>
              <a:t>Диапазон</a:t>
            </a:r>
            <a:r>
              <a:rPr lang="en-US" sz="1400" dirty="0" smtClean="0">
                <a:solidFill>
                  <a:prstClr val="black"/>
                </a:solidFill>
              </a:rPr>
              <a:t> 25%</a:t>
            </a:r>
            <a:r>
              <a:rPr lang="ru-RU" sz="1400" dirty="0" smtClean="0">
                <a:solidFill>
                  <a:prstClr val="black"/>
                </a:solidFill>
              </a:rPr>
              <a:t> самых низких результатов</a:t>
            </a:r>
            <a:endParaRPr lang="ru-RU" sz="1400" dirty="0">
              <a:solidFill>
                <a:prstClr val="black"/>
              </a:solidFill>
            </a:endParaRPr>
          </a:p>
        </p:txBody>
      </p:sp>
      <p:cxnSp>
        <p:nvCxnSpPr>
          <p:cNvPr id="19" name="Прямая со стрелкой 18"/>
          <p:cNvCxnSpPr/>
          <p:nvPr/>
        </p:nvCxnSpPr>
        <p:spPr>
          <a:xfrm flipH="1" flipV="1">
            <a:off x="5940152" y="3219822"/>
            <a:ext cx="864096" cy="432048"/>
          </a:xfrm>
          <a:prstGeom prst="straightConnector1">
            <a:avLst/>
          </a:prstGeom>
          <a:ln w="15875">
            <a:prstDash val="sysDot"/>
            <a:tailEnd type="triangle"/>
          </a:ln>
        </p:spPr>
        <p:style>
          <a:lnRef idx="2">
            <a:schemeClr val="dk1"/>
          </a:lnRef>
          <a:fillRef idx="0">
            <a:schemeClr val="dk1"/>
          </a:fillRef>
          <a:effectRef idx="1">
            <a:schemeClr val="dk1"/>
          </a:effectRef>
          <a:fontRef idx="minor">
            <a:schemeClr val="tx1"/>
          </a:fontRef>
        </p:style>
      </p:cxnSp>
      <p:cxnSp>
        <p:nvCxnSpPr>
          <p:cNvPr id="23" name="Прямая со стрелкой 22"/>
          <p:cNvCxnSpPr/>
          <p:nvPr/>
        </p:nvCxnSpPr>
        <p:spPr>
          <a:xfrm flipH="1">
            <a:off x="5940152" y="2787774"/>
            <a:ext cx="864096" cy="0"/>
          </a:xfrm>
          <a:prstGeom prst="straightConnector1">
            <a:avLst/>
          </a:prstGeom>
          <a:ln w="15875">
            <a:prstDash val="sysDot"/>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38364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5" name="Заголовок 1"/>
          <p:cNvSpPr txBox="1">
            <a:spLocks/>
          </p:cNvSpPr>
          <p:nvPr/>
        </p:nvSpPr>
        <p:spPr bwMode="auto">
          <a:xfrm>
            <a:off x="107504" y="85790"/>
            <a:ext cx="8928991"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400" dirty="0" smtClean="0">
                <a:solidFill>
                  <a:prstClr val="white"/>
                </a:solidFill>
                <a:effectLst>
                  <a:outerShdw blurRad="38100" dist="38100" dir="2700000" algn="tl">
                    <a:srgbClr val="000000">
                      <a:alpha val="43137"/>
                    </a:srgbClr>
                  </a:outerShdw>
                </a:effectLst>
              </a:rPr>
              <a:t>За три года школа А заметно улучшила свои позиции по ключевым показателям результатов ЕГЭ относительно аналогичных школ. </a:t>
            </a:r>
            <a:endParaRPr lang="ru-RU" sz="2400" dirty="0">
              <a:solidFill>
                <a:prstClr val="white"/>
              </a:solidFill>
              <a:effectLst>
                <a:outerShdw blurRad="38100" dist="38100" dir="2700000" algn="tl">
                  <a:srgbClr val="000000">
                    <a:alpha val="43137"/>
                  </a:srgbClr>
                </a:outerShdw>
              </a:effectLst>
            </a:endParaRPr>
          </a:p>
        </p:txBody>
      </p:sp>
      <p:graphicFrame>
        <p:nvGraphicFramePr>
          <p:cNvPr id="3" name="Диаграмма 2"/>
          <p:cNvGraphicFramePr/>
          <p:nvPr>
            <p:extLst>
              <p:ext uri="{D42A27DB-BD31-4B8C-83A1-F6EECF244321}">
                <p14:modId xmlns:p14="http://schemas.microsoft.com/office/powerpoint/2010/main" val="3383493007"/>
              </p:ext>
            </p:extLst>
          </p:nvPr>
        </p:nvGraphicFramePr>
        <p:xfrm>
          <a:off x="129907" y="1157288"/>
          <a:ext cx="8906587" cy="3918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5139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4" name="Заголовок 1"/>
          <p:cNvSpPr>
            <a:spLocks noGrp="1"/>
          </p:cNvSpPr>
          <p:nvPr>
            <p:ph type="ctrTitle"/>
          </p:nvPr>
        </p:nvSpPr>
        <p:spPr>
          <a:xfrm>
            <a:off x="467544" y="1995686"/>
            <a:ext cx="8064896" cy="1944216"/>
          </a:xfrm>
        </p:spPr>
        <p:txBody>
          <a:bodyPr/>
          <a:lstStyle/>
          <a:p>
            <a:r>
              <a:rPr lang="ru-RU" sz="5400" b="1" dirty="0" smtClean="0">
                <a:solidFill>
                  <a:srgbClr val="0070C0"/>
                </a:solidFill>
              </a:rPr>
              <a:t>А МОЖНО И ПО-ДРУГОМУ</a:t>
            </a:r>
          </a:p>
        </p:txBody>
      </p:sp>
    </p:spTree>
    <p:extLst>
      <p:ext uri="{BB962C8B-B14F-4D97-AF65-F5344CB8AC3E}">
        <p14:creationId xmlns:p14="http://schemas.microsoft.com/office/powerpoint/2010/main" val="7400124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pic>
        <p:nvPicPr>
          <p:cNvPr id="6"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7"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8" name="Прямоугольник 7"/>
          <p:cNvSpPr/>
          <p:nvPr/>
        </p:nvSpPr>
        <p:spPr>
          <a:xfrm>
            <a:off x="27027" y="60889"/>
            <a:ext cx="7424698" cy="929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auto">
              <a:spcAft>
                <a:spcPts val="0"/>
              </a:spcAft>
            </a:pPr>
            <a:r>
              <a:rPr lang="ru-RU" sz="2300" dirty="0" smtClean="0">
                <a:solidFill>
                  <a:prstClr val="white"/>
                </a:solidFill>
                <a:effectLst>
                  <a:outerShdw blurRad="38100" dist="38100" dir="2700000" algn="tl">
                    <a:srgbClr val="000000">
                      <a:alpha val="43137"/>
                    </a:srgbClr>
                  </a:outerShdw>
                </a:effectLst>
                <a:latin typeface="Calibri"/>
                <a:ea typeface="+mj-ea"/>
                <a:cs typeface="+mj-cs"/>
              </a:rPr>
              <a:t>ПОКОМПОНЕНТНОЕ СРАВНЕНИЕ НЕСКОЛЬКИХ ЦЕЛЫХ: нормированные гистограммы выигрышнее</a:t>
            </a:r>
            <a:endParaRPr lang="ru-RU" sz="2300" dirty="0">
              <a:solidFill>
                <a:prstClr val="white"/>
              </a:solidFill>
              <a:effectLst>
                <a:outerShdw blurRad="38100" dist="38100" dir="2700000" algn="tl">
                  <a:srgbClr val="000000">
                    <a:alpha val="43137"/>
                  </a:srgbClr>
                </a:outerShdw>
              </a:effectLst>
              <a:latin typeface="Calibri"/>
              <a:ea typeface="+mj-ea"/>
              <a:cs typeface="+mj-cs"/>
            </a:endParaRPr>
          </a:p>
        </p:txBody>
      </p:sp>
      <p:sp>
        <p:nvSpPr>
          <p:cNvPr id="9" name="TextBox 14"/>
          <p:cNvSpPr txBox="1">
            <a:spLocks noChangeArrowheads="1"/>
          </p:cNvSpPr>
          <p:nvPr/>
        </p:nvSpPr>
        <p:spPr bwMode="auto">
          <a:xfrm>
            <a:off x="5868144" y="2591240"/>
            <a:ext cx="4374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rgbClr val="C00000"/>
                </a:solidFill>
              </a:rPr>
              <a:t>73</a:t>
            </a:r>
            <a:endParaRPr lang="ru-RU" dirty="0">
              <a:solidFill>
                <a:srgbClr val="C00000"/>
              </a:solidFill>
            </a:endParaRPr>
          </a:p>
        </p:txBody>
      </p:sp>
      <p:sp>
        <p:nvSpPr>
          <p:cNvPr id="10" name="TextBox 14"/>
          <p:cNvSpPr txBox="1">
            <a:spLocks noChangeArrowheads="1"/>
          </p:cNvSpPr>
          <p:nvPr/>
        </p:nvSpPr>
        <p:spPr bwMode="auto">
          <a:xfrm>
            <a:off x="7990718" y="278777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rgbClr val="C00000"/>
                </a:solidFill>
              </a:rPr>
              <a:t>63</a:t>
            </a:r>
            <a:endParaRPr lang="ru-RU" dirty="0">
              <a:solidFill>
                <a:srgbClr val="C00000"/>
              </a:solidFill>
            </a:endParaRPr>
          </a:p>
        </p:txBody>
      </p:sp>
      <p:sp>
        <p:nvSpPr>
          <p:cNvPr id="11" name="TextBox 14"/>
          <p:cNvSpPr txBox="1">
            <a:spLocks noChangeArrowheads="1"/>
          </p:cNvSpPr>
          <p:nvPr/>
        </p:nvSpPr>
        <p:spPr bwMode="auto">
          <a:xfrm>
            <a:off x="5868144" y="3435846"/>
            <a:ext cx="4374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36</a:t>
            </a:r>
            <a:endParaRPr lang="ru-RU" dirty="0">
              <a:solidFill>
                <a:schemeClr val="tx1"/>
              </a:solidFill>
            </a:endParaRPr>
          </a:p>
        </p:txBody>
      </p:sp>
      <p:sp>
        <p:nvSpPr>
          <p:cNvPr id="12" name="TextBox 14"/>
          <p:cNvSpPr txBox="1">
            <a:spLocks noChangeArrowheads="1"/>
          </p:cNvSpPr>
          <p:nvPr/>
        </p:nvSpPr>
        <p:spPr bwMode="auto">
          <a:xfrm>
            <a:off x="7990718" y="367372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24</a:t>
            </a:r>
            <a:endParaRPr lang="ru-RU" dirty="0">
              <a:solidFill>
                <a:schemeClr val="tx1"/>
              </a:solidFill>
            </a:endParaRPr>
          </a:p>
        </p:txBody>
      </p:sp>
      <p:sp>
        <p:nvSpPr>
          <p:cNvPr id="13" name="TextBox 12"/>
          <p:cNvSpPr txBox="1"/>
          <p:nvPr/>
        </p:nvSpPr>
        <p:spPr>
          <a:xfrm>
            <a:off x="6523972" y="1081574"/>
            <a:ext cx="1368152" cy="369332"/>
          </a:xfrm>
          <a:prstGeom prst="rect">
            <a:avLst/>
          </a:prstGeom>
          <a:noFill/>
        </p:spPr>
        <p:txBody>
          <a:bodyPr wrap="square" rtlCol="0">
            <a:spAutoFit/>
          </a:bodyPr>
          <a:lstStyle/>
          <a:p>
            <a:r>
              <a:rPr lang="ru-RU" b="1" dirty="0" smtClean="0"/>
              <a:t>Хорошо:</a:t>
            </a:r>
            <a:endParaRPr lang="ru-RU" b="1" dirty="0"/>
          </a:p>
        </p:txBody>
      </p:sp>
      <p:graphicFrame>
        <p:nvGraphicFramePr>
          <p:cNvPr id="14" name="Диаграмма 13"/>
          <p:cNvGraphicFramePr/>
          <p:nvPr>
            <p:extLst>
              <p:ext uri="{D42A27DB-BD31-4B8C-83A1-F6EECF244321}">
                <p14:modId xmlns:p14="http://schemas.microsoft.com/office/powerpoint/2010/main" val="3729791192"/>
              </p:ext>
            </p:extLst>
          </p:nvPr>
        </p:nvGraphicFramePr>
        <p:xfrm>
          <a:off x="2051720" y="1512973"/>
          <a:ext cx="4400244" cy="3587373"/>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179512" y="1119431"/>
            <a:ext cx="1368152" cy="369332"/>
          </a:xfrm>
          <a:prstGeom prst="rect">
            <a:avLst/>
          </a:prstGeom>
          <a:noFill/>
        </p:spPr>
        <p:txBody>
          <a:bodyPr wrap="square" rtlCol="0">
            <a:spAutoFit/>
          </a:bodyPr>
          <a:lstStyle/>
          <a:p>
            <a:r>
              <a:rPr lang="ru-RU" b="1" dirty="0" smtClean="0"/>
              <a:t>Плохо:</a:t>
            </a:r>
            <a:endParaRPr lang="ru-RU" b="1" dirty="0"/>
          </a:p>
        </p:txBody>
      </p:sp>
      <p:graphicFrame>
        <p:nvGraphicFramePr>
          <p:cNvPr id="16" name="Диаграмма 15"/>
          <p:cNvGraphicFramePr/>
          <p:nvPr>
            <p:extLst>
              <p:ext uri="{D42A27DB-BD31-4B8C-83A1-F6EECF244321}">
                <p14:modId xmlns:p14="http://schemas.microsoft.com/office/powerpoint/2010/main" val="3621422850"/>
              </p:ext>
            </p:extLst>
          </p:nvPr>
        </p:nvGraphicFramePr>
        <p:xfrm>
          <a:off x="-14288" y="1599952"/>
          <a:ext cx="4010224" cy="35435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Диаграмма 16"/>
          <p:cNvGraphicFramePr/>
          <p:nvPr>
            <p:extLst>
              <p:ext uri="{D42A27DB-BD31-4B8C-83A1-F6EECF244321}">
                <p14:modId xmlns:p14="http://schemas.microsoft.com/office/powerpoint/2010/main" val="3338208067"/>
              </p:ext>
            </p:extLst>
          </p:nvPr>
        </p:nvGraphicFramePr>
        <p:xfrm>
          <a:off x="5292080" y="1304097"/>
          <a:ext cx="3888432" cy="3642901"/>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4"/>
          <p:cNvSpPr txBox="1">
            <a:spLocks noChangeArrowheads="1"/>
          </p:cNvSpPr>
          <p:nvPr/>
        </p:nvSpPr>
        <p:spPr bwMode="auto">
          <a:xfrm>
            <a:off x="5868144" y="2643758"/>
            <a:ext cx="4374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rgbClr val="C00000"/>
                </a:solidFill>
              </a:rPr>
              <a:t>73</a:t>
            </a:r>
            <a:endParaRPr lang="ru-RU" dirty="0">
              <a:solidFill>
                <a:srgbClr val="C00000"/>
              </a:solidFill>
            </a:endParaRPr>
          </a:p>
        </p:txBody>
      </p:sp>
      <p:sp>
        <p:nvSpPr>
          <p:cNvPr id="19" name="TextBox 14"/>
          <p:cNvSpPr txBox="1">
            <a:spLocks noChangeArrowheads="1"/>
          </p:cNvSpPr>
          <p:nvPr/>
        </p:nvSpPr>
        <p:spPr bwMode="auto">
          <a:xfrm>
            <a:off x="7990718" y="2840292"/>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rgbClr val="C00000"/>
                </a:solidFill>
              </a:rPr>
              <a:t>63</a:t>
            </a:r>
            <a:endParaRPr lang="ru-RU" dirty="0">
              <a:solidFill>
                <a:srgbClr val="C00000"/>
              </a:solidFill>
            </a:endParaRPr>
          </a:p>
        </p:txBody>
      </p:sp>
      <p:sp>
        <p:nvSpPr>
          <p:cNvPr id="20" name="TextBox 14"/>
          <p:cNvSpPr txBox="1">
            <a:spLocks noChangeArrowheads="1"/>
          </p:cNvSpPr>
          <p:nvPr/>
        </p:nvSpPr>
        <p:spPr bwMode="auto">
          <a:xfrm>
            <a:off x="5868144" y="3488364"/>
            <a:ext cx="4374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36</a:t>
            </a:r>
            <a:endParaRPr lang="ru-RU" dirty="0">
              <a:solidFill>
                <a:schemeClr val="tx1"/>
              </a:solidFill>
            </a:endParaRPr>
          </a:p>
        </p:txBody>
      </p:sp>
      <p:sp>
        <p:nvSpPr>
          <p:cNvPr id="21" name="TextBox 14"/>
          <p:cNvSpPr txBox="1">
            <a:spLocks noChangeArrowheads="1"/>
          </p:cNvSpPr>
          <p:nvPr/>
        </p:nvSpPr>
        <p:spPr bwMode="auto">
          <a:xfrm>
            <a:off x="7990718" y="3726243"/>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24</a:t>
            </a:r>
            <a:endParaRPr lang="ru-RU" dirty="0">
              <a:solidFill>
                <a:schemeClr val="tx1"/>
              </a:solidFill>
            </a:endParaRPr>
          </a:p>
        </p:txBody>
      </p:sp>
    </p:spTree>
    <p:extLst>
      <p:ext uri="{BB962C8B-B14F-4D97-AF65-F5344CB8AC3E}">
        <p14:creationId xmlns:p14="http://schemas.microsoft.com/office/powerpoint/2010/main" val="3697859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4" name="Прямоугольник 3"/>
          <p:cNvSpPr/>
          <p:nvPr/>
        </p:nvSpPr>
        <p:spPr>
          <a:xfrm>
            <a:off x="611560" y="108765"/>
            <a:ext cx="2962360" cy="707886"/>
          </a:xfrm>
          <a:prstGeom prst="rect">
            <a:avLst/>
          </a:prstGeom>
        </p:spPr>
        <p:txBody>
          <a:bodyPr wrap="square">
            <a:spAutoFit/>
          </a:bodyPr>
          <a:lstStyle/>
          <a:p>
            <a:r>
              <a:rPr lang="ru-RU" sz="2000" dirty="0" smtClean="0">
                <a:solidFill>
                  <a:schemeClr val="bg1"/>
                </a:solidFill>
              </a:rPr>
              <a:t>Результаты ЕГЭ по Астраханской области</a:t>
            </a:r>
            <a:endParaRPr lang="ru-RU" sz="2000" dirty="0">
              <a:solidFill>
                <a:schemeClr val="bg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66" t="22614" r="52078" b="17368"/>
          <a:stretch/>
        </p:blipFill>
        <p:spPr bwMode="auto">
          <a:xfrm>
            <a:off x="3707904" y="108766"/>
            <a:ext cx="5353479" cy="491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107504" y="4047791"/>
            <a:ext cx="3466416" cy="992579"/>
          </a:xfrm>
          <a:prstGeom prst="rect">
            <a:avLst/>
          </a:prstGeom>
        </p:spPr>
        <p:txBody>
          <a:bodyPr wrap="square" lIns="68580" tIns="34290" rIns="68580" bIns="34290">
            <a:spAutoFit/>
          </a:bodyPr>
          <a:lstStyle/>
          <a:p>
            <a:pPr>
              <a:spcBef>
                <a:spcPts val="450"/>
              </a:spcBef>
            </a:pPr>
            <a:r>
              <a:rPr lang="ru-RU" sz="1200" dirty="0">
                <a:solidFill>
                  <a:prstClr val="black"/>
                </a:solidFill>
              </a:rPr>
              <a:t>Информация «О состоянии качества общего образования в Астраханской области по результатам ЕГЭ», 2013.  </a:t>
            </a:r>
            <a:r>
              <a:rPr lang="ru-RU" sz="1200" b="1" dirty="0" smtClean="0">
                <a:solidFill>
                  <a:srgbClr val="C00000"/>
                </a:solidFill>
              </a:rPr>
              <a:t>Стр.11.</a:t>
            </a:r>
            <a:r>
              <a:rPr lang="ru-RU" sz="1200" dirty="0" smtClean="0">
                <a:solidFill>
                  <a:prstClr val="black"/>
                </a:solidFill>
              </a:rPr>
              <a:t> </a:t>
            </a:r>
            <a:r>
              <a:rPr lang="en-US" sz="1200" dirty="0">
                <a:solidFill>
                  <a:prstClr val="black"/>
                </a:solidFill>
                <a:hlinkClick r:id="rId5"/>
              </a:rPr>
              <a:t>http://</a:t>
            </a:r>
            <a:r>
              <a:rPr lang="en-US" sz="1200" dirty="0" smtClean="0">
                <a:solidFill>
                  <a:prstClr val="black"/>
                </a:solidFill>
                <a:hlinkClick r:id="rId5"/>
              </a:rPr>
              <a:t>minobr.astrobl.ru/stranica-sayta/analiz-rezultatov-attestacii</a:t>
            </a:r>
            <a:endParaRPr lang="en-US" sz="1200" dirty="0">
              <a:solidFill>
                <a:prstClr val="black"/>
              </a:solidFill>
              <a:hlinkClick r:id="rId5"/>
            </a:endParaRPr>
          </a:p>
        </p:txBody>
      </p:sp>
      <p:sp>
        <p:nvSpPr>
          <p:cNvPr id="12" name="Прямоугольник 11"/>
          <p:cNvSpPr/>
          <p:nvPr/>
        </p:nvSpPr>
        <p:spPr>
          <a:xfrm>
            <a:off x="38567" y="1203598"/>
            <a:ext cx="3669338" cy="2839239"/>
          </a:xfrm>
          <a:prstGeom prst="rect">
            <a:avLst/>
          </a:prstGeom>
        </p:spPr>
        <p:txBody>
          <a:bodyPr wrap="square" lIns="68580" tIns="34290" rIns="68580" bIns="34290">
            <a:spAutoFit/>
          </a:bodyPr>
          <a:lstStyle/>
          <a:p>
            <a:pPr marL="285750" indent="-285750">
              <a:buFont typeface="Arial" panose="020B0604020202020204" pitchFamily="34" charset="0"/>
              <a:buChar char="•"/>
            </a:pPr>
            <a:r>
              <a:rPr lang="ru-RU" sz="1500" i="1" dirty="0" smtClean="0">
                <a:solidFill>
                  <a:srgbClr val="FF0000"/>
                </a:solidFill>
              </a:rPr>
              <a:t>Задача сравнения, поставленная в тексте не поддерживается графически: читателю предлагается самому сравнить размеры секторов в двух соседних круговых диаграммах.</a:t>
            </a:r>
          </a:p>
          <a:p>
            <a:pPr marL="285750" indent="-285750">
              <a:buFont typeface="Arial" panose="020B0604020202020204" pitchFamily="34" charset="0"/>
              <a:buChar char="•"/>
            </a:pPr>
            <a:r>
              <a:rPr lang="ru-RU" sz="1500" i="1" dirty="0" smtClean="0">
                <a:solidFill>
                  <a:srgbClr val="FF0000"/>
                </a:solidFill>
              </a:rPr>
              <a:t>Неудачно выбран вид диаграммы: для позиционного сравнения лучше использовать линейчатую диаграмму.</a:t>
            </a:r>
          </a:p>
          <a:p>
            <a:pPr marL="285750" indent="-285750">
              <a:buFont typeface="Arial" panose="020B0604020202020204" pitchFamily="34" charset="0"/>
              <a:buChar char="•"/>
            </a:pPr>
            <a:r>
              <a:rPr lang="ru-RU" sz="1500" i="1" dirty="0" smtClean="0">
                <a:solidFill>
                  <a:srgbClr val="FF0000"/>
                </a:solidFill>
              </a:rPr>
              <a:t>Сумма секторов круговой диаграммы не должна быть больше или меньше 100%</a:t>
            </a:r>
            <a:endParaRPr lang="ru-RU" sz="1500" i="1" dirty="0">
              <a:solidFill>
                <a:srgbClr val="FF0000"/>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20638"/>
            <a:ext cx="552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5929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627784" y="2067694"/>
            <a:ext cx="5112568" cy="1224136"/>
          </a:xfrm>
          <a:prstGeom prst="roundRect">
            <a:avLst>
              <a:gd name="adj" fmla="val 11029"/>
            </a:avLst>
          </a:prstGeom>
          <a:solidFill>
            <a:srgbClr val="CCFF99">
              <a:alpha val="63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10" name="Заголовок 1"/>
          <p:cNvSpPr txBox="1">
            <a:spLocks/>
          </p:cNvSpPr>
          <p:nvPr/>
        </p:nvSpPr>
        <p:spPr bwMode="auto">
          <a:xfrm>
            <a:off x="3203848" y="108765"/>
            <a:ext cx="590465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100" dirty="0" smtClean="0">
                <a:solidFill>
                  <a:schemeClr val="bg1"/>
                </a:solidFill>
                <a:effectLst>
                  <a:outerShdw blurRad="38100" dist="38100" dir="2700000" algn="tl">
                    <a:srgbClr val="000000">
                      <a:alpha val="43137"/>
                    </a:srgbClr>
                  </a:outerShdw>
                </a:effectLst>
              </a:rPr>
              <a:t>Выпускники городских школ активнее выбирают экзамены в форме ЕГЭ по всем предметам, кроме естественных наук (география, биология, химия)</a:t>
            </a:r>
            <a:endParaRPr lang="ru-RU" sz="2100" dirty="0">
              <a:solidFill>
                <a:schemeClr val="bg1"/>
              </a:solidFill>
              <a:effectLst>
                <a:outerShdw blurRad="38100" dist="38100" dir="2700000" algn="tl">
                  <a:srgbClr val="000000">
                    <a:alpha val="43137"/>
                  </a:srgbClr>
                </a:outerShdw>
              </a:effectLst>
            </a:endParaRPr>
          </a:p>
        </p:txBody>
      </p:sp>
      <p:graphicFrame>
        <p:nvGraphicFramePr>
          <p:cNvPr id="9" name="Диаграмма 8"/>
          <p:cNvGraphicFramePr/>
          <p:nvPr>
            <p:extLst>
              <p:ext uri="{D42A27DB-BD31-4B8C-83A1-F6EECF244321}">
                <p14:modId xmlns:p14="http://schemas.microsoft.com/office/powerpoint/2010/main" val="1359004556"/>
              </p:ext>
            </p:extLst>
          </p:nvPr>
        </p:nvGraphicFramePr>
        <p:xfrm>
          <a:off x="2457939" y="1157288"/>
          <a:ext cx="6623595" cy="3899885"/>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611560" y="108765"/>
            <a:ext cx="2962360" cy="707886"/>
          </a:xfrm>
          <a:prstGeom prst="rect">
            <a:avLst/>
          </a:prstGeom>
        </p:spPr>
        <p:txBody>
          <a:bodyPr wrap="square">
            <a:spAutoFit/>
          </a:bodyPr>
          <a:lstStyle/>
          <a:p>
            <a:r>
              <a:rPr lang="ru-RU" sz="2000" dirty="0" smtClean="0">
                <a:solidFill>
                  <a:schemeClr val="bg1"/>
                </a:solidFill>
              </a:rPr>
              <a:t>Результаты ЕГЭ по Астраханской области</a:t>
            </a:r>
            <a:endParaRPr lang="ru-RU" sz="2000" dirty="0">
              <a:solidFill>
                <a:schemeClr val="bg1"/>
              </a:solidFill>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20638"/>
            <a:ext cx="552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71706" y="1563638"/>
            <a:ext cx="2517209" cy="3270126"/>
          </a:xfrm>
          <a:prstGeom prst="rect">
            <a:avLst/>
          </a:prstGeom>
        </p:spPr>
        <p:txBody>
          <a:bodyPr wrap="square" lIns="68580" tIns="34290" rIns="68580" bIns="34290">
            <a:spAutoFit/>
          </a:bodyPr>
          <a:lstStyle/>
          <a:p>
            <a:pPr marL="285750" indent="-285750">
              <a:buFont typeface="Arial" panose="020B0604020202020204" pitchFamily="34" charset="0"/>
              <a:buChar char="•"/>
            </a:pPr>
            <a:r>
              <a:rPr lang="ru-RU" sz="1600" i="1" dirty="0" smtClean="0">
                <a:solidFill>
                  <a:srgbClr val="FF0000"/>
                </a:solidFill>
              </a:rPr>
              <a:t>Для сравнения выбрана линейчатая диаграмма с наложением рядов.</a:t>
            </a:r>
          </a:p>
          <a:p>
            <a:pPr marL="285750" indent="-285750">
              <a:buFont typeface="Arial" panose="020B0604020202020204" pitchFamily="34" charset="0"/>
              <a:buChar char="•"/>
            </a:pPr>
            <a:r>
              <a:rPr lang="ru-RU" sz="1600" i="1" dirty="0" smtClean="0">
                <a:solidFill>
                  <a:srgbClr val="FF0000"/>
                </a:solidFill>
              </a:rPr>
              <a:t>Предметы отсортированы по группам для того, чтобы лучше выделить естественные, технические и гуманитарные направления.</a:t>
            </a:r>
          </a:p>
        </p:txBody>
      </p:sp>
    </p:spTree>
    <p:extLst>
      <p:ext uri="{BB962C8B-B14F-4D97-AF65-F5344CB8AC3E}">
        <p14:creationId xmlns:p14="http://schemas.microsoft.com/office/powerpoint/2010/main" val="914366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360140"/>
          </a:xfrm>
          <a:prstGeom prst="rect">
            <a:avLst/>
          </a:prstGeom>
          <a:noFill/>
          <a:ln w="9525">
            <a:noFill/>
            <a:miter lim="800000"/>
            <a:headEnd/>
            <a:tailEnd/>
          </a:ln>
        </p:spPr>
      </p:pic>
      <p:graphicFrame>
        <p:nvGraphicFramePr>
          <p:cNvPr id="4" name="Chart 1"/>
          <p:cNvGraphicFramePr>
            <a:graphicFrameLocks/>
          </p:cNvGraphicFramePr>
          <p:nvPr>
            <p:extLst>
              <p:ext uri="{D42A27DB-BD31-4B8C-83A1-F6EECF244321}">
                <p14:modId xmlns:p14="http://schemas.microsoft.com/office/powerpoint/2010/main" val="4149143642"/>
              </p:ext>
            </p:extLst>
          </p:nvPr>
        </p:nvGraphicFramePr>
        <p:xfrm>
          <a:off x="0" y="396201"/>
          <a:ext cx="9158288" cy="4747299"/>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18236" y="0"/>
            <a:ext cx="9018260" cy="338554"/>
          </a:xfrm>
          <a:prstGeom prst="rect">
            <a:avLst/>
          </a:prstGeom>
        </p:spPr>
        <p:txBody>
          <a:bodyPr wrap="square">
            <a:spAutoFit/>
          </a:bodyPr>
          <a:lstStyle/>
          <a:p>
            <a:r>
              <a:rPr lang="ru-RU" sz="1600" dirty="0" smtClean="0">
                <a:solidFill>
                  <a:srgbClr val="FDFED2"/>
                </a:solidFill>
              </a:rPr>
              <a:t>Изменения с 2003 по 2012 гг. в использовании данных оценки для сравнения достижений школ</a:t>
            </a:r>
          </a:p>
        </p:txBody>
      </p:sp>
      <p:sp>
        <p:nvSpPr>
          <p:cNvPr id="6" name="Прямоугольник 5"/>
          <p:cNvSpPr/>
          <p:nvPr/>
        </p:nvSpPr>
        <p:spPr>
          <a:xfrm>
            <a:off x="18236" y="365236"/>
            <a:ext cx="8874244" cy="338554"/>
          </a:xfrm>
          <a:prstGeom prst="rect">
            <a:avLst/>
          </a:prstGeom>
        </p:spPr>
        <p:txBody>
          <a:bodyPr wrap="square">
            <a:spAutoFit/>
          </a:bodyPr>
          <a:lstStyle/>
          <a:p>
            <a:pPr algn="ctr"/>
            <a:r>
              <a:rPr lang="ru-RU" sz="1600" b="1" dirty="0" smtClean="0"/>
              <a:t>Процент учащихся в школах , в которых результаты сравниваются с регионом, страной</a:t>
            </a:r>
          </a:p>
        </p:txBody>
      </p:sp>
    </p:spTree>
    <p:extLst>
      <p:ext uri="{BB962C8B-B14F-4D97-AF65-F5344CB8AC3E}">
        <p14:creationId xmlns:p14="http://schemas.microsoft.com/office/powerpoint/2010/main" val="18540324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nvPr>
        </p:nvGraphicFramePr>
        <p:xfrm>
          <a:off x="107504" y="953358"/>
          <a:ext cx="5684737" cy="3778632"/>
        </p:xfrm>
        <a:graphic>
          <a:graphicData uri="http://schemas.openxmlformats.org/drawingml/2006/table">
            <a:tbl>
              <a:tblPr firstRow="1">
                <a:tableStyleId>{5940675A-B579-460E-94D1-54222C63F5DA}</a:tableStyleId>
              </a:tblPr>
              <a:tblGrid>
                <a:gridCol w="1368151"/>
                <a:gridCol w="1076226"/>
                <a:gridCol w="1080120"/>
                <a:gridCol w="1152128"/>
                <a:gridCol w="1008112"/>
              </a:tblGrid>
              <a:tr h="194031">
                <a:tc rowSpan="2">
                  <a:txBody>
                    <a:bodyPr/>
                    <a:lstStyle/>
                    <a:p>
                      <a:endParaRPr lang="ru-RU" sz="1200" dirty="0"/>
                    </a:p>
                  </a:txBody>
                  <a:tcPr marL="0" marR="0" marT="0" marB="0">
                    <a:solidFill>
                      <a:schemeClr val="accent1">
                        <a:lumMod val="20000"/>
                        <a:lumOff val="80000"/>
                      </a:schemeClr>
                    </a:solidFill>
                  </a:tcPr>
                </a:tc>
                <a:tc gridSpan="3">
                  <a:txBody>
                    <a:bodyPr/>
                    <a:lstStyle/>
                    <a:p>
                      <a:pPr algn="ctr"/>
                      <a:r>
                        <a:rPr lang="ru-RU" sz="1200" dirty="0" smtClean="0"/>
                        <a:t>Количество участников ЕГЭ, получивших 100 баллов, чел</a:t>
                      </a:r>
                      <a:endParaRPr lang="ru-RU" sz="1200" dirty="0"/>
                    </a:p>
                  </a:txBody>
                  <a:tcPr marL="36000" marR="36000" marT="36000" marB="36000" anchor="ctr">
                    <a:solidFill>
                      <a:schemeClr val="accent1">
                        <a:lumMod val="20000"/>
                        <a:lumOff val="80000"/>
                      </a:schemeClr>
                    </a:solidFill>
                  </a:tcPr>
                </a:tc>
                <a:tc hMerge="1">
                  <a:txBody>
                    <a:bodyPr/>
                    <a:lstStyle/>
                    <a:p>
                      <a:endParaRPr lang="ru-RU" dirty="0"/>
                    </a:p>
                  </a:txBody>
                  <a:tcPr marL="36195" marR="36195" marT="0" marB="0" anchor="ctr"/>
                </a:tc>
                <a:tc hMerge="1">
                  <a:txBody>
                    <a:bodyPr/>
                    <a:lstStyle/>
                    <a:p>
                      <a:endParaRPr lang="ru-RU" dirty="0"/>
                    </a:p>
                  </a:txBody>
                  <a:tcPr marL="36195" marR="36195" marT="0" marB="0" anchor="ctr"/>
                </a:tc>
                <a:tc rowSpan="2">
                  <a:txBody>
                    <a:bodyPr/>
                    <a:lstStyle/>
                    <a:p>
                      <a:pPr marL="0" algn="ctr" defTabSz="914400" rtl="0" eaLnBrk="1" latinLnBrk="0" hangingPunct="1"/>
                      <a:r>
                        <a:rPr lang="ru-RU" sz="1200" kern="1200" dirty="0" smtClean="0"/>
                        <a:t>Доля от числа участников 2013 года</a:t>
                      </a:r>
                      <a:endParaRPr lang="ru-RU" sz="1200" b="1" kern="1200" dirty="0">
                        <a:solidFill>
                          <a:schemeClr val="lt1"/>
                        </a:solidFill>
                        <a:latin typeface="+mn-lt"/>
                        <a:ea typeface="+mn-ea"/>
                        <a:cs typeface="+mn-cs"/>
                      </a:endParaRPr>
                    </a:p>
                  </a:txBody>
                  <a:tcPr marL="36000" marR="36000" marT="36000" marB="36000" anchor="ctr">
                    <a:solidFill>
                      <a:schemeClr val="accent1">
                        <a:lumMod val="20000"/>
                        <a:lumOff val="80000"/>
                      </a:schemeClr>
                    </a:solidFill>
                  </a:tcPr>
                </a:tc>
              </a:tr>
              <a:tr h="205536">
                <a:tc vMerge="1">
                  <a:txBody>
                    <a:bodyPr/>
                    <a:lstStyle/>
                    <a:p>
                      <a:endParaRPr lang="ru-RU" dirty="0"/>
                    </a:p>
                  </a:txBody>
                  <a:tcPr/>
                </a:tc>
                <a:tc>
                  <a:txBody>
                    <a:bodyPr/>
                    <a:lstStyle/>
                    <a:p>
                      <a:pPr algn="ctr">
                        <a:lnSpc>
                          <a:spcPct val="115000"/>
                        </a:lnSpc>
                        <a:spcAft>
                          <a:spcPts val="0"/>
                        </a:spcAft>
                      </a:pPr>
                      <a:r>
                        <a:rPr lang="ru-RU" sz="1200" dirty="0">
                          <a:effectLst/>
                        </a:rPr>
                        <a:t>2010/11 </a:t>
                      </a:r>
                      <a:r>
                        <a:rPr lang="ru-RU" sz="1200" dirty="0" err="1">
                          <a:effectLst/>
                        </a:rPr>
                        <a:t>уч.год</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algn="ctr">
                        <a:lnSpc>
                          <a:spcPct val="115000"/>
                        </a:lnSpc>
                        <a:spcAft>
                          <a:spcPts val="0"/>
                        </a:spcAft>
                      </a:pPr>
                      <a:r>
                        <a:rPr lang="ru-RU" sz="1200" dirty="0">
                          <a:effectLst/>
                        </a:rPr>
                        <a:t>2011/12 </a:t>
                      </a:r>
                      <a:r>
                        <a:rPr lang="ru-RU" sz="1200" dirty="0" err="1">
                          <a:effectLst/>
                        </a:rPr>
                        <a:t>уч.год</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200" kern="1200" dirty="0">
                          <a:effectLst/>
                        </a:rPr>
                        <a:t>2012/13 </a:t>
                      </a:r>
                      <a:r>
                        <a:rPr lang="ru-RU" sz="1200" kern="1200" dirty="0" err="1">
                          <a:effectLst/>
                        </a:rPr>
                        <a:t>уч.год</a:t>
                      </a:r>
                      <a:endParaRPr lang="ru-RU"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000" marR="36000" marT="36000" marB="36000" anchor="ctr">
                    <a:solidFill>
                      <a:schemeClr val="accent1">
                        <a:lumMod val="20000"/>
                        <a:lumOff val="80000"/>
                      </a:schemeClr>
                    </a:solidFill>
                  </a:tcPr>
                </a:tc>
                <a:tc vMerge="1">
                  <a:txBody>
                    <a:bodyPr/>
                    <a:lstStyle/>
                    <a:p>
                      <a:endParaRPr lang="ru-RU" dirty="0"/>
                    </a:p>
                  </a:txBody>
                  <a:tcPr marL="36000" marR="36000" marT="36000" marB="36000" anchor="ctr"/>
                </a:tc>
              </a:tr>
              <a:tr h="101520">
                <a:tc>
                  <a:txBody>
                    <a:bodyPr/>
                    <a:lstStyle/>
                    <a:p>
                      <a:pPr marL="0" algn="l" defTabSz="914400" rtl="0" eaLnBrk="1" latinLnBrk="0" hangingPunct="1"/>
                      <a:r>
                        <a:rPr lang="ru-RU" sz="1200" kern="1200" dirty="0" smtClean="0"/>
                        <a:t>Русский язык</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1492</a:t>
                      </a:r>
                      <a:endParaRPr lang="ru-RU" sz="1200" b="1" dirty="0"/>
                    </a:p>
                  </a:txBody>
                  <a:tcPr marL="36000" marR="36000" marT="36000" marB="36000" anchor="ctr"/>
                </a:tc>
                <a:tc>
                  <a:txBody>
                    <a:bodyPr/>
                    <a:lstStyle/>
                    <a:p>
                      <a:pPr algn="ctr"/>
                      <a:r>
                        <a:rPr lang="ru-RU" sz="1200" b="1" dirty="0" smtClean="0"/>
                        <a:t>1936</a:t>
                      </a:r>
                      <a:endParaRPr lang="ru-RU" sz="1200" b="1" dirty="0"/>
                    </a:p>
                  </a:txBody>
                  <a:tcPr marL="36000" marR="36000" marT="36000" marB="36000" anchor="ctr"/>
                </a:tc>
                <a:tc>
                  <a:txBody>
                    <a:bodyPr/>
                    <a:lstStyle/>
                    <a:p>
                      <a:pPr algn="ctr"/>
                      <a:r>
                        <a:rPr lang="ru-RU" sz="1200" b="1" dirty="0" smtClean="0"/>
                        <a:t>2559</a:t>
                      </a:r>
                      <a:endParaRPr lang="ru-RU" sz="1200" b="1" dirty="0"/>
                    </a:p>
                  </a:txBody>
                  <a:tcPr marL="36000" marR="36000" marT="36000" marB="36000" anchor="ctr"/>
                </a:tc>
                <a:tc>
                  <a:txBody>
                    <a:bodyPr/>
                    <a:lstStyle/>
                    <a:p>
                      <a:pPr marL="0" algn="ctr" defTabSz="914400" rtl="0" eaLnBrk="1" latinLnBrk="0" hangingPunct="1"/>
                      <a:r>
                        <a:rPr lang="ru-RU" sz="1200" kern="1200" dirty="0" smtClean="0"/>
                        <a:t>0,31%</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Математика</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214</a:t>
                      </a:r>
                      <a:endParaRPr lang="ru-RU" sz="1200" b="1" dirty="0"/>
                    </a:p>
                  </a:txBody>
                  <a:tcPr marL="36000" marR="36000" marT="36000" marB="36000" anchor="ctr"/>
                </a:tc>
                <a:tc>
                  <a:txBody>
                    <a:bodyPr/>
                    <a:lstStyle/>
                    <a:p>
                      <a:pPr algn="ctr"/>
                      <a:r>
                        <a:rPr lang="ru-RU" sz="1200" b="1" dirty="0" smtClean="0"/>
                        <a:t>56</a:t>
                      </a:r>
                      <a:endParaRPr lang="ru-RU" sz="1200" b="1" dirty="0"/>
                    </a:p>
                  </a:txBody>
                  <a:tcPr marL="36000" marR="36000" marT="36000" marB="36000" anchor="ctr"/>
                </a:tc>
                <a:tc>
                  <a:txBody>
                    <a:bodyPr/>
                    <a:lstStyle/>
                    <a:p>
                      <a:pPr algn="ctr"/>
                      <a:r>
                        <a:rPr lang="ru-RU" sz="1200" b="1" dirty="0" smtClean="0"/>
                        <a:t>538</a:t>
                      </a:r>
                      <a:endParaRPr lang="ru-RU" sz="1200" b="1" dirty="0"/>
                    </a:p>
                  </a:txBody>
                  <a:tcPr marL="36000" marR="36000" marT="36000" marB="36000" anchor="ctr"/>
                </a:tc>
                <a:tc>
                  <a:txBody>
                    <a:bodyPr/>
                    <a:lstStyle/>
                    <a:p>
                      <a:pPr marL="0" algn="ctr" defTabSz="914400" rtl="0" eaLnBrk="1" latinLnBrk="0" hangingPunct="1"/>
                      <a:r>
                        <a:rPr lang="ru-RU" sz="1200" kern="1200" dirty="0" smtClean="0"/>
                        <a:t>0,07%</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Физика</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214</a:t>
                      </a:r>
                      <a:endParaRPr lang="ru-RU" sz="1200" b="1" dirty="0"/>
                    </a:p>
                  </a:txBody>
                  <a:tcPr marL="36000" marR="36000" marT="36000" marB="36000" anchor="ctr"/>
                </a:tc>
                <a:tc>
                  <a:txBody>
                    <a:bodyPr/>
                    <a:lstStyle/>
                    <a:p>
                      <a:pPr algn="ctr"/>
                      <a:r>
                        <a:rPr lang="ru-RU" sz="1200" b="1" dirty="0" smtClean="0"/>
                        <a:t>45</a:t>
                      </a:r>
                      <a:endParaRPr lang="ru-RU" sz="1200" b="1" dirty="0"/>
                    </a:p>
                  </a:txBody>
                  <a:tcPr marL="36000" marR="36000" marT="36000" marB="36000" anchor="ctr"/>
                </a:tc>
                <a:tc>
                  <a:txBody>
                    <a:bodyPr/>
                    <a:lstStyle/>
                    <a:p>
                      <a:pPr algn="ctr"/>
                      <a:r>
                        <a:rPr lang="ru-RU" sz="1200" b="1" dirty="0" smtClean="0"/>
                        <a:t>474</a:t>
                      </a:r>
                      <a:endParaRPr lang="ru-RU" sz="1200" b="1" dirty="0"/>
                    </a:p>
                  </a:txBody>
                  <a:tcPr marL="36000" marR="36000" marT="36000" marB="36000" anchor="ctr"/>
                </a:tc>
                <a:tc>
                  <a:txBody>
                    <a:bodyPr/>
                    <a:lstStyle/>
                    <a:p>
                      <a:pPr marL="0" algn="ctr" defTabSz="914400" rtl="0" eaLnBrk="1" latinLnBrk="0" hangingPunct="1"/>
                      <a:r>
                        <a:rPr lang="ru-RU" sz="1200" kern="1200" dirty="0" smtClean="0"/>
                        <a:t>0,23%</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Химия</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359</a:t>
                      </a:r>
                      <a:endParaRPr lang="ru-RU" sz="1200" b="1" dirty="0"/>
                    </a:p>
                  </a:txBody>
                  <a:tcPr marL="36000" marR="36000" marT="36000" marB="36000" anchor="ctr"/>
                </a:tc>
                <a:tc>
                  <a:txBody>
                    <a:bodyPr/>
                    <a:lstStyle/>
                    <a:p>
                      <a:pPr algn="ctr"/>
                      <a:r>
                        <a:rPr lang="ru-RU" sz="1200" b="1" dirty="0" smtClean="0"/>
                        <a:t>375</a:t>
                      </a:r>
                      <a:endParaRPr lang="ru-RU" sz="1200" b="1" dirty="0"/>
                    </a:p>
                  </a:txBody>
                  <a:tcPr marL="36000" marR="36000" marT="36000" marB="36000" anchor="ctr"/>
                </a:tc>
                <a:tc>
                  <a:txBody>
                    <a:bodyPr/>
                    <a:lstStyle/>
                    <a:p>
                      <a:pPr algn="ctr"/>
                      <a:r>
                        <a:rPr lang="ru-RU" sz="1200" b="1" dirty="0" smtClean="0"/>
                        <a:t>3220</a:t>
                      </a:r>
                      <a:endParaRPr lang="ru-RU" sz="1200" b="1" dirty="0"/>
                    </a:p>
                  </a:txBody>
                  <a:tcPr marL="36000" marR="36000" marT="36000" marB="36000" anchor="ctr"/>
                </a:tc>
                <a:tc>
                  <a:txBody>
                    <a:bodyPr/>
                    <a:lstStyle/>
                    <a:p>
                      <a:pPr marL="0" algn="ctr" defTabSz="914400" rtl="0" eaLnBrk="1" latinLnBrk="0" hangingPunct="1"/>
                      <a:r>
                        <a:rPr lang="ru-RU" sz="1200" kern="1200" dirty="0" smtClean="0"/>
                        <a:t>3,43%</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Информатика</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40</a:t>
                      </a:r>
                      <a:endParaRPr lang="ru-RU" sz="1200" b="1" dirty="0"/>
                    </a:p>
                  </a:txBody>
                  <a:tcPr marL="36000" marR="36000" marT="36000" marB="36000" anchor="ctr"/>
                </a:tc>
                <a:tc>
                  <a:txBody>
                    <a:bodyPr/>
                    <a:lstStyle/>
                    <a:p>
                      <a:pPr algn="ctr"/>
                      <a:r>
                        <a:rPr lang="ru-RU" sz="1200" b="1" dirty="0" smtClean="0"/>
                        <a:t>368</a:t>
                      </a:r>
                      <a:endParaRPr lang="ru-RU" sz="1200" b="1" dirty="0"/>
                    </a:p>
                  </a:txBody>
                  <a:tcPr marL="36000" marR="36000" marT="36000" marB="36000" anchor="ctr"/>
                </a:tc>
                <a:tc>
                  <a:txBody>
                    <a:bodyPr/>
                    <a:lstStyle/>
                    <a:p>
                      <a:pPr algn="ctr"/>
                      <a:r>
                        <a:rPr lang="ru-RU" sz="1200" b="1" dirty="0" smtClean="0"/>
                        <a:t>563</a:t>
                      </a:r>
                      <a:endParaRPr lang="ru-RU" sz="1200" b="1" dirty="0"/>
                    </a:p>
                  </a:txBody>
                  <a:tcPr marL="36000" marR="36000" marT="36000" marB="36000" anchor="ctr"/>
                </a:tc>
                <a:tc>
                  <a:txBody>
                    <a:bodyPr/>
                    <a:lstStyle/>
                    <a:p>
                      <a:pPr marL="0" algn="ctr" defTabSz="914400" rtl="0" eaLnBrk="1" latinLnBrk="0" hangingPunct="1"/>
                      <a:r>
                        <a:rPr lang="ru-RU" sz="1200" kern="1200" dirty="0" smtClean="0"/>
                        <a:t>0,96%</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Биология</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55</a:t>
                      </a:r>
                      <a:endParaRPr lang="ru-RU" sz="1200" b="1" dirty="0"/>
                    </a:p>
                  </a:txBody>
                  <a:tcPr marL="36000" marR="36000" marT="36000" marB="36000" anchor="ctr"/>
                </a:tc>
                <a:tc>
                  <a:txBody>
                    <a:bodyPr/>
                    <a:lstStyle/>
                    <a:p>
                      <a:pPr algn="ctr"/>
                      <a:r>
                        <a:rPr lang="ru-RU" sz="1200" b="1" dirty="0" smtClean="0"/>
                        <a:t>48</a:t>
                      </a:r>
                      <a:endParaRPr lang="ru-RU" sz="1200" b="1" dirty="0"/>
                    </a:p>
                  </a:txBody>
                  <a:tcPr marL="36000" marR="36000" marT="36000" marB="36000" anchor="ctr"/>
                </a:tc>
                <a:tc>
                  <a:txBody>
                    <a:bodyPr/>
                    <a:lstStyle/>
                    <a:p>
                      <a:pPr algn="ctr"/>
                      <a:r>
                        <a:rPr lang="ru-RU" sz="1200" b="1" dirty="0" smtClean="0"/>
                        <a:t>466</a:t>
                      </a:r>
                      <a:endParaRPr lang="ru-RU" sz="1200" b="1" dirty="0"/>
                    </a:p>
                  </a:txBody>
                  <a:tcPr marL="36000" marR="36000" marT="36000" marB="36000" anchor="ctr"/>
                </a:tc>
                <a:tc>
                  <a:txBody>
                    <a:bodyPr/>
                    <a:lstStyle/>
                    <a:p>
                      <a:pPr marL="0" algn="ctr" defTabSz="914400" rtl="0" eaLnBrk="1" latinLnBrk="0" hangingPunct="1"/>
                      <a:r>
                        <a:rPr lang="ru-RU" sz="1200" kern="1200" dirty="0" smtClean="0"/>
                        <a:t>0,29%</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История</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225</a:t>
                      </a:r>
                      <a:endParaRPr lang="ru-RU" sz="1200" b="1" dirty="0"/>
                    </a:p>
                  </a:txBody>
                  <a:tcPr marL="36000" marR="36000" marT="36000" marB="36000" anchor="ctr"/>
                </a:tc>
                <a:tc>
                  <a:txBody>
                    <a:bodyPr/>
                    <a:lstStyle/>
                    <a:p>
                      <a:pPr algn="ctr"/>
                      <a:r>
                        <a:rPr lang="ru-RU" sz="1200" b="1" dirty="0" smtClean="0"/>
                        <a:t>222</a:t>
                      </a:r>
                      <a:endParaRPr lang="ru-RU" sz="1200" b="1" dirty="0"/>
                    </a:p>
                  </a:txBody>
                  <a:tcPr marL="36000" marR="36000" marT="36000" marB="36000" anchor="ctr"/>
                </a:tc>
                <a:tc>
                  <a:txBody>
                    <a:bodyPr/>
                    <a:lstStyle/>
                    <a:p>
                      <a:pPr algn="ctr"/>
                      <a:r>
                        <a:rPr lang="ru-RU" sz="1200" b="1" dirty="0" smtClean="0"/>
                        <a:t>500</a:t>
                      </a:r>
                      <a:endParaRPr lang="ru-RU" sz="1200" b="1" dirty="0"/>
                    </a:p>
                  </a:txBody>
                  <a:tcPr marL="36000" marR="36000" marT="36000" marB="36000" anchor="ctr"/>
                </a:tc>
                <a:tc>
                  <a:txBody>
                    <a:bodyPr/>
                    <a:lstStyle/>
                    <a:p>
                      <a:pPr marL="0" algn="ctr" defTabSz="914400" rtl="0" eaLnBrk="1" latinLnBrk="0" hangingPunct="1"/>
                      <a:r>
                        <a:rPr lang="ru-RU" sz="1200" kern="1200" dirty="0" smtClean="0"/>
                        <a:t>0,30%</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География</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45</a:t>
                      </a:r>
                      <a:endParaRPr lang="ru-RU" sz="1200" b="1" dirty="0"/>
                    </a:p>
                  </a:txBody>
                  <a:tcPr marL="36000" marR="36000" marT="36000" marB="36000" anchor="ctr"/>
                </a:tc>
                <a:tc>
                  <a:txBody>
                    <a:bodyPr/>
                    <a:lstStyle/>
                    <a:p>
                      <a:pPr algn="ctr"/>
                      <a:r>
                        <a:rPr lang="ru-RU" sz="1200" b="1" dirty="0" smtClean="0"/>
                        <a:t>66</a:t>
                      </a:r>
                      <a:endParaRPr lang="ru-RU" sz="1200" b="1" dirty="0"/>
                    </a:p>
                  </a:txBody>
                  <a:tcPr marL="36000" marR="36000" marT="36000" marB="36000" anchor="ctr"/>
                </a:tc>
                <a:tc>
                  <a:txBody>
                    <a:bodyPr/>
                    <a:lstStyle/>
                    <a:p>
                      <a:pPr algn="ctr"/>
                      <a:r>
                        <a:rPr lang="ru-RU" sz="1200" b="1" dirty="0" smtClean="0"/>
                        <a:t>193</a:t>
                      </a:r>
                      <a:endParaRPr lang="ru-RU" sz="1200" b="1" dirty="0"/>
                    </a:p>
                  </a:txBody>
                  <a:tcPr marL="36000" marR="36000" marT="36000" marB="36000" anchor="ctr"/>
                </a:tc>
                <a:tc>
                  <a:txBody>
                    <a:bodyPr/>
                    <a:lstStyle/>
                    <a:p>
                      <a:pPr marL="0" algn="ctr" defTabSz="914400" rtl="0" eaLnBrk="1" latinLnBrk="0" hangingPunct="1"/>
                      <a:r>
                        <a:rPr lang="ru-RU" sz="1200" kern="1200" dirty="0" smtClean="0"/>
                        <a:t>0,93%</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Иностранный язык</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16</a:t>
                      </a:r>
                      <a:endParaRPr lang="ru-RU" sz="1200" b="1" dirty="0"/>
                    </a:p>
                  </a:txBody>
                  <a:tcPr marL="36000" marR="36000" marT="36000" marB="36000" anchor="ctr"/>
                </a:tc>
                <a:tc>
                  <a:txBody>
                    <a:bodyPr/>
                    <a:lstStyle/>
                    <a:p>
                      <a:pPr algn="ctr"/>
                      <a:r>
                        <a:rPr lang="ru-RU" sz="1200" b="1" dirty="0" smtClean="0"/>
                        <a:t>31</a:t>
                      </a:r>
                      <a:endParaRPr lang="ru-RU" sz="1200" b="1" dirty="0"/>
                    </a:p>
                  </a:txBody>
                  <a:tcPr marL="36000" marR="36000" marT="36000" marB="36000" anchor="ctr"/>
                </a:tc>
                <a:tc>
                  <a:txBody>
                    <a:bodyPr/>
                    <a:lstStyle/>
                    <a:p>
                      <a:pPr algn="ctr"/>
                      <a:r>
                        <a:rPr lang="ru-RU" sz="1200" b="1" dirty="0" smtClean="0"/>
                        <a:t>590</a:t>
                      </a:r>
                      <a:endParaRPr lang="ru-RU" sz="1200" b="1" dirty="0"/>
                    </a:p>
                  </a:txBody>
                  <a:tcPr marL="36000" marR="36000" marT="36000" marB="36000" anchor="ctr"/>
                </a:tc>
                <a:tc>
                  <a:txBody>
                    <a:bodyPr/>
                    <a:lstStyle/>
                    <a:p>
                      <a:pPr marL="0" algn="ctr" defTabSz="914400" rtl="0" eaLnBrk="1" latinLnBrk="0" hangingPunct="1"/>
                      <a:r>
                        <a:rPr lang="ru-RU" sz="1200" kern="1200" dirty="0" smtClean="0"/>
                        <a:t>0,78%</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Обществознание</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32</a:t>
                      </a:r>
                      <a:endParaRPr lang="ru-RU" sz="1200" b="1" dirty="0"/>
                    </a:p>
                  </a:txBody>
                  <a:tcPr marL="36000" marR="36000" marT="36000" marB="36000" anchor="ctr"/>
                </a:tc>
                <a:tc>
                  <a:txBody>
                    <a:bodyPr/>
                    <a:lstStyle/>
                    <a:p>
                      <a:pPr algn="ctr"/>
                      <a:r>
                        <a:rPr lang="ru-RU" sz="1200" b="1" dirty="0" smtClean="0"/>
                        <a:t>86</a:t>
                      </a:r>
                      <a:endParaRPr lang="ru-RU" sz="1200" b="1" dirty="0"/>
                    </a:p>
                  </a:txBody>
                  <a:tcPr marL="36000" marR="36000" marT="36000" marB="36000" anchor="ctr"/>
                </a:tc>
                <a:tc>
                  <a:txBody>
                    <a:bodyPr/>
                    <a:lstStyle/>
                    <a:p>
                      <a:pPr algn="ctr"/>
                      <a:r>
                        <a:rPr lang="ru-RU" sz="1200" b="1" dirty="0" smtClean="0"/>
                        <a:t>500</a:t>
                      </a:r>
                      <a:endParaRPr lang="ru-RU" sz="1200" b="1" dirty="0"/>
                    </a:p>
                  </a:txBody>
                  <a:tcPr marL="36000" marR="36000" marT="36000" marB="36000" anchor="ctr"/>
                </a:tc>
                <a:tc>
                  <a:txBody>
                    <a:bodyPr/>
                    <a:lstStyle/>
                    <a:p>
                      <a:pPr marL="0" algn="ctr" defTabSz="914400" rtl="0" eaLnBrk="1" latinLnBrk="0" hangingPunct="1"/>
                      <a:r>
                        <a:rPr lang="ru-RU" sz="1200" kern="1200" dirty="0" smtClean="0"/>
                        <a:t>0,10%</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Литература</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378</a:t>
                      </a:r>
                      <a:endParaRPr lang="ru-RU" sz="1200" b="1" dirty="0"/>
                    </a:p>
                  </a:txBody>
                  <a:tcPr marL="36000" marR="36000" marT="36000" marB="36000" anchor="ctr"/>
                </a:tc>
                <a:tc>
                  <a:txBody>
                    <a:bodyPr/>
                    <a:lstStyle/>
                    <a:p>
                      <a:pPr algn="ctr"/>
                      <a:r>
                        <a:rPr lang="ru-RU" sz="1200" b="1" dirty="0" smtClean="0"/>
                        <a:t>338</a:t>
                      </a:r>
                      <a:endParaRPr lang="ru-RU" sz="1200" b="1" dirty="0"/>
                    </a:p>
                  </a:txBody>
                  <a:tcPr marL="36000" marR="36000" marT="36000" marB="36000" anchor="ctr"/>
                </a:tc>
                <a:tc>
                  <a:txBody>
                    <a:bodyPr/>
                    <a:lstStyle/>
                    <a:p>
                      <a:pPr algn="ctr"/>
                      <a:r>
                        <a:rPr lang="ru-RU" sz="1200" b="1" dirty="0" smtClean="0"/>
                        <a:t>457</a:t>
                      </a:r>
                      <a:endParaRPr lang="ru-RU" sz="1200" b="1" dirty="0"/>
                    </a:p>
                  </a:txBody>
                  <a:tcPr marL="36000" marR="36000" marT="36000" marB="36000" anchor="ctr"/>
                </a:tc>
                <a:tc>
                  <a:txBody>
                    <a:bodyPr/>
                    <a:lstStyle/>
                    <a:p>
                      <a:pPr marL="0" algn="ctr" defTabSz="914400" rtl="0" eaLnBrk="1" latinLnBrk="0" hangingPunct="1"/>
                      <a:r>
                        <a:rPr lang="ru-RU" sz="1200" kern="1200" dirty="0" smtClean="0"/>
                        <a:t>1,03%</a:t>
                      </a:r>
                      <a:endParaRPr lang="ru-RU" sz="1200" kern="1200" dirty="0">
                        <a:solidFill>
                          <a:schemeClr val="dk1"/>
                        </a:solidFill>
                        <a:latin typeface="+mn-lt"/>
                        <a:ea typeface="+mn-ea"/>
                        <a:cs typeface="+mn-cs"/>
                      </a:endParaRPr>
                    </a:p>
                  </a:txBody>
                  <a:tcPr marL="36000" marR="36000" marT="36000" marB="36000" anchor="ctr"/>
                </a:tc>
              </a:tr>
              <a:tr h="194031">
                <a:tc>
                  <a:txBody>
                    <a:bodyPr/>
                    <a:lstStyle/>
                    <a:p>
                      <a:pPr marL="0" algn="l" defTabSz="914400" rtl="0" eaLnBrk="1" latinLnBrk="0" hangingPunct="1"/>
                      <a:r>
                        <a:rPr lang="ru-RU" sz="1200" kern="1200" dirty="0" smtClean="0"/>
                        <a:t>Всего по РФ</a:t>
                      </a:r>
                      <a:endParaRPr lang="ru-RU" sz="1200" kern="1200" dirty="0">
                        <a:solidFill>
                          <a:schemeClr val="dk1"/>
                        </a:solidFill>
                        <a:latin typeface="+mn-lt"/>
                        <a:ea typeface="+mn-ea"/>
                        <a:cs typeface="+mn-cs"/>
                      </a:endParaRPr>
                    </a:p>
                  </a:txBody>
                  <a:tcPr marL="36000" marR="36000" marT="36000" marB="36000"/>
                </a:tc>
                <a:tc>
                  <a:txBody>
                    <a:bodyPr/>
                    <a:lstStyle/>
                    <a:p>
                      <a:pPr algn="ctr"/>
                      <a:r>
                        <a:rPr lang="ru-RU" sz="1200" b="1" dirty="0" smtClean="0"/>
                        <a:t>3070</a:t>
                      </a:r>
                      <a:endParaRPr lang="ru-RU" sz="1200" b="1" dirty="0"/>
                    </a:p>
                  </a:txBody>
                  <a:tcPr marL="36000" marR="36000" marT="36000" marB="36000" anchor="ctr"/>
                </a:tc>
                <a:tc>
                  <a:txBody>
                    <a:bodyPr/>
                    <a:lstStyle/>
                    <a:p>
                      <a:pPr algn="ctr"/>
                      <a:r>
                        <a:rPr lang="ru-RU" sz="1200" b="1" dirty="0" smtClean="0"/>
                        <a:t>3571</a:t>
                      </a:r>
                      <a:endParaRPr lang="ru-RU" sz="1200" b="1" dirty="0"/>
                    </a:p>
                  </a:txBody>
                  <a:tcPr marL="36000" marR="36000" marT="36000" marB="36000" anchor="ctr"/>
                </a:tc>
                <a:tc>
                  <a:txBody>
                    <a:bodyPr/>
                    <a:lstStyle/>
                    <a:p>
                      <a:pPr algn="ctr"/>
                      <a:r>
                        <a:rPr lang="ru-RU" sz="1200" b="1" dirty="0" smtClean="0"/>
                        <a:t>10060</a:t>
                      </a:r>
                      <a:endParaRPr lang="ru-RU" sz="1200" b="1" dirty="0"/>
                    </a:p>
                  </a:txBody>
                  <a:tcPr marL="36000" marR="36000" marT="36000" marB="36000" anchor="ctr"/>
                </a:tc>
                <a:tc>
                  <a:txBody>
                    <a:bodyPr/>
                    <a:lstStyle/>
                    <a:p>
                      <a:pPr marL="0" algn="ctr" defTabSz="914400" rtl="0" eaLnBrk="1" latinLnBrk="0" hangingPunct="1"/>
                      <a:r>
                        <a:rPr lang="ru-RU" sz="1200" kern="1200" dirty="0" smtClean="0"/>
                        <a:t>0,17%</a:t>
                      </a:r>
                      <a:endParaRPr lang="ru-RU" sz="1200" kern="1200" dirty="0">
                        <a:solidFill>
                          <a:schemeClr val="dk1"/>
                        </a:solidFill>
                        <a:latin typeface="+mn-lt"/>
                        <a:ea typeface="+mn-ea"/>
                        <a:cs typeface="+mn-cs"/>
                      </a:endParaRPr>
                    </a:p>
                  </a:txBody>
                  <a:tcPr marL="36000" marR="36000" marT="36000" marB="36000" anchor="ctr"/>
                </a:tc>
              </a:tr>
            </a:tbl>
          </a:graphicData>
        </a:graphic>
      </p:graphicFrame>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944564"/>
          </a:xfrm>
          <a:prstGeom prst="rect">
            <a:avLst/>
          </a:prstGeom>
          <a:noFill/>
          <a:ln w="9525">
            <a:noFill/>
            <a:miter lim="800000"/>
            <a:headEnd/>
            <a:tailEnd/>
          </a:ln>
        </p:spPr>
      </p:pic>
      <p:sp>
        <p:nvSpPr>
          <p:cNvPr id="2" name="Заголовок 1"/>
          <p:cNvSpPr>
            <a:spLocks noGrp="1"/>
          </p:cNvSpPr>
          <p:nvPr>
            <p:ph type="ctrTitle"/>
          </p:nvPr>
        </p:nvSpPr>
        <p:spPr>
          <a:xfrm>
            <a:off x="107504" y="-20538"/>
            <a:ext cx="7344221" cy="828675"/>
          </a:xfrm>
        </p:spPr>
        <p:txBody>
          <a:bodyPr/>
          <a:lstStyle/>
          <a:p>
            <a:r>
              <a:rPr lang="ru-RU" sz="2800" dirty="0" smtClean="0">
                <a:solidFill>
                  <a:schemeClr val="bg1"/>
                </a:solidFill>
              </a:rPr>
              <a:t>ОТ ДАННЫХ К ИДЕЕ</a:t>
            </a:r>
            <a:r>
              <a:rPr lang="ru-RU" sz="1800" dirty="0" smtClean="0">
                <a:solidFill>
                  <a:schemeClr val="bg1"/>
                </a:solidFill>
              </a:rPr>
              <a:t/>
            </a:r>
            <a:br>
              <a:rPr lang="ru-RU" sz="1800" dirty="0" smtClean="0">
                <a:solidFill>
                  <a:schemeClr val="bg1"/>
                </a:solidFill>
              </a:rPr>
            </a:br>
            <a:r>
              <a:rPr lang="ru-RU" sz="1800" dirty="0" smtClean="0">
                <a:solidFill>
                  <a:srgbClr val="FFFF00"/>
                </a:solidFill>
              </a:rPr>
              <a:t>Динамика количества участников ЕГЭ по РФ, получивших 100 баллов</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51470"/>
            <a:ext cx="1430338" cy="709612"/>
          </a:xfrm>
          <a:prstGeom prst="rect">
            <a:avLst/>
          </a:prstGeom>
          <a:noFill/>
          <a:ln w="9525">
            <a:noFill/>
            <a:miter lim="800000"/>
            <a:headEnd/>
            <a:tailEnd/>
          </a:ln>
        </p:spPr>
      </p:pic>
      <p:graphicFrame>
        <p:nvGraphicFramePr>
          <p:cNvPr id="4" name="Диаграмма 3"/>
          <p:cNvGraphicFramePr/>
          <p:nvPr>
            <p:extLst/>
          </p:nvPr>
        </p:nvGraphicFramePr>
        <p:xfrm>
          <a:off x="1259632" y="1275607"/>
          <a:ext cx="1368152" cy="972104"/>
        </p:xfrm>
        <a:graphic>
          <a:graphicData uri="http://schemas.openxmlformats.org/drawingml/2006/chart">
            <c:chart xmlns:c="http://schemas.openxmlformats.org/drawingml/2006/chart" xmlns:r="http://schemas.openxmlformats.org/officeDocument/2006/relationships" r:id="rId5"/>
          </a:graphicData>
        </a:graphic>
      </p:graphicFrame>
      <p:sp>
        <p:nvSpPr>
          <p:cNvPr id="9" name="Прямоугольник 8"/>
          <p:cNvSpPr/>
          <p:nvPr/>
        </p:nvSpPr>
        <p:spPr>
          <a:xfrm>
            <a:off x="0" y="4735226"/>
            <a:ext cx="4624086" cy="646331"/>
          </a:xfrm>
          <a:prstGeom prst="rect">
            <a:avLst/>
          </a:prstGeom>
        </p:spPr>
        <p:txBody>
          <a:bodyPr wrap="none">
            <a:spAutoFit/>
          </a:bodyPr>
          <a:lstStyle/>
          <a:p>
            <a:r>
              <a:rPr lang="en-US" i="1" dirty="0">
                <a:solidFill>
                  <a:srgbClr val="002060"/>
                </a:solidFill>
                <a:hlinkClick r:id="rId6"/>
              </a:rPr>
              <a:t>http://www.ege.edu.ru/ru/main/satistics-ege</a:t>
            </a:r>
            <a:r>
              <a:rPr lang="en-US" i="1" dirty="0" smtClean="0">
                <a:solidFill>
                  <a:srgbClr val="002060"/>
                </a:solidFill>
                <a:hlinkClick r:id="rId6"/>
              </a:rPr>
              <a:t>/</a:t>
            </a:r>
            <a:endParaRPr lang="ru-RU" i="1" dirty="0" smtClean="0">
              <a:solidFill>
                <a:srgbClr val="002060"/>
              </a:solidFill>
            </a:endParaRPr>
          </a:p>
          <a:p>
            <a:endParaRPr lang="ru-RU" i="1" dirty="0">
              <a:solidFill>
                <a:srgbClr val="002060"/>
              </a:solidFill>
            </a:endParaRPr>
          </a:p>
        </p:txBody>
      </p:sp>
      <p:sp>
        <p:nvSpPr>
          <p:cNvPr id="12" name="Выноска 2 (с границей) 11"/>
          <p:cNvSpPr/>
          <p:nvPr/>
        </p:nvSpPr>
        <p:spPr>
          <a:xfrm>
            <a:off x="6012160" y="3723878"/>
            <a:ext cx="3058169" cy="720080"/>
          </a:xfrm>
          <a:prstGeom prst="accentCallout2">
            <a:avLst>
              <a:gd name="adj1" fmla="val 71286"/>
              <a:gd name="adj2" fmla="val -4136"/>
              <a:gd name="adj3" fmla="val 97352"/>
              <a:gd name="adj4" fmla="val -14495"/>
              <a:gd name="adj5" fmla="val 103162"/>
              <a:gd name="adj6" fmla="val -4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ru-RU" dirty="0">
                <a:solidFill>
                  <a:prstClr val="white"/>
                </a:solidFill>
              </a:rPr>
              <a:t>За три года среди участников ЕГЭ число </a:t>
            </a:r>
            <a:r>
              <a:rPr lang="ru-RU" dirty="0" err="1">
                <a:solidFill>
                  <a:prstClr val="white"/>
                </a:solidFill>
              </a:rPr>
              <a:t>стобалльников</a:t>
            </a:r>
            <a:r>
              <a:rPr lang="ru-RU" dirty="0">
                <a:solidFill>
                  <a:prstClr val="white"/>
                </a:solidFill>
              </a:rPr>
              <a:t> значительно возросло</a:t>
            </a:r>
          </a:p>
        </p:txBody>
      </p:sp>
      <p:sp>
        <p:nvSpPr>
          <p:cNvPr id="13" name="Скругленный прямоугольник 12"/>
          <p:cNvSpPr/>
          <p:nvPr/>
        </p:nvSpPr>
        <p:spPr>
          <a:xfrm>
            <a:off x="107504" y="4443958"/>
            <a:ext cx="4680520" cy="28803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14" name="Выноска 2 (с границей) 13"/>
          <p:cNvSpPr/>
          <p:nvPr/>
        </p:nvSpPr>
        <p:spPr>
          <a:xfrm>
            <a:off x="6012161" y="2211710"/>
            <a:ext cx="3131840" cy="1349324"/>
          </a:xfrm>
          <a:prstGeom prst="accentCallout2">
            <a:avLst>
              <a:gd name="adj1" fmla="val 16427"/>
              <a:gd name="adj2" fmla="val -3282"/>
              <a:gd name="adj3" fmla="val 34748"/>
              <a:gd name="adj4" fmla="val -18197"/>
              <a:gd name="adj5" fmla="val 28295"/>
              <a:gd name="adj6" fmla="val -50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ru-RU" dirty="0" smtClean="0">
                <a:solidFill>
                  <a:prstClr val="white"/>
                </a:solidFill>
              </a:rPr>
              <a:t>В 2013 году число </a:t>
            </a:r>
            <a:r>
              <a:rPr lang="ru-RU" dirty="0" err="1" smtClean="0">
                <a:solidFill>
                  <a:prstClr val="white"/>
                </a:solidFill>
              </a:rPr>
              <a:t>стобалльников</a:t>
            </a:r>
            <a:r>
              <a:rPr lang="ru-RU" dirty="0" smtClean="0">
                <a:solidFill>
                  <a:prstClr val="white"/>
                </a:solidFill>
              </a:rPr>
              <a:t> по химии заметно превысило число </a:t>
            </a:r>
            <a:r>
              <a:rPr lang="ru-RU" dirty="0" err="1" smtClean="0">
                <a:solidFill>
                  <a:prstClr val="white"/>
                </a:solidFill>
              </a:rPr>
              <a:t>стобалльников</a:t>
            </a:r>
            <a:r>
              <a:rPr lang="ru-RU" dirty="0" smtClean="0">
                <a:solidFill>
                  <a:prstClr val="white"/>
                </a:solidFill>
              </a:rPr>
              <a:t> по русскому языку и по всем другим предметам</a:t>
            </a:r>
            <a:endParaRPr lang="ru-RU" dirty="0">
              <a:solidFill>
                <a:prstClr val="white"/>
              </a:solidFill>
            </a:endParaRPr>
          </a:p>
        </p:txBody>
      </p:sp>
      <p:sp>
        <p:nvSpPr>
          <p:cNvPr id="15" name="Скругленный прямоугольник 14"/>
          <p:cNvSpPr/>
          <p:nvPr/>
        </p:nvSpPr>
        <p:spPr>
          <a:xfrm rot="16200000">
            <a:off x="2699794" y="2931789"/>
            <a:ext cx="3024336" cy="57606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16" name="Выноска 2 (с границей) 15"/>
          <p:cNvSpPr/>
          <p:nvPr/>
        </p:nvSpPr>
        <p:spPr>
          <a:xfrm>
            <a:off x="6012160" y="1174232"/>
            <a:ext cx="3058169" cy="874634"/>
          </a:xfrm>
          <a:prstGeom prst="accentCallout2">
            <a:avLst>
              <a:gd name="adj1" fmla="val 71286"/>
              <a:gd name="adj2" fmla="val -4136"/>
              <a:gd name="adj3" fmla="val 123240"/>
              <a:gd name="adj4" fmla="val -7945"/>
              <a:gd name="adj5" fmla="val 153942"/>
              <a:gd name="adj6" fmla="val -167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ru-RU" dirty="0">
                <a:solidFill>
                  <a:prstClr val="white"/>
                </a:solidFill>
              </a:rPr>
              <a:t>В 2013 году </a:t>
            </a:r>
            <a:r>
              <a:rPr lang="ru-RU" dirty="0" smtClean="0">
                <a:solidFill>
                  <a:prstClr val="white"/>
                </a:solidFill>
              </a:rPr>
              <a:t>доля </a:t>
            </a:r>
            <a:r>
              <a:rPr lang="ru-RU" dirty="0" err="1">
                <a:solidFill>
                  <a:prstClr val="white"/>
                </a:solidFill>
              </a:rPr>
              <a:t>стобалльников</a:t>
            </a:r>
            <a:r>
              <a:rPr lang="ru-RU" dirty="0">
                <a:solidFill>
                  <a:prstClr val="white"/>
                </a:solidFill>
              </a:rPr>
              <a:t> </a:t>
            </a:r>
            <a:r>
              <a:rPr lang="ru-RU" dirty="0" smtClean="0">
                <a:solidFill>
                  <a:prstClr val="white"/>
                </a:solidFill>
              </a:rPr>
              <a:t>от числа участников экзамена по </a:t>
            </a:r>
            <a:r>
              <a:rPr lang="ru-RU" dirty="0">
                <a:solidFill>
                  <a:prstClr val="white"/>
                </a:solidFill>
              </a:rPr>
              <a:t>химии </a:t>
            </a:r>
            <a:r>
              <a:rPr lang="ru-RU" dirty="0" smtClean="0">
                <a:solidFill>
                  <a:prstClr val="white"/>
                </a:solidFill>
              </a:rPr>
              <a:t>была наибольшей </a:t>
            </a:r>
            <a:endParaRPr lang="ru-RU" dirty="0">
              <a:solidFill>
                <a:prstClr val="white"/>
              </a:solidFill>
            </a:endParaRPr>
          </a:p>
        </p:txBody>
      </p:sp>
      <p:sp>
        <p:nvSpPr>
          <p:cNvPr id="17" name="Скругленный прямоугольник 16"/>
          <p:cNvSpPr/>
          <p:nvPr/>
        </p:nvSpPr>
        <p:spPr>
          <a:xfrm rot="16200000">
            <a:off x="3735035" y="2931789"/>
            <a:ext cx="3024336" cy="57606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19310659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385874"/>
          </a:xfrm>
          <a:prstGeom prst="rect">
            <a:avLst/>
          </a:prstGeom>
          <a:noFill/>
          <a:ln w="9525">
            <a:noFill/>
            <a:miter lim="800000"/>
            <a:headEnd/>
            <a:tailEnd/>
          </a:ln>
        </p:spPr>
      </p:pic>
      <p:sp>
        <p:nvSpPr>
          <p:cNvPr id="2" name="Прямоугольник 1"/>
          <p:cNvSpPr/>
          <p:nvPr/>
        </p:nvSpPr>
        <p:spPr>
          <a:xfrm>
            <a:off x="18236" y="0"/>
            <a:ext cx="9018260" cy="338554"/>
          </a:xfrm>
          <a:prstGeom prst="rect">
            <a:avLst/>
          </a:prstGeom>
        </p:spPr>
        <p:txBody>
          <a:bodyPr wrap="square">
            <a:spAutoFit/>
          </a:bodyPr>
          <a:lstStyle/>
          <a:p>
            <a:r>
              <a:rPr lang="ru-RU" sz="1600" dirty="0" smtClean="0">
                <a:solidFill>
                  <a:srgbClr val="FDFED2"/>
                </a:solidFill>
              </a:rPr>
              <a:t>Изменения с 2003 по 2012 гг. в использовании данных оценки для сравнения достижений школ</a:t>
            </a:r>
          </a:p>
        </p:txBody>
      </p:sp>
      <p:graphicFrame>
        <p:nvGraphicFramePr>
          <p:cNvPr id="8" name="Диаграмма 7"/>
          <p:cNvGraphicFramePr>
            <a:graphicFrameLocks/>
          </p:cNvGraphicFramePr>
          <p:nvPr>
            <p:extLst>
              <p:ext uri="{D42A27DB-BD31-4B8C-83A1-F6EECF244321}">
                <p14:modId xmlns:p14="http://schemas.microsoft.com/office/powerpoint/2010/main" val="4212598077"/>
              </p:ext>
            </p:extLst>
          </p:nvPr>
        </p:nvGraphicFramePr>
        <p:xfrm>
          <a:off x="21886" y="365236"/>
          <a:ext cx="9125764" cy="465998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
          <p:cNvSpPr/>
          <p:nvPr/>
        </p:nvSpPr>
        <p:spPr>
          <a:xfrm>
            <a:off x="4874116" y="2787774"/>
            <a:ext cx="201940" cy="2304256"/>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11" name="TextBox 1"/>
          <p:cNvSpPr txBox="1"/>
          <p:nvPr/>
        </p:nvSpPr>
        <p:spPr>
          <a:xfrm>
            <a:off x="7568805" y="915566"/>
            <a:ext cx="1296144" cy="40013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FF0000"/>
                </a:solidFill>
              </a:rPr>
              <a:t>PISA 2012</a:t>
            </a:r>
            <a:endParaRPr lang="ru-RU" sz="2000" b="1" dirty="0">
              <a:solidFill>
                <a:srgbClr val="FF0000"/>
              </a:solidFill>
            </a:endParaRPr>
          </a:p>
        </p:txBody>
      </p:sp>
      <p:sp>
        <p:nvSpPr>
          <p:cNvPr id="6" name="Прямоугольник 5"/>
          <p:cNvSpPr/>
          <p:nvPr/>
        </p:nvSpPr>
        <p:spPr>
          <a:xfrm>
            <a:off x="18236" y="365236"/>
            <a:ext cx="8874244" cy="584775"/>
          </a:xfrm>
          <a:prstGeom prst="rect">
            <a:avLst/>
          </a:prstGeom>
        </p:spPr>
        <p:txBody>
          <a:bodyPr wrap="square">
            <a:spAutoFit/>
          </a:bodyPr>
          <a:lstStyle/>
          <a:p>
            <a:pPr algn="ctr"/>
            <a:r>
              <a:rPr lang="ru-RU" sz="1600" b="1" dirty="0" smtClean="0"/>
              <a:t>С 2003 по 2012 гг. наметилась тенденция увеличения использования данных оценки для сравнения результатов школ с регионом, страной</a:t>
            </a:r>
          </a:p>
        </p:txBody>
      </p:sp>
    </p:spTree>
    <p:extLst>
      <p:ext uri="{BB962C8B-B14F-4D97-AF65-F5344CB8AC3E}">
        <p14:creationId xmlns:p14="http://schemas.microsoft.com/office/powerpoint/2010/main" val="25821431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3" name="Прямоугольник 2"/>
          <p:cNvSpPr/>
          <p:nvPr/>
        </p:nvSpPr>
        <p:spPr>
          <a:xfrm>
            <a:off x="5677584" y="4051104"/>
            <a:ext cx="3466416" cy="992579"/>
          </a:xfrm>
          <a:prstGeom prst="rect">
            <a:avLst/>
          </a:prstGeom>
        </p:spPr>
        <p:txBody>
          <a:bodyPr wrap="square" lIns="68580" tIns="34290" rIns="68580" bIns="34290">
            <a:spAutoFit/>
          </a:bodyPr>
          <a:lstStyle/>
          <a:p>
            <a:pPr>
              <a:spcBef>
                <a:spcPts val="450"/>
              </a:spcBef>
            </a:pPr>
            <a:r>
              <a:rPr lang="ru-RU" sz="1200" dirty="0">
                <a:solidFill>
                  <a:prstClr val="black"/>
                </a:solidFill>
              </a:rPr>
              <a:t>Единый государственный экзамен в Ярославской области </a:t>
            </a:r>
            <a:r>
              <a:rPr lang="ru-RU" sz="1200" dirty="0" smtClean="0">
                <a:solidFill>
                  <a:prstClr val="black"/>
                </a:solidFill>
              </a:rPr>
              <a:t>в 2013 </a:t>
            </a:r>
            <a:r>
              <a:rPr lang="ru-RU" sz="1200" dirty="0">
                <a:solidFill>
                  <a:prstClr val="black"/>
                </a:solidFill>
              </a:rPr>
              <a:t>году / Под редакцией М.В. Груздева – Ярославль, 2013. – 89 с</a:t>
            </a:r>
            <a:r>
              <a:rPr lang="ru-RU" sz="1200" dirty="0" smtClean="0">
                <a:solidFill>
                  <a:prstClr val="black"/>
                </a:solidFill>
              </a:rPr>
              <a:t>.  </a:t>
            </a:r>
            <a:r>
              <a:rPr lang="ru-RU" sz="1200" b="1" dirty="0" smtClean="0">
                <a:solidFill>
                  <a:srgbClr val="C00000"/>
                </a:solidFill>
              </a:rPr>
              <a:t>Стр.16.</a:t>
            </a:r>
            <a:r>
              <a:rPr lang="ru-RU" sz="1200" dirty="0" smtClean="0">
                <a:solidFill>
                  <a:prstClr val="black"/>
                </a:solidFill>
              </a:rPr>
              <a:t> </a:t>
            </a:r>
            <a:r>
              <a:rPr lang="en-US" sz="1200" dirty="0">
                <a:solidFill>
                  <a:prstClr val="black"/>
                </a:solidFill>
                <a:hlinkClick r:id="rId4"/>
              </a:rPr>
              <a:t>http://www.coikko.ru/uploads/files/Sbornik_EGE-2013.pdf</a:t>
            </a:r>
            <a:endParaRPr lang="ru-RU" sz="1200" dirty="0">
              <a:solidFill>
                <a:prstClr val="black"/>
              </a:solidFill>
              <a:hlinkClick r:id="rId4"/>
            </a:endParaRPr>
          </a:p>
        </p:txBody>
      </p:sp>
      <p:sp>
        <p:nvSpPr>
          <p:cNvPr id="12" name="Заголовок 1"/>
          <p:cNvSpPr>
            <a:spLocks noGrp="1"/>
          </p:cNvSpPr>
          <p:nvPr>
            <p:ph type="title"/>
          </p:nvPr>
        </p:nvSpPr>
        <p:spPr>
          <a:xfrm>
            <a:off x="4644008" y="257142"/>
            <a:ext cx="4214273" cy="622366"/>
          </a:xfrm>
        </p:spPr>
        <p:txBody>
          <a:bodyPr/>
          <a:lstStyle/>
          <a:p>
            <a:pPr algn="l"/>
            <a:r>
              <a:rPr lang="ru-RU" sz="2300" dirty="0" smtClean="0">
                <a:solidFill>
                  <a:schemeClr val="bg1"/>
                </a:solidFill>
              </a:rPr>
              <a:t>Результаты ЕГЭ-2013 </a:t>
            </a:r>
            <a:br>
              <a:rPr lang="ru-RU" sz="2300" dirty="0" smtClean="0">
                <a:solidFill>
                  <a:schemeClr val="bg1"/>
                </a:solidFill>
              </a:rPr>
            </a:br>
            <a:r>
              <a:rPr lang="ru-RU" sz="2300" dirty="0" smtClean="0">
                <a:solidFill>
                  <a:schemeClr val="bg1"/>
                </a:solidFill>
              </a:rPr>
              <a:t>по Ярославской области</a:t>
            </a:r>
            <a:endParaRPr lang="ru-RU" sz="2300" dirty="0">
              <a:solidFill>
                <a:schemeClr val="bg1"/>
              </a:solidFill>
            </a:endParaRPr>
          </a:p>
        </p:txBody>
      </p:sp>
      <p:pic>
        <p:nvPicPr>
          <p:cNvPr id="102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9534" y="3689358"/>
            <a:ext cx="900708" cy="135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1" y="0"/>
            <a:ext cx="4031961" cy="498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067942" y="1157288"/>
            <a:ext cx="5006361" cy="2423740"/>
          </a:xfrm>
          <a:prstGeom prst="rect">
            <a:avLst/>
          </a:prstGeom>
        </p:spPr>
        <p:txBody>
          <a:bodyPr wrap="square" lIns="68580" tIns="34290" rIns="68580" bIns="34290">
            <a:spAutoFit/>
          </a:bodyPr>
          <a:lstStyle/>
          <a:p>
            <a:pPr marL="285750" indent="-285750">
              <a:buFont typeface="Arial" panose="020B0604020202020204" pitchFamily="34" charset="0"/>
              <a:buChar char="•"/>
            </a:pPr>
            <a:r>
              <a:rPr lang="ru-RU" sz="1700" i="1" dirty="0" smtClean="0">
                <a:solidFill>
                  <a:srgbClr val="FF0000"/>
                </a:solidFill>
              </a:rPr>
              <a:t>Заголовок диаграммы не передаёт основную идею: если здесь имеется в виду покомпонентное сравнение и «коэффициент участия по физике в течении 5 лет в 2,5-3 раза ниже коэффициента участия по обществознанию», то линейчатая диаграмма уместна, если же здесь временное сравнение, то лучше выбрать гистограмму и акцент сместить на динамику.</a:t>
            </a:r>
            <a:endParaRPr lang="ru-RU" sz="1700" i="1" dirty="0">
              <a:solidFill>
                <a:srgbClr val="FF0000"/>
              </a:solidFill>
            </a:endParaRPr>
          </a:p>
        </p:txBody>
      </p:sp>
    </p:spTree>
    <p:extLst>
      <p:ext uri="{BB962C8B-B14F-4D97-AF65-F5344CB8AC3E}">
        <p14:creationId xmlns:p14="http://schemas.microsoft.com/office/powerpoint/2010/main" val="1975754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12" name="Заголовок 1"/>
          <p:cNvSpPr>
            <a:spLocks noGrp="1"/>
          </p:cNvSpPr>
          <p:nvPr>
            <p:ph type="title"/>
          </p:nvPr>
        </p:nvSpPr>
        <p:spPr>
          <a:xfrm>
            <a:off x="1" y="231650"/>
            <a:ext cx="8028384" cy="622366"/>
          </a:xfrm>
        </p:spPr>
        <p:txBody>
          <a:bodyPr/>
          <a:lstStyle/>
          <a:p>
            <a:pPr algn="l"/>
            <a:r>
              <a:rPr lang="ru-RU" sz="2100" dirty="0" smtClean="0">
                <a:solidFill>
                  <a:schemeClr val="bg1"/>
                </a:solidFill>
              </a:rPr>
              <a:t>Обществознание является самым востребованным экзаменом ЕГЭ из предметов по выбору и его популярность среди выпускников школ Ярославской области за пять лет выросла на треть</a:t>
            </a:r>
            <a:endParaRPr lang="ru-RU" sz="2100" dirty="0">
              <a:solidFill>
                <a:schemeClr val="bg1"/>
              </a:solidFill>
            </a:endParaRP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32093" y="51470"/>
            <a:ext cx="909904"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2" name="Диаграмма 1"/>
          <p:cNvGraphicFramePr/>
          <p:nvPr>
            <p:extLst>
              <p:ext uri="{D42A27DB-BD31-4B8C-83A1-F6EECF244321}">
                <p14:modId xmlns:p14="http://schemas.microsoft.com/office/powerpoint/2010/main" val="817564394"/>
              </p:ext>
            </p:extLst>
          </p:nvPr>
        </p:nvGraphicFramePr>
        <p:xfrm>
          <a:off x="107503" y="1157288"/>
          <a:ext cx="8784977" cy="3862734"/>
        </p:xfrm>
        <a:graphic>
          <a:graphicData uri="http://schemas.openxmlformats.org/drawingml/2006/chart">
            <c:chart xmlns:c="http://schemas.openxmlformats.org/drawingml/2006/chart" xmlns:r="http://schemas.openxmlformats.org/officeDocument/2006/relationships" r:id="rId6"/>
          </a:graphicData>
        </a:graphic>
      </p:graphicFrame>
      <p:sp>
        <p:nvSpPr>
          <p:cNvPr id="4" name="Стрелка вправо 3"/>
          <p:cNvSpPr/>
          <p:nvPr/>
        </p:nvSpPr>
        <p:spPr>
          <a:xfrm rot="915218">
            <a:off x="916593" y="3805324"/>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Стрелка вправо 10"/>
          <p:cNvSpPr/>
          <p:nvPr/>
        </p:nvSpPr>
        <p:spPr>
          <a:xfrm rot="915218">
            <a:off x="3292859" y="4237373"/>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 name="Стрелка вправо 12"/>
          <p:cNvSpPr/>
          <p:nvPr/>
        </p:nvSpPr>
        <p:spPr>
          <a:xfrm rot="915218">
            <a:off x="4444985" y="3768264"/>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Стрелка вправо 13"/>
          <p:cNvSpPr/>
          <p:nvPr/>
        </p:nvSpPr>
        <p:spPr>
          <a:xfrm rot="18760968">
            <a:off x="8003428" y="2211561"/>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Стрелка вправо 14"/>
          <p:cNvSpPr/>
          <p:nvPr/>
        </p:nvSpPr>
        <p:spPr>
          <a:xfrm rot="20992516">
            <a:off x="2068720" y="4272333"/>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6" name="Стрелка вправо 15"/>
          <p:cNvSpPr/>
          <p:nvPr/>
        </p:nvSpPr>
        <p:spPr>
          <a:xfrm>
            <a:off x="6732240" y="4380345"/>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7" name="Стрелка вправо 16"/>
          <p:cNvSpPr/>
          <p:nvPr/>
        </p:nvSpPr>
        <p:spPr>
          <a:xfrm rot="563734">
            <a:off x="5597113" y="3835321"/>
            <a:ext cx="64807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145504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2" name="Рисунок 1"/>
          <p:cNvPicPr>
            <a:picLocks noChangeAspect="1"/>
          </p:cNvPicPr>
          <p:nvPr/>
        </p:nvPicPr>
        <p:blipFill rotWithShape="1">
          <a:blip r:embed="rId4"/>
          <a:srcRect l="37493" t="8280" r="19395" b="9774"/>
          <a:stretch/>
        </p:blipFill>
        <p:spPr>
          <a:xfrm>
            <a:off x="-36512" y="0"/>
            <a:ext cx="4789657" cy="5121015"/>
          </a:xfrm>
          <a:prstGeom prst="rect">
            <a:avLst/>
          </a:prstGeom>
        </p:spPr>
      </p:pic>
      <p:pic>
        <p:nvPicPr>
          <p:cNvPr id="8" name="Рисунок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5" y="3921258"/>
            <a:ext cx="763395" cy="1196295"/>
          </a:xfrm>
          <a:prstGeom prst="rect">
            <a:avLst/>
          </a:prstGeom>
        </p:spPr>
      </p:pic>
      <p:sp>
        <p:nvSpPr>
          <p:cNvPr id="3" name="Прямоугольник 2"/>
          <p:cNvSpPr/>
          <p:nvPr/>
        </p:nvSpPr>
        <p:spPr>
          <a:xfrm>
            <a:off x="5677584" y="4051104"/>
            <a:ext cx="3466416" cy="992579"/>
          </a:xfrm>
          <a:prstGeom prst="rect">
            <a:avLst/>
          </a:prstGeom>
        </p:spPr>
        <p:txBody>
          <a:bodyPr wrap="square" lIns="68580" tIns="34290" rIns="68580" bIns="34290">
            <a:spAutoFit/>
          </a:bodyPr>
          <a:lstStyle/>
          <a:p>
            <a:pPr>
              <a:spcBef>
                <a:spcPts val="450"/>
              </a:spcBef>
            </a:pPr>
            <a:r>
              <a:rPr lang="ru-RU" sz="1200" dirty="0"/>
              <a:t>Анализ результатов ЕГЭ-2012 по Чеченской Республике. Сводные таблицы и диаграммы по республике, муниципалитетам, образовательным учреждениям. – Грозный, 2012. – 140 с.  </a:t>
            </a:r>
            <a:r>
              <a:rPr lang="ru-RU" sz="1200" b="1" dirty="0">
                <a:solidFill>
                  <a:srgbClr val="C00000"/>
                </a:solidFill>
              </a:rPr>
              <a:t>Стр.81.</a:t>
            </a:r>
            <a:r>
              <a:rPr lang="ru-RU" sz="1200" dirty="0"/>
              <a:t> </a:t>
            </a:r>
            <a:r>
              <a:rPr lang="ru-RU" sz="1200" dirty="0">
                <a:hlinkClick r:id="rId6"/>
              </a:rPr>
              <a:t>http://mon95.ru/content/view/1814/75/</a:t>
            </a:r>
          </a:p>
        </p:txBody>
      </p:sp>
      <p:sp>
        <p:nvSpPr>
          <p:cNvPr id="12" name="Заголовок 1"/>
          <p:cNvSpPr>
            <a:spLocks noGrp="1"/>
          </p:cNvSpPr>
          <p:nvPr>
            <p:ph type="title"/>
          </p:nvPr>
        </p:nvSpPr>
        <p:spPr>
          <a:xfrm>
            <a:off x="4860032" y="0"/>
            <a:ext cx="4214273" cy="622366"/>
          </a:xfrm>
        </p:spPr>
        <p:txBody>
          <a:bodyPr/>
          <a:lstStyle/>
          <a:p>
            <a:pPr algn="l"/>
            <a:r>
              <a:rPr lang="ru-RU" sz="2300" dirty="0" smtClean="0">
                <a:solidFill>
                  <a:schemeClr val="bg1"/>
                </a:solidFill>
              </a:rPr>
              <a:t>Результаты </a:t>
            </a:r>
            <a:r>
              <a:rPr lang="ru-RU" sz="2300" dirty="0">
                <a:solidFill>
                  <a:schemeClr val="bg1"/>
                </a:solidFill>
              </a:rPr>
              <a:t>ЕГЭ-2012 по Чеченской Республике</a:t>
            </a:r>
          </a:p>
        </p:txBody>
      </p:sp>
      <p:sp>
        <p:nvSpPr>
          <p:cNvPr id="9" name="Прямоугольник 8"/>
          <p:cNvSpPr/>
          <p:nvPr/>
        </p:nvSpPr>
        <p:spPr>
          <a:xfrm>
            <a:off x="4753145" y="1177926"/>
            <a:ext cx="4321160" cy="2685351"/>
          </a:xfrm>
          <a:prstGeom prst="rect">
            <a:avLst/>
          </a:prstGeom>
        </p:spPr>
        <p:txBody>
          <a:bodyPr wrap="square" lIns="68580" tIns="34290" rIns="68580" bIns="34290">
            <a:spAutoFit/>
          </a:bodyPr>
          <a:lstStyle/>
          <a:p>
            <a:pPr marL="285750" indent="-285750">
              <a:buFont typeface="Arial" panose="020B0604020202020204" pitchFamily="34" charset="0"/>
              <a:buChar char="•"/>
            </a:pPr>
            <a:r>
              <a:rPr lang="ru-RU" sz="1700" i="1" dirty="0" smtClean="0">
                <a:solidFill>
                  <a:srgbClr val="FF0000"/>
                </a:solidFill>
              </a:rPr>
              <a:t>При объединении в одной диаграмме графика и гистограммы лучше, если показатели активности участия были в виде одного типа диаграмм, а все результаты (доля успешно справившихся и доля набравших ТБ2 и выше) другого типа.</a:t>
            </a:r>
          </a:p>
          <a:p>
            <a:pPr marL="285750" indent="-285750">
              <a:buFont typeface="Arial" panose="020B0604020202020204" pitchFamily="34" charset="0"/>
              <a:buChar char="•"/>
            </a:pPr>
            <a:r>
              <a:rPr lang="ru-RU" sz="1700" i="1" dirty="0" smtClean="0">
                <a:solidFill>
                  <a:srgbClr val="FF0000"/>
                </a:solidFill>
              </a:rPr>
              <a:t>При позиционном сравнении лучше использовать линейчатую диаграмму.</a:t>
            </a:r>
          </a:p>
          <a:p>
            <a:pPr marL="285750" indent="-285750">
              <a:buFont typeface="Arial" panose="020B0604020202020204" pitchFamily="34" charset="0"/>
              <a:buChar char="•"/>
            </a:pPr>
            <a:endParaRPr lang="ru-RU" sz="1700" i="1" dirty="0">
              <a:solidFill>
                <a:srgbClr val="FF0000"/>
              </a:solidFill>
            </a:endParaRPr>
          </a:p>
        </p:txBody>
      </p:sp>
    </p:spTree>
    <p:extLst>
      <p:ext uri="{BB962C8B-B14F-4D97-AF65-F5344CB8AC3E}">
        <p14:creationId xmlns:p14="http://schemas.microsoft.com/office/powerpoint/2010/main" val="8075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6" name="Заголовок 1"/>
          <p:cNvSpPr>
            <a:spLocks noGrp="1"/>
          </p:cNvSpPr>
          <p:nvPr>
            <p:ph type="title"/>
          </p:nvPr>
        </p:nvSpPr>
        <p:spPr>
          <a:xfrm>
            <a:off x="713389" y="66676"/>
            <a:ext cx="6830411" cy="857250"/>
          </a:xfrm>
        </p:spPr>
        <p:txBody>
          <a:bodyPr/>
          <a:lstStyle/>
          <a:p>
            <a:pPr algn="l"/>
            <a:r>
              <a:rPr lang="ru-RU" sz="2300" dirty="0">
                <a:solidFill>
                  <a:schemeClr val="bg1"/>
                </a:solidFill>
                <a:effectLst>
                  <a:outerShdw blurRad="38100" dist="38100" dir="2700000" algn="tl">
                    <a:srgbClr val="000000">
                      <a:alpha val="43137"/>
                    </a:srgbClr>
                  </a:outerShdw>
                </a:effectLst>
              </a:rPr>
              <a:t>Обществознание. Качество предоставляемой образовательной услуги в разрезе муниципальных </a:t>
            </a:r>
            <a:r>
              <a:rPr lang="ru-RU" sz="2300" dirty="0" smtClean="0">
                <a:solidFill>
                  <a:schemeClr val="bg1"/>
                </a:solidFill>
                <a:effectLst>
                  <a:outerShdw blurRad="38100" dist="38100" dir="2700000" algn="tl">
                    <a:srgbClr val="000000">
                      <a:alpha val="43137"/>
                    </a:srgbClr>
                  </a:outerShdw>
                </a:effectLst>
              </a:rPr>
              <a:t>образований в Чеченской Республике. ЕГЭ-2012</a:t>
            </a:r>
            <a:endParaRPr lang="ru-RU" sz="2300" dirty="0">
              <a:solidFill>
                <a:schemeClr val="bg1"/>
              </a:solidFill>
              <a:effectLst>
                <a:outerShdw blurRad="38100" dist="38100" dir="2700000" algn="tl">
                  <a:srgbClr val="000000">
                    <a:alpha val="43137"/>
                  </a:srgbClr>
                </a:outerShdw>
              </a:effectLst>
            </a:endParaRPr>
          </a:p>
        </p:txBody>
      </p:sp>
      <p:pic>
        <p:nvPicPr>
          <p:cNvPr id="16"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6" y="214314"/>
            <a:ext cx="1430338" cy="709612"/>
          </a:xfrm>
          <a:prstGeom prst="rect">
            <a:avLst/>
          </a:prstGeom>
          <a:noFill/>
          <a:ln w="9525">
            <a:noFill/>
            <a:miter lim="800000"/>
            <a:headEnd/>
            <a:tailEnd/>
          </a:ln>
        </p:spPr>
      </p:pic>
      <p:pic>
        <p:nvPicPr>
          <p:cNvPr id="8" name="Рисунок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90" y="7691"/>
            <a:ext cx="622320" cy="975220"/>
          </a:xfrm>
          <a:prstGeom prst="rect">
            <a:avLst/>
          </a:prstGeom>
        </p:spPr>
      </p:pic>
      <p:pic>
        <p:nvPicPr>
          <p:cNvPr id="4" name="Рисунок 3"/>
          <p:cNvPicPr>
            <a:picLocks noChangeAspect="1"/>
          </p:cNvPicPr>
          <p:nvPr/>
        </p:nvPicPr>
        <p:blipFill>
          <a:blip r:embed="rId6"/>
          <a:stretch>
            <a:fillRect/>
          </a:stretch>
        </p:blipFill>
        <p:spPr>
          <a:xfrm>
            <a:off x="5398963" y="1071564"/>
            <a:ext cx="3607621" cy="3964268"/>
          </a:xfrm>
          <a:prstGeom prst="rect">
            <a:avLst/>
          </a:prstGeom>
        </p:spPr>
      </p:pic>
      <p:pic>
        <p:nvPicPr>
          <p:cNvPr id="5" name="Рисунок 4"/>
          <p:cNvPicPr>
            <a:picLocks noChangeAspect="1"/>
          </p:cNvPicPr>
          <p:nvPr/>
        </p:nvPicPr>
        <p:blipFill>
          <a:blip r:embed="rId7"/>
          <a:stretch>
            <a:fillRect/>
          </a:stretch>
        </p:blipFill>
        <p:spPr>
          <a:xfrm>
            <a:off x="227967" y="1096712"/>
            <a:ext cx="7315834" cy="3913971"/>
          </a:xfrm>
          <a:prstGeom prst="rect">
            <a:avLst/>
          </a:prstGeom>
        </p:spPr>
      </p:pic>
    </p:spTree>
    <p:extLst>
      <p:ext uri="{BB962C8B-B14F-4D97-AF65-F5344CB8AC3E}">
        <p14:creationId xmlns:p14="http://schemas.microsoft.com/office/powerpoint/2010/main" val="111965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3" name="Прямоугольник 2"/>
          <p:cNvSpPr/>
          <p:nvPr/>
        </p:nvSpPr>
        <p:spPr>
          <a:xfrm>
            <a:off x="91408" y="4219996"/>
            <a:ext cx="5272680" cy="872034"/>
          </a:xfrm>
          <a:prstGeom prst="rect">
            <a:avLst/>
          </a:prstGeom>
        </p:spPr>
        <p:txBody>
          <a:bodyPr wrap="square" lIns="68580" tIns="34290" rIns="68580" bIns="34290">
            <a:spAutoFit/>
          </a:bodyPr>
          <a:lstStyle/>
          <a:p>
            <a:pPr>
              <a:spcBef>
                <a:spcPts val="450"/>
              </a:spcBef>
            </a:pPr>
            <a:r>
              <a:rPr lang="ru-RU" sz="1200" dirty="0" smtClean="0">
                <a:solidFill>
                  <a:prstClr val="black"/>
                </a:solidFill>
              </a:rPr>
              <a:t>Анализ результатов ГИА-2013 по русскому языку, математике, физике, химии, информатике, биологии, истории, географии, иностранным языкам, обществознанию, литературе в Томской. – Томск, </a:t>
            </a:r>
            <a:r>
              <a:rPr lang="ru-RU" sz="1200" dirty="0">
                <a:solidFill>
                  <a:prstClr val="black"/>
                </a:solidFill>
              </a:rPr>
              <a:t>2013. – </a:t>
            </a:r>
            <a:r>
              <a:rPr lang="ru-RU" sz="1200" dirty="0" smtClean="0">
                <a:solidFill>
                  <a:prstClr val="black"/>
                </a:solidFill>
              </a:rPr>
              <a:t>274 </a:t>
            </a:r>
            <a:r>
              <a:rPr lang="ru-RU" sz="1200" dirty="0">
                <a:solidFill>
                  <a:prstClr val="black"/>
                </a:solidFill>
              </a:rPr>
              <a:t>с</a:t>
            </a:r>
            <a:r>
              <a:rPr lang="ru-RU" sz="1200" dirty="0" smtClean="0">
                <a:solidFill>
                  <a:prstClr val="black"/>
                </a:solidFill>
              </a:rPr>
              <a:t>.  </a:t>
            </a:r>
            <a:r>
              <a:rPr lang="ru-RU" sz="1200" b="1" dirty="0" smtClean="0">
                <a:solidFill>
                  <a:srgbClr val="C00000"/>
                </a:solidFill>
              </a:rPr>
              <a:t>Стр.73.</a:t>
            </a:r>
            <a:r>
              <a:rPr lang="ru-RU" sz="1200" dirty="0" smtClean="0">
                <a:solidFill>
                  <a:prstClr val="black"/>
                </a:solidFill>
              </a:rPr>
              <a:t> </a:t>
            </a:r>
          </a:p>
          <a:p>
            <a:pPr>
              <a:spcBef>
                <a:spcPts val="450"/>
              </a:spcBef>
            </a:pPr>
            <a:r>
              <a:rPr lang="en-US" sz="1200" dirty="0"/>
              <a:t> </a:t>
            </a:r>
            <a:r>
              <a:rPr lang="en-US" sz="1200" dirty="0">
                <a:hlinkClick r:id="rId4"/>
              </a:rPr>
              <a:t>http://coko.tomsk.ru/files/reports/analit-ege-2013.pdf</a:t>
            </a:r>
            <a:endParaRPr lang="ru-RU" sz="1200" dirty="0">
              <a:solidFill>
                <a:srgbClr val="FF0000"/>
              </a:solidFill>
              <a:hlinkClick r:id="rId5"/>
            </a:endParaRPr>
          </a:p>
        </p:txBody>
      </p:sp>
      <p:sp>
        <p:nvSpPr>
          <p:cNvPr id="12" name="Заголовок 1"/>
          <p:cNvSpPr>
            <a:spLocks noGrp="1"/>
          </p:cNvSpPr>
          <p:nvPr>
            <p:ph type="title"/>
          </p:nvPr>
        </p:nvSpPr>
        <p:spPr>
          <a:xfrm>
            <a:off x="-508" y="207607"/>
            <a:ext cx="5256584" cy="622366"/>
          </a:xfrm>
        </p:spPr>
        <p:txBody>
          <a:bodyPr/>
          <a:lstStyle/>
          <a:p>
            <a:pPr algn="l"/>
            <a:r>
              <a:rPr lang="ru-RU" sz="2300" dirty="0" smtClean="0">
                <a:solidFill>
                  <a:schemeClr val="bg1"/>
                </a:solidFill>
              </a:rPr>
              <a:t>Результаты ЕГЭ-2013 по Томской области</a:t>
            </a:r>
            <a:endParaRPr lang="ru-RU" sz="2300" dirty="0">
              <a:solidFill>
                <a:schemeClr val="bg1"/>
              </a:solidFill>
            </a:endParaRPr>
          </a:p>
        </p:txBody>
      </p:sp>
      <p:pic>
        <p:nvPicPr>
          <p:cNvPr id="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0022" t="24593" r="3365" b="29084"/>
          <a:stretch/>
        </p:blipFill>
        <p:spPr bwMode="auto">
          <a:xfrm>
            <a:off x="91408" y="915566"/>
            <a:ext cx="543599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5527398" y="339502"/>
            <a:ext cx="3546903" cy="4747453"/>
          </a:xfrm>
          <a:prstGeom prst="rect">
            <a:avLst/>
          </a:prstGeom>
          <a:solidFill>
            <a:schemeClr val="bg1"/>
          </a:solidFill>
        </p:spPr>
        <p:txBody>
          <a:bodyPr wrap="square" lIns="68580" tIns="34290" rIns="68580" bIns="34290">
            <a:spAutoFit/>
          </a:bodyPr>
          <a:lstStyle/>
          <a:p>
            <a:pPr marL="285750" indent="-285750">
              <a:buFont typeface="Arial" panose="020B0604020202020204" pitchFamily="34" charset="0"/>
              <a:buChar char="•"/>
            </a:pPr>
            <a:r>
              <a:rPr lang="ru-RU" sz="1600" i="1" dirty="0" smtClean="0">
                <a:solidFill>
                  <a:srgbClr val="FF0000"/>
                </a:solidFill>
              </a:rPr>
              <a:t>Числовые диапазоны не должны перекрываться.</a:t>
            </a:r>
          </a:p>
          <a:p>
            <a:pPr marL="285750" indent="-285750">
              <a:buFont typeface="Arial" panose="020B0604020202020204" pitchFamily="34" charset="0"/>
              <a:buChar char="•"/>
            </a:pPr>
            <a:r>
              <a:rPr lang="ru-RU" sz="1600" i="1" dirty="0" smtClean="0">
                <a:solidFill>
                  <a:srgbClr val="FF0000"/>
                </a:solidFill>
              </a:rPr>
              <a:t>Интервальный ряд построен неправильно. Чтобы правильно построить </a:t>
            </a:r>
            <a:r>
              <a:rPr lang="ru-RU" sz="1600" i="1" dirty="0">
                <a:solidFill>
                  <a:srgbClr val="FF0000"/>
                </a:solidFill>
              </a:rPr>
              <a:t>интервальный вариационный </a:t>
            </a:r>
            <a:r>
              <a:rPr lang="ru-RU" sz="1600" i="1" dirty="0" smtClean="0">
                <a:solidFill>
                  <a:srgbClr val="FF0000"/>
                </a:solidFill>
              </a:rPr>
              <a:t>ряд необходимо </a:t>
            </a:r>
            <a:r>
              <a:rPr lang="ru-RU" sz="1600" i="1" dirty="0">
                <a:solidFill>
                  <a:srgbClr val="FF0000"/>
                </a:solidFill>
              </a:rPr>
              <a:t>выбрать оптимальное число интервалов и установить длину каждого из </a:t>
            </a:r>
            <a:r>
              <a:rPr lang="ru-RU" sz="1600" i="1" dirty="0" smtClean="0">
                <a:solidFill>
                  <a:srgbClr val="FF0000"/>
                </a:solidFill>
              </a:rPr>
              <a:t>них. Длина </a:t>
            </a:r>
            <a:r>
              <a:rPr lang="ru-RU" sz="1600" i="1" dirty="0">
                <a:solidFill>
                  <a:srgbClr val="FF0000"/>
                </a:solidFill>
              </a:rPr>
              <a:t>интервала должна быть постоянной, поскольку при анализе вариационного ряда сравнивают частоты из разных групп. Оптимальное количество </a:t>
            </a:r>
            <a:r>
              <a:rPr lang="ru-RU" sz="1600" i="1" dirty="0" smtClean="0">
                <a:solidFill>
                  <a:srgbClr val="FF0000"/>
                </a:solidFill>
              </a:rPr>
              <a:t>групп рассчитывается по формуле </a:t>
            </a:r>
            <a:r>
              <a:rPr lang="ru-RU" sz="1600" i="1" dirty="0" err="1" smtClean="0">
                <a:solidFill>
                  <a:srgbClr val="FF0000"/>
                </a:solidFill>
              </a:rPr>
              <a:t>Стерждеса</a:t>
            </a:r>
            <a:r>
              <a:rPr lang="ru-RU" sz="1600" i="1" dirty="0" smtClean="0">
                <a:solidFill>
                  <a:srgbClr val="FF0000"/>
                </a:solidFill>
              </a:rPr>
              <a:t>:  h </a:t>
            </a:r>
            <a:r>
              <a:rPr lang="ru-RU" sz="1600" i="1" dirty="0">
                <a:solidFill>
                  <a:srgbClr val="FF0000"/>
                </a:solidFill>
              </a:rPr>
              <a:t>= 1 + 3,322 х </a:t>
            </a:r>
            <a:r>
              <a:rPr lang="ru-RU" sz="1600" i="1" dirty="0" err="1">
                <a:solidFill>
                  <a:srgbClr val="FF0000"/>
                </a:solidFill>
              </a:rPr>
              <a:t>ln</a:t>
            </a:r>
            <a:r>
              <a:rPr lang="ru-RU" sz="1600" i="1" dirty="0">
                <a:solidFill>
                  <a:srgbClr val="FF0000"/>
                </a:solidFill>
              </a:rPr>
              <a:t>(n), где</a:t>
            </a:r>
          </a:p>
          <a:p>
            <a:r>
              <a:rPr lang="ru-RU" sz="1600" i="1" dirty="0">
                <a:solidFill>
                  <a:srgbClr val="FF0000"/>
                </a:solidFill>
              </a:rPr>
              <a:t>h – число групп в вариационном ряду;</a:t>
            </a:r>
          </a:p>
          <a:p>
            <a:r>
              <a:rPr lang="ru-RU" sz="1600" i="1" dirty="0">
                <a:solidFill>
                  <a:srgbClr val="FF0000"/>
                </a:solidFill>
              </a:rPr>
              <a:t>n – численность совокупности</a:t>
            </a:r>
            <a:r>
              <a:rPr lang="ru-RU" sz="1600" i="1" dirty="0" smtClean="0">
                <a:solidFill>
                  <a:srgbClr val="FF0000"/>
                </a:solidFill>
              </a:rPr>
              <a:t>.</a:t>
            </a:r>
            <a:endParaRPr lang="ru-RU" sz="1600" i="1" dirty="0">
              <a:solidFill>
                <a:srgbClr val="FF0000"/>
              </a:solidFill>
            </a:endParaRPr>
          </a:p>
        </p:txBody>
      </p:sp>
      <p:sp>
        <p:nvSpPr>
          <p:cNvPr id="4" name="Овал 3"/>
          <p:cNvSpPr/>
          <p:nvPr/>
        </p:nvSpPr>
        <p:spPr>
          <a:xfrm>
            <a:off x="755576" y="3570134"/>
            <a:ext cx="1944216" cy="43204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603206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pic>
        <p:nvPicPr>
          <p:cNvPr id="6"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7"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graphicFrame>
        <p:nvGraphicFramePr>
          <p:cNvPr id="17" name="Диаграмма 16"/>
          <p:cNvGraphicFramePr/>
          <p:nvPr>
            <p:extLst>
              <p:ext uri="{D42A27DB-BD31-4B8C-83A1-F6EECF244321}">
                <p14:modId xmlns:p14="http://schemas.microsoft.com/office/powerpoint/2010/main" val="1094701478"/>
              </p:ext>
            </p:extLst>
          </p:nvPr>
        </p:nvGraphicFramePr>
        <p:xfrm>
          <a:off x="251520" y="983402"/>
          <a:ext cx="5544616" cy="403662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4"/>
          <p:cNvSpPr txBox="1">
            <a:spLocks noChangeArrowheads="1"/>
          </p:cNvSpPr>
          <p:nvPr/>
        </p:nvSpPr>
        <p:spPr bwMode="auto">
          <a:xfrm>
            <a:off x="971600" y="1557718"/>
            <a:ext cx="72008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24,7%</a:t>
            </a:r>
            <a:endParaRPr lang="ru-RU" sz="1400" dirty="0">
              <a:solidFill>
                <a:srgbClr val="C00000"/>
              </a:solidFill>
            </a:endParaRPr>
          </a:p>
        </p:txBody>
      </p:sp>
      <p:sp>
        <p:nvSpPr>
          <p:cNvPr id="23" name="Заголовок 1"/>
          <p:cNvSpPr txBox="1">
            <a:spLocks/>
          </p:cNvSpPr>
          <p:nvPr/>
        </p:nvSpPr>
        <p:spPr bwMode="auto">
          <a:xfrm>
            <a:off x="-509" y="51470"/>
            <a:ext cx="7452233" cy="10081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400" dirty="0" smtClean="0">
                <a:solidFill>
                  <a:schemeClr val="bg1"/>
                </a:solidFill>
              </a:rPr>
              <a:t>По химии доля </a:t>
            </a:r>
            <a:r>
              <a:rPr lang="ru-RU" sz="2400" dirty="0" err="1" smtClean="0">
                <a:solidFill>
                  <a:schemeClr val="bg1"/>
                </a:solidFill>
              </a:rPr>
              <a:t>высокобалльных</a:t>
            </a:r>
            <a:r>
              <a:rPr lang="ru-RU" sz="2400" dirty="0" smtClean="0">
                <a:solidFill>
                  <a:schemeClr val="bg1"/>
                </a:solidFill>
              </a:rPr>
              <a:t> результатов на ЕГЭ-2013 в Томской области увеличилось в 2,4 раза по сравнению с ЕГЭ-2012</a:t>
            </a:r>
            <a:endParaRPr lang="ru-RU" sz="2400" dirty="0">
              <a:solidFill>
                <a:schemeClr val="bg1"/>
              </a:solidFill>
            </a:endParaRPr>
          </a:p>
        </p:txBody>
      </p:sp>
      <p:sp>
        <p:nvSpPr>
          <p:cNvPr id="25" name="TextBox 14"/>
          <p:cNvSpPr txBox="1">
            <a:spLocks noChangeArrowheads="1"/>
          </p:cNvSpPr>
          <p:nvPr/>
        </p:nvSpPr>
        <p:spPr bwMode="auto">
          <a:xfrm>
            <a:off x="4067944" y="1573050"/>
            <a:ext cx="57606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59,9%</a:t>
            </a:r>
            <a:endParaRPr lang="ru-RU" sz="1400" dirty="0">
              <a:solidFill>
                <a:srgbClr val="C00000"/>
              </a:solidFill>
            </a:endParaRPr>
          </a:p>
        </p:txBody>
      </p:sp>
      <p:sp>
        <p:nvSpPr>
          <p:cNvPr id="26" name="TextBox 14"/>
          <p:cNvSpPr txBox="1">
            <a:spLocks noChangeArrowheads="1"/>
          </p:cNvSpPr>
          <p:nvPr/>
        </p:nvSpPr>
        <p:spPr bwMode="auto">
          <a:xfrm>
            <a:off x="963789" y="2605235"/>
            <a:ext cx="72008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38,6%</a:t>
            </a:r>
            <a:endParaRPr lang="ru-RU" sz="1400" dirty="0">
              <a:solidFill>
                <a:srgbClr val="C00000"/>
              </a:solidFill>
            </a:endParaRPr>
          </a:p>
        </p:txBody>
      </p:sp>
      <p:sp>
        <p:nvSpPr>
          <p:cNvPr id="27" name="TextBox 14"/>
          <p:cNvSpPr txBox="1">
            <a:spLocks noChangeArrowheads="1"/>
          </p:cNvSpPr>
          <p:nvPr/>
        </p:nvSpPr>
        <p:spPr bwMode="auto">
          <a:xfrm>
            <a:off x="4036113" y="3507602"/>
            <a:ext cx="57606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26,6%</a:t>
            </a:r>
            <a:endParaRPr lang="ru-RU" sz="1400" dirty="0">
              <a:solidFill>
                <a:srgbClr val="C00000"/>
              </a:solidFill>
            </a:endParaRPr>
          </a:p>
        </p:txBody>
      </p:sp>
      <p:sp>
        <p:nvSpPr>
          <p:cNvPr id="28" name="TextBox 14"/>
          <p:cNvSpPr txBox="1">
            <a:spLocks noChangeArrowheads="1"/>
          </p:cNvSpPr>
          <p:nvPr/>
        </p:nvSpPr>
        <p:spPr bwMode="auto">
          <a:xfrm>
            <a:off x="973025" y="3645524"/>
            <a:ext cx="72008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27,2%</a:t>
            </a:r>
            <a:endParaRPr lang="ru-RU" sz="1400" dirty="0">
              <a:solidFill>
                <a:srgbClr val="C00000"/>
              </a:solidFill>
            </a:endParaRPr>
          </a:p>
        </p:txBody>
      </p:sp>
      <p:sp>
        <p:nvSpPr>
          <p:cNvPr id="29" name="TextBox 14"/>
          <p:cNvSpPr txBox="1">
            <a:spLocks noChangeArrowheads="1"/>
          </p:cNvSpPr>
          <p:nvPr/>
        </p:nvSpPr>
        <p:spPr bwMode="auto">
          <a:xfrm>
            <a:off x="4029727" y="4137040"/>
            <a:ext cx="57606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11,7%</a:t>
            </a:r>
            <a:endParaRPr lang="ru-RU" sz="1400" dirty="0">
              <a:solidFill>
                <a:srgbClr val="C00000"/>
              </a:solidFill>
            </a:endParaRPr>
          </a:p>
        </p:txBody>
      </p:sp>
      <p:sp>
        <p:nvSpPr>
          <p:cNvPr id="30" name="TextBox 14"/>
          <p:cNvSpPr txBox="1">
            <a:spLocks noChangeArrowheads="1"/>
          </p:cNvSpPr>
          <p:nvPr/>
        </p:nvSpPr>
        <p:spPr bwMode="auto">
          <a:xfrm>
            <a:off x="973025" y="4257353"/>
            <a:ext cx="72008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9,5%</a:t>
            </a:r>
            <a:endParaRPr lang="ru-RU" sz="1400" dirty="0">
              <a:solidFill>
                <a:srgbClr val="C00000"/>
              </a:solidFill>
            </a:endParaRPr>
          </a:p>
        </p:txBody>
      </p:sp>
      <p:sp>
        <p:nvSpPr>
          <p:cNvPr id="31" name="TextBox 14"/>
          <p:cNvSpPr txBox="1">
            <a:spLocks noChangeArrowheads="1"/>
          </p:cNvSpPr>
          <p:nvPr/>
        </p:nvSpPr>
        <p:spPr bwMode="auto">
          <a:xfrm>
            <a:off x="4716016" y="4370648"/>
            <a:ext cx="50405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sz="1400" dirty="0" smtClean="0">
                <a:solidFill>
                  <a:srgbClr val="C00000"/>
                </a:solidFill>
              </a:rPr>
              <a:t>1,8%</a:t>
            </a:r>
            <a:endParaRPr lang="ru-RU" sz="1400" dirty="0">
              <a:solidFill>
                <a:srgbClr val="C00000"/>
              </a:solidFill>
            </a:endParaRPr>
          </a:p>
        </p:txBody>
      </p:sp>
      <p:sp>
        <p:nvSpPr>
          <p:cNvPr id="32" name="Прямоугольник 31"/>
          <p:cNvSpPr/>
          <p:nvPr/>
        </p:nvSpPr>
        <p:spPr>
          <a:xfrm>
            <a:off x="5940152" y="1300972"/>
            <a:ext cx="3096344" cy="1608133"/>
          </a:xfrm>
          <a:prstGeom prst="rect">
            <a:avLst/>
          </a:prstGeom>
          <a:solidFill>
            <a:schemeClr val="bg1"/>
          </a:solidFill>
        </p:spPr>
        <p:txBody>
          <a:bodyPr wrap="square" lIns="68580" tIns="34290" rIns="68580" bIns="34290">
            <a:spAutoFit/>
          </a:bodyPr>
          <a:lstStyle/>
          <a:p>
            <a:r>
              <a:rPr lang="ru-RU" sz="2000" i="1" dirty="0" smtClean="0">
                <a:solidFill>
                  <a:srgbClr val="FF0000"/>
                </a:solidFill>
              </a:rPr>
              <a:t>Правильнее было бы границу </a:t>
            </a:r>
            <a:r>
              <a:rPr lang="ru-RU" sz="2000" i="1" dirty="0" err="1" smtClean="0">
                <a:solidFill>
                  <a:srgbClr val="FF0000"/>
                </a:solidFill>
              </a:rPr>
              <a:t>высокобалльных</a:t>
            </a:r>
            <a:r>
              <a:rPr lang="ru-RU" sz="2000" i="1" dirty="0" smtClean="0">
                <a:solidFill>
                  <a:srgbClr val="FF0000"/>
                </a:solidFill>
              </a:rPr>
              <a:t> результатов совместить с границей ТБ2 (по химии = 80 баллов)</a:t>
            </a:r>
            <a:endParaRPr lang="ru-RU" sz="2000" i="1" dirty="0">
              <a:solidFill>
                <a:srgbClr val="FF0000"/>
              </a:solidFill>
            </a:endParaRPr>
          </a:p>
        </p:txBody>
      </p:sp>
    </p:spTree>
    <p:extLst>
      <p:ext uri="{BB962C8B-B14F-4D97-AF65-F5344CB8AC3E}">
        <p14:creationId xmlns:p14="http://schemas.microsoft.com/office/powerpoint/2010/main" val="665814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12" name="Заголовок 1"/>
          <p:cNvSpPr>
            <a:spLocks noGrp="1"/>
          </p:cNvSpPr>
          <p:nvPr>
            <p:ph type="title"/>
          </p:nvPr>
        </p:nvSpPr>
        <p:spPr>
          <a:xfrm>
            <a:off x="0" y="0"/>
            <a:ext cx="4211960" cy="1059582"/>
          </a:xfrm>
        </p:spPr>
        <p:txBody>
          <a:bodyPr/>
          <a:lstStyle/>
          <a:p>
            <a:pPr algn="l"/>
            <a:r>
              <a:rPr lang="ru-RU" sz="1600" dirty="0">
                <a:solidFill>
                  <a:schemeClr val="bg1"/>
                </a:solidFill>
              </a:rPr>
              <a:t>Определение факторов, связанных с низкими результатами ЕГЭ выпускников 11 классов: оценка вклада мотивационных и семейных </a:t>
            </a:r>
            <a:r>
              <a:rPr lang="ru-RU" sz="1600" dirty="0" smtClean="0">
                <a:solidFill>
                  <a:schemeClr val="bg1"/>
                </a:solidFill>
              </a:rPr>
              <a:t>характеристик </a:t>
            </a:r>
            <a:r>
              <a:rPr lang="en-US" sz="1600" dirty="0" smtClean="0">
                <a:solidFill>
                  <a:schemeClr val="bg1"/>
                </a:solidFill>
              </a:rPr>
              <a:t>http</a:t>
            </a:r>
            <a:r>
              <a:rPr lang="en-US" sz="1600" dirty="0">
                <a:solidFill>
                  <a:schemeClr val="bg1"/>
                </a:solidFill>
              </a:rPr>
              <a:t>://ioe.hse.ru/seminar0910</a:t>
            </a:r>
            <a:endParaRPr lang="ru-RU" sz="1600" dirty="0">
              <a:solidFill>
                <a:schemeClr val="bg1"/>
              </a:solidFill>
            </a:endParaRPr>
          </a:p>
        </p:txBody>
      </p:sp>
      <p:graphicFrame>
        <p:nvGraphicFramePr>
          <p:cNvPr id="5" name="Диаграмма 4"/>
          <p:cNvGraphicFramePr/>
          <p:nvPr>
            <p:extLst>
              <p:ext uri="{D42A27DB-BD31-4B8C-83A1-F6EECF244321}">
                <p14:modId xmlns:p14="http://schemas.microsoft.com/office/powerpoint/2010/main" val="1168898243"/>
              </p:ext>
            </p:extLst>
          </p:nvPr>
        </p:nvGraphicFramePr>
        <p:xfrm>
          <a:off x="107504" y="1157288"/>
          <a:ext cx="3528392" cy="3960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622042029"/>
              </p:ext>
            </p:extLst>
          </p:nvPr>
        </p:nvGraphicFramePr>
        <p:xfrm>
          <a:off x="4075162" y="51470"/>
          <a:ext cx="5040238" cy="496855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426243" y="3939902"/>
            <a:ext cx="2448272" cy="584775"/>
          </a:xfrm>
          <a:prstGeom prst="rect">
            <a:avLst/>
          </a:prstGeom>
          <a:noFill/>
        </p:spPr>
        <p:txBody>
          <a:bodyPr wrap="square" rtlCol="0">
            <a:spAutoFit/>
          </a:bodyPr>
          <a:lstStyle/>
          <a:p>
            <a:r>
              <a:rPr lang="ru-RU" sz="1600" b="1" dirty="0" smtClean="0"/>
              <a:t>Привычный способ представления данных</a:t>
            </a:r>
            <a:endParaRPr lang="ru-RU" sz="1600" b="1" dirty="0"/>
          </a:p>
        </p:txBody>
      </p:sp>
      <p:sp>
        <p:nvSpPr>
          <p:cNvPr id="6" name="Стрелка вправо 5"/>
          <p:cNvSpPr/>
          <p:nvPr/>
        </p:nvSpPr>
        <p:spPr>
          <a:xfrm>
            <a:off x="3707904" y="3365460"/>
            <a:ext cx="504056" cy="646449"/>
          </a:xfrm>
          <a:prstGeom prst="rightArrow">
            <a:avLst>
              <a:gd name="adj1" fmla="val 50000"/>
              <a:gd name="adj2" fmla="val 43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8837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12" name="Заголовок 1"/>
          <p:cNvSpPr>
            <a:spLocks noGrp="1"/>
          </p:cNvSpPr>
          <p:nvPr>
            <p:ph type="title"/>
          </p:nvPr>
        </p:nvSpPr>
        <p:spPr>
          <a:xfrm>
            <a:off x="5813513" y="195486"/>
            <a:ext cx="2934951" cy="622366"/>
          </a:xfrm>
        </p:spPr>
        <p:txBody>
          <a:bodyPr/>
          <a:lstStyle/>
          <a:p>
            <a:pPr algn="l"/>
            <a:r>
              <a:rPr lang="ru-RU" sz="2300" dirty="0" smtClean="0">
                <a:solidFill>
                  <a:schemeClr val="bg1"/>
                </a:solidFill>
              </a:rPr>
              <a:t>Результаты ЕГЭ-2013 по Республике Коми</a:t>
            </a:r>
            <a:endParaRPr lang="ru-RU" sz="2300" dirty="0">
              <a:solidFill>
                <a:schemeClr val="bg1"/>
              </a:solidFill>
            </a:endParaRPr>
          </a:p>
        </p:txBody>
      </p:sp>
      <p:sp>
        <p:nvSpPr>
          <p:cNvPr id="9" name="Прямоугольник 8"/>
          <p:cNvSpPr/>
          <p:nvPr/>
        </p:nvSpPr>
        <p:spPr>
          <a:xfrm>
            <a:off x="6660231" y="1275606"/>
            <a:ext cx="2458066" cy="1546577"/>
          </a:xfrm>
          <a:prstGeom prst="rect">
            <a:avLst/>
          </a:prstGeom>
          <a:solidFill>
            <a:schemeClr val="bg1"/>
          </a:solidFill>
        </p:spPr>
        <p:txBody>
          <a:bodyPr wrap="square" lIns="68580" tIns="34290" rIns="68580" bIns="34290">
            <a:spAutoFit/>
          </a:bodyPr>
          <a:lstStyle/>
          <a:p>
            <a:r>
              <a:rPr lang="ru-RU" sz="1600" i="1" dirty="0" smtClean="0">
                <a:solidFill>
                  <a:srgbClr val="FF0000"/>
                </a:solidFill>
              </a:rPr>
              <a:t>Какие причины могут вызвать представленное на графике распределение тестовых баллов ЕГЭ и динамику по годам?</a:t>
            </a:r>
            <a:endParaRPr lang="ru-RU" sz="1600" i="1" dirty="0">
              <a:solidFill>
                <a:srgbClr val="FF000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0" y="1059582"/>
            <a:ext cx="6606481" cy="396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084168" y="4047945"/>
            <a:ext cx="2969706" cy="1056700"/>
          </a:xfrm>
          <a:prstGeom prst="rect">
            <a:avLst/>
          </a:prstGeom>
          <a:solidFill>
            <a:schemeClr val="bg1"/>
          </a:solidFill>
        </p:spPr>
        <p:txBody>
          <a:bodyPr wrap="square" lIns="68580" tIns="34290" rIns="68580" bIns="34290">
            <a:spAutoFit/>
          </a:bodyPr>
          <a:lstStyle/>
          <a:p>
            <a:pPr>
              <a:spcBef>
                <a:spcPts val="450"/>
              </a:spcBef>
            </a:pPr>
            <a:r>
              <a:rPr lang="ru-RU" sz="1200" dirty="0">
                <a:solidFill>
                  <a:prstClr val="black"/>
                </a:solidFill>
              </a:rPr>
              <a:t>Статистические информационно-аналитические </a:t>
            </a:r>
            <a:r>
              <a:rPr lang="ru-RU" sz="1200" dirty="0" smtClean="0">
                <a:solidFill>
                  <a:prstClr val="black"/>
                </a:solidFill>
              </a:rPr>
              <a:t>материалы ЕГЭ-2013 Республика Коми/</a:t>
            </a:r>
            <a:r>
              <a:rPr lang="ru-RU" sz="1200" dirty="0" err="1" smtClean="0">
                <a:solidFill>
                  <a:prstClr val="black"/>
                </a:solidFill>
              </a:rPr>
              <a:t>общ.рук.О.Ю.Мазанова</a:t>
            </a:r>
            <a:r>
              <a:rPr lang="ru-RU" sz="1200" dirty="0" smtClean="0">
                <a:solidFill>
                  <a:prstClr val="black"/>
                </a:solidFill>
              </a:rPr>
              <a:t> </a:t>
            </a:r>
            <a:r>
              <a:rPr lang="ru-RU" sz="1200" dirty="0">
                <a:solidFill>
                  <a:prstClr val="black"/>
                </a:solidFill>
              </a:rPr>
              <a:t>– </a:t>
            </a:r>
            <a:r>
              <a:rPr lang="ru-RU" sz="1200" dirty="0" smtClean="0">
                <a:solidFill>
                  <a:prstClr val="black"/>
                </a:solidFill>
              </a:rPr>
              <a:t>Сыктывкар, </a:t>
            </a:r>
            <a:r>
              <a:rPr lang="ru-RU" sz="1200" dirty="0">
                <a:solidFill>
                  <a:prstClr val="black"/>
                </a:solidFill>
              </a:rPr>
              <a:t>2013. – </a:t>
            </a:r>
            <a:r>
              <a:rPr lang="ru-RU" sz="1200" dirty="0" smtClean="0">
                <a:solidFill>
                  <a:prstClr val="black"/>
                </a:solidFill>
              </a:rPr>
              <a:t>122 </a:t>
            </a:r>
            <a:r>
              <a:rPr lang="ru-RU" sz="1200" dirty="0">
                <a:solidFill>
                  <a:prstClr val="black"/>
                </a:solidFill>
              </a:rPr>
              <a:t>с</a:t>
            </a:r>
            <a:r>
              <a:rPr lang="ru-RU" sz="1200" dirty="0" smtClean="0">
                <a:solidFill>
                  <a:prstClr val="black"/>
                </a:solidFill>
              </a:rPr>
              <a:t>.  </a:t>
            </a:r>
            <a:r>
              <a:rPr lang="ru-RU" sz="1200" b="1" dirty="0" smtClean="0">
                <a:solidFill>
                  <a:srgbClr val="C00000"/>
                </a:solidFill>
              </a:rPr>
              <a:t>Стр.115.</a:t>
            </a:r>
            <a:r>
              <a:rPr lang="ru-RU" sz="1200" dirty="0" smtClean="0">
                <a:solidFill>
                  <a:prstClr val="black"/>
                </a:solidFill>
              </a:rPr>
              <a:t> </a:t>
            </a:r>
          </a:p>
          <a:p>
            <a:pPr>
              <a:spcBef>
                <a:spcPts val="450"/>
              </a:spcBef>
            </a:pPr>
            <a:r>
              <a:rPr lang="en-US" sz="1200" dirty="0">
                <a:solidFill>
                  <a:prstClr val="black"/>
                </a:solidFill>
                <a:hlinkClick r:id="rId5"/>
              </a:rPr>
              <a:t>http://ricoko.ru/?page_id=2213</a:t>
            </a:r>
            <a:endParaRPr lang="ru-RU" sz="1200" dirty="0">
              <a:solidFill>
                <a:srgbClr val="FF0000"/>
              </a:solidFill>
              <a:hlinkClick r:id="rId5"/>
            </a:endParaRPr>
          </a:p>
        </p:txBody>
      </p:sp>
      <p:sp>
        <p:nvSpPr>
          <p:cNvPr id="11" name="Овал 10"/>
          <p:cNvSpPr/>
          <p:nvPr/>
        </p:nvSpPr>
        <p:spPr>
          <a:xfrm rot="16200000">
            <a:off x="-1071501" y="2832906"/>
            <a:ext cx="2880320" cy="62981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36277"/>
            <a:ext cx="546349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35696" y="1491630"/>
            <a:ext cx="2952328" cy="307777"/>
          </a:xfrm>
          <a:prstGeom prst="rect">
            <a:avLst/>
          </a:prstGeom>
          <a:noFill/>
        </p:spPr>
        <p:txBody>
          <a:bodyPr wrap="square" rtlCol="0">
            <a:spAutoFit/>
          </a:bodyPr>
          <a:lstStyle/>
          <a:p>
            <a:pPr algn="ctr"/>
            <a:r>
              <a:rPr lang="ru-RU" sz="1400" dirty="0" smtClean="0"/>
              <a:t>Французский язык</a:t>
            </a:r>
            <a:endParaRPr lang="ru-RU" sz="1400" dirty="0"/>
          </a:p>
        </p:txBody>
      </p:sp>
    </p:spTree>
    <p:extLst>
      <p:ext uri="{BB962C8B-B14F-4D97-AF65-F5344CB8AC3E}">
        <p14:creationId xmlns:p14="http://schemas.microsoft.com/office/powerpoint/2010/main" val="269549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3" name="Прямоугольник 2"/>
          <p:cNvSpPr/>
          <p:nvPr/>
        </p:nvSpPr>
        <p:spPr>
          <a:xfrm>
            <a:off x="1" y="4051318"/>
            <a:ext cx="5148064" cy="931024"/>
          </a:xfrm>
          <a:prstGeom prst="rect">
            <a:avLst/>
          </a:prstGeom>
        </p:spPr>
        <p:txBody>
          <a:bodyPr wrap="square" lIns="68580" tIns="34290" rIns="68580" bIns="34290">
            <a:spAutoFit/>
          </a:bodyPr>
          <a:lstStyle/>
          <a:p>
            <a:pPr>
              <a:spcBef>
                <a:spcPts val="450"/>
              </a:spcBef>
            </a:pPr>
            <a:r>
              <a:rPr lang="ru-RU" sz="1100" dirty="0">
                <a:solidFill>
                  <a:prstClr val="black"/>
                </a:solidFill>
              </a:rPr>
              <a:t>Результаты государственной итоговой аттестации по образовательным программам среднего общего образования в Чувашской Республике в 2014 году. Сборник статистических </a:t>
            </a:r>
            <a:r>
              <a:rPr lang="ru-RU" sz="1100" dirty="0" smtClean="0">
                <a:solidFill>
                  <a:prstClr val="black"/>
                </a:solidFill>
              </a:rPr>
              <a:t>материалов. </a:t>
            </a:r>
            <a:r>
              <a:rPr lang="ru-RU" sz="1100" dirty="0">
                <a:solidFill>
                  <a:prstClr val="black"/>
                </a:solidFill>
              </a:rPr>
              <a:t>– Чебоксары: БУ «Республиканский центр новых образовательных технологий» Минобразования Чувашии, 2014. – 136 с.  </a:t>
            </a:r>
            <a:r>
              <a:rPr lang="ru-RU" sz="1100" b="1" dirty="0" smtClean="0">
                <a:solidFill>
                  <a:srgbClr val="C00000"/>
                </a:solidFill>
              </a:rPr>
              <a:t>Стр.47.</a:t>
            </a:r>
            <a:r>
              <a:rPr lang="ru-RU" sz="1100" dirty="0" smtClean="0">
                <a:solidFill>
                  <a:prstClr val="black"/>
                </a:solidFill>
              </a:rPr>
              <a:t> </a:t>
            </a:r>
            <a:r>
              <a:rPr lang="en-US" sz="1200" dirty="0">
                <a:solidFill>
                  <a:prstClr val="black"/>
                </a:solidFill>
                <a:hlinkClick r:id="rId4"/>
              </a:rPr>
              <a:t>http://ege21.ru/monitoringi/sbornik_egeh-2014_itogo.pdf</a:t>
            </a:r>
            <a:endParaRPr lang="ru-RU" sz="1200" dirty="0">
              <a:solidFill>
                <a:srgbClr val="FF0000"/>
              </a:solidFill>
              <a:hlinkClick r:id="rId4"/>
            </a:endParaRPr>
          </a:p>
        </p:txBody>
      </p:sp>
      <p:sp>
        <p:nvSpPr>
          <p:cNvPr id="12" name="Заголовок 1"/>
          <p:cNvSpPr>
            <a:spLocks noGrp="1"/>
          </p:cNvSpPr>
          <p:nvPr>
            <p:ph type="title"/>
          </p:nvPr>
        </p:nvSpPr>
        <p:spPr>
          <a:xfrm>
            <a:off x="6588224" y="19053"/>
            <a:ext cx="2304256" cy="622366"/>
          </a:xfrm>
        </p:spPr>
        <p:txBody>
          <a:bodyPr/>
          <a:lstStyle/>
          <a:p>
            <a:pPr algn="l"/>
            <a:r>
              <a:rPr lang="ru-RU" sz="2300" dirty="0" smtClean="0">
                <a:solidFill>
                  <a:schemeClr val="bg1"/>
                </a:solidFill>
              </a:rPr>
              <a:t>Пресловутый</a:t>
            </a:r>
            <a:br>
              <a:rPr lang="ru-RU" sz="2300" dirty="0" smtClean="0">
                <a:solidFill>
                  <a:schemeClr val="bg1"/>
                </a:solidFill>
              </a:rPr>
            </a:br>
            <a:r>
              <a:rPr lang="ru-RU" sz="2300" dirty="0" smtClean="0">
                <a:solidFill>
                  <a:schemeClr val="bg1"/>
                </a:solidFill>
              </a:rPr>
              <a:t>средний балл…</a:t>
            </a:r>
            <a:endParaRPr lang="ru-RU" sz="2300" dirty="0">
              <a:solidFill>
                <a:schemeClr val="bg1"/>
              </a:solidFill>
            </a:endParaRPr>
          </a:p>
        </p:txBody>
      </p:sp>
      <p:sp>
        <p:nvSpPr>
          <p:cNvPr id="9" name="Прямоугольник 8"/>
          <p:cNvSpPr/>
          <p:nvPr/>
        </p:nvSpPr>
        <p:spPr>
          <a:xfrm>
            <a:off x="6220583" y="1275606"/>
            <a:ext cx="2959929" cy="2285241"/>
          </a:xfrm>
          <a:prstGeom prst="rect">
            <a:avLst/>
          </a:prstGeom>
          <a:solidFill>
            <a:schemeClr val="bg1"/>
          </a:solidFill>
        </p:spPr>
        <p:txBody>
          <a:bodyPr wrap="square" lIns="68580" tIns="34290" rIns="68580" bIns="34290">
            <a:spAutoFit/>
          </a:bodyPr>
          <a:lstStyle/>
          <a:p>
            <a:r>
              <a:rPr lang="ru-RU" sz="1600" i="1" dirty="0" err="1">
                <a:solidFill>
                  <a:srgbClr val="FF0000"/>
                </a:solidFill>
              </a:rPr>
              <a:t>Стобалльная</a:t>
            </a:r>
            <a:r>
              <a:rPr lang="ru-RU" sz="1600" i="1" dirty="0">
                <a:solidFill>
                  <a:srgbClr val="FF0000"/>
                </a:solidFill>
              </a:rPr>
              <a:t> шкала по предметам и по годам не совпадает, поэтому использование среднего бала и показателей, фиксирующий единый для всех предметов порог (например, </a:t>
            </a:r>
            <a:r>
              <a:rPr lang="ru-RU" sz="1600" i="1" dirty="0" smtClean="0">
                <a:solidFill>
                  <a:srgbClr val="FF0000"/>
                </a:solidFill>
              </a:rPr>
              <a:t>доля набравших 80 и более баллов</a:t>
            </a:r>
            <a:r>
              <a:rPr lang="ru-RU" sz="1600" i="1" dirty="0">
                <a:solidFill>
                  <a:srgbClr val="FF0000"/>
                </a:solidFill>
              </a:rPr>
              <a:t>) является некорректным.</a:t>
            </a:r>
          </a:p>
        </p:txBody>
      </p:sp>
      <p:sp>
        <p:nvSpPr>
          <p:cNvPr id="5" name="Прямоугольник 4"/>
          <p:cNvSpPr/>
          <p:nvPr/>
        </p:nvSpPr>
        <p:spPr>
          <a:xfrm>
            <a:off x="5068835" y="3902559"/>
            <a:ext cx="4049462" cy="1169551"/>
          </a:xfrm>
          <a:prstGeom prst="rect">
            <a:avLst/>
          </a:prstGeom>
        </p:spPr>
        <p:txBody>
          <a:bodyPr wrap="square">
            <a:spAutoFit/>
          </a:bodyPr>
          <a:lstStyle/>
          <a:p>
            <a:pPr>
              <a:spcBef>
                <a:spcPts val="600"/>
              </a:spcBef>
            </a:pPr>
            <a:r>
              <a:rPr lang="ru-RU" sz="1400" dirty="0" smtClean="0"/>
              <a:t>Подробнее см. </a:t>
            </a:r>
            <a:r>
              <a:rPr lang="ru-RU" sz="1400" dirty="0" err="1" smtClean="0"/>
              <a:t>вебинар</a:t>
            </a:r>
            <a:r>
              <a:rPr lang="ru-RU" sz="1400" dirty="0" smtClean="0"/>
              <a:t> </a:t>
            </a:r>
            <a:r>
              <a:rPr lang="ru-RU" sz="1400" dirty="0"/>
              <a:t>РТЦ </a:t>
            </a:r>
            <a:r>
              <a:rPr lang="ru-RU" sz="1400" b="1" dirty="0">
                <a:effectLst>
                  <a:outerShdw blurRad="38100" dist="38100" dir="2700000" algn="tl">
                    <a:srgbClr val="000000">
                      <a:alpha val="43137"/>
                    </a:srgbClr>
                  </a:outerShdw>
                </a:effectLst>
              </a:rPr>
              <a:t>«Представление результатов оценки учебных достижений: почему нельзя полностью доверять среднему баллу теста?»</a:t>
            </a:r>
            <a:r>
              <a:rPr lang="ru-RU" sz="1400" dirty="0"/>
              <a:t> Презентация и видео доступны здесь </a:t>
            </a:r>
            <a:r>
              <a:rPr lang="en-US" sz="1400" dirty="0">
                <a:hlinkClick r:id="rId5"/>
              </a:rPr>
              <a:t>http://www.rtc-edu.ru/trainings/webinar/224</a:t>
            </a:r>
            <a:endParaRPr lang="ru-RU" sz="1400" dirty="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0538"/>
            <a:ext cx="626469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253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944564"/>
          </a:xfrm>
          <a:prstGeom prst="rect">
            <a:avLst/>
          </a:prstGeom>
          <a:noFill/>
          <a:ln w="9525">
            <a:noFill/>
            <a:miter lim="800000"/>
            <a:headEnd/>
            <a:tailEnd/>
          </a:ln>
        </p:spPr>
      </p:pic>
      <p:sp>
        <p:nvSpPr>
          <p:cNvPr id="2" name="Заголовок 1"/>
          <p:cNvSpPr>
            <a:spLocks noGrp="1"/>
          </p:cNvSpPr>
          <p:nvPr>
            <p:ph type="ctrTitle"/>
          </p:nvPr>
        </p:nvSpPr>
        <p:spPr>
          <a:xfrm>
            <a:off x="107504" y="-20538"/>
            <a:ext cx="7344221" cy="828675"/>
          </a:xfrm>
        </p:spPr>
        <p:txBody>
          <a:bodyPr/>
          <a:lstStyle/>
          <a:p>
            <a:r>
              <a:rPr lang="ru-RU" sz="2800" dirty="0" smtClean="0">
                <a:solidFill>
                  <a:schemeClr val="bg1"/>
                </a:solidFill>
              </a:rPr>
              <a:t>МАТРИЦА СООТВЕТСТВИЯ</a:t>
            </a:r>
            <a:br>
              <a:rPr lang="ru-RU" sz="2800" dirty="0" smtClean="0">
                <a:solidFill>
                  <a:schemeClr val="bg1"/>
                </a:solidFill>
              </a:rPr>
            </a:br>
            <a:r>
              <a:rPr lang="ru-RU" sz="2800" dirty="0" smtClean="0">
                <a:solidFill>
                  <a:schemeClr val="bg1"/>
                </a:solidFill>
              </a:rPr>
              <a:t>ТИПОВ СРАВНЕНИЙ И ДИАГРАММ</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51470"/>
            <a:ext cx="1430338" cy="709612"/>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897656"/>
            <a:ext cx="970348" cy="7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Диаграмма 3"/>
          <p:cNvGraphicFramePr/>
          <p:nvPr>
            <p:extLst>
              <p:ext uri="{D42A27DB-BD31-4B8C-83A1-F6EECF244321}">
                <p14:modId xmlns:p14="http://schemas.microsoft.com/office/powerpoint/2010/main" val="2443649808"/>
              </p:ext>
            </p:extLst>
          </p:nvPr>
        </p:nvGraphicFramePr>
        <p:xfrm>
          <a:off x="1259632" y="1275607"/>
          <a:ext cx="1368152" cy="9721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19097704"/>
              </p:ext>
            </p:extLst>
          </p:nvPr>
        </p:nvGraphicFramePr>
        <p:xfrm>
          <a:off x="1212304" y="987574"/>
          <a:ext cx="7896200" cy="364057"/>
        </p:xfrm>
        <a:graphic>
          <a:graphicData uri="http://schemas.openxmlformats.org/drawingml/2006/table">
            <a:tbl>
              <a:tblPr firstRow="1" bandRow="1">
                <a:tableStyleId>{5C22544A-7EE6-4342-B048-85BDC9FD1C3A}</a:tableStyleId>
              </a:tblPr>
              <a:tblGrid>
                <a:gridCol w="1579240"/>
                <a:gridCol w="1579240"/>
                <a:gridCol w="1579240"/>
                <a:gridCol w="1579240"/>
                <a:gridCol w="1579240"/>
              </a:tblGrid>
              <a:tr h="364057">
                <a:tc>
                  <a:txBody>
                    <a:bodyPr/>
                    <a:lstStyle/>
                    <a:p>
                      <a:pPr algn="ctr"/>
                      <a:r>
                        <a:rPr lang="ru-RU" sz="1200" dirty="0" smtClean="0"/>
                        <a:t>ПОКОМПОНЕНТНОЕ</a:t>
                      </a:r>
                      <a:endParaRPr lang="ru-RU" sz="1200" dirty="0"/>
                    </a:p>
                  </a:txBody>
                  <a:tcPr/>
                </a:tc>
                <a:tc>
                  <a:txBody>
                    <a:bodyPr/>
                    <a:lstStyle/>
                    <a:p>
                      <a:pPr algn="ctr"/>
                      <a:r>
                        <a:rPr lang="ru-RU" sz="1200" dirty="0" smtClean="0"/>
                        <a:t>ПОЗИЦИОННОЕ</a:t>
                      </a:r>
                      <a:endParaRPr lang="ru-RU" sz="1200" dirty="0"/>
                    </a:p>
                  </a:txBody>
                  <a:tcPr/>
                </a:tc>
                <a:tc>
                  <a:txBody>
                    <a:bodyPr/>
                    <a:lstStyle/>
                    <a:p>
                      <a:pPr algn="ctr"/>
                      <a:r>
                        <a:rPr lang="ru-RU" sz="1200" dirty="0" smtClean="0"/>
                        <a:t>ВРЕМЕННОЕ</a:t>
                      </a:r>
                      <a:endParaRPr lang="ru-RU" sz="1200" dirty="0"/>
                    </a:p>
                  </a:txBody>
                  <a:tcPr/>
                </a:tc>
                <a:tc>
                  <a:txBody>
                    <a:bodyPr/>
                    <a:lstStyle/>
                    <a:p>
                      <a:pPr algn="ctr"/>
                      <a:r>
                        <a:rPr lang="ru-RU" sz="1200" dirty="0" smtClean="0"/>
                        <a:t>ЧАСТОТНОЕ</a:t>
                      </a:r>
                      <a:endParaRPr lang="ru-RU" sz="1200" dirty="0"/>
                    </a:p>
                  </a:txBody>
                  <a:tcPr/>
                </a:tc>
                <a:tc>
                  <a:txBody>
                    <a:bodyPr/>
                    <a:lstStyle/>
                    <a:p>
                      <a:pPr algn="ctr"/>
                      <a:r>
                        <a:rPr lang="ru-RU" sz="1200" dirty="0" smtClean="0"/>
                        <a:t>КОРЕЛЯЦИОННОЕ</a:t>
                      </a:r>
                      <a:endParaRPr lang="ru-RU" sz="1200" dirty="0"/>
                    </a:p>
                  </a:txBody>
                  <a:tcPr/>
                </a:tc>
              </a:tr>
            </a:tbl>
          </a:graphicData>
        </a:graphic>
      </p:graphicFrame>
      <p:cxnSp>
        <p:nvCxnSpPr>
          <p:cNvPr id="10" name="Прямая соединительная линия 9"/>
          <p:cNvCxnSpPr/>
          <p:nvPr/>
        </p:nvCxnSpPr>
        <p:spPr>
          <a:xfrm>
            <a:off x="1221829" y="1380206"/>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227162" y="2139702"/>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212304" y="2869307"/>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212304" y="4352900"/>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212304" y="5092030"/>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971" y="1646679"/>
            <a:ext cx="868571" cy="276999"/>
          </a:xfrm>
          <a:prstGeom prst="rect">
            <a:avLst/>
          </a:prstGeom>
          <a:noFill/>
        </p:spPr>
        <p:txBody>
          <a:bodyPr wrap="none" rtlCol="0">
            <a:spAutoFit/>
          </a:bodyPr>
          <a:lstStyle/>
          <a:p>
            <a:r>
              <a:rPr lang="ru-RU" sz="1200" b="1" dirty="0" smtClean="0"/>
              <a:t>КРУГОВАЯ</a:t>
            </a:r>
            <a:endParaRPr lang="ru-RU" sz="1200" b="1" dirty="0"/>
          </a:p>
        </p:txBody>
      </p:sp>
      <p:sp>
        <p:nvSpPr>
          <p:cNvPr id="25" name="TextBox 24"/>
          <p:cNvSpPr txBox="1"/>
          <p:nvPr/>
        </p:nvSpPr>
        <p:spPr>
          <a:xfrm>
            <a:off x="6920" y="2366759"/>
            <a:ext cx="1074205" cy="276999"/>
          </a:xfrm>
          <a:prstGeom prst="rect">
            <a:avLst/>
          </a:prstGeom>
          <a:noFill/>
        </p:spPr>
        <p:txBody>
          <a:bodyPr wrap="none" rtlCol="0">
            <a:spAutoFit/>
          </a:bodyPr>
          <a:lstStyle/>
          <a:p>
            <a:r>
              <a:rPr lang="ru-RU" sz="1200" b="1" dirty="0" smtClean="0"/>
              <a:t>ЛИНЕЙЧАТАЯ</a:t>
            </a:r>
            <a:endParaRPr lang="ru-RU" sz="1200" b="1" dirty="0"/>
          </a:p>
        </p:txBody>
      </p:sp>
      <p:sp>
        <p:nvSpPr>
          <p:cNvPr id="26" name="TextBox 25"/>
          <p:cNvSpPr txBox="1"/>
          <p:nvPr/>
        </p:nvSpPr>
        <p:spPr>
          <a:xfrm>
            <a:off x="-2166" y="3109784"/>
            <a:ext cx="1204945" cy="276999"/>
          </a:xfrm>
          <a:prstGeom prst="rect">
            <a:avLst/>
          </a:prstGeom>
          <a:noFill/>
        </p:spPr>
        <p:txBody>
          <a:bodyPr wrap="none" rtlCol="0">
            <a:spAutoFit/>
          </a:bodyPr>
          <a:lstStyle/>
          <a:p>
            <a:r>
              <a:rPr lang="ru-RU" sz="1200" b="1" dirty="0" smtClean="0"/>
              <a:t>ГИСТОГРАММА</a:t>
            </a:r>
            <a:endParaRPr lang="ru-RU" sz="1200" b="1" dirty="0"/>
          </a:p>
        </p:txBody>
      </p:sp>
      <p:cxnSp>
        <p:nvCxnSpPr>
          <p:cNvPr id="27" name="Прямая соединительная линия 26"/>
          <p:cNvCxnSpPr/>
          <p:nvPr/>
        </p:nvCxnSpPr>
        <p:spPr>
          <a:xfrm>
            <a:off x="1259632" y="3632820"/>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321" y="3867894"/>
            <a:ext cx="707694" cy="276999"/>
          </a:xfrm>
          <a:prstGeom prst="rect">
            <a:avLst/>
          </a:prstGeom>
          <a:noFill/>
        </p:spPr>
        <p:txBody>
          <a:bodyPr wrap="none" rtlCol="0">
            <a:spAutoFit/>
          </a:bodyPr>
          <a:lstStyle/>
          <a:p>
            <a:r>
              <a:rPr lang="ru-RU" sz="1200" b="1" dirty="0" smtClean="0"/>
              <a:t>ГРАФИК</a:t>
            </a:r>
            <a:endParaRPr lang="ru-RU" sz="1200" b="1" dirty="0"/>
          </a:p>
        </p:txBody>
      </p:sp>
      <p:sp>
        <p:nvSpPr>
          <p:cNvPr id="31" name="TextBox 30"/>
          <p:cNvSpPr txBox="1"/>
          <p:nvPr/>
        </p:nvSpPr>
        <p:spPr>
          <a:xfrm>
            <a:off x="-17462" y="4599007"/>
            <a:ext cx="890950" cy="276999"/>
          </a:xfrm>
          <a:prstGeom prst="rect">
            <a:avLst/>
          </a:prstGeom>
          <a:noFill/>
        </p:spPr>
        <p:txBody>
          <a:bodyPr wrap="none" rtlCol="0">
            <a:spAutoFit/>
          </a:bodyPr>
          <a:lstStyle/>
          <a:p>
            <a:r>
              <a:rPr lang="ru-RU" sz="1200" b="1" dirty="0" smtClean="0"/>
              <a:t>ТОЧЕЧНАЯ</a:t>
            </a:r>
            <a:endParaRPr lang="ru-RU" sz="1200" b="1"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223" y="3674393"/>
            <a:ext cx="972141" cy="670620"/>
          </a:xfrm>
          <a:prstGeom prst="rect">
            <a:avLst/>
          </a:prstGeom>
          <a:solidFill>
            <a:schemeClr val="bg1">
              <a:lumMod val="85000"/>
            </a:schemeClr>
          </a:solidFill>
          <a:ln>
            <a:noFill/>
          </a:ln>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2914045"/>
            <a:ext cx="936104" cy="66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4635" y="2183135"/>
            <a:ext cx="918696"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376" y="4400525"/>
            <a:ext cx="933527" cy="66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2862" y="3666530"/>
            <a:ext cx="1007450" cy="64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8356" y="2167419"/>
            <a:ext cx="1033701" cy="67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6035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3" name="Прямоугольник 2"/>
          <p:cNvSpPr/>
          <p:nvPr/>
        </p:nvSpPr>
        <p:spPr>
          <a:xfrm>
            <a:off x="89838" y="3157528"/>
            <a:ext cx="2430015" cy="1115690"/>
          </a:xfrm>
          <a:prstGeom prst="rect">
            <a:avLst/>
          </a:prstGeom>
        </p:spPr>
        <p:txBody>
          <a:bodyPr wrap="square" lIns="68580" tIns="34290" rIns="68580" bIns="34290">
            <a:spAutoFit/>
          </a:bodyPr>
          <a:lstStyle/>
          <a:p>
            <a:pPr fontAlgn="base">
              <a:spcBef>
                <a:spcPts val="450"/>
              </a:spcBef>
              <a:spcAft>
                <a:spcPct val="0"/>
              </a:spcAft>
            </a:pPr>
            <a:r>
              <a:rPr lang="ru-RU" sz="1100" dirty="0">
                <a:solidFill>
                  <a:prstClr val="black"/>
                </a:solidFill>
                <a:cs typeface="Arial" charset="0"/>
              </a:rPr>
              <a:t>Статистика основных результатов единого государственного экзамена в 2014 году. Томская область.  Томск, 2014. – 266 с.  </a:t>
            </a:r>
            <a:r>
              <a:rPr lang="ru-RU" sz="1100" b="1" dirty="0">
                <a:solidFill>
                  <a:srgbClr val="C00000"/>
                </a:solidFill>
                <a:cs typeface="Arial" charset="0"/>
              </a:rPr>
              <a:t>Стр.30.</a:t>
            </a:r>
            <a:r>
              <a:rPr lang="ru-RU" sz="1100" dirty="0">
                <a:solidFill>
                  <a:prstClr val="black"/>
                </a:solidFill>
                <a:cs typeface="Arial" charset="0"/>
              </a:rPr>
              <a:t> </a:t>
            </a:r>
            <a:r>
              <a:rPr lang="en-US" sz="1200" dirty="0">
                <a:solidFill>
                  <a:prstClr val="black"/>
                </a:solidFill>
                <a:cs typeface="Arial" charset="0"/>
                <a:hlinkClick r:id="rId4"/>
              </a:rPr>
              <a:t>http://coko.tomsk.ru/files/reports/Stat_sbor-2014.pdf</a:t>
            </a:r>
            <a:endParaRPr lang="ru-RU" sz="1200" dirty="0">
              <a:solidFill>
                <a:srgbClr val="FF0000"/>
              </a:solidFill>
              <a:cs typeface="Arial" charset="0"/>
              <a:hlinkClick r:id="rId4"/>
            </a:endParaRPr>
          </a:p>
        </p:txBody>
      </p:sp>
      <p:sp>
        <p:nvSpPr>
          <p:cNvPr id="12" name="Заголовок 1"/>
          <p:cNvSpPr>
            <a:spLocks noGrp="1"/>
          </p:cNvSpPr>
          <p:nvPr>
            <p:ph type="title"/>
          </p:nvPr>
        </p:nvSpPr>
        <p:spPr>
          <a:xfrm>
            <a:off x="30245" y="35310"/>
            <a:ext cx="8976102" cy="533017"/>
          </a:xfrm>
        </p:spPr>
        <p:txBody>
          <a:bodyPr/>
          <a:lstStyle/>
          <a:p>
            <a:pPr algn="l"/>
            <a:r>
              <a:rPr lang="ru-RU" sz="2000" dirty="0">
                <a:solidFill>
                  <a:schemeClr val="bg1"/>
                </a:solidFill>
              </a:rPr>
              <a:t>Показатели, построенные на выделении групп выпускников, набравших определённое число баллов по 100 балльной шкале.</a:t>
            </a:r>
          </a:p>
        </p:txBody>
      </p:sp>
      <p:sp>
        <p:nvSpPr>
          <p:cNvPr id="9" name="Прямоугольник 8"/>
          <p:cNvSpPr/>
          <p:nvPr/>
        </p:nvSpPr>
        <p:spPr>
          <a:xfrm>
            <a:off x="5868144" y="1131590"/>
            <a:ext cx="3240360" cy="3947234"/>
          </a:xfrm>
          <a:prstGeom prst="rect">
            <a:avLst/>
          </a:prstGeom>
          <a:solidFill>
            <a:schemeClr val="bg1"/>
          </a:solidFill>
        </p:spPr>
        <p:txBody>
          <a:bodyPr wrap="square" lIns="68580" tIns="34290" rIns="68580" bIns="34290">
            <a:spAutoFit/>
          </a:bodyPr>
          <a:lstStyle/>
          <a:p>
            <a:pPr fontAlgn="base">
              <a:spcBef>
                <a:spcPct val="0"/>
              </a:spcBef>
              <a:spcAft>
                <a:spcPct val="0"/>
              </a:spcAft>
            </a:pPr>
            <a:r>
              <a:rPr lang="ru-RU" sz="1400" i="1" dirty="0">
                <a:solidFill>
                  <a:srgbClr val="FF0000"/>
                </a:solidFill>
                <a:cs typeface="Arial" charset="0"/>
              </a:rPr>
              <a:t>Ввиду неравенство шкал между предметами и по годам показатели построенные на промежутках шкалы не отражают реальность, т.к. в одном предмете 70 баллов – это очень высокий результат, а в другом – весьма посредственный.</a:t>
            </a:r>
          </a:p>
          <a:p>
            <a:pPr fontAlgn="base">
              <a:spcBef>
                <a:spcPct val="0"/>
              </a:spcBef>
              <a:spcAft>
                <a:spcPct val="0"/>
              </a:spcAft>
            </a:pPr>
            <a:endParaRPr lang="ru-RU" sz="1400" i="1" dirty="0">
              <a:solidFill>
                <a:srgbClr val="FF0000"/>
              </a:solidFill>
              <a:cs typeface="Arial" charset="0"/>
            </a:endParaRPr>
          </a:p>
          <a:p>
            <a:pPr fontAlgn="base">
              <a:spcBef>
                <a:spcPct val="0"/>
              </a:spcBef>
              <a:spcAft>
                <a:spcPct val="0"/>
              </a:spcAft>
            </a:pPr>
            <a:r>
              <a:rPr lang="ru-RU" sz="1400" i="1" dirty="0">
                <a:solidFill>
                  <a:srgbClr val="FF0000"/>
                </a:solidFill>
                <a:cs typeface="Arial" charset="0"/>
              </a:rPr>
              <a:t>Получение 100-балльного результата  является скорее исключением, чем нормой, установленной для школы. Поэтому сравнение по данному показателю не только не отражает реальной картины качества и устанавливая недостижимый ориентир, дополнительно толкает систему образования к  нарушению процедуры проведения ЕГЭ.</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2427735"/>
            <a:ext cx="3155052" cy="270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20" t="10582" r="10112" b="31556"/>
          <a:stretch/>
        </p:blipFill>
        <p:spPr bwMode="auto">
          <a:xfrm>
            <a:off x="4" y="699543"/>
            <a:ext cx="5868140" cy="219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Группа 12"/>
          <p:cNvGrpSpPr/>
          <p:nvPr/>
        </p:nvGrpSpPr>
        <p:grpSpPr>
          <a:xfrm>
            <a:off x="3587231" y="2921644"/>
            <a:ext cx="1833363" cy="1974212"/>
            <a:chOff x="438039" y="249837"/>
            <a:chExt cx="2207616" cy="3167999"/>
          </a:xfrm>
        </p:grpSpPr>
        <p:cxnSp>
          <p:nvCxnSpPr>
            <p:cNvPr id="14" name="Прямая соединительная линия 13"/>
            <p:cNvCxnSpPr/>
            <p:nvPr/>
          </p:nvCxnSpPr>
          <p:spPr>
            <a:xfrm>
              <a:off x="1967283" y="249837"/>
              <a:ext cx="9802" cy="3167999"/>
            </a:xfrm>
            <a:prstGeom prst="line">
              <a:avLst/>
            </a:prstGeom>
            <a:noFill/>
            <a:ln w="31750" cap="flat" cmpd="sng" algn="ctr">
              <a:solidFill>
                <a:srgbClr val="C00000"/>
              </a:solidFill>
              <a:prstDash val="sysDash"/>
            </a:ln>
            <a:effectLst>
              <a:outerShdw blurRad="40000" dist="23000" dir="5400000" rotWithShape="0">
                <a:srgbClr val="000000">
                  <a:alpha val="35000"/>
                </a:srgbClr>
              </a:outerShdw>
            </a:effectLst>
          </p:spPr>
        </p:cxnSp>
        <p:sp>
          <p:nvSpPr>
            <p:cNvPr id="16" name="TextBox 14"/>
            <p:cNvSpPr txBox="1">
              <a:spLocks noChangeArrowheads="1"/>
            </p:cNvSpPr>
            <p:nvPr/>
          </p:nvSpPr>
          <p:spPr bwMode="auto">
            <a:xfrm>
              <a:off x="2013646" y="272112"/>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73</a:t>
              </a:r>
              <a:endParaRPr lang="ru-RU" sz="800">
                <a:solidFill>
                  <a:prstClr val="black"/>
                </a:solidFill>
                <a:latin typeface="Times New Roman"/>
                <a:ea typeface="MS Mincho"/>
                <a:cs typeface="Arial" charset="0"/>
              </a:endParaRPr>
            </a:p>
          </p:txBody>
        </p:sp>
        <p:sp>
          <p:nvSpPr>
            <p:cNvPr id="17" name="TextBox 14"/>
            <p:cNvSpPr txBox="1">
              <a:spLocks noChangeArrowheads="1"/>
            </p:cNvSpPr>
            <p:nvPr/>
          </p:nvSpPr>
          <p:spPr bwMode="auto">
            <a:xfrm>
              <a:off x="1712470" y="676706"/>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63</a:t>
              </a:r>
              <a:endParaRPr lang="ru-RU" sz="800">
                <a:solidFill>
                  <a:prstClr val="black"/>
                </a:solidFill>
                <a:latin typeface="Times New Roman"/>
                <a:ea typeface="MS Mincho"/>
                <a:cs typeface="Arial" charset="0"/>
              </a:endParaRPr>
            </a:p>
          </p:txBody>
        </p:sp>
        <p:sp>
          <p:nvSpPr>
            <p:cNvPr id="18" name="TextBox 14"/>
            <p:cNvSpPr txBox="1">
              <a:spLocks noChangeArrowheads="1"/>
            </p:cNvSpPr>
            <p:nvPr/>
          </p:nvSpPr>
          <p:spPr bwMode="auto">
            <a:xfrm>
              <a:off x="1712449" y="1076325"/>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62</a:t>
              </a:r>
              <a:endParaRPr lang="ru-RU" sz="800">
                <a:solidFill>
                  <a:prstClr val="black"/>
                </a:solidFill>
                <a:latin typeface="Times New Roman"/>
                <a:ea typeface="MS Mincho"/>
                <a:cs typeface="Arial" charset="0"/>
              </a:endParaRPr>
            </a:p>
          </p:txBody>
        </p:sp>
        <p:sp>
          <p:nvSpPr>
            <p:cNvPr id="19" name="TextBox 14"/>
            <p:cNvSpPr txBox="1">
              <a:spLocks noChangeArrowheads="1"/>
            </p:cNvSpPr>
            <p:nvPr/>
          </p:nvSpPr>
          <p:spPr bwMode="auto">
            <a:xfrm>
              <a:off x="2304963" y="1447799"/>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80</a:t>
              </a:r>
              <a:endParaRPr lang="ru-RU" sz="800">
                <a:solidFill>
                  <a:prstClr val="black"/>
                </a:solidFill>
                <a:latin typeface="Times New Roman"/>
                <a:ea typeface="MS Mincho"/>
                <a:cs typeface="Arial" charset="0"/>
              </a:endParaRPr>
            </a:p>
          </p:txBody>
        </p:sp>
        <p:sp>
          <p:nvSpPr>
            <p:cNvPr id="20" name="TextBox 14"/>
            <p:cNvSpPr txBox="1">
              <a:spLocks noChangeArrowheads="1"/>
            </p:cNvSpPr>
            <p:nvPr/>
          </p:nvSpPr>
          <p:spPr bwMode="auto">
            <a:xfrm>
              <a:off x="2251469" y="1828799"/>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79</a:t>
              </a:r>
              <a:endParaRPr lang="ru-RU" sz="800">
                <a:solidFill>
                  <a:prstClr val="black"/>
                </a:solidFill>
                <a:latin typeface="Times New Roman"/>
                <a:ea typeface="MS Mincho"/>
                <a:cs typeface="Arial" charset="0"/>
              </a:endParaRPr>
            </a:p>
          </p:txBody>
        </p:sp>
        <p:sp>
          <p:nvSpPr>
            <p:cNvPr id="21" name="TextBox 14"/>
            <p:cNvSpPr txBox="1">
              <a:spLocks noChangeArrowheads="1"/>
            </p:cNvSpPr>
            <p:nvPr/>
          </p:nvSpPr>
          <p:spPr bwMode="auto">
            <a:xfrm>
              <a:off x="2344464" y="2257318"/>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84</a:t>
              </a:r>
              <a:endParaRPr lang="ru-RU" sz="800">
                <a:solidFill>
                  <a:prstClr val="black"/>
                </a:solidFill>
                <a:latin typeface="Times New Roman"/>
                <a:ea typeface="MS Mincho"/>
                <a:cs typeface="Arial" charset="0"/>
              </a:endParaRPr>
            </a:p>
          </p:txBody>
        </p:sp>
        <p:sp>
          <p:nvSpPr>
            <p:cNvPr id="22" name="TextBox 14"/>
            <p:cNvSpPr txBox="1">
              <a:spLocks noChangeArrowheads="1"/>
            </p:cNvSpPr>
            <p:nvPr/>
          </p:nvSpPr>
          <p:spPr bwMode="auto">
            <a:xfrm>
              <a:off x="1966438" y="2638425"/>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72</a:t>
              </a:r>
              <a:endParaRPr lang="ru-RU" sz="800">
                <a:solidFill>
                  <a:prstClr val="black"/>
                </a:solidFill>
                <a:latin typeface="Times New Roman"/>
                <a:ea typeface="MS Mincho"/>
                <a:cs typeface="Arial" charset="0"/>
              </a:endParaRPr>
            </a:p>
          </p:txBody>
        </p:sp>
        <p:sp>
          <p:nvSpPr>
            <p:cNvPr id="23" name="TextBox 14"/>
            <p:cNvSpPr txBox="1">
              <a:spLocks noChangeArrowheads="1"/>
            </p:cNvSpPr>
            <p:nvPr/>
          </p:nvSpPr>
          <p:spPr bwMode="auto">
            <a:xfrm>
              <a:off x="2304972" y="3038474"/>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FFFFFF"/>
                  </a:solidFill>
                  <a:ea typeface="MS Mincho"/>
                  <a:cs typeface="Arial"/>
                </a:rPr>
                <a:t>82</a:t>
              </a:r>
              <a:endParaRPr lang="ru-RU" sz="800">
                <a:solidFill>
                  <a:prstClr val="black"/>
                </a:solidFill>
                <a:latin typeface="Times New Roman"/>
                <a:ea typeface="MS Mincho"/>
                <a:cs typeface="Arial" charset="0"/>
              </a:endParaRPr>
            </a:p>
          </p:txBody>
        </p:sp>
        <p:sp>
          <p:nvSpPr>
            <p:cNvPr id="24" name="TextBox 14"/>
            <p:cNvSpPr txBox="1">
              <a:spLocks noChangeArrowheads="1"/>
            </p:cNvSpPr>
            <p:nvPr/>
          </p:nvSpPr>
          <p:spPr bwMode="auto">
            <a:xfrm>
              <a:off x="900013" y="249837"/>
              <a:ext cx="260595"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algn="ctr" fontAlgn="base">
                <a:spcBef>
                  <a:spcPct val="0"/>
                </a:spcBef>
              </a:pPr>
              <a:r>
                <a:rPr lang="ru-RU" sz="800" b="1">
                  <a:solidFill>
                    <a:srgbClr val="000000"/>
                  </a:solidFill>
                  <a:effectLst>
                    <a:outerShdw blurRad="38100" dist="38100" dir="2700000" algn="tl">
                      <a:srgbClr val="000000">
                        <a:alpha val="43000"/>
                      </a:srgbClr>
                    </a:outerShdw>
                  </a:effectLst>
                  <a:ea typeface="MS Mincho"/>
                  <a:cs typeface="Arial"/>
                </a:rPr>
                <a:t>36</a:t>
              </a:r>
              <a:endParaRPr lang="ru-RU" sz="800">
                <a:solidFill>
                  <a:prstClr val="black"/>
                </a:solidFill>
                <a:latin typeface="Times New Roman"/>
                <a:ea typeface="MS Mincho"/>
                <a:cs typeface="Arial" charset="0"/>
              </a:endParaRPr>
            </a:p>
          </p:txBody>
        </p:sp>
        <p:sp>
          <p:nvSpPr>
            <p:cNvPr id="25" name="TextBox 14"/>
            <p:cNvSpPr txBox="1">
              <a:spLocks noChangeArrowheads="1"/>
            </p:cNvSpPr>
            <p:nvPr/>
          </p:nvSpPr>
          <p:spPr bwMode="auto">
            <a:xfrm>
              <a:off x="561896" y="667613"/>
              <a:ext cx="261885"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24</a:t>
              </a:r>
              <a:endParaRPr lang="ru-RU" sz="800">
                <a:solidFill>
                  <a:prstClr val="black"/>
                </a:solidFill>
                <a:latin typeface="Times New Roman"/>
                <a:ea typeface="MS Mincho"/>
                <a:cs typeface="Arial" charset="0"/>
              </a:endParaRPr>
            </a:p>
          </p:txBody>
        </p:sp>
        <p:sp>
          <p:nvSpPr>
            <p:cNvPr id="26" name="TextBox 14"/>
            <p:cNvSpPr txBox="1">
              <a:spLocks noChangeArrowheads="1"/>
            </p:cNvSpPr>
            <p:nvPr/>
          </p:nvSpPr>
          <p:spPr bwMode="auto">
            <a:xfrm>
              <a:off x="924974" y="1076325"/>
              <a:ext cx="325856"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36</a:t>
              </a:r>
              <a:endParaRPr lang="ru-RU" sz="800">
                <a:solidFill>
                  <a:prstClr val="black"/>
                </a:solidFill>
                <a:latin typeface="Times New Roman"/>
                <a:ea typeface="MS Mincho"/>
                <a:cs typeface="Arial" charset="0"/>
              </a:endParaRPr>
            </a:p>
          </p:txBody>
        </p:sp>
        <p:sp>
          <p:nvSpPr>
            <p:cNvPr id="27" name="TextBox 14"/>
            <p:cNvSpPr txBox="1">
              <a:spLocks noChangeArrowheads="1"/>
            </p:cNvSpPr>
            <p:nvPr/>
          </p:nvSpPr>
          <p:spPr bwMode="auto">
            <a:xfrm>
              <a:off x="899996" y="1447799"/>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36</a:t>
              </a:r>
              <a:endParaRPr lang="ru-RU" sz="800">
                <a:solidFill>
                  <a:prstClr val="black"/>
                </a:solidFill>
                <a:latin typeface="Times New Roman"/>
                <a:ea typeface="MS Mincho"/>
                <a:cs typeface="Arial" charset="0"/>
              </a:endParaRPr>
            </a:p>
          </p:txBody>
        </p:sp>
        <p:sp>
          <p:nvSpPr>
            <p:cNvPr id="28" name="TextBox 14"/>
            <p:cNvSpPr txBox="1">
              <a:spLocks noChangeArrowheads="1"/>
            </p:cNvSpPr>
            <p:nvPr/>
          </p:nvSpPr>
          <p:spPr bwMode="auto">
            <a:xfrm>
              <a:off x="977205" y="1828798"/>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36</a:t>
              </a:r>
              <a:endParaRPr lang="ru-RU" sz="800">
                <a:solidFill>
                  <a:prstClr val="black"/>
                </a:solidFill>
                <a:latin typeface="Times New Roman"/>
                <a:ea typeface="MS Mincho"/>
                <a:cs typeface="Arial" charset="0"/>
              </a:endParaRPr>
            </a:p>
          </p:txBody>
        </p:sp>
        <p:sp>
          <p:nvSpPr>
            <p:cNvPr id="29" name="TextBox 14"/>
            <p:cNvSpPr txBox="1">
              <a:spLocks noChangeArrowheads="1"/>
            </p:cNvSpPr>
            <p:nvPr/>
          </p:nvSpPr>
          <p:spPr bwMode="auto">
            <a:xfrm>
              <a:off x="1015212" y="2257318"/>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40</a:t>
              </a:r>
              <a:endParaRPr lang="ru-RU" sz="800">
                <a:solidFill>
                  <a:prstClr val="black"/>
                </a:solidFill>
                <a:latin typeface="Times New Roman"/>
                <a:ea typeface="MS Mincho"/>
                <a:cs typeface="Arial" charset="0"/>
              </a:endParaRPr>
            </a:p>
          </p:txBody>
        </p:sp>
        <p:sp>
          <p:nvSpPr>
            <p:cNvPr id="30" name="TextBox 14"/>
            <p:cNvSpPr txBox="1">
              <a:spLocks noChangeArrowheads="1"/>
            </p:cNvSpPr>
            <p:nvPr/>
          </p:nvSpPr>
          <p:spPr bwMode="auto">
            <a:xfrm>
              <a:off x="1015195" y="2629314"/>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39</a:t>
              </a:r>
              <a:endParaRPr lang="ru-RU" sz="800">
                <a:solidFill>
                  <a:prstClr val="black"/>
                </a:solidFill>
                <a:latin typeface="Times New Roman"/>
                <a:ea typeface="MS Mincho"/>
                <a:cs typeface="Arial" charset="0"/>
              </a:endParaRPr>
            </a:p>
          </p:txBody>
        </p:sp>
        <p:sp>
          <p:nvSpPr>
            <p:cNvPr id="31" name="TextBox 14"/>
            <p:cNvSpPr txBox="1">
              <a:spLocks noChangeArrowheads="1"/>
            </p:cNvSpPr>
            <p:nvPr/>
          </p:nvSpPr>
          <p:spPr bwMode="auto">
            <a:xfrm>
              <a:off x="438039" y="3038474"/>
              <a:ext cx="301191" cy="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fontAlgn="base">
                <a:spcBef>
                  <a:spcPct val="0"/>
                </a:spcBef>
              </a:pPr>
              <a:r>
                <a:rPr lang="ru-RU" sz="800" b="1">
                  <a:solidFill>
                    <a:srgbClr val="000000"/>
                  </a:solidFill>
                  <a:ea typeface="MS Mincho"/>
                  <a:cs typeface="Arial"/>
                </a:rPr>
                <a:t>20</a:t>
              </a:r>
              <a:endParaRPr lang="ru-RU" sz="800">
                <a:solidFill>
                  <a:prstClr val="black"/>
                </a:solidFill>
                <a:latin typeface="Times New Roman"/>
                <a:ea typeface="MS Mincho"/>
                <a:cs typeface="Arial" charset="0"/>
              </a:endParaRPr>
            </a:p>
          </p:txBody>
        </p:sp>
      </p:grpSp>
    </p:spTree>
    <p:extLst>
      <p:ext uri="{BB962C8B-B14F-4D97-AF65-F5344CB8AC3E}">
        <p14:creationId xmlns:p14="http://schemas.microsoft.com/office/powerpoint/2010/main" val="2715742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468312" y="158750"/>
            <a:ext cx="8208143" cy="828675"/>
          </a:xfrm>
        </p:spPr>
        <p:txBody>
          <a:bodyPr/>
          <a:lstStyle/>
          <a:p>
            <a:r>
              <a:rPr lang="ru-RU" dirty="0" smtClean="0">
                <a:solidFill>
                  <a:schemeClr val="bg1"/>
                </a:solidFill>
              </a:rPr>
              <a:t>ВАШИ ВОПРОСЫ!</a:t>
            </a:r>
          </a:p>
        </p:txBody>
      </p:sp>
      <p:pic>
        <p:nvPicPr>
          <p:cNvPr id="2050" name="Picture 2" descr="E:\rtc_prezent_png\rtc_logo_02.png"/>
          <p:cNvPicPr>
            <a:picLocks noChangeAspect="1" noChangeArrowheads="1"/>
          </p:cNvPicPr>
          <p:nvPr/>
        </p:nvPicPr>
        <p:blipFill>
          <a:blip r:embed="rId4" cstate="print"/>
          <a:srcRect/>
          <a:stretch>
            <a:fillRect/>
          </a:stretch>
        </p:blipFill>
        <p:spPr bwMode="auto">
          <a:xfrm>
            <a:off x="14741" y="4299942"/>
            <a:ext cx="8661715" cy="846857"/>
          </a:xfrm>
          <a:prstGeom prst="rect">
            <a:avLst/>
          </a:prstGeom>
          <a:noFill/>
          <a:ln w="9525">
            <a:noFill/>
            <a:miter lim="800000"/>
            <a:headEnd/>
            <a:tailEnd/>
          </a:ln>
        </p:spPr>
      </p:pic>
      <p:sp>
        <p:nvSpPr>
          <p:cNvPr id="7" name="Заголовок 1"/>
          <p:cNvSpPr txBox="1">
            <a:spLocks/>
          </p:cNvSpPr>
          <p:nvPr/>
        </p:nvSpPr>
        <p:spPr bwMode="auto">
          <a:xfrm>
            <a:off x="6156176" y="4515966"/>
            <a:ext cx="1647031"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WWW.RTC-EDU.RU</a:t>
            </a:r>
            <a:endParaRPr kumimoji="0" lang="ru-RU"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Прямоугольник 7"/>
          <p:cNvSpPr/>
          <p:nvPr/>
        </p:nvSpPr>
        <p:spPr>
          <a:xfrm>
            <a:off x="107504" y="4505208"/>
            <a:ext cx="1960858" cy="369332"/>
          </a:xfrm>
          <a:prstGeom prst="rect">
            <a:avLst/>
          </a:prstGeom>
        </p:spPr>
        <p:txBody>
          <a:bodyPr wrap="none">
            <a:spAutoFit/>
          </a:bodyPr>
          <a:lstStyle/>
          <a:p>
            <a:r>
              <a:rPr lang="en-US" dirty="0" smtClean="0">
                <a:solidFill>
                  <a:srgbClr val="0070C0"/>
                </a:solidFill>
              </a:rPr>
              <a:t>rtc.i</a:t>
            </a:r>
            <a:r>
              <a:rPr lang="en-US" dirty="0">
                <a:solidFill>
                  <a:srgbClr val="0070C0"/>
                </a:solidFill>
              </a:rPr>
              <a:t>o</a:t>
            </a:r>
            <a:r>
              <a:rPr lang="en-US" dirty="0" smtClean="0">
                <a:solidFill>
                  <a:srgbClr val="0070C0"/>
                </a:solidFill>
              </a:rPr>
              <a:t>e@gmail.com</a:t>
            </a:r>
            <a:endParaRPr lang="ru-RU" dirty="0">
              <a:solidFill>
                <a:srgbClr val="0070C0"/>
              </a:solidFill>
            </a:endParaRPr>
          </a:p>
        </p:txBody>
      </p:sp>
      <p:sp>
        <p:nvSpPr>
          <p:cNvPr id="5" name="Прямоугольник 4"/>
          <p:cNvSpPr/>
          <p:nvPr/>
        </p:nvSpPr>
        <p:spPr>
          <a:xfrm>
            <a:off x="5292080" y="4227934"/>
            <a:ext cx="792088" cy="5040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2339752" y="1158478"/>
            <a:ext cx="3789536" cy="3789536"/>
            <a:chOff x="2339752" y="987574"/>
            <a:chExt cx="3789536" cy="3789536"/>
          </a:xfrm>
        </p:grpSpPr>
        <p:pic>
          <p:nvPicPr>
            <p:cNvPr id="3" name="Изображение 2"/>
            <p:cNvPicPr>
              <a:picLocks noChangeAspect="1"/>
            </p:cNvPicPr>
            <p:nvPr/>
          </p:nvPicPr>
          <p:blipFill>
            <a:blip r:embed="rId5"/>
            <a:stretch>
              <a:fillRect/>
            </a:stretch>
          </p:blipFill>
          <p:spPr>
            <a:xfrm>
              <a:off x="2339752" y="987574"/>
              <a:ext cx="3789536" cy="3789536"/>
            </a:xfrm>
            <a:prstGeom prst="rect">
              <a:avLst/>
            </a:prstGeom>
            <a:solidFill>
              <a:schemeClr val="bg1"/>
            </a:solidFill>
          </p:spPr>
        </p:pic>
        <p:sp>
          <p:nvSpPr>
            <p:cNvPr id="6" name="Прямоугольник 5"/>
            <p:cNvSpPr/>
            <p:nvPr/>
          </p:nvSpPr>
          <p:spPr>
            <a:xfrm>
              <a:off x="5508104" y="4371950"/>
              <a:ext cx="576064" cy="3600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913740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ПОКОМПОНЕНТНОЕ СРАВНЕНИЕ</a:t>
            </a:r>
          </a:p>
        </p:txBody>
      </p:sp>
      <p:sp>
        <p:nvSpPr>
          <p:cNvPr id="3" name="Прямоугольник 2"/>
          <p:cNvSpPr/>
          <p:nvPr/>
        </p:nvSpPr>
        <p:spPr>
          <a:xfrm>
            <a:off x="97086" y="2499742"/>
            <a:ext cx="9046913" cy="1785104"/>
          </a:xfrm>
          <a:prstGeom prst="rect">
            <a:avLst/>
          </a:prstGeom>
        </p:spPr>
        <p:txBody>
          <a:bodyPr wrap="square">
            <a:spAutoFit/>
          </a:bodyPr>
          <a:lstStyle/>
          <a:p>
            <a:pPr marL="342900" indent="-342900" algn="just">
              <a:buFont typeface="Wingdings" panose="05000000000000000000" pitchFamily="2" charset="2"/>
              <a:buChar char="ü"/>
            </a:pPr>
            <a:r>
              <a:rPr lang="ru-RU" sz="2200" dirty="0" smtClean="0"/>
              <a:t>Доля заданий на умение решать уравнения и неравенства составила  более 30% от общего </a:t>
            </a:r>
            <a:r>
              <a:rPr lang="ru-RU" sz="2200" dirty="0"/>
              <a:t>числа </a:t>
            </a:r>
            <a:r>
              <a:rPr lang="ru-RU" sz="2200" dirty="0" smtClean="0"/>
              <a:t>заданий в </a:t>
            </a:r>
            <a:r>
              <a:rPr lang="ru-RU" sz="2200" dirty="0"/>
              <a:t>тесте ЕГЭ по математике .</a:t>
            </a:r>
            <a:endParaRPr lang="ru-RU" sz="2200" dirty="0" smtClean="0"/>
          </a:p>
          <a:p>
            <a:pPr marL="342900" indent="-342900" algn="just">
              <a:buFont typeface="Wingdings" panose="05000000000000000000" pitchFamily="2" charset="2"/>
              <a:buChar char="ü"/>
            </a:pPr>
            <a:r>
              <a:rPr lang="ru-RU" sz="2200" dirty="0" smtClean="0"/>
              <a:t>В 2012/2013 учебном году более половины педагогов школы составляют учителя, имеющие высшую квалификационную категорию. </a:t>
            </a:r>
          </a:p>
          <a:p>
            <a:pPr marL="342900" indent="-342900" algn="just">
              <a:buFont typeface="Wingdings" panose="05000000000000000000" pitchFamily="2" charset="2"/>
              <a:buChar char="ü"/>
            </a:pPr>
            <a:endParaRPr lang="ru-RU" sz="2200" dirty="0" smtClean="0"/>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6" name="Прямоугольник 5"/>
          <p:cNvSpPr/>
          <p:nvPr/>
        </p:nvSpPr>
        <p:spPr>
          <a:xfrm>
            <a:off x="58521" y="1131590"/>
            <a:ext cx="8977975" cy="1384995"/>
          </a:xfrm>
          <a:prstGeom prst="rect">
            <a:avLst/>
          </a:prstGeom>
        </p:spPr>
        <p:txBody>
          <a:bodyPr wrap="square">
            <a:spAutoFit/>
          </a:bodyPr>
          <a:lstStyle/>
          <a:p>
            <a:pPr algn="just"/>
            <a:r>
              <a:rPr lang="ru-RU" sz="2800" dirty="0">
                <a:solidFill>
                  <a:srgbClr val="C00000"/>
                </a:solidFill>
                <a:effectLst>
                  <a:outerShdw blurRad="38100" dist="38100" dir="2700000" algn="tl">
                    <a:srgbClr val="000000">
                      <a:alpha val="43137"/>
                    </a:srgbClr>
                  </a:outerShdw>
                </a:effectLst>
              </a:rPr>
              <a:t>При покомпонентном </a:t>
            </a:r>
            <a:r>
              <a:rPr lang="ru-RU" sz="2800" dirty="0" smtClean="0">
                <a:solidFill>
                  <a:srgbClr val="C00000"/>
                </a:solidFill>
                <a:effectLst>
                  <a:outerShdw blurRad="38100" dist="38100" dir="2700000" algn="tl">
                    <a:srgbClr val="000000">
                      <a:alpha val="43137"/>
                    </a:srgbClr>
                  </a:outerShdw>
                </a:effectLst>
              </a:rPr>
              <a:t>сравнении необходимо показать </a:t>
            </a:r>
            <a:r>
              <a:rPr lang="ru-RU" sz="2800" dirty="0">
                <a:solidFill>
                  <a:srgbClr val="C00000"/>
                </a:solidFill>
                <a:effectLst>
                  <a:outerShdw blurRad="38100" dist="38100" dir="2700000" algn="tl">
                    <a:srgbClr val="000000">
                      <a:alpha val="43137"/>
                    </a:srgbClr>
                  </a:outerShdw>
                </a:effectLst>
              </a:rPr>
              <a:t>размер каждого компонента в процентах от некоего </a:t>
            </a:r>
            <a:r>
              <a:rPr lang="ru-RU" sz="2800" dirty="0" smtClean="0">
                <a:solidFill>
                  <a:srgbClr val="C00000"/>
                </a:solidFill>
                <a:effectLst>
                  <a:outerShdw blurRad="38100" dist="38100" dir="2700000" algn="tl">
                    <a:srgbClr val="000000">
                      <a:alpha val="43137"/>
                    </a:srgbClr>
                  </a:outerShdw>
                </a:effectLst>
              </a:rPr>
              <a:t>целого.</a:t>
            </a:r>
            <a:endParaRPr lang="ru-RU" sz="2800"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179512" y="4350443"/>
            <a:ext cx="8771606" cy="707886"/>
          </a:xfrm>
          <a:prstGeom prst="rect">
            <a:avLst/>
          </a:prstGeom>
          <a:solidFill>
            <a:schemeClr val="accent1">
              <a:lumMod val="20000"/>
              <a:lumOff val="80000"/>
            </a:schemeClr>
          </a:solidFill>
        </p:spPr>
        <p:txBody>
          <a:bodyPr wrap="square">
            <a:spAutoFit/>
          </a:bodyPr>
          <a:lstStyle/>
          <a:p>
            <a:pPr fontAlgn="auto">
              <a:spcBef>
                <a:spcPts val="300"/>
              </a:spcBef>
              <a:spcAft>
                <a:spcPts val="0"/>
              </a:spcAft>
              <a:defRPr/>
            </a:pPr>
            <a:r>
              <a:rPr lang="ru-RU" sz="2000" kern="0" dirty="0" smtClean="0">
                <a:latin typeface="+mn-lt"/>
              </a:rPr>
              <a:t>Ключевыми </a:t>
            </a:r>
            <a:r>
              <a:rPr lang="ru-RU" sz="2000" kern="0" dirty="0">
                <a:latin typeface="+mn-lt"/>
              </a:rPr>
              <a:t>словами для </a:t>
            </a:r>
            <a:r>
              <a:rPr lang="ru-RU" sz="2000" kern="0" dirty="0" smtClean="0">
                <a:latin typeface="+mn-lt"/>
              </a:rPr>
              <a:t>покомпонентного </a:t>
            </a:r>
            <a:r>
              <a:rPr lang="ru-RU" sz="2000" kern="0" dirty="0">
                <a:latin typeface="+mn-lt"/>
              </a:rPr>
              <a:t>сравнения являются: </a:t>
            </a:r>
            <a:r>
              <a:rPr lang="ru-RU" sz="2000" b="1" kern="0" dirty="0">
                <a:solidFill>
                  <a:srgbClr val="0070C0"/>
                </a:solidFill>
                <a:latin typeface="+mn-lt"/>
              </a:rPr>
              <a:t>"доля", "проценты от целого", "составило X </a:t>
            </a:r>
            <a:r>
              <a:rPr lang="ru-RU" sz="2000" b="1" kern="0" dirty="0" smtClean="0">
                <a:solidFill>
                  <a:srgbClr val="0070C0"/>
                </a:solidFill>
                <a:latin typeface="+mn-lt"/>
              </a:rPr>
              <a:t>%"</a:t>
            </a:r>
            <a:r>
              <a:rPr lang="ru-RU" sz="2000" kern="0" dirty="0" smtClean="0">
                <a:solidFill>
                  <a:srgbClr val="0070C0"/>
                </a:solidFill>
                <a:latin typeface="+mn-lt"/>
              </a:rPr>
              <a:t>.</a:t>
            </a:r>
            <a:endParaRPr lang="ru-RU" sz="2000" kern="0" dirty="0">
              <a:solidFill>
                <a:srgbClr val="0070C0"/>
              </a:solidFill>
              <a:latin typeface="+mn-lt"/>
            </a:endParaRPr>
          </a:p>
        </p:txBody>
      </p:sp>
    </p:spTree>
    <p:extLst>
      <p:ext uri="{BB962C8B-B14F-4D97-AF65-F5344CB8AC3E}">
        <p14:creationId xmlns:p14="http://schemas.microsoft.com/office/powerpoint/2010/main" val="36778825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2800" dirty="0" smtClean="0">
                <a:solidFill>
                  <a:schemeClr val="bg1"/>
                </a:solidFill>
              </a:rPr>
              <a:t>ПОКОМПОНЕНТНОЕ СРАВНЕНИЕ.</a:t>
            </a:r>
            <a:br>
              <a:rPr lang="ru-RU" sz="2800" dirty="0" smtClean="0">
                <a:solidFill>
                  <a:schemeClr val="bg1"/>
                </a:solidFill>
              </a:rPr>
            </a:br>
            <a:r>
              <a:rPr lang="ru-RU" sz="2800" dirty="0" smtClean="0">
                <a:solidFill>
                  <a:schemeClr val="bg1"/>
                </a:solidFill>
              </a:rPr>
              <a:t>КРУГОВАЯ ДИАГРАММА</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graphicFrame>
        <p:nvGraphicFramePr>
          <p:cNvPr id="9" name="Диаграмма 8"/>
          <p:cNvGraphicFramePr/>
          <p:nvPr>
            <p:extLst>
              <p:ext uri="{D42A27DB-BD31-4B8C-83A1-F6EECF244321}">
                <p14:modId xmlns:p14="http://schemas.microsoft.com/office/powerpoint/2010/main" val="2933438523"/>
              </p:ext>
            </p:extLst>
          </p:nvPr>
        </p:nvGraphicFramePr>
        <p:xfrm>
          <a:off x="-41672" y="1157288"/>
          <a:ext cx="5909816" cy="3065273"/>
        </p:xfrm>
        <a:graphic>
          <a:graphicData uri="http://schemas.openxmlformats.org/drawingml/2006/chart">
            <c:chart xmlns:c="http://schemas.openxmlformats.org/drawingml/2006/chart" xmlns:r="http://schemas.openxmlformats.org/officeDocument/2006/relationships" r:id="rId5"/>
          </a:graphicData>
        </a:graphic>
      </p:graphicFrame>
      <p:sp>
        <p:nvSpPr>
          <p:cNvPr id="10" name="Прямоугольник 9"/>
          <p:cNvSpPr/>
          <p:nvPr/>
        </p:nvSpPr>
        <p:spPr>
          <a:xfrm>
            <a:off x="5292080" y="1248311"/>
            <a:ext cx="3808834" cy="1077218"/>
          </a:xfrm>
          <a:prstGeom prst="rect">
            <a:avLst/>
          </a:prstGeom>
          <a:solidFill>
            <a:schemeClr val="accent6">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mn-lt"/>
                <a:cs typeface="Arial"/>
              </a:rPr>
              <a:t>Круг </a:t>
            </a:r>
            <a:r>
              <a:rPr lang="ru-RU" sz="1600" kern="0" dirty="0">
                <a:solidFill>
                  <a:srgbClr val="000000"/>
                </a:solidFill>
                <a:latin typeface="+mn-lt"/>
                <a:cs typeface="Arial"/>
              </a:rPr>
              <a:t>создает прекрасное впечатление целого, </a:t>
            </a:r>
            <a:r>
              <a:rPr lang="ru-RU" sz="1600" kern="0" dirty="0" smtClean="0">
                <a:solidFill>
                  <a:srgbClr val="000000"/>
                </a:solidFill>
                <a:latin typeface="+mn-lt"/>
                <a:cs typeface="Arial"/>
              </a:rPr>
              <a:t>а круговая </a:t>
            </a:r>
            <a:r>
              <a:rPr lang="ru-RU" sz="1600" kern="0" dirty="0">
                <a:solidFill>
                  <a:srgbClr val="000000"/>
                </a:solidFill>
                <a:latin typeface="+mn-lt"/>
                <a:cs typeface="Arial"/>
              </a:rPr>
              <a:t>диаграмма идеально подходит для выполнения </a:t>
            </a:r>
            <a:r>
              <a:rPr lang="ru-RU" sz="1600" kern="0" dirty="0" smtClean="0">
                <a:solidFill>
                  <a:srgbClr val="000000"/>
                </a:solidFill>
                <a:latin typeface="+mn-lt"/>
                <a:cs typeface="Arial"/>
              </a:rPr>
              <a:t>покомпонентного сравнения.</a:t>
            </a:r>
          </a:p>
        </p:txBody>
      </p:sp>
      <p:sp>
        <p:nvSpPr>
          <p:cNvPr id="11" name="Прямоугольник 10"/>
          <p:cNvSpPr/>
          <p:nvPr/>
        </p:nvSpPr>
        <p:spPr>
          <a:xfrm>
            <a:off x="60156" y="4472239"/>
            <a:ext cx="9065418" cy="584776"/>
          </a:xfrm>
          <a:prstGeom prst="rect">
            <a:avLst/>
          </a:prstGeom>
          <a:solidFill>
            <a:schemeClr val="accent1">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Arial"/>
                <a:cs typeface="Arial"/>
              </a:rPr>
              <a:t>Наиболее </a:t>
            </a:r>
            <a:r>
              <a:rPr lang="ru-RU" sz="1600" b="1" kern="0" dirty="0">
                <a:solidFill>
                  <a:srgbClr val="000000"/>
                </a:solidFill>
                <a:latin typeface="Arial"/>
                <a:cs typeface="Arial"/>
              </a:rPr>
              <a:t>важный компонент </a:t>
            </a:r>
            <a:r>
              <a:rPr lang="ru-RU" sz="1600" kern="0" dirty="0">
                <a:solidFill>
                  <a:srgbClr val="000000"/>
                </a:solidFill>
                <a:latin typeface="Arial"/>
                <a:cs typeface="Arial"/>
              </a:rPr>
              <a:t>следует располагать </a:t>
            </a:r>
            <a:r>
              <a:rPr lang="ru-RU" sz="1600" b="1" kern="0" dirty="0">
                <a:solidFill>
                  <a:srgbClr val="000000"/>
                </a:solidFill>
                <a:latin typeface="Arial"/>
                <a:cs typeface="Arial"/>
              </a:rPr>
              <a:t>на линии 12 часов</a:t>
            </a:r>
            <a:r>
              <a:rPr lang="ru-RU" sz="1600" kern="0" dirty="0">
                <a:solidFill>
                  <a:srgbClr val="000000"/>
                </a:solidFill>
                <a:latin typeface="Arial"/>
                <a:cs typeface="Arial"/>
              </a:rPr>
              <a:t>, а для усиления эффекта лучше использовать наиболее контрастный </a:t>
            </a:r>
            <a:r>
              <a:rPr lang="ru-RU" sz="1600" kern="0" dirty="0" smtClean="0">
                <a:solidFill>
                  <a:srgbClr val="000000"/>
                </a:solidFill>
                <a:latin typeface="Arial"/>
                <a:cs typeface="Arial"/>
              </a:rPr>
              <a:t>цвет и/или вынос сектора.</a:t>
            </a:r>
          </a:p>
        </p:txBody>
      </p:sp>
      <p:sp>
        <p:nvSpPr>
          <p:cNvPr id="12" name="Прямоугольник 11"/>
          <p:cNvSpPr/>
          <p:nvPr/>
        </p:nvSpPr>
        <p:spPr>
          <a:xfrm>
            <a:off x="5292080" y="2427734"/>
            <a:ext cx="3808834" cy="1608133"/>
          </a:xfrm>
          <a:prstGeom prst="rect">
            <a:avLst/>
          </a:prstGeom>
          <a:solidFill>
            <a:schemeClr val="accent3">
              <a:lumMod val="20000"/>
              <a:lumOff val="80000"/>
            </a:schemeClr>
          </a:solidFill>
        </p:spPr>
        <p:txBody>
          <a:bodyPr wrap="square">
            <a:spAutoFit/>
          </a:bodyPr>
          <a:lstStyle/>
          <a:p>
            <a:pPr algn="just" fontAlgn="auto">
              <a:spcBef>
                <a:spcPts val="300"/>
              </a:spcBef>
              <a:spcAft>
                <a:spcPts val="0"/>
              </a:spcAft>
              <a:defRPr/>
            </a:pPr>
            <a:r>
              <a:rPr lang="ru-RU" sz="1600" kern="0" dirty="0" smtClean="0">
                <a:solidFill>
                  <a:srgbClr val="000000"/>
                </a:solidFill>
                <a:latin typeface="+mn-lt"/>
                <a:cs typeface="Arial"/>
              </a:rPr>
              <a:t>Лучше </a:t>
            </a:r>
            <a:r>
              <a:rPr lang="ru-RU" sz="1600" kern="0" dirty="0">
                <a:solidFill>
                  <a:srgbClr val="000000"/>
                </a:solidFill>
                <a:latin typeface="+mn-lt"/>
                <a:cs typeface="Arial"/>
              </a:rPr>
              <a:t>использовать </a:t>
            </a:r>
            <a:r>
              <a:rPr lang="ru-RU" sz="1600" b="1" kern="0" dirty="0">
                <a:solidFill>
                  <a:srgbClr val="000000"/>
                </a:solidFill>
                <a:latin typeface="+mn-lt"/>
                <a:cs typeface="Arial"/>
              </a:rPr>
              <a:t>не более шести </a:t>
            </a:r>
            <a:r>
              <a:rPr lang="ru-RU" sz="1600" b="1" kern="0" dirty="0" smtClean="0">
                <a:solidFill>
                  <a:srgbClr val="000000"/>
                </a:solidFill>
                <a:latin typeface="+mn-lt"/>
                <a:cs typeface="Arial"/>
              </a:rPr>
              <a:t>компонентов</a:t>
            </a:r>
            <a:r>
              <a:rPr lang="ru-RU" sz="1600" kern="0" dirty="0" smtClean="0">
                <a:solidFill>
                  <a:srgbClr val="000000"/>
                </a:solidFill>
                <a:latin typeface="+mn-lt"/>
                <a:cs typeface="Arial"/>
              </a:rPr>
              <a:t>.</a:t>
            </a:r>
            <a:endParaRPr lang="ru-RU" sz="1600" kern="0" dirty="0">
              <a:solidFill>
                <a:srgbClr val="000000"/>
              </a:solidFill>
              <a:latin typeface="+mn-lt"/>
              <a:cs typeface="Arial"/>
            </a:endParaRPr>
          </a:p>
          <a:p>
            <a:pPr algn="just" fontAlgn="auto">
              <a:spcBef>
                <a:spcPts val="300"/>
              </a:spcBef>
              <a:spcAft>
                <a:spcPts val="0"/>
              </a:spcAft>
              <a:defRPr/>
            </a:pPr>
            <a:r>
              <a:rPr lang="ru-RU" sz="1600" i="1" kern="0" dirty="0" smtClean="0">
                <a:solidFill>
                  <a:srgbClr val="000000"/>
                </a:solidFill>
                <a:latin typeface="+mn-lt"/>
                <a:cs typeface="Arial"/>
              </a:rPr>
              <a:t>Если </a:t>
            </a:r>
            <a:r>
              <a:rPr lang="ru-RU" sz="1600" i="1" kern="0" dirty="0">
                <a:solidFill>
                  <a:srgbClr val="000000"/>
                </a:solidFill>
                <a:latin typeface="+mn-lt"/>
                <a:cs typeface="Arial"/>
              </a:rPr>
              <a:t>вам нужно отобразить большее число компонентов, выберите из них пять наиболее важных, а остальные сгруппируйте в категорию "прочие</a:t>
            </a:r>
            <a:r>
              <a:rPr lang="ru-RU" sz="1600" i="1" kern="0" dirty="0" smtClean="0">
                <a:solidFill>
                  <a:srgbClr val="000000"/>
                </a:solidFill>
                <a:latin typeface="+mn-lt"/>
                <a:cs typeface="Arial"/>
              </a:rPr>
              <a:t>"</a:t>
            </a:r>
            <a:r>
              <a:rPr lang="ru-RU" sz="1600" kern="0" dirty="0" smtClean="0">
                <a:solidFill>
                  <a:srgbClr val="000000"/>
                </a:solidFill>
                <a:latin typeface="+mn-lt"/>
                <a:cs typeface="Arial"/>
              </a:rPr>
              <a:t>.</a:t>
            </a:r>
          </a:p>
        </p:txBody>
      </p:sp>
    </p:spTree>
    <p:extLst>
      <p:ext uri="{BB962C8B-B14F-4D97-AF65-F5344CB8AC3E}">
        <p14:creationId xmlns:p14="http://schemas.microsoft.com/office/powerpoint/2010/main" val="3733412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4" name="Заголовок 1"/>
          <p:cNvSpPr>
            <a:spLocks noGrp="1"/>
          </p:cNvSpPr>
          <p:nvPr>
            <p:ph type="title"/>
          </p:nvPr>
        </p:nvSpPr>
        <p:spPr>
          <a:xfrm>
            <a:off x="323528" y="111646"/>
            <a:ext cx="7128196" cy="857250"/>
          </a:xfrm>
        </p:spPr>
        <p:txBody>
          <a:bodyPr/>
          <a:lstStyle/>
          <a:p>
            <a:pPr algn="l"/>
            <a:r>
              <a:rPr lang="ru-RU" sz="2800" dirty="0" smtClean="0">
                <a:solidFill>
                  <a:schemeClr val="bg1"/>
                </a:solidFill>
              </a:rPr>
              <a:t>ИСПОЛЬЗУЙТЕ ОСНОВНУЮ ИДЕЮ</a:t>
            </a:r>
            <a:br>
              <a:rPr lang="ru-RU" sz="2800" dirty="0" smtClean="0">
                <a:solidFill>
                  <a:schemeClr val="bg1"/>
                </a:solidFill>
              </a:rPr>
            </a:br>
            <a:r>
              <a:rPr lang="ru-RU" sz="2800" dirty="0" smtClean="0">
                <a:solidFill>
                  <a:schemeClr val="bg1"/>
                </a:solidFill>
              </a:rPr>
              <a:t>В КАЧЕСТВЕ ЗАГОЛОВКА ДИАГРАММЫ</a:t>
            </a:r>
          </a:p>
        </p:txBody>
      </p:sp>
      <p:sp>
        <p:nvSpPr>
          <p:cNvPr id="3" name="Текст 2"/>
          <p:cNvSpPr>
            <a:spLocks noGrp="1"/>
          </p:cNvSpPr>
          <p:nvPr>
            <p:ph type="body" idx="1"/>
          </p:nvPr>
        </p:nvSpPr>
        <p:spPr>
          <a:xfrm>
            <a:off x="27756" y="987574"/>
            <a:ext cx="4040188" cy="473869"/>
          </a:xfrm>
        </p:spPr>
        <p:txBody>
          <a:bodyPr/>
          <a:lstStyle/>
          <a:p>
            <a:pPr algn="ctr"/>
            <a:r>
              <a:rPr lang="ru-RU" sz="1800" dirty="0" smtClean="0"/>
              <a:t>Тематический заголовок</a:t>
            </a:r>
            <a:endParaRPr lang="ru-RU" sz="1800" dirty="0"/>
          </a:p>
        </p:txBody>
      </p:sp>
      <p:sp>
        <p:nvSpPr>
          <p:cNvPr id="6" name="Объект 5"/>
          <p:cNvSpPr>
            <a:spLocks noGrp="1"/>
          </p:cNvSpPr>
          <p:nvPr>
            <p:ph sz="half" idx="2"/>
          </p:nvPr>
        </p:nvSpPr>
        <p:spPr>
          <a:xfrm>
            <a:off x="35496" y="1563638"/>
            <a:ext cx="4040188" cy="3456384"/>
          </a:xfrm>
          <a:solidFill>
            <a:schemeClr val="accent5">
              <a:lumMod val="20000"/>
              <a:lumOff val="80000"/>
            </a:schemeClr>
          </a:solidFill>
        </p:spPr>
        <p:txBody>
          <a:bodyPr/>
          <a:lstStyle/>
          <a:p>
            <a:pPr algn="just"/>
            <a:r>
              <a:rPr lang="ru-RU" sz="1600" dirty="0" smtClean="0"/>
              <a:t>Распределение </a:t>
            </a:r>
            <a:r>
              <a:rPr lang="ru-RU" sz="1600" dirty="0"/>
              <a:t>выпускников 2012/13 учебного года </a:t>
            </a:r>
            <a:r>
              <a:rPr lang="ru-RU" sz="1600" dirty="0" smtClean="0"/>
              <a:t>региона А по кластерам школ.</a:t>
            </a:r>
            <a:endParaRPr lang="ru-RU" sz="1600" dirty="0"/>
          </a:p>
          <a:p>
            <a:pPr algn="just"/>
            <a:r>
              <a:rPr lang="ru-RU" sz="1600" dirty="0">
                <a:solidFill>
                  <a:srgbClr val="FF0000"/>
                </a:solidFill>
              </a:rPr>
              <a:t>Динамика </a:t>
            </a:r>
            <a:r>
              <a:rPr lang="ru-RU" sz="1600" dirty="0" smtClean="0">
                <a:solidFill>
                  <a:srgbClr val="FF0000"/>
                </a:solidFill>
              </a:rPr>
              <a:t>наполнения </a:t>
            </a:r>
            <a:r>
              <a:rPr lang="ru-RU" sz="1600" dirty="0">
                <a:solidFill>
                  <a:srgbClr val="FF0000"/>
                </a:solidFill>
              </a:rPr>
              <a:t>кластеров школ </a:t>
            </a:r>
            <a:r>
              <a:rPr lang="ru-RU" sz="1600" dirty="0" smtClean="0">
                <a:solidFill>
                  <a:srgbClr val="FF0000"/>
                </a:solidFill>
              </a:rPr>
              <a:t>региона А </a:t>
            </a:r>
            <a:r>
              <a:rPr lang="ru-RU" sz="1600" dirty="0">
                <a:solidFill>
                  <a:srgbClr val="FF0000"/>
                </a:solidFill>
              </a:rPr>
              <a:t>за пять </a:t>
            </a:r>
            <a:r>
              <a:rPr lang="ru-RU" sz="1600" dirty="0" smtClean="0">
                <a:solidFill>
                  <a:srgbClr val="FF0000"/>
                </a:solidFill>
              </a:rPr>
              <a:t>лет.</a:t>
            </a:r>
          </a:p>
          <a:p>
            <a:pPr algn="just"/>
            <a:r>
              <a:rPr lang="ru-RU" sz="1600" dirty="0"/>
              <a:t>Зависимость результатов ЕГЭ </a:t>
            </a:r>
            <a:r>
              <a:rPr lang="ru-RU" sz="1600" dirty="0" smtClean="0"/>
              <a:t>от числа экзаменов, сданных выпускниками.</a:t>
            </a:r>
            <a:endParaRPr lang="ru-RU" sz="1600" dirty="0"/>
          </a:p>
          <a:p>
            <a:pPr algn="just"/>
            <a:r>
              <a:rPr lang="ru-RU" sz="1600" dirty="0" smtClean="0">
                <a:solidFill>
                  <a:srgbClr val="FF0000"/>
                </a:solidFill>
              </a:rPr>
              <a:t>Качество общеобразовательной подготовки выпускников по результатам ЕГЭ в </a:t>
            </a:r>
            <a:r>
              <a:rPr lang="ru-RU" sz="1600" dirty="0">
                <a:solidFill>
                  <a:srgbClr val="FF0000"/>
                </a:solidFill>
              </a:rPr>
              <a:t>зависимости от </a:t>
            </a:r>
            <a:r>
              <a:rPr lang="ru-RU" sz="1600" dirty="0" smtClean="0">
                <a:solidFill>
                  <a:srgbClr val="FF0000"/>
                </a:solidFill>
              </a:rPr>
              <a:t>пола.</a:t>
            </a:r>
          </a:p>
          <a:p>
            <a:pPr algn="just"/>
            <a:r>
              <a:rPr lang="ru-RU" sz="1600" dirty="0"/>
              <a:t>Распределение </a:t>
            </a:r>
            <a:r>
              <a:rPr lang="ru-RU" sz="1600" dirty="0" smtClean="0"/>
              <a:t>выпускников начальной школы </a:t>
            </a:r>
            <a:r>
              <a:rPr lang="ru-RU" sz="1600" dirty="0"/>
              <a:t>по </a:t>
            </a:r>
            <a:r>
              <a:rPr lang="ru-RU" sz="1600" dirty="0" smtClean="0"/>
              <a:t>уровням учебных  достижений </a:t>
            </a:r>
            <a:r>
              <a:rPr lang="ru-RU" sz="1600" dirty="0"/>
              <a:t>по </a:t>
            </a:r>
            <a:r>
              <a:rPr lang="ru-RU" sz="1600" dirty="0" smtClean="0"/>
              <a:t>предметным областям.</a:t>
            </a:r>
            <a:endParaRPr lang="ru-RU" sz="1600" dirty="0"/>
          </a:p>
        </p:txBody>
      </p:sp>
      <p:sp>
        <p:nvSpPr>
          <p:cNvPr id="7" name="Текст 6"/>
          <p:cNvSpPr>
            <a:spLocks noGrp="1"/>
          </p:cNvSpPr>
          <p:nvPr>
            <p:ph type="body" sz="quarter" idx="3"/>
          </p:nvPr>
        </p:nvSpPr>
        <p:spPr>
          <a:xfrm>
            <a:off x="4717034" y="987574"/>
            <a:ext cx="4391470" cy="479822"/>
          </a:xfrm>
        </p:spPr>
        <p:txBody>
          <a:bodyPr/>
          <a:lstStyle/>
          <a:p>
            <a:pPr algn="ctr"/>
            <a:r>
              <a:rPr lang="ru-RU" sz="1800" dirty="0" smtClean="0"/>
              <a:t>Заголовок, отражающий основную мысль</a:t>
            </a:r>
            <a:endParaRPr lang="ru-RU" sz="1800" dirty="0"/>
          </a:p>
        </p:txBody>
      </p:sp>
      <p:sp>
        <p:nvSpPr>
          <p:cNvPr id="8" name="Объект 7"/>
          <p:cNvSpPr>
            <a:spLocks noGrp="1"/>
          </p:cNvSpPr>
          <p:nvPr>
            <p:ph sz="quarter" idx="4"/>
          </p:nvPr>
        </p:nvSpPr>
        <p:spPr>
          <a:xfrm>
            <a:off x="4641404" y="1563638"/>
            <a:ext cx="4467100" cy="3456384"/>
          </a:xfrm>
          <a:solidFill>
            <a:schemeClr val="accent3">
              <a:lumMod val="40000"/>
              <a:lumOff val="60000"/>
            </a:schemeClr>
          </a:solidFill>
        </p:spPr>
        <p:txBody>
          <a:bodyPr/>
          <a:lstStyle/>
          <a:p>
            <a:pPr algn="just"/>
            <a:r>
              <a:rPr lang="ru-RU" sz="1600" dirty="0" smtClean="0"/>
              <a:t>В регионе А доля выпускников, окончивших инновационные образовательные учреждения (кластер №1), составила 20%. </a:t>
            </a:r>
          </a:p>
          <a:p>
            <a:pPr algn="just"/>
            <a:r>
              <a:rPr lang="ru-RU" sz="1600" dirty="0" smtClean="0">
                <a:solidFill>
                  <a:srgbClr val="FF0000"/>
                </a:solidFill>
              </a:rPr>
              <a:t>Доля выпускников вечерних школ в регионе А за пять лет сократилась в 2 раза.</a:t>
            </a:r>
          </a:p>
          <a:p>
            <a:pPr algn="just"/>
            <a:r>
              <a:rPr lang="ru-RU" sz="1600" dirty="0" smtClean="0"/>
              <a:t>Выпускники, сдавшие 3-4 экзамена в форме ЕГЭ, достигают более высоких результатов.</a:t>
            </a:r>
          </a:p>
          <a:p>
            <a:pPr algn="just"/>
            <a:r>
              <a:rPr lang="ru-RU" sz="1600" dirty="0">
                <a:solidFill>
                  <a:srgbClr val="FF0000"/>
                </a:solidFill>
              </a:rPr>
              <a:t>Качество общеобразовательной подготовки </a:t>
            </a:r>
            <a:r>
              <a:rPr lang="ru-RU" sz="1600" dirty="0" smtClean="0">
                <a:solidFill>
                  <a:srgbClr val="FF0000"/>
                </a:solidFill>
              </a:rPr>
              <a:t>у девушек выше, чем у юношей.</a:t>
            </a:r>
          </a:p>
          <a:p>
            <a:pPr algn="just"/>
            <a:r>
              <a:rPr lang="ru-RU" sz="1600" dirty="0" smtClean="0"/>
              <a:t>В среднем более 25% выпускников начальной школы в РФ не достигают базового уровня учебных достижений по математике.</a:t>
            </a:r>
            <a:endParaRPr lang="ru-RU" sz="1600" dirty="0"/>
          </a:p>
        </p:txBody>
      </p:sp>
      <p:sp>
        <p:nvSpPr>
          <p:cNvPr id="2" name="Стрелка вправо 1"/>
          <p:cNvSpPr/>
          <p:nvPr/>
        </p:nvSpPr>
        <p:spPr>
          <a:xfrm>
            <a:off x="4211960" y="2931790"/>
            <a:ext cx="288032" cy="216024"/>
          </a:xfrm>
          <a:prstGeom prst="rightArrow">
            <a:avLst/>
          </a:prstGeom>
          <a:solidFill>
            <a:srgbClr val="FF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633896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107504" y="123478"/>
            <a:ext cx="9014724" cy="828675"/>
          </a:xfrm>
        </p:spPr>
        <p:txBody>
          <a:bodyPr/>
          <a:lstStyle/>
          <a:p>
            <a:pPr algn="l"/>
            <a:r>
              <a:rPr lang="ru-RU" sz="3200" dirty="0" smtClean="0">
                <a:solidFill>
                  <a:schemeClr val="bg1"/>
                </a:solidFill>
              </a:rPr>
              <a:t>ПОЗИЦИОННОЕ СРАВНЕНИЕ</a:t>
            </a:r>
          </a:p>
        </p:txBody>
      </p:sp>
      <p:sp>
        <p:nvSpPr>
          <p:cNvPr id="3" name="Прямоугольник 2"/>
          <p:cNvSpPr/>
          <p:nvPr/>
        </p:nvSpPr>
        <p:spPr>
          <a:xfrm>
            <a:off x="35496" y="2442830"/>
            <a:ext cx="9046913" cy="1785104"/>
          </a:xfrm>
          <a:prstGeom prst="rect">
            <a:avLst/>
          </a:prstGeom>
        </p:spPr>
        <p:txBody>
          <a:bodyPr wrap="square">
            <a:spAutoFit/>
          </a:bodyPr>
          <a:lstStyle/>
          <a:p>
            <a:pPr marL="342900" indent="-342900" algn="just">
              <a:buFont typeface="Wingdings" panose="05000000000000000000" pitchFamily="2" charset="2"/>
              <a:buChar char="ü"/>
            </a:pPr>
            <a:r>
              <a:rPr lang="ru-RU" sz="2200" dirty="0" smtClean="0"/>
              <a:t>Большая часть учащихся начальной школы, принявших участие в федеральном мониторинге, </a:t>
            </a:r>
            <a:r>
              <a:rPr lang="ru-RU" sz="2200" dirty="0"/>
              <a:t>достигли повышенного уровня </a:t>
            </a:r>
            <a:r>
              <a:rPr lang="ru-RU" sz="2200" dirty="0" smtClean="0"/>
              <a:t>по </a:t>
            </a:r>
            <a:r>
              <a:rPr lang="ru-RU" sz="2200" dirty="0"/>
              <a:t>математике </a:t>
            </a:r>
            <a:r>
              <a:rPr lang="ru-RU" sz="2200" dirty="0" smtClean="0"/>
              <a:t>в сравнении с другими уровнями учебных достижений.</a:t>
            </a:r>
          </a:p>
          <a:p>
            <a:pPr marL="342900" indent="-342900" algn="just">
              <a:buFont typeface="Wingdings" panose="05000000000000000000" pitchFamily="2" charset="2"/>
              <a:buChar char="ü"/>
            </a:pPr>
            <a:r>
              <a:rPr lang="ru-RU" sz="2200" dirty="0" smtClean="0"/>
              <a:t>По итогам ЕГЭ школа А показала самые высокие результаты по русскому языку среди других школ своего микрорайона.</a:t>
            </a:r>
          </a:p>
        </p:txBody>
      </p:sp>
      <p:pic>
        <p:nvPicPr>
          <p:cNvPr id="5"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4"/>
            <a:ext cx="1430338" cy="709612"/>
          </a:xfrm>
          <a:prstGeom prst="rect">
            <a:avLst/>
          </a:prstGeom>
          <a:noFill/>
          <a:ln w="9525">
            <a:noFill/>
            <a:miter lim="800000"/>
            <a:headEnd/>
            <a:tailEnd/>
          </a:ln>
        </p:spPr>
      </p:pic>
      <p:sp>
        <p:nvSpPr>
          <p:cNvPr id="7" name="Прямоугольник 6"/>
          <p:cNvSpPr/>
          <p:nvPr/>
        </p:nvSpPr>
        <p:spPr>
          <a:xfrm>
            <a:off x="179512" y="4350443"/>
            <a:ext cx="8771606" cy="707886"/>
          </a:xfrm>
          <a:prstGeom prst="rect">
            <a:avLst/>
          </a:prstGeom>
          <a:solidFill>
            <a:schemeClr val="accent1">
              <a:lumMod val="20000"/>
              <a:lumOff val="80000"/>
            </a:schemeClr>
          </a:solidFill>
        </p:spPr>
        <p:txBody>
          <a:bodyPr wrap="square">
            <a:spAutoFit/>
          </a:bodyPr>
          <a:lstStyle/>
          <a:p>
            <a:pPr fontAlgn="auto">
              <a:spcBef>
                <a:spcPts val="300"/>
              </a:spcBef>
              <a:spcAft>
                <a:spcPts val="0"/>
              </a:spcAft>
              <a:defRPr/>
            </a:pPr>
            <a:r>
              <a:rPr lang="ru-RU" sz="2000" kern="0" dirty="0" smtClean="0">
                <a:latin typeface="+mn-lt"/>
              </a:rPr>
              <a:t>Ключевыми </a:t>
            </a:r>
            <a:r>
              <a:rPr lang="ru-RU" sz="2000" kern="0" dirty="0">
                <a:latin typeface="+mn-lt"/>
              </a:rPr>
              <a:t>словами для </a:t>
            </a:r>
            <a:r>
              <a:rPr lang="ru-RU" sz="2000" kern="0" dirty="0" smtClean="0">
                <a:latin typeface="+mn-lt"/>
              </a:rPr>
              <a:t>позиционного </a:t>
            </a:r>
            <a:r>
              <a:rPr lang="ru-RU" sz="2000" kern="0" dirty="0">
                <a:latin typeface="+mn-lt"/>
              </a:rPr>
              <a:t>сравнения являются: </a:t>
            </a:r>
            <a:r>
              <a:rPr lang="ru-RU" sz="2000" b="1" kern="0" dirty="0">
                <a:solidFill>
                  <a:srgbClr val="0070C0"/>
                </a:solidFill>
                <a:latin typeface="+mn-lt"/>
              </a:rPr>
              <a:t>"</a:t>
            </a:r>
            <a:r>
              <a:rPr lang="ru-RU" sz="2000" b="1" kern="0" dirty="0" smtClean="0">
                <a:solidFill>
                  <a:srgbClr val="0070C0"/>
                </a:solidFill>
                <a:latin typeface="+mn-lt"/>
              </a:rPr>
              <a:t>больше чем</a:t>
            </a:r>
            <a:r>
              <a:rPr lang="ru-RU" sz="2000" b="1" kern="0" dirty="0">
                <a:solidFill>
                  <a:srgbClr val="0070C0"/>
                </a:solidFill>
                <a:latin typeface="+mn-lt"/>
              </a:rPr>
              <a:t>", "меньше </a:t>
            </a:r>
            <a:r>
              <a:rPr lang="ru-RU" sz="2000" b="1" kern="0" dirty="0" smtClean="0">
                <a:solidFill>
                  <a:srgbClr val="0070C0"/>
                </a:solidFill>
                <a:latin typeface="+mn-lt"/>
              </a:rPr>
              <a:t>чем</a:t>
            </a:r>
            <a:r>
              <a:rPr lang="ru-RU" sz="2000" b="1" kern="0" dirty="0">
                <a:solidFill>
                  <a:srgbClr val="0070C0"/>
                </a:solidFill>
                <a:latin typeface="+mn-lt"/>
              </a:rPr>
              <a:t>", "равно</a:t>
            </a:r>
            <a:r>
              <a:rPr lang="ru-RU" sz="2000" b="1" kern="0" dirty="0" smtClean="0">
                <a:solidFill>
                  <a:srgbClr val="0070C0"/>
                </a:solidFill>
                <a:latin typeface="+mn-lt"/>
              </a:rPr>
              <a:t>"</a:t>
            </a:r>
            <a:r>
              <a:rPr lang="ru-RU" sz="2000" kern="0" dirty="0" smtClean="0">
                <a:solidFill>
                  <a:srgbClr val="0070C0"/>
                </a:solidFill>
                <a:latin typeface="+mn-lt"/>
              </a:rPr>
              <a:t>.</a:t>
            </a:r>
            <a:endParaRPr lang="ru-RU" sz="2000" kern="0" dirty="0">
              <a:solidFill>
                <a:srgbClr val="0070C0"/>
              </a:solidFill>
              <a:latin typeface="+mn-lt"/>
            </a:endParaRPr>
          </a:p>
        </p:txBody>
      </p:sp>
      <p:sp>
        <p:nvSpPr>
          <p:cNvPr id="8" name="Прямоугольник 7"/>
          <p:cNvSpPr/>
          <p:nvPr/>
        </p:nvSpPr>
        <p:spPr>
          <a:xfrm>
            <a:off x="-4613" y="1089058"/>
            <a:ext cx="9097805" cy="1384995"/>
          </a:xfrm>
          <a:prstGeom prst="rect">
            <a:avLst/>
          </a:prstGeom>
        </p:spPr>
        <p:txBody>
          <a:bodyPr wrap="square">
            <a:spAutoFit/>
          </a:bodyPr>
          <a:lstStyle/>
          <a:p>
            <a:pPr algn="just"/>
            <a:r>
              <a:rPr lang="ru-RU" sz="2800" dirty="0">
                <a:solidFill>
                  <a:srgbClr val="C00000"/>
                </a:solidFill>
                <a:effectLst>
                  <a:outerShdw blurRad="38100" dist="38100" dir="2700000" algn="tl">
                    <a:srgbClr val="000000">
                      <a:alpha val="43137"/>
                    </a:srgbClr>
                  </a:outerShdw>
                </a:effectLst>
              </a:rPr>
              <a:t>При </a:t>
            </a:r>
            <a:r>
              <a:rPr lang="ru-RU" sz="2800" dirty="0" smtClean="0">
                <a:solidFill>
                  <a:srgbClr val="C00000"/>
                </a:solidFill>
                <a:effectLst>
                  <a:outerShdw blurRad="38100" dist="38100" dir="2700000" algn="tl">
                    <a:srgbClr val="000000">
                      <a:alpha val="43137"/>
                    </a:srgbClr>
                  </a:outerShdw>
                </a:effectLst>
              </a:rPr>
              <a:t>позиционном сравнении необходимо показать, </a:t>
            </a:r>
            <a:r>
              <a:rPr lang="ru-RU" sz="2800" dirty="0">
                <a:solidFill>
                  <a:srgbClr val="C00000"/>
                </a:solidFill>
                <a:effectLst>
                  <a:outerShdw blurRad="38100" dist="38100" dir="2700000" algn="tl">
                    <a:srgbClr val="000000">
                      <a:alpha val="43137"/>
                    </a:srgbClr>
                  </a:outerShdw>
                </a:effectLst>
              </a:rPr>
              <a:t>как объекты соотносятся друг с другом - одинаковы ли они, больше или меньше других</a:t>
            </a:r>
          </a:p>
        </p:txBody>
      </p:sp>
    </p:spTree>
    <p:extLst>
      <p:ext uri="{BB962C8B-B14F-4D97-AF65-F5344CB8AC3E}">
        <p14:creationId xmlns:p14="http://schemas.microsoft.com/office/powerpoint/2010/main" val="3163637277"/>
      </p:ext>
    </p:extLst>
  </p:cSld>
  <p:clrMapOvr>
    <a:masterClrMapping/>
  </p:clrMapOvr>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39.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12130</TotalTime>
  <Words>3455</Words>
  <Application>Microsoft Macintosh PowerPoint</Application>
  <PresentationFormat>Экран (16:9)</PresentationFormat>
  <Paragraphs>452</Paragraphs>
  <Slides>51</Slides>
  <Notes>51</Notes>
  <HiddenSlides>0</HiddenSlides>
  <MMClips>0</MMClips>
  <ScaleCrop>false</ScaleCrop>
  <HeadingPairs>
    <vt:vector size="4" baseType="variant">
      <vt:variant>
        <vt:lpstr>Тема</vt:lpstr>
      </vt:variant>
      <vt:variant>
        <vt:i4>2</vt:i4>
      </vt:variant>
      <vt:variant>
        <vt:lpstr>Заголовки слайдов</vt:lpstr>
      </vt:variant>
      <vt:variant>
        <vt:i4>51</vt:i4>
      </vt:variant>
    </vt:vector>
  </HeadingPairs>
  <TitlesOfParts>
    <vt:vector size="53" baseType="lpstr">
      <vt:lpstr>Тема Office</vt:lpstr>
      <vt:lpstr>1_Тема Office</vt:lpstr>
      <vt:lpstr>Презентация PowerPoint</vt:lpstr>
      <vt:lpstr>О чём пойдёт речь?</vt:lpstr>
      <vt:lpstr>От ДАННЫХ к ДИАГРАММЕ</vt:lpstr>
      <vt:lpstr>ОТ ДАННЫХ К ИДЕЕ Динамика количества участников ЕГЭ по РФ, получивших 100 баллов</vt:lpstr>
      <vt:lpstr>МАТРИЦА СООТВЕТСТВИЯ ТИПОВ СРАВНЕНИЙ И ДИАГРАММ</vt:lpstr>
      <vt:lpstr>ПОКОМПОНЕНТНОЕ СРАВНЕНИЕ</vt:lpstr>
      <vt:lpstr>ПОКОМПОНЕНТНОЕ СРАВНЕНИЕ. КРУГОВАЯ ДИАГРАММА</vt:lpstr>
      <vt:lpstr>ИСПОЛЬЗУЙТЕ ОСНОВНУЮ ИДЕЮ В КАЧЕСТВЕ ЗАГОЛОВКА ДИАГРАММЫ</vt:lpstr>
      <vt:lpstr>ПОЗИЦИОННОЕ СРАВНЕНИЕ</vt:lpstr>
      <vt:lpstr>Презентация PowerPoint</vt:lpstr>
      <vt:lpstr>Презентация PowerPoint</vt:lpstr>
      <vt:lpstr>ЛИНЕЙЧАТАЯ ДИАГРАММА  С НАКОПЛЕНИЕМ</vt:lpstr>
      <vt:lpstr>СКОЛЬЗЯЩАЯ ЛИНЕЙЧАТАЯ ДИАГРАММА</vt:lpstr>
      <vt:lpstr>ВРЕМЕННОЕ СРАВНЕНИЕ</vt:lpstr>
      <vt:lpstr>Презентация PowerPoint</vt:lpstr>
      <vt:lpstr>Национальный мониторинг NAEP, США. Результаты по уровням дохода и этническим группам</vt:lpstr>
      <vt:lpstr>ЧАСТОТНОЕ СРАВНЕНИЕ</vt:lpstr>
      <vt:lpstr>Презентация PowerPoint</vt:lpstr>
      <vt:lpstr>Презентация PowerPoint</vt:lpstr>
      <vt:lpstr>Пример Австралии. Национальный мониторинг NAPLAN. Распределение результатов по чтению в кластере «подобных» школ</vt:lpstr>
      <vt:lpstr>КОРРЕЛЯЦИОННОЕ СРАВНЕНИЕ</vt:lpstr>
      <vt:lpstr>Презентация PowerPoint</vt:lpstr>
      <vt:lpstr>КОРРЕЛЯЦИОННОЕ СРАВНЕНИЕ. PISA-2009</vt:lpstr>
      <vt:lpstr>Презентация PowerPoint</vt:lpstr>
      <vt:lpstr>Типы сравнения и данные из области оценки качества образовательных достижений</vt:lpstr>
      <vt:lpstr>АКЦЕНТЫ и «УСЛОЖНЕНИЯ»</vt:lpstr>
      <vt:lpstr>Презентация PowerPoint</vt:lpstr>
      <vt:lpstr>СКОЛЬЗЯЩАЯ ЛИНЕЙЧАТАЯ ДИАГРАММА</vt:lpstr>
      <vt:lpstr>Презентация PowerPoint</vt:lpstr>
      <vt:lpstr>КОМБИНАЦИЯ ДВУХ ДИАГРАММ С ОБЛАСТЯМИ И ГРАФИКА С МАРКЕРАМИ. ПРИМЕР ЕГЭ</vt:lpstr>
      <vt:lpstr>КОРРЕЛЯЦИОННОЕ СРАВНЕНИЕ. PISA-2012</vt:lpstr>
      <vt:lpstr>ЧАСТОТНОЕ РАСПРЕДЕЛЕНИЕ.</vt:lpstr>
      <vt:lpstr>Презентация PowerPoint</vt:lpstr>
      <vt:lpstr>Презентация PowerPoint</vt:lpstr>
      <vt:lpstr>А МОЖНО И ПО-ДРУГОМУ</vt:lpstr>
      <vt:lpstr>Презентация PowerPoint</vt:lpstr>
      <vt:lpstr>Презентация PowerPoint</vt:lpstr>
      <vt:lpstr>Презентация PowerPoint</vt:lpstr>
      <vt:lpstr>Презентация PowerPoint</vt:lpstr>
      <vt:lpstr>Презентация PowerPoint</vt:lpstr>
      <vt:lpstr>Результаты ЕГЭ-2013  по Ярославской области</vt:lpstr>
      <vt:lpstr>Обществознание является самым востребованным экзаменом ЕГЭ из предметов по выбору и его популярность среди выпускников школ Ярославской области за пять лет выросла на треть</vt:lpstr>
      <vt:lpstr>Результаты ЕГЭ-2012 по Чеченской Республике</vt:lpstr>
      <vt:lpstr>Обществознание. Качество предоставляемой образовательной услуги в разрезе муниципальных образований в Чеченской Республике. ЕГЭ-2012</vt:lpstr>
      <vt:lpstr>Результаты ЕГЭ-2013 по Томской области</vt:lpstr>
      <vt:lpstr>Презентация PowerPoint</vt:lpstr>
      <vt:lpstr>Определение факторов, связанных с низкими результатами ЕГЭ выпускников 11 классов: оценка вклада мотивационных и семейных характеристик http://ioe.hse.ru/seminar0910</vt:lpstr>
      <vt:lpstr>Результаты ЕГЭ-2013 по Республике Коми</vt:lpstr>
      <vt:lpstr>Пресловутый средний балл…</vt:lpstr>
      <vt:lpstr>Показатели, построенные на выделении групп выпускников, набравших определённое число баллов по 100 балльной шкале.</vt:lpstr>
      <vt:lpstr>ВАШИ ВОПРОСЫ!</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dc:creator>
  <cp:lastModifiedBy>Igor Valdman</cp:lastModifiedBy>
  <cp:revision>507</cp:revision>
  <dcterms:created xsi:type="dcterms:W3CDTF">2011-08-25T06:09:31Z</dcterms:created>
  <dcterms:modified xsi:type="dcterms:W3CDTF">2014-09-24T17:37:50Z</dcterms:modified>
</cp:coreProperties>
</file>