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8" r:id="rId2"/>
    <p:sldId id="525" r:id="rId3"/>
    <p:sldId id="526" r:id="rId4"/>
    <p:sldId id="545" r:id="rId5"/>
    <p:sldId id="532" r:id="rId6"/>
    <p:sldId id="598" r:id="rId7"/>
    <p:sldId id="610" r:id="rId8"/>
    <p:sldId id="609" r:id="rId9"/>
    <p:sldId id="533" r:id="rId10"/>
    <p:sldId id="530" r:id="rId11"/>
    <p:sldId id="554" r:id="rId12"/>
    <p:sldId id="555" r:id="rId13"/>
    <p:sldId id="557" r:id="rId14"/>
    <p:sldId id="558" r:id="rId15"/>
    <p:sldId id="652" r:id="rId16"/>
    <p:sldId id="560" r:id="rId17"/>
    <p:sldId id="562" r:id="rId18"/>
    <p:sldId id="564" r:id="rId19"/>
    <p:sldId id="565" r:id="rId20"/>
    <p:sldId id="566" r:id="rId21"/>
    <p:sldId id="568" r:id="rId22"/>
    <p:sldId id="575" r:id="rId23"/>
    <p:sldId id="576" r:id="rId24"/>
    <p:sldId id="577" r:id="rId25"/>
    <p:sldId id="584" r:id="rId26"/>
    <p:sldId id="585" r:id="rId27"/>
    <p:sldId id="586" r:id="rId28"/>
    <p:sldId id="570" r:id="rId29"/>
    <p:sldId id="571" r:id="rId30"/>
    <p:sldId id="626" r:id="rId31"/>
    <p:sldId id="627" r:id="rId32"/>
    <p:sldId id="628" r:id="rId33"/>
    <p:sldId id="629" r:id="rId34"/>
    <p:sldId id="630" r:id="rId35"/>
    <p:sldId id="631" r:id="rId36"/>
    <p:sldId id="637" r:id="rId37"/>
    <p:sldId id="633" r:id="rId38"/>
    <p:sldId id="600" r:id="rId39"/>
    <p:sldId id="601" r:id="rId40"/>
    <p:sldId id="602" r:id="rId41"/>
    <p:sldId id="632" r:id="rId42"/>
    <p:sldId id="536" r:id="rId43"/>
    <p:sldId id="483" r:id="rId44"/>
    <p:sldId id="634" r:id="rId45"/>
    <p:sldId id="534" r:id="rId46"/>
    <p:sldId id="531" r:id="rId47"/>
    <p:sldId id="635" r:id="rId48"/>
    <p:sldId id="636" r:id="rId49"/>
    <p:sldId id="528" r:id="rId50"/>
    <p:sldId id="656" r:id="rId51"/>
    <p:sldId id="657" r:id="rId52"/>
    <p:sldId id="658" r:id="rId53"/>
    <p:sldId id="654" r:id="rId54"/>
    <p:sldId id="655" r:id="rId55"/>
    <p:sldId id="638" r:id="rId56"/>
    <p:sldId id="639" r:id="rId57"/>
    <p:sldId id="640" r:id="rId58"/>
    <p:sldId id="641" r:id="rId59"/>
    <p:sldId id="651" r:id="rId60"/>
    <p:sldId id="642" r:id="rId61"/>
    <p:sldId id="643" r:id="rId62"/>
    <p:sldId id="644" r:id="rId63"/>
    <p:sldId id="546" r:id="rId64"/>
    <p:sldId id="650" r:id="rId65"/>
    <p:sldId id="646" r:id="rId66"/>
    <p:sldId id="647" r:id="rId67"/>
    <p:sldId id="648" r:id="rId68"/>
    <p:sldId id="649" r:id="rId69"/>
    <p:sldId id="659" r:id="rId70"/>
    <p:sldId id="660" r:id="rId71"/>
    <p:sldId id="662" r:id="rId72"/>
    <p:sldId id="539" r:id="rId73"/>
    <p:sldId id="540" r:id="rId74"/>
    <p:sldId id="541" r:id="rId75"/>
    <p:sldId id="542" r:id="rId76"/>
    <p:sldId id="653" r:id="rId77"/>
    <p:sldId id="481" r:id="rId78"/>
  </p:sldIdLst>
  <p:sldSz cx="9144000" cy="5143500" type="screen16x9"/>
  <p:notesSz cx="6669088" cy="9926638"/>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7" autoAdjust="0"/>
    <p:restoredTop sz="92778" autoAdjust="0"/>
  </p:normalViewPr>
  <p:slideViewPr>
    <p:cSldViewPr>
      <p:cViewPr varScale="1">
        <p:scale>
          <a:sx n="88" d="100"/>
          <a:sy n="88" d="100"/>
        </p:scale>
        <p:origin x="-692"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74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1050;&#1085;&#1080;&#1075;&#1072;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1050;&#1085;&#1080;&#1075;&#1072;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1050;&#1085;&#1080;&#1075;&#1072;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2014%20&#1075;&#1086;&#1076;\&#1053;&#1072;&#1095;&#1072;&#1083;&#1100;&#1085;&#1072;&#1103;%20&#1096;&#1082;&#1086;&#1083;&#1072;\&#1052;&#1086;&#1085;&#1080;&#1090;&#1086;&#1088;&#1080;&#1085;&#1075;%202014\&#1058;&#1074;&#1077;&#1088;&#1100;\&#1044;&#1080;&#1072;&#1075;&#1088;&#1072;&#1084;&#1084;&#1072;.xls"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a:pPr>
            <a:r>
              <a:rPr lang="ru-RU"/>
              <a:t>Методика</a:t>
            </a:r>
            <a:r>
              <a:rPr lang="ru-RU" baseline="0"/>
              <a:t> "Графический диктант"</a:t>
            </a:r>
            <a:endParaRPr lang="ru-RU"/>
          </a:p>
        </c:rich>
      </c:tx>
      <c:layout/>
    </c:title>
    <c:plotArea>
      <c:layout>
        <c:manualLayout>
          <c:layoutTarget val="inner"/>
          <c:xMode val="edge"/>
          <c:yMode val="edge"/>
          <c:x val="0.15409084281131527"/>
          <c:y val="0.21046241171073132"/>
          <c:w val="0.80033873124350063"/>
          <c:h val="0.60828451840569064"/>
        </c:manualLayout>
      </c:layout>
      <c:barChart>
        <c:barDir val="col"/>
        <c:grouping val="clustered"/>
        <c:ser>
          <c:idx val="0"/>
          <c:order val="0"/>
          <c:tx>
            <c:strRef>
              <c:f>Лист1!$B$11</c:f>
              <c:strCache>
                <c:ptCount val="1"/>
                <c:pt idx="0">
                  <c:v>2013 год</c:v>
                </c:pt>
              </c:strCache>
            </c:strRef>
          </c:tx>
          <c:spPr>
            <a:solidFill>
              <a:schemeClr val="tx2"/>
            </a:solidFill>
          </c:spPr>
          <c:dLbls>
            <c:spPr>
              <a:solidFill>
                <a:schemeClr val="bg1"/>
              </a:solidFill>
            </c:spPr>
            <c:txPr>
              <a:bodyPr rot="-5400000" vert="horz"/>
              <a:lstStyle/>
              <a:p>
                <a:pPr>
                  <a:defRPr b="1" i="0" baseline="0">
                    <a:latin typeface="Centaur" panose="02030504050205020304" pitchFamily="18" charset="0"/>
                  </a:defRPr>
                </a:pPr>
                <a:endParaRPr lang="ru-RU"/>
              </a:p>
            </c:txPr>
            <c:showVal val="1"/>
          </c:dLbls>
          <c:cat>
            <c:numRef>
              <c:f>Лист1!$A$12:$A$16</c:f>
              <c:numCache>
                <c:formatCode>0</c:formatCode>
                <c:ptCount val="5"/>
                <c:pt idx="0">
                  <c:v>0</c:v>
                </c:pt>
                <c:pt idx="1">
                  <c:v>1</c:v>
                </c:pt>
                <c:pt idx="2">
                  <c:v>2</c:v>
                </c:pt>
                <c:pt idx="3">
                  <c:v>3</c:v>
                </c:pt>
                <c:pt idx="4">
                  <c:v>4</c:v>
                </c:pt>
              </c:numCache>
            </c:numRef>
          </c:cat>
          <c:val>
            <c:numRef>
              <c:f>Лист1!$B$12:$B$16</c:f>
              <c:numCache>
                <c:formatCode>####.0</c:formatCode>
                <c:ptCount val="5"/>
                <c:pt idx="0">
                  <c:v>6.8538647342995169</c:v>
                </c:pt>
                <c:pt idx="1">
                  <c:v>8.1672705314009661</c:v>
                </c:pt>
                <c:pt idx="2">
                  <c:v>26.207729468599027</c:v>
                </c:pt>
                <c:pt idx="3">
                  <c:v>30.223429951690822</c:v>
                </c:pt>
                <c:pt idx="4">
                  <c:v>28.547705314009665</c:v>
                </c:pt>
              </c:numCache>
            </c:numRef>
          </c:val>
        </c:ser>
        <c:ser>
          <c:idx val="1"/>
          <c:order val="1"/>
          <c:tx>
            <c:strRef>
              <c:f>Лист1!$C$11</c:f>
              <c:strCache>
                <c:ptCount val="1"/>
                <c:pt idx="0">
                  <c:v>2012 год</c:v>
                </c:pt>
              </c:strCache>
            </c:strRef>
          </c:tx>
          <c:spPr>
            <a:solidFill>
              <a:srgbClr val="FFC000"/>
            </a:solidFill>
          </c:spPr>
          <c:dLbls>
            <c:spPr>
              <a:solidFill>
                <a:schemeClr val="bg1"/>
              </a:solidFill>
            </c:spPr>
            <c:txPr>
              <a:bodyPr rot="-5400000" vert="horz"/>
              <a:lstStyle/>
              <a:p>
                <a:pPr>
                  <a:defRPr b="1" i="0" baseline="0">
                    <a:latin typeface="Centaur" panose="02030504050205020304" pitchFamily="18" charset="0"/>
                  </a:defRPr>
                </a:pPr>
                <a:endParaRPr lang="ru-RU"/>
              </a:p>
            </c:txPr>
            <c:showVal val="1"/>
          </c:dLbls>
          <c:cat>
            <c:numRef>
              <c:f>Лист1!$A$12:$A$16</c:f>
              <c:numCache>
                <c:formatCode>0</c:formatCode>
                <c:ptCount val="5"/>
                <c:pt idx="0">
                  <c:v>0</c:v>
                </c:pt>
                <c:pt idx="1">
                  <c:v>1</c:v>
                </c:pt>
                <c:pt idx="2">
                  <c:v>2</c:v>
                </c:pt>
                <c:pt idx="3">
                  <c:v>3</c:v>
                </c:pt>
                <c:pt idx="4">
                  <c:v>4</c:v>
                </c:pt>
              </c:numCache>
            </c:numRef>
          </c:cat>
          <c:val>
            <c:numRef>
              <c:f>Лист1!$C$12:$C$16</c:f>
              <c:numCache>
                <c:formatCode>####.0</c:formatCode>
                <c:ptCount val="5"/>
                <c:pt idx="0">
                  <c:v>5.8</c:v>
                </c:pt>
                <c:pt idx="1">
                  <c:v>7.1</c:v>
                </c:pt>
                <c:pt idx="2">
                  <c:v>24.1</c:v>
                </c:pt>
                <c:pt idx="3">
                  <c:v>30.8</c:v>
                </c:pt>
                <c:pt idx="4">
                  <c:v>32.200000000000003</c:v>
                </c:pt>
              </c:numCache>
            </c:numRef>
          </c:val>
        </c:ser>
        <c:axId val="78296576"/>
        <c:axId val="78298496"/>
      </c:barChart>
      <c:catAx>
        <c:axId val="78296576"/>
        <c:scaling>
          <c:orientation val="minMax"/>
        </c:scaling>
        <c:axPos val="b"/>
        <c:title>
          <c:tx>
            <c:rich>
              <a:bodyPr/>
              <a:lstStyle/>
              <a:p>
                <a:pPr>
                  <a:defRPr/>
                </a:pPr>
                <a:r>
                  <a:rPr lang="ru-RU" sz="1400" baseline="0">
                    <a:latin typeface="Times New Roman" panose="02020603050405020304" pitchFamily="18" charset="0"/>
                  </a:rPr>
                  <a:t>Стандартный балл</a:t>
                </a:r>
              </a:p>
            </c:rich>
          </c:tx>
          <c:layout/>
        </c:title>
        <c:numFmt formatCode="0" sourceLinked="1"/>
        <c:majorTickMark val="none"/>
        <c:tickLblPos val="nextTo"/>
        <c:txPr>
          <a:bodyPr/>
          <a:lstStyle/>
          <a:p>
            <a:pPr>
              <a:defRPr sz="1400" baseline="0">
                <a:latin typeface="Times New Roman" panose="02020603050405020304" pitchFamily="18" charset="0"/>
              </a:defRPr>
            </a:pPr>
            <a:endParaRPr lang="ru-RU"/>
          </a:p>
        </c:txPr>
        <c:crossAx val="78298496"/>
        <c:crosses val="autoZero"/>
        <c:auto val="1"/>
        <c:lblAlgn val="ctr"/>
        <c:lblOffset val="100"/>
      </c:catAx>
      <c:valAx>
        <c:axId val="78298496"/>
        <c:scaling>
          <c:orientation val="minMax"/>
          <c:max val="40"/>
        </c:scaling>
        <c:axPos val="l"/>
        <c:majorGridlines/>
        <c:title>
          <c:tx>
            <c:rich>
              <a:bodyPr rot="-5400000" vert="horz"/>
              <a:lstStyle/>
              <a:p>
                <a:pPr>
                  <a:defRPr sz="1400" baseline="0">
                    <a:latin typeface="Times New Roman" panose="02020603050405020304" pitchFamily="18" charset="0"/>
                  </a:defRPr>
                </a:pPr>
                <a:r>
                  <a:rPr lang="ru-RU" sz="1400" baseline="0">
                    <a:latin typeface="Times New Roman" panose="02020603050405020304" pitchFamily="18" charset="0"/>
                  </a:rPr>
                  <a:t>Процент учащихся</a:t>
                </a:r>
              </a:p>
            </c:rich>
          </c:tx>
          <c:layout>
            <c:manualLayout>
              <c:xMode val="edge"/>
              <c:yMode val="edge"/>
              <c:x val="1.4578517307978019E-2"/>
              <c:y val="0.21295457475431154"/>
            </c:manualLayout>
          </c:layout>
        </c:title>
        <c:numFmt formatCode="#,##0" sourceLinked="0"/>
        <c:majorTickMark val="none"/>
        <c:tickLblPos val="nextTo"/>
        <c:txPr>
          <a:bodyPr/>
          <a:lstStyle/>
          <a:p>
            <a:pPr>
              <a:defRPr sz="1400" baseline="0">
                <a:latin typeface="Times New Roman" panose="02020603050405020304" pitchFamily="18" charset="0"/>
              </a:defRPr>
            </a:pPr>
            <a:endParaRPr lang="ru-RU"/>
          </a:p>
        </c:txPr>
        <c:crossAx val="78296576"/>
        <c:crosses val="autoZero"/>
        <c:crossBetween val="between"/>
      </c:valAx>
    </c:plotArea>
    <c:legend>
      <c:legendPos val="t"/>
      <c:layout>
        <c:manualLayout>
          <c:xMode val="edge"/>
          <c:yMode val="edge"/>
          <c:x val="0.3330908057084509"/>
          <c:y val="0.11377711131840341"/>
          <c:w val="0.40173763185262218"/>
          <c:h val="8.5613678788935138E-2"/>
        </c:manualLayout>
      </c:layout>
      <c:spPr>
        <a:solidFill>
          <a:schemeClr val="bg1"/>
        </a:solidFill>
      </c:spPr>
      <c:txPr>
        <a:bodyPr/>
        <a:lstStyle/>
        <a:p>
          <a:pPr>
            <a:defRPr sz="1400" baseline="0">
              <a:latin typeface="Times New Roman" panose="02020603050405020304" pitchFamily="18" charset="0"/>
            </a:defRPr>
          </a:pPr>
          <a:endParaRPr lang="ru-RU"/>
        </a:p>
      </c:txPr>
    </c:legend>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plotArea>
      <c:layout>
        <c:manualLayout>
          <c:layoutTarget val="inner"/>
          <c:xMode val="edge"/>
          <c:yMode val="edge"/>
          <c:x val="3.5828473103770714E-2"/>
          <c:y val="6.1133182215859366E-2"/>
          <c:w val="0.93281078708315701"/>
          <c:h val="0.81815199236459246"/>
        </c:manualLayout>
      </c:layout>
      <c:barChart>
        <c:barDir val="col"/>
        <c:grouping val="stacked"/>
        <c:ser>
          <c:idx val="0"/>
          <c:order val="0"/>
          <c:tx>
            <c:strRef>
              <c:f>Лист1!$C$1</c:f>
              <c:strCache>
                <c:ptCount val="1"/>
                <c:pt idx="0">
                  <c:v>Заниженный</c:v>
                </c:pt>
              </c:strCache>
            </c:strRef>
          </c:tx>
          <c:spPr>
            <a:solidFill>
              <a:schemeClr val="tx1">
                <a:lumMod val="75000"/>
              </a:schemeClr>
            </a:solidFill>
          </c:spPr>
          <c:dLbls>
            <c:txPr>
              <a:bodyPr/>
              <a:lstStyle/>
              <a:p>
                <a:pPr>
                  <a:defRPr sz="1400" b="1" i="0" baseline="0">
                    <a:solidFill>
                      <a:schemeClr val="bg1"/>
                    </a:solidFill>
                    <a:latin typeface="Arial Narrow" panose="020B0606020202030204" pitchFamily="34" charset="0"/>
                  </a:defRPr>
                </a:pPr>
                <a:endParaRPr lang="ru-RU"/>
              </a:p>
            </c:txPr>
            <c:showVal val="1"/>
          </c:dLbls>
          <c:cat>
            <c:multiLvlStrRef>
              <c:f>Лист1!$A$2:$B$13</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Самый больной</c:v>
                  </c:pt>
                  <c:pt idx="2">
                    <c:v>Самый неаккуратный</c:v>
                  </c:pt>
                  <c:pt idx="4">
                    <c:v>Самый недисциплинированный</c:v>
                  </c:pt>
                  <c:pt idx="6">
                    <c:v>Самый злой</c:v>
                  </c:pt>
                  <c:pt idx="8">
                    <c:v>Самый глупый</c:v>
                  </c:pt>
                  <c:pt idx="10">
                    <c:v>Самый несчастный</c:v>
                  </c:pt>
                </c:lvl>
              </c:multiLvlStrCache>
            </c:multiLvlStrRef>
          </c:cat>
          <c:val>
            <c:numRef>
              <c:f>Лист1!$C$2:$C$13</c:f>
              <c:numCache>
                <c:formatCode>0%</c:formatCode>
                <c:ptCount val="12"/>
                <c:pt idx="0">
                  <c:v>6.9000000000000034E-2</c:v>
                </c:pt>
                <c:pt idx="1">
                  <c:v>7.0000000000000021E-2</c:v>
                </c:pt>
                <c:pt idx="2">
                  <c:v>9.1000000000000025E-2</c:v>
                </c:pt>
                <c:pt idx="3">
                  <c:v>0.1080000000000001</c:v>
                </c:pt>
                <c:pt idx="4">
                  <c:v>9.4000000000000028E-2</c:v>
                </c:pt>
                <c:pt idx="5">
                  <c:v>0.111</c:v>
                </c:pt>
                <c:pt idx="6">
                  <c:v>3.7999999999999999E-2</c:v>
                </c:pt>
                <c:pt idx="7">
                  <c:v>4.3999999999999997E-2</c:v>
                </c:pt>
                <c:pt idx="8">
                  <c:v>7.5999999999999998E-2</c:v>
                </c:pt>
                <c:pt idx="9">
                  <c:v>0.13900000000000001</c:v>
                </c:pt>
                <c:pt idx="10">
                  <c:v>7.0000000000000021E-2</c:v>
                </c:pt>
                <c:pt idx="11">
                  <c:v>6.7000000000000004E-2</c:v>
                </c:pt>
              </c:numCache>
            </c:numRef>
          </c:val>
        </c:ser>
        <c:ser>
          <c:idx val="1"/>
          <c:order val="1"/>
          <c:tx>
            <c:strRef>
              <c:f>Лист1!$D$1</c:f>
              <c:strCache>
                <c:ptCount val="1"/>
                <c:pt idx="0">
                  <c:v>Адекватный</c:v>
                </c:pt>
              </c:strCache>
            </c:strRef>
          </c:tx>
          <c:spPr>
            <a:solidFill>
              <a:srgbClr val="81DA20"/>
            </a:solidFill>
          </c:spPr>
          <c:dLbls>
            <c:txPr>
              <a:bodyPr/>
              <a:lstStyle/>
              <a:p>
                <a:pPr>
                  <a:defRPr sz="1400" b="1" i="0" baseline="0">
                    <a:solidFill>
                      <a:schemeClr val="bg1"/>
                    </a:solidFill>
                    <a:latin typeface="Arial Narrow" panose="020B0606020202030204" pitchFamily="34" charset="0"/>
                  </a:defRPr>
                </a:pPr>
                <a:endParaRPr lang="ru-RU"/>
              </a:p>
            </c:txPr>
            <c:showVal val="1"/>
          </c:dLbls>
          <c:cat>
            <c:multiLvlStrRef>
              <c:f>Лист1!$A$2:$B$13</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Самый больной</c:v>
                  </c:pt>
                  <c:pt idx="2">
                    <c:v>Самый неаккуратный</c:v>
                  </c:pt>
                  <c:pt idx="4">
                    <c:v>Самый недисциплинированный</c:v>
                  </c:pt>
                  <c:pt idx="6">
                    <c:v>Самый злой</c:v>
                  </c:pt>
                  <c:pt idx="8">
                    <c:v>Самый глупый</c:v>
                  </c:pt>
                  <c:pt idx="10">
                    <c:v>Самый несчастный</c:v>
                  </c:pt>
                </c:lvl>
              </c:multiLvlStrCache>
            </c:multiLvlStrRef>
          </c:cat>
          <c:val>
            <c:numRef>
              <c:f>Лист1!$D$2:$D$13</c:f>
              <c:numCache>
                <c:formatCode>0%</c:formatCode>
                <c:ptCount val="12"/>
                <c:pt idx="0">
                  <c:v>0.61100000000000065</c:v>
                </c:pt>
                <c:pt idx="1">
                  <c:v>0.67100000000000104</c:v>
                </c:pt>
                <c:pt idx="2">
                  <c:v>0.59199999999999997</c:v>
                </c:pt>
                <c:pt idx="3">
                  <c:v>0.69399999999999995</c:v>
                </c:pt>
                <c:pt idx="4">
                  <c:v>0.54</c:v>
                </c:pt>
                <c:pt idx="5">
                  <c:v>0.64900000000000091</c:v>
                </c:pt>
                <c:pt idx="6">
                  <c:v>0.45300000000000001</c:v>
                </c:pt>
                <c:pt idx="7">
                  <c:v>0.58000000000000007</c:v>
                </c:pt>
                <c:pt idx="8">
                  <c:v>0.66800000000000104</c:v>
                </c:pt>
                <c:pt idx="9">
                  <c:v>0.70400000000000063</c:v>
                </c:pt>
                <c:pt idx="10">
                  <c:v>0.38600000000000045</c:v>
                </c:pt>
                <c:pt idx="11">
                  <c:v>0.45600000000000002</c:v>
                </c:pt>
              </c:numCache>
            </c:numRef>
          </c:val>
        </c:ser>
        <c:ser>
          <c:idx val="2"/>
          <c:order val="2"/>
          <c:tx>
            <c:strRef>
              <c:f>Лист1!$E$1</c:f>
              <c:strCache>
                <c:ptCount val="1"/>
                <c:pt idx="0">
                  <c:v>Завышенный</c:v>
                </c:pt>
              </c:strCache>
            </c:strRef>
          </c:tx>
          <c:spPr>
            <a:solidFill>
              <a:srgbClr val="FF0000"/>
            </a:solidFill>
          </c:spPr>
          <c:dLbls>
            <c:txPr>
              <a:bodyPr/>
              <a:lstStyle/>
              <a:p>
                <a:pPr>
                  <a:defRPr sz="1400" b="1" i="0" baseline="0">
                    <a:solidFill>
                      <a:schemeClr val="bg1"/>
                    </a:solidFill>
                    <a:latin typeface="Arial Narrow" panose="020B0606020202030204" pitchFamily="34" charset="0"/>
                  </a:defRPr>
                </a:pPr>
                <a:endParaRPr lang="ru-RU"/>
              </a:p>
            </c:txPr>
            <c:showVal val="1"/>
          </c:dLbls>
          <c:cat>
            <c:multiLvlStrRef>
              <c:f>Лист1!$A$2:$B$13</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Самый больной</c:v>
                  </c:pt>
                  <c:pt idx="2">
                    <c:v>Самый неаккуратный</c:v>
                  </c:pt>
                  <c:pt idx="4">
                    <c:v>Самый недисциплинированный</c:v>
                  </c:pt>
                  <c:pt idx="6">
                    <c:v>Самый злой</c:v>
                  </c:pt>
                  <c:pt idx="8">
                    <c:v>Самый глупый</c:v>
                  </c:pt>
                  <c:pt idx="10">
                    <c:v>Самый несчастный</c:v>
                  </c:pt>
                </c:lvl>
              </c:multiLvlStrCache>
            </c:multiLvlStrRef>
          </c:cat>
          <c:val>
            <c:numRef>
              <c:f>Лист1!$E$2:$E$13</c:f>
              <c:numCache>
                <c:formatCode>0%</c:formatCode>
                <c:ptCount val="12"/>
                <c:pt idx="0">
                  <c:v>0.32000000000000045</c:v>
                </c:pt>
                <c:pt idx="1">
                  <c:v>0.25900000000000001</c:v>
                </c:pt>
                <c:pt idx="2">
                  <c:v>0.31700000000000045</c:v>
                </c:pt>
                <c:pt idx="3">
                  <c:v>0.19800000000000001</c:v>
                </c:pt>
                <c:pt idx="4">
                  <c:v>0.36500000000000032</c:v>
                </c:pt>
                <c:pt idx="5">
                  <c:v>0.24000000000000019</c:v>
                </c:pt>
                <c:pt idx="6">
                  <c:v>0.50900000000000001</c:v>
                </c:pt>
                <c:pt idx="7">
                  <c:v>0.37600000000000039</c:v>
                </c:pt>
                <c:pt idx="8">
                  <c:v>0.25600000000000001</c:v>
                </c:pt>
                <c:pt idx="9">
                  <c:v>0.15700000000000022</c:v>
                </c:pt>
                <c:pt idx="10">
                  <c:v>0.54400000000000004</c:v>
                </c:pt>
                <c:pt idx="11">
                  <c:v>0.47700000000000031</c:v>
                </c:pt>
              </c:numCache>
            </c:numRef>
          </c:val>
        </c:ser>
        <c:gapWidth val="43"/>
        <c:overlap val="100"/>
        <c:axId val="78540800"/>
        <c:axId val="78542336"/>
      </c:barChart>
      <c:catAx>
        <c:axId val="78540800"/>
        <c:scaling>
          <c:orientation val="minMax"/>
        </c:scaling>
        <c:axPos val="b"/>
        <c:majorGridlines>
          <c:spPr>
            <a:ln>
              <a:solidFill>
                <a:schemeClr val="bg1">
                  <a:lumMod val="50000"/>
                </a:schemeClr>
              </a:solidFill>
            </a:ln>
          </c:spPr>
        </c:majorGridlines>
        <c:minorGridlines>
          <c:spPr>
            <a:ln>
              <a:noFill/>
            </a:ln>
          </c:spPr>
        </c:minorGridlines>
        <c:numFmt formatCode="General" sourceLinked="0"/>
        <c:tickLblPos val="low"/>
        <c:spPr>
          <a:solidFill>
            <a:schemeClr val="bg1"/>
          </a:solidFill>
        </c:spPr>
        <c:txPr>
          <a:bodyPr rot="0" vert="horz" anchor="ctr" anchorCtr="1"/>
          <a:lstStyle/>
          <a:p>
            <a:pPr>
              <a:defRPr sz="1100" b="0" baseline="0">
                <a:solidFill>
                  <a:schemeClr val="tx2"/>
                </a:solidFill>
                <a:latin typeface="Arial Narrow" panose="020B0606020202030204" pitchFamily="34" charset="0"/>
              </a:defRPr>
            </a:pPr>
            <a:endParaRPr lang="ru-RU"/>
          </a:p>
        </c:txPr>
        <c:crossAx val="78542336"/>
        <c:crosses val="autoZero"/>
        <c:lblAlgn val="ctr"/>
        <c:lblOffset val="100"/>
        <c:tickLblSkip val="2"/>
        <c:tickMarkSkip val="2"/>
      </c:catAx>
      <c:valAx>
        <c:axId val="78542336"/>
        <c:scaling>
          <c:orientation val="minMax"/>
          <c:max val="1.1000000000000001"/>
          <c:min val="0"/>
        </c:scaling>
        <c:axPos val="l"/>
        <c:majorGridlines>
          <c:spPr>
            <a:ln>
              <a:solidFill>
                <a:schemeClr val="bg1">
                  <a:lumMod val="50000"/>
                </a:schemeClr>
              </a:solidFill>
            </a:ln>
          </c:spPr>
        </c:majorGridlines>
        <c:numFmt formatCode="0%" sourceLinked="1"/>
        <c:tickLblPos val="nextTo"/>
        <c:txPr>
          <a:bodyPr/>
          <a:lstStyle/>
          <a:p>
            <a:pPr>
              <a:defRPr sz="1200" baseline="0">
                <a:solidFill>
                  <a:schemeClr val="tx2"/>
                </a:solidFill>
              </a:defRPr>
            </a:pPr>
            <a:endParaRPr lang="ru-RU"/>
          </a:p>
        </c:txPr>
        <c:crossAx val="78540800"/>
        <c:crosses val="autoZero"/>
        <c:crossBetween val="midCat"/>
        <c:majorUnit val="0.2"/>
      </c:valAx>
    </c:plotArea>
    <c:legend>
      <c:legendPos val="t"/>
      <c:layout>
        <c:manualLayout>
          <c:xMode val="edge"/>
          <c:yMode val="edge"/>
          <c:x val="0.25633241901954673"/>
          <c:y val="0"/>
          <c:w val="0.58893748550061997"/>
          <c:h val="4.2598146963078377E-2"/>
        </c:manualLayout>
      </c:layout>
      <c:txPr>
        <a:bodyPr/>
        <a:lstStyle/>
        <a:p>
          <a:pPr>
            <a:defRPr sz="1200" b="1" baseline="0">
              <a:solidFill>
                <a:schemeClr val="tx2"/>
              </a:solidFill>
            </a:defRPr>
          </a:pPr>
          <a:endParaRPr lang="ru-RU"/>
        </a:p>
      </c:txPr>
    </c:legend>
    <c:plotVisOnly val="1"/>
    <c:dispBlanksAs val="gap"/>
  </c:chart>
  <c:spPr>
    <a:solidFill>
      <a:schemeClr val="bg1"/>
    </a:solidFill>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3.5828473103770714E-2"/>
          <c:y val="6.1507794480235432E-2"/>
          <c:w val="0.93088061107746145"/>
          <c:h val="0.79353853495585758"/>
        </c:manualLayout>
      </c:layout>
      <c:barChart>
        <c:barDir val="col"/>
        <c:grouping val="stacked"/>
        <c:ser>
          <c:idx val="0"/>
          <c:order val="0"/>
          <c:tx>
            <c:strRef>
              <c:f>Лист1!$C$1</c:f>
              <c:strCache>
                <c:ptCount val="1"/>
                <c:pt idx="0">
                  <c:v>Заниженный</c:v>
                </c:pt>
              </c:strCache>
            </c:strRef>
          </c:tx>
          <c:spPr>
            <a:solidFill>
              <a:srgbClr val="0033CC"/>
            </a:solidFill>
          </c:spPr>
          <c:dLbls>
            <c:txPr>
              <a:bodyPr/>
              <a:lstStyle/>
              <a:p>
                <a:pPr>
                  <a:defRPr b="1" i="0" baseline="0">
                    <a:solidFill>
                      <a:schemeClr val="bg1"/>
                    </a:solidFill>
                  </a:defRPr>
                </a:pPr>
                <a:endParaRPr lang="ru-RU"/>
              </a:p>
            </c:txPr>
            <c:showVal val="1"/>
          </c:dLbls>
          <c:cat>
            <c:multiLvlStrRef>
              <c:f>Лист1!$A$14:$B$25</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Самый неактивный</c:v>
                  </c:pt>
                  <c:pt idx="2">
                    <c:v>Самый плохой ученик</c:v>
                  </c:pt>
                  <c:pt idx="4">
                    <c:v>Самый грустный</c:v>
                  </c:pt>
                  <c:pt idx="6">
                    <c:v>Самый неумелый</c:v>
                  </c:pt>
                  <c:pt idx="8">
                    <c:v>Не имею друзей</c:v>
                  </c:pt>
                  <c:pt idx="10">
                    <c:v>Не доволен собой</c:v>
                  </c:pt>
                </c:lvl>
              </c:multiLvlStrCache>
            </c:multiLvlStrRef>
          </c:cat>
          <c:val>
            <c:numRef>
              <c:f>Лист1!$C$14:$C$25</c:f>
              <c:numCache>
                <c:formatCode>0%</c:formatCode>
                <c:ptCount val="12"/>
                <c:pt idx="0">
                  <c:v>6.1000000000000013E-2</c:v>
                </c:pt>
                <c:pt idx="1">
                  <c:v>7.9000000000000084E-2</c:v>
                </c:pt>
                <c:pt idx="2">
                  <c:v>7.5000000000000011E-2</c:v>
                </c:pt>
                <c:pt idx="3">
                  <c:v>0.12100000000000002</c:v>
                </c:pt>
                <c:pt idx="4">
                  <c:v>6.2000000000000034E-2</c:v>
                </c:pt>
                <c:pt idx="5">
                  <c:v>5.5000000000000014E-2</c:v>
                </c:pt>
                <c:pt idx="6">
                  <c:v>5.6000000000000001E-2</c:v>
                </c:pt>
                <c:pt idx="7">
                  <c:v>8.0000000000000043E-2</c:v>
                </c:pt>
                <c:pt idx="8">
                  <c:v>6.4000000000000085E-2</c:v>
                </c:pt>
                <c:pt idx="9">
                  <c:v>7.3999999999999996E-2</c:v>
                </c:pt>
                <c:pt idx="10">
                  <c:v>7.1999999999999995E-2</c:v>
                </c:pt>
                <c:pt idx="11">
                  <c:v>9.8000000000000129E-2</c:v>
                </c:pt>
              </c:numCache>
            </c:numRef>
          </c:val>
        </c:ser>
        <c:ser>
          <c:idx val="1"/>
          <c:order val="1"/>
          <c:tx>
            <c:strRef>
              <c:f>Лист1!$D$1</c:f>
              <c:strCache>
                <c:ptCount val="1"/>
                <c:pt idx="0">
                  <c:v>Адекватный</c:v>
                </c:pt>
              </c:strCache>
            </c:strRef>
          </c:tx>
          <c:spPr>
            <a:solidFill>
              <a:srgbClr val="81DA20"/>
            </a:solidFill>
          </c:spPr>
          <c:dLbls>
            <c:txPr>
              <a:bodyPr/>
              <a:lstStyle/>
              <a:p>
                <a:pPr>
                  <a:defRPr b="1" i="0" baseline="0">
                    <a:solidFill>
                      <a:schemeClr val="bg1"/>
                    </a:solidFill>
                  </a:defRPr>
                </a:pPr>
                <a:endParaRPr lang="ru-RU"/>
              </a:p>
            </c:txPr>
            <c:showVal val="1"/>
          </c:dLbls>
          <c:cat>
            <c:multiLvlStrRef>
              <c:f>Лист1!$A$14:$B$25</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Самый неактивный</c:v>
                  </c:pt>
                  <c:pt idx="2">
                    <c:v>Самый плохой ученик</c:v>
                  </c:pt>
                  <c:pt idx="4">
                    <c:v>Самый грустный</c:v>
                  </c:pt>
                  <c:pt idx="6">
                    <c:v>Самый неумелый</c:v>
                  </c:pt>
                  <c:pt idx="8">
                    <c:v>Не имею друзей</c:v>
                  </c:pt>
                  <c:pt idx="10">
                    <c:v>Не доволен собой</c:v>
                  </c:pt>
                </c:lvl>
              </c:multiLvlStrCache>
            </c:multiLvlStrRef>
          </c:cat>
          <c:val>
            <c:numRef>
              <c:f>Лист1!$D$14:$D$25</c:f>
              <c:numCache>
                <c:formatCode>0%</c:formatCode>
                <c:ptCount val="12"/>
                <c:pt idx="0">
                  <c:v>0.45100000000000001</c:v>
                </c:pt>
                <c:pt idx="1">
                  <c:v>0.52300000000000002</c:v>
                </c:pt>
                <c:pt idx="2">
                  <c:v>0.58799999999999997</c:v>
                </c:pt>
                <c:pt idx="3">
                  <c:v>0.68</c:v>
                </c:pt>
                <c:pt idx="4">
                  <c:v>0.36600000000000038</c:v>
                </c:pt>
                <c:pt idx="5">
                  <c:v>0.45500000000000002</c:v>
                </c:pt>
                <c:pt idx="6">
                  <c:v>0.56000000000000005</c:v>
                </c:pt>
                <c:pt idx="7">
                  <c:v>0.64200000000000079</c:v>
                </c:pt>
                <c:pt idx="8">
                  <c:v>0.24800000000000016</c:v>
                </c:pt>
                <c:pt idx="9">
                  <c:v>0.30900000000000033</c:v>
                </c:pt>
                <c:pt idx="10">
                  <c:v>0.45200000000000001</c:v>
                </c:pt>
                <c:pt idx="11">
                  <c:v>0.50700000000000001</c:v>
                </c:pt>
              </c:numCache>
            </c:numRef>
          </c:val>
        </c:ser>
        <c:ser>
          <c:idx val="2"/>
          <c:order val="2"/>
          <c:tx>
            <c:strRef>
              <c:f>Лист1!$E$1</c:f>
              <c:strCache>
                <c:ptCount val="1"/>
                <c:pt idx="0">
                  <c:v>Завышенный</c:v>
                </c:pt>
              </c:strCache>
            </c:strRef>
          </c:tx>
          <c:spPr>
            <a:solidFill>
              <a:srgbClr val="FF0000"/>
            </a:solidFill>
          </c:spPr>
          <c:dLbls>
            <c:txPr>
              <a:bodyPr/>
              <a:lstStyle/>
              <a:p>
                <a:pPr>
                  <a:defRPr b="1" i="0" baseline="0">
                    <a:solidFill>
                      <a:schemeClr val="bg1"/>
                    </a:solidFill>
                  </a:defRPr>
                </a:pPr>
                <a:endParaRPr lang="ru-RU"/>
              </a:p>
            </c:txPr>
            <c:showVal val="1"/>
          </c:dLbls>
          <c:cat>
            <c:multiLvlStrRef>
              <c:f>Лист1!$A$14:$B$25</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Самый неактивный</c:v>
                  </c:pt>
                  <c:pt idx="2">
                    <c:v>Самый плохой ученик</c:v>
                  </c:pt>
                  <c:pt idx="4">
                    <c:v>Самый грустный</c:v>
                  </c:pt>
                  <c:pt idx="6">
                    <c:v>Самый неумелый</c:v>
                  </c:pt>
                  <c:pt idx="8">
                    <c:v>Не имею друзей</c:v>
                  </c:pt>
                  <c:pt idx="10">
                    <c:v>Не доволен собой</c:v>
                  </c:pt>
                </c:lvl>
              </c:multiLvlStrCache>
            </c:multiLvlStrRef>
          </c:cat>
          <c:val>
            <c:numRef>
              <c:f>Лист1!$E$14:$E$25</c:f>
              <c:numCache>
                <c:formatCode>0%</c:formatCode>
                <c:ptCount val="12"/>
                <c:pt idx="0">
                  <c:v>0.48900000000000032</c:v>
                </c:pt>
                <c:pt idx="1">
                  <c:v>0.39800000000000046</c:v>
                </c:pt>
                <c:pt idx="2">
                  <c:v>0.33700000000000047</c:v>
                </c:pt>
                <c:pt idx="3">
                  <c:v>0.19900000000000001</c:v>
                </c:pt>
                <c:pt idx="4">
                  <c:v>0.57199999999999995</c:v>
                </c:pt>
                <c:pt idx="5">
                  <c:v>0.49000000000000032</c:v>
                </c:pt>
                <c:pt idx="6">
                  <c:v>0.3840000000000004</c:v>
                </c:pt>
                <c:pt idx="7">
                  <c:v>0.27800000000000002</c:v>
                </c:pt>
                <c:pt idx="8">
                  <c:v>0.68799999999999994</c:v>
                </c:pt>
                <c:pt idx="9">
                  <c:v>0.61700000000000066</c:v>
                </c:pt>
                <c:pt idx="10">
                  <c:v>0.47600000000000031</c:v>
                </c:pt>
                <c:pt idx="11">
                  <c:v>0.39400000000000046</c:v>
                </c:pt>
              </c:numCache>
            </c:numRef>
          </c:val>
        </c:ser>
        <c:gapWidth val="43"/>
        <c:overlap val="100"/>
        <c:axId val="79802752"/>
        <c:axId val="79804288"/>
      </c:barChart>
      <c:catAx>
        <c:axId val="79802752"/>
        <c:scaling>
          <c:orientation val="minMax"/>
        </c:scaling>
        <c:axPos val="b"/>
        <c:majorGridlines/>
        <c:tickLblPos val="nextTo"/>
        <c:crossAx val="79804288"/>
        <c:crosses val="autoZero"/>
        <c:auto val="1"/>
        <c:lblAlgn val="ctr"/>
        <c:lblOffset val="100"/>
      </c:catAx>
      <c:valAx>
        <c:axId val="79804288"/>
        <c:scaling>
          <c:orientation val="minMax"/>
          <c:max val="1.1000000000000001"/>
          <c:min val="0"/>
        </c:scaling>
        <c:axPos val="l"/>
        <c:majorGridlines/>
        <c:numFmt formatCode="0%" sourceLinked="1"/>
        <c:tickLblPos val="nextTo"/>
        <c:crossAx val="79802752"/>
        <c:crosses val="autoZero"/>
        <c:crossBetween val="between"/>
        <c:majorUnit val="0.2"/>
      </c:valAx>
    </c:plotArea>
    <c:legend>
      <c:legendPos val="t"/>
      <c:layout>
        <c:manualLayout>
          <c:xMode val="edge"/>
          <c:yMode val="edge"/>
          <c:x val="0.2721994526325231"/>
          <c:y val="1.3137489776400219E-3"/>
          <c:w val="0.45751057118423955"/>
          <c:h val="4.2598146963078377E-2"/>
        </c:manualLayout>
      </c:layout>
    </c:legend>
    <c:plotVisOnly val="1"/>
    <c:dispBlanksAs val="gap"/>
  </c:chart>
  <c:spPr>
    <a:solidFill>
      <a:schemeClr val="bg1"/>
    </a:solidFill>
  </c:spPr>
  <c:txPr>
    <a:bodyPr/>
    <a:lstStyle/>
    <a:p>
      <a:pPr>
        <a:defRPr sz="1200" baseline="0">
          <a:solidFill>
            <a:schemeClr val="tx2"/>
          </a:solidFill>
        </a:defRPr>
      </a:pPr>
      <a:endParaRPr lang="ru-RU"/>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col"/>
        <c:grouping val="stacked"/>
        <c:ser>
          <c:idx val="0"/>
          <c:order val="0"/>
          <c:tx>
            <c:strRef>
              <c:f>Лист2!$A$3</c:f>
              <c:strCache>
                <c:ptCount val="1"/>
                <c:pt idx="0">
                  <c:v>Отсутствует</c:v>
                </c:pt>
              </c:strCache>
            </c:strRef>
          </c:tx>
          <c:spPr>
            <a:solidFill>
              <a:srgbClr val="002060"/>
            </a:solidFill>
          </c:spPr>
          <c:dLbls>
            <c:dLbl>
              <c:idx val="0"/>
              <c:layout>
                <c:manualLayout>
                  <c:x val="3.003003003003004E-2"/>
                  <c:y val="-7.3583517292126633E-3"/>
                </c:manualLayout>
              </c:layout>
              <c:spPr/>
              <c:txPr>
                <a:bodyPr/>
                <a:lstStyle/>
                <a:p>
                  <a:pPr>
                    <a:defRPr b="1" i="0" baseline="0">
                      <a:solidFill>
                        <a:schemeClr val="tx2"/>
                      </a:solidFill>
                    </a:defRPr>
                  </a:pPr>
                  <a:endParaRPr lang="ru-RU"/>
                </a:p>
              </c:txPr>
              <c:showVal val="1"/>
            </c:dLbl>
            <c:dLbl>
              <c:idx val="2"/>
              <c:layout>
                <c:manualLayout>
                  <c:x val="2.8153153153153154E-2"/>
                  <c:y val="-1.1037527593819003E-2"/>
                </c:manualLayout>
              </c:layout>
              <c:spPr/>
              <c:txPr>
                <a:bodyPr/>
                <a:lstStyle/>
                <a:p>
                  <a:pPr>
                    <a:defRPr b="1" i="0" baseline="0">
                      <a:solidFill>
                        <a:schemeClr val="tx2"/>
                      </a:solidFill>
                    </a:defRPr>
                  </a:pPr>
                  <a:endParaRPr lang="ru-RU"/>
                </a:p>
              </c:txPr>
              <c:showVal val="1"/>
            </c:dLbl>
            <c:dLbl>
              <c:idx val="3"/>
              <c:layout>
                <c:manualLayout>
                  <c:x val="3.003003003003004E-2"/>
                  <c:y val="-1.1037527593819003E-2"/>
                </c:manualLayout>
              </c:layout>
              <c:spPr/>
              <c:txPr>
                <a:bodyPr/>
                <a:lstStyle/>
                <a:p>
                  <a:pPr>
                    <a:defRPr b="1" i="0" baseline="0">
                      <a:solidFill>
                        <a:schemeClr val="tx2"/>
                      </a:solidFill>
                    </a:defRPr>
                  </a:pPr>
                  <a:endParaRPr lang="ru-RU"/>
                </a:p>
              </c:txPr>
              <c:showVal val="1"/>
            </c:dLbl>
            <c:dLbl>
              <c:idx val="8"/>
              <c:layout>
                <c:manualLayout>
                  <c:x val="3.003003003003004E-2"/>
                  <c:y val="-7.3583517292126633E-3"/>
                </c:manualLayout>
              </c:layout>
              <c:spPr/>
              <c:txPr>
                <a:bodyPr/>
                <a:lstStyle/>
                <a:p>
                  <a:pPr>
                    <a:defRPr b="1" i="0" baseline="0">
                      <a:solidFill>
                        <a:schemeClr val="tx2"/>
                      </a:solidFill>
                    </a:defRPr>
                  </a:pPr>
                  <a:endParaRPr lang="ru-RU"/>
                </a:p>
              </c:txPr>
              <c:showVal val="1"/>
            </c:dLbl>
            <c:txPr>
              <a:bodyPr/>
              <a:lstStyle/>
              <a:p>
                <a:pPr>
                  <a:defRPr b="1" i="0" baseline="0">
                    <a:solidFill>
                      <a:schemeClr val="bg1"/>
                    </a:solidFill>
                  </a:defRPr>
                </a:pPr>
                <a:endParaRPr lang="ru-RU"/>
              </a:p>
            </c:txPr>
            <c:showVal val="1"/>
          </c:dLbls>
          <c:cat>
            <c:multiLvlStrRef>
              <c:f>Лист2!$B$1:$M$2</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Познавательные мотивы</c:v>
                  </c:pt>
                  <c:pt idx="2">
                    <c:v>Мотив значимости результата обучения</c:v>
                  </c:pt>
                  <c:pt idx="4">
                    <c:v>Мотив достижения</c:v>
                  </c:pt>
                  <c:pt idx="6">
                    <c:v>Мотивирующая сила вознаграждения</c:v>
                  </c:pt>
                  <c:pt idx="8">
                    <c:v>Мотив получить одобрение</c:v>
                  </c:pt>
                  <c:pt idx="10">
                    <c:v>Мотив принуждения</c:v>
                  </c:pt>
                </c:lvl>
              </c:multiLvlStrCache>
            </c:multiLvlStrRef>
          </c:cat>
          <c:val>
            <c:numRef>
              <c:f>Лист2!$B$3:$M$3</c:f>
              <c:numCache>
                <c:formatCode>0%</c:formatCode>
                <c:ptCount val="12"/>
                <c:pt idx="0">
                  <c:v>2.1999999999999999E-2</c:v>
                </c:pt>
                <c:pt idx="1">
                  <c:v>5.3999999999999999E-2</c:v>
                </c:pt>
                <c:pt idx="2">
                  <c:v>1.2E-2</c:v>
                </c:pt>
                <c:pt idx="3">
                  <c:v>1.4E-2</c:v>
                </c:pt>
                <c:pt idx="4">
                  <c:v>7.3000000000000009E-2</c:v>
                </c:pt>
                <c:pt idx="5">
                  <c:v>0.14400000000000004</c:v>
                </c:pt>
                <c:pt idx="6">
                  <c:v>0.26200000000000001</c:v>
                </c:pt>
                <c:pt idx="7">
                  <c:v>0.45200000000000001</c:v>
                </c:pt>
                <c:pt idx="8">
                  <c:v>2.8000000000000001E-2</c:v>
                </c:pt>
                <c:pt idx="9">
                  <c:v>7.6999999999999999E-2</c:v>
                </c:pt>
                <c:pt idx="10">
                  <c:v>6.0000000000000032E-2</c:v>
                </c:pt>
                <c:pt idx="11">
                  <c:v>8.7000000000000022E-2</c:v>
                </c:pt>
              </c:numCache>
            </c:numRef>
          </c:val>
        </c:ser>
        <c:ser>
          <c:idx val="1"/>
          <c:order val="1"/>
          <c:tx>
            <c:strRef>
              <c:f>Лист2!$A$4</c:f>
              <c:strCache>
                <c:ptCount val="1"/>
                <c:pt idx="0">
                  <c:v>Слабый</c:v>
                </c:pt>
              </c:strCache>
            </c:strRef>
          </c:tx>
          <c:spPr>
            <a:solidFill>
              <a:srgbClr val="0070C0"/>
            </a:solidFill>
          </c:spPr>
          <c:dLbls>
            <c:spPr>
              <a:noFill/>
            </c:spPr>
            <c:txPr>
              <a:bodyPr/>
              <a:lstStyle/>
              <a:p>
                <a:pPr>
                  <a:defRPr b="1" i="0" baseline="0">
                    <a:solidFill>
                      <a:schemeClr val="bg1"/>
                    </a:solidFill>
                  </a:defRPr>
                </a:pPr>
                <a:endParaRPr lang="ru-RU"/>
              </a:p>
            </c:txPr>
            <c:showVal val="1"/>
          </c:dLbls>
          <c:cat>
            <c:multiLvlStrRef>
              <c:f>Лист2!$B$1:$M$2</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Познавательные мотивы</c:v>
                  </c:pt>
                  <c:pt idx="2">
                    <c:v>Мотив значимости результата обучения</c:v>
                  </c:pt>
                  <c:pt idx="4">
                    <c:v>Мотив достижения</c:v>
                  </c:pt>
                  <c:pt idx="6">
                    <c:v>Мотивирующая сила вознаграждения</c:v>
                  </c:pt>
                  <c:pt idx="8">
                    <c:v>Мотив получить одобрение</c:v>
                  </c:pt>
                  <c:pt idx="10">
                    <c:v>Мотив принуждения</c:v>
                  </c:pt>
                </c:lvl>
              </c:multiLvlStrCache>
            </c:multiLvlStrRef>
          </c:cat>
          <c:val>
            <c:numRef>
              <c:f>Лист2!$B$4:$M$4</c:f>
              <c:numCache>
                <c:formatCode>0%</c:formatCode>
                <c:ptCount val="12"/>
                <c:pt idx="0">
                  <c:v>7.8000000000000014E-2</c:v>
                </c:pt>
                <c:pt idx="1">
                  <c:v>0.11600000000000002</c:v>
                </c:pt>
                <c:pt idx="2">
                  <c:v>6.2000000000000034E-2</c:v>
                </c:pt>
                <c:pt idx="3">
                  <c:v>5.1000000000000004E-2</c:v>
                </c:pt>
                <c:pt idx="4">
                  <c:v>0.21200000000000016</c:v>
                </c:pt>
                <c:pt idx="5">
                  <c:v>0.26600000000000001</c:v>
                </c:pt>
                <c:pt idx="6">
                  <c:v>0.16700000000000001</c:v>
                </c:pt>
                <c:pt idx="7">
                  <c:v>0.17600000000000016</c:v>
                </c:pt>
                <c:pt idx="8">
                  <c:v>0.127</c:v>
                </c:pt>
                <c:pt idx="9">
                  <c:v>0.21200000000000016</c:v>
                </c:pt>
                <c:pt idx="10">
                  <c:v>0.16800000000000001</c:v>
                </c:pt>
                <c:pt idx="11">
                  <c:v>0.23100000000000001</c:v>
                </c:pt>
              </c:numCache>
            </c:numRef>
          </c:val>
        </c:ser>
        <c:ser>
          <c:idx val="2"/>
          <c:order val="2"/>
          <c:tx>
            <c:strRef>
              <c:f>Лист2!$A$5</c:f>
              <c:strCache>
                <c:ptCount val="1"/>
                <c:pt idx="0">
                  <c:v>Средний</c:v>
                </c:pt>
              </c:strCache>
            </c:strRef>
          </c:tx>
          <c:spPr>
            <a:solidFill>
              <a:srgbClr val="00B050"/>
            </a:solidFill>
          </c:spPr>
          <c:dLbls>
            <c:txPr>
              <a:bodyPr/>
              <a:lstStyle/>
              <a:p>
                <a:pPr>
                  <a:defRPr b="1" i="0" baseline="0">
                    <a:solidFill>
                      <a:schemeClr val="bg1"/>
                    </a:solidFill>
                  </a:defRPr>
                </a:pPr>
                <a:endParaRPr lang="ru-RU"/>
              </a:p>
            </c:txPr>
            <c:showVal val="1"/>
          </c:dLbls>
          <c:cat>
            <c:multiLvlStrRef>
              <c:f>Лист2!$B$1:$M$2</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Познавательные мотивы</c:v>
                  </c:pt>
                  <c:pt idx="2">
                    <c:v>Мотив значимости результата обучения</c:v>
                  </c:pt>
                  <c:pt idx="4">
                    <c:v>Мотив достижения</c:v>
                  </c:pt>
                  <c:pt idx="6">
                    <c:v>Мотивирующая сила вознаграждения</c:v>
                  </c:pt>
                  <c:pt idx="8">
                    <c:v>Мотив получить одобрение</c:v>
                  </c:pt>
                  <c:pt idx="10">
                    <c:v>Мотив принуждения</c:v>
                  </c:pt>
                </c:lvl>
              </c:multiLvlStrCache>
            </c:multiLvlStrRef>
          </c:cat>
          <c:val>
            <c:numRef>
              <c:f>Лист2!$B$5:$M$5</c:f>
              <c:numCache>
                <c:formatCode>0%</c:formatCode>
                <c:ptCount val="12"/>
                <c:pt idx="0">
                  <c:v>0.21500000000000016</c:v>
                </c:pt>
                <c:pt idx="1">
                  <c:v>0.24700000000000016</c:v>
                </c:pt>
                <c:pt idx="2">
                  <c:v>0.19400000000000001</c:v>
                </c:pt>
                <c:pt idx="3">
                  <c:v>0.20200000000000001</c:v>
                </c:pt>
                <c:pt idx="4">
                  <c:v>0.3830000000000004</c:v>
                </c:pt>
                <c:pt idx="5">
                  <c:v>0.35900000000000032</c:v>
                </c:pt>
                <c:pt idx="6">
                  <c:v>0.21500000000000016</c:v>
                </c:pt>
                <c:pt idx="7">
                  <c:v>0.15100000000000016</c:v>
                </c:pt>
                <c:pt idx="8">
                  <c:v>0.252</c:v>
                </c:pt>
                <c:pt idx="9">
                  <c:v>0.29500000000000032</c:v>
                </c:pt>
                <c:pt idx="10">
                  <c:v>0.49300000000000038</c:v>
                </c:pt>
                <c:pt idx="11">
                  <c:v>0.49700000000000033</c:v>
                </c:pt>
              </c:numCache>
            </c:numRef>
          </c:val>
        </c:ser>
        <c:ser>
          <c:idx val="3"/>
          <c:order val="3"/>
          <c:tx>
            <c:strRef>
              <c:f>Лист2!$A$6</c:f>
              <c:strCache>
                <c:ptCount val="1"/>
                <c:pt idx="0">
                  <c:v>Сильный</c:v>
                </c:pt>
              </c:strCache>
            </c:strRef>
          </c:tx>
          <c:spPr>
            <a:solidFill>
              <a:srgbClr val="FF0000"/>
            </a:solidFill>
          </c:spPr>
          <c:dLbls>
            <c:txPr>
              <a:bodyPr/>
              <a:lstStyle/>
              <a:p>
                <a:pPr>
                  <a:defRPr b="1" i="0" baseline="0">
                    <a:solidFill>
                      <a:schemeClr val="bg1"/>
                    </a:solidFill>
                  </a:defRPr>
                </a:pPr>
                <a:endParaRPr lang="ru-RU"/>
              </a:p>
            </c:txPr>
            <c:showVal val="1"/>
          </c:dLbls>
          <c:cat>
            <c:multiLvlStrRef>
              <c:f>Лист2!$B$1:$M$2</c:f>
              <c:multiLvlStrCache>
                <c:ptCount val="12"/>
                <c:lvl>
                  <c:pt idx="0">
                    <c:v>2 класс</c:v>
                  </c:pt>
                  <c:pt idx="1">
                    <c:v>4 класс</c:v>
                  </c:pt>
                  <c:pt idx="2">
                    <c:v>2 класс</c:v>
                  </c:pt>
                  <c:pt idx="3">
                    <c:v>4 класс</c:v>
                  </c:pt>
                  <c:pt idx="4">
                    <c:v>2 класс</c:v>
                  </c:pt>
                  <c:pt idx="5">
                    <c:v>4 класс</c:v>
                  </c:pt>
                  <c:pt idx="6">
                    <c:v>2 класс</c:v>
                  </c:pt>
                  <c:pt idx="7">
                    <c:v>4 класс</c:v>
                  </c:pt>
                  <c:pt idx="8">
                    <c:v>2 класс</c:v>
                  </c:pt>
                  <c:pt idx="9">
                    <c:v>4 класс</c:v>
                  </c:pt>
                  <c:pt idx="10">
                    <c:v>2 класс</c:v>
                  </c:pt>
                  <c:pt idx="11">
                    <c:v>4 класс</c:v>
                  </c:pt>
                </c:lvl>
                <c:lvl>
                  <c:pt idx="0">
                    <c:v>Познавательные мотивы</c:v>
                  </c:pt>
                  <c:pt idx="2">
                    <c:v>Мотив значимости результата обучения</c:v>
                  </c:pt>
                  <c:pt idx="4">
                    <c:v>Мотив достижения</c:v>
                  </c:pt>
                  <c:pt idx="6">
                    <c:v>Мотивирующая сила вознаграждения</c:v>
                  </c:pt>
                  <c:pt idx="8">
                    <c:v>Мотив получить одобрение</c:v>
                  </c:pt>
                  <c:pt idx="10">
                    <c:v>Мотив принуждения</c:v>
                  </c:pt>
                </c:lvl>
              </c:multiLvlStrCache>
            </c:multiLvlStrRef>
          </c:cat>
          <c:val>
            <c:numRef>
              <c:f>Лист2!$B$6:$M$6</c:f>
              <c:numCache>
                <c:formatCode>0%</c:formatCode>
                <c:ptCount val="12"/>
                <c:pt idx="0">
                  <c:v>0.6470000000000008</c:v>
                </c:pt>
                <c:pt idx="1">
                  <c:v>0.55600000000000005</c:v>
                </c:pt>
                <c:pt idx="2">
                  <c:v>0.69399999999999995</c:v>
                </c:pt>
                <c:pt idx="3">
                  <c:v>0.71200000000000063</c:v>
                </c:pt>
                <c:pt idx="4">
                  <c:v>0.28500000000000031</c:v>
                </c:pt>
                <c:pt idx="5">
                  <c:v>0.19500000000000001</c:v>
                </c:pt>
                <c:pt idx="6">
                  <c:v>0.28200000000000008</c:v>
                </c:pt>
                <c:pt idx="7">
                  <c:v>0.19900000000000001</c:v>
                </c:pt>
                <c:pt idx="8">
                  <c:v>0.54100000000000004</c:v>
                </c:pt>
                <c:pt idx="9">
                  <c:v>0.3860000000000004</c:v>
                </c:pt>
                <c:pt idx="10">
                  <c:v>0.221</c:v>
                </c:pt>
                <c:pt idx="11">
                  <c:v>0.14300000000000004</c:v>
                </c:pt>
              </c:numCache>
            </c:numRef>
          </c:val>
        </c:ser>
        <c:gapWidth val="107"/>
        <c:overlap val="100"/>
        <c:axId val="80203776"/>
        <c:axId val="80205312"/>
      </c:barChart>
      <c:catAx>
        <c:axId val="80203776"/>
        <c:scaling>
          <c:orientation val="minMax"/>
        </c:scaling>
        <c:axPos val="b"/>
        <c:majorGridlines/>
        <c:tickLblPos val="nextTo"/>
        <c:txPr>
          <a:bodyPr/>
          <a:lstStyle/>
          <a:p>
            <a:pPr>
              <a:defRPr baseline="0">
                <a:solidFill>
                  <a:schemeClr val="tx2"/>
                </a:solidFill>
              </a:defRPr>
            </a:pPr>
            <a:endParaRPr lang="ru-RU"/>
          </a:p>
        </c:txPr>
        <c:crossAx val="80205312"/>
        <c:crosses val="autoZero"/>
        <c:auto val="1"/>
        <c:lblAlgn val="ctr"/>
        <c:lblOffset val="100"/>
      </c:catAx>
      <c:valAx>
        <c:axId val="80205312"/>
        <c:scaling>
          <c:orientation val="minMax"/>
          <c:max val="1"/>
          <c:min val="0"/>
        </c:scaling>
        <c:axPos val="l"/>
        <c:majorGridlines>
          <c:spPr>
            <a:ln>
              <a:noFill/>
            </a:ln>
          </c:spPr>
        </c:majorGridlines>
        <c:numFmt formatCode="0%" sourceLinked="0"/>
        <c:tickLblPos val="nextTo"/>
        <c:txPr>
          <a:bodyPr/>
          <a:lstStyle/>
          <a:p>
            <a:pPr>
              <a:defRPr sz="1200" baseline="0">
                <a:solidFill>
                  <a:schemeClr val="tx2"/>
                </a:solidFill>
              </a:defRPr>
            </a:pPr>
            <a:endParaRPr lang="ru-RU"/>
          </a:p>
        </c:txPr>
        <c:crossAx val="80203776"/>
        <c:crosses val="autoZero"/>
        <c:crossBetween val="between"/>
        <c:majorUnit val="0.2"/>
      </c:valAx>
    </c:plotArea>
    <c:legend>
      <c:legendPos val="t"/>
      <c:layout>
        <c:manualLayout>
          <c:xMode val="edge"/>
          <c:yMode val="edge"/>
          <c:x val="4.2375180630511104E-3"/>
          <c:y val="2.1648501401649732E-3"/>
          <c:w val="0.98874715660542511"/>
          <c:h val="6.5356347470836199E-2"/>
        </c:manualLayout>
      </c:layout>
      <c:txPr>
        <a:bodyPr/>
        <a:lstStyle/>
        <a:p>
          <a:pPr>
            <a:defRPr sz="1400" b="1" i="0" baseline="0">
              <a:solidFill>
                <a:schemeClr val="tx2"/>
              </a:solidFill>
            </a:defRPr>
          </a:pPr>
          <a:endParaRPr lang="ru-RU"/>
        </a:p>
      </c:txPr>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6.4634125595411693E-2"/>
          <c:y val="6.5420483656957559E-2"/>
          <c:w val="0.86951271288628551"/>
          <c:h val="0.57242990654205661"/>
        </c:manualLayout>
      </c:layout>
      <c:barChart>
        <c:barDir val="col"/>
        <c:grouping val="clustered"/>
        <c:ser>
          <c:idx val="0"/>
          <c:order val="0"/>
          <c:tx>
            <c:strRef>
              <c:f>Sheet1!$B$1</c:f>
              <c:strCache>
                <c:ptCount val="1"/>
                <c:pt idx="0">
                  <c:v>1</c:v>
                </c:pt>
              </c:strCache>
            </c:strRef>
          </c:tx>
          <c:spPr>
            <a:solidFill>
              <a:srgbClr val="8080FF"/>
            </a:solidFill>
            <a:ln w="12700">
              <a:solidFill>
                <a:srgbClr val="000000"/>
              </a:solidFill>
              <a:prstDash val="solid"/>
            </a:ln>
          </c:spPr>
          <c:cat>
            <c:strRef>
              <c:f>Sheet1!$A$2:$A$10</c:f>
              <c:strCache>
                <c:ptCount val="9"/>
                <c:pt idx="0">
                  <c:v>МА</c:v>
                </c:pt>
                <c:pt idx="1">
                  <c:v>РУ</c:v>
                </c:pt>
                <c:pt idx="2">
                  <c:v>ЧТ_ХТ</c:v>
                </c:pt>
                <c:pt idx="3">
                  <c:v>ЧТ_НП (2-3), МП(4)</c:v>
                </c:pt>
                <c:pt idx="4">
                  <c:v>Мотивация</c:v>
                </c:pt>
                <c:pt idx="5">
                  <c:v>Самооценка</c:v>
                </c:pt>
                <c:pt idx="6">
                  <c:v>Настроение</c:v>
                </c:pt>
                <c:pt idx="7">
                  <c:v>Группа здоровья</c:v>
                </c:pt>
                <c:pt idx="8">
                  <c:v>Физкультурная группа</c:v>
                </c:pt>
              </c:strCache>
            </c:strRef>
          </c:cat>
          <c:val>
            <c:numRef>
              <c:f>Sheet1!$B$2:$B$10</c:f>
              <c:numCache>
                <c:formatCode>General</c:formatCode>
                <c:ptCount val="9"/>
                <c:pt idx="0">
                  <c:v>0.64861820360000288</c:v>
                </c:pt>
                <c:pt idx="1">
                  <c:v>0.53404515109999995</c:v>
                </c:pt>
                <c:pt idx="2">
                  <c:v>0.56211180510000003</c:v>
                </c:pt>
                <c:pt idx="4">
                  <c:v>0.79281609195399949</c:v>
                </c:pt>
                <c:pt idx="5">
                  <c:v>0.69771841958833536</c:v>
                </c:pt>
                <c:pt idx="6">
                  <c:v>0.72858894536899999</c:v>
                </c:pt>
                <c:pt idx="7">
                  <c:v>0.77004968062450363</c:v>
                </c:pt>
                <c:pt idx="8">
                  <c:v>0.95647873392666649</c:v>
                </c:pt>
              </c:numCache>
            </c:numRef>
          </c:val>
        </c:ser>
        <c:ser>
          <c:idx val="1"/>
          <c:order val="1"/>
          <c:tx>
            <c:strRef>
              <c:f>Sheet1!$C$1</c:f>
              <c:strCache>
                <c:ptCount val="1"/>
                <c:pt idx="0">
                  <c:v>2</c:v>
                </c:pt>
              </c:strCache>
            </c:strRef>
          </c:tx>
          <c:spPr>
            <a:solidFill>
              <a:srgbClr val="802060"/>
            </a:solidFill>
            <a:ln w="12700">
              <a:solidFill>
                <a:srgbClr val="000000"/>
              </a:solidFill>
              <a:prstDash val="solid"/>
            </a:ln>
          </c:spPr>
          <c:cat>
            <c:strRef>
              <c:f>Sheet1!$A$2:$A$10</c:f>
              <c:strCache>
                <c:ptCount val="9"/>
                <c:pt idx="0">
                  <c:v>МА</c:v>
                </c:pt>
                <c:pt idx="1">
                  <c:v>РУ</c:v>
                </c:pt>
                <c:pt idx="2">
                  <c:v>ЧТ_ХТ</c:v>
                </c:pt>
                <c:pt idx="3">
                  <c:v>ЧТ_НП (2-3), МП(4)</c:v>
                </c:pt>
                <c:pt idx="4">
                  <c:v>Мотивация</c:v>
                </c:pt>
                <c:pt idx="5">
                  <c:v>Самооценка</c:v>
                </c:pt>
                <c:pt idx="6">
                  <c:v>Настроение</c:v>
                </c:pt>
                <c:pt idx="7">
                  <c:v>Группа здоровья</c:v>
                </c:pt>
                <c:pt idx="8">
                  <c:v>Физкультурная группа</c:v>
                </c:pt>
              </c:strCache>
            </c:strRef>
          </c:cat>
          <c:val>
            <c:numRef>
              <c:f>Sheet1!$C$2:$C$10</c:f>
              <c:numCache>
                <c:formatCode>General</c:formatCode>
                <c:ptCount val="9"/>
                <c:pt idx="0">
                  <c:v>0.61489573620000326</c:v>
                </c:pt>
                <c:pt idx="1">
                  <c:v>0.5375192250999995</c:v>
                </c:pt>
                <c:pt idx="2">
                  <c:v>0.63212996650000253</c:v>
                </c:pt>
                <c:pt idx="3">
                  <c:v>0.56558177160000001</c:v>
                </c:pt>
                <c:pt idx="4">
                  <c:v>0.68969832944800213</c:v>
                </c:pt>
                <c:pt idx="5">
                  <c:v>0.66632641488033362</c:v>
                </c:pt>
                <c:pt idx="6">
                  <c:v>0.71191856674050003</c:v>
                </c:pt>
                <c:pt idx="7">
                  <c:v>0.76383265856950289</c:v>
                </c:pt>
                <c:pt idx="8">
                  <c:v>0.95033586609400156</c:v>
                </c:pt>
              </c:numCache>
            </c:numRef>
          </c:val>
        </c:ser>
        <c:ser>
          <c:idx val="2"/>
          <c:order val="2"/>
          <c:tx>
            <c:strRef>
              <c:f>Sheet1!$D$1</c:f>
              <c:strCache>
                <c:ptCount val="1"/>
                <c:pt idx="0">
                  <c:v>3</c:v>
                </c:pt>
              </c:strCache>
            </c:strRef>
          </c:tx>
          <c:spPr>
            <a:solidFill>
              <a:srgbClr val="FFFFC0"/>
            </a:solidFill>
            <a:ln w="12700">
              <a:solidFill>
                <a:srgbClr val="000000"/>
              </a:solidFill>
              <a:prstDash val="solid"/>
            </a:ln>
          </c:spPr>
          <c:cat>
            <c:strRef>
              <c:f>Sheet1!$A$2:$A$10</c:f>
              <c:strCache>
                <c:ptCount val="9"/>
                <c:pt idx="0">
                  <c:v>МА</c:v>
                </c:pt>
                <c:pt idx="1">
                  <c:v>РУ</c:v>
                </c:pt>
                <c:pt idx="2">
                  <c:v>ЧТ_ХТ</c:v>
                </c:pt>
                <c:pt idx="3">
                  <c:v>ЧТ_НП (2-3), МП(4)</c:v>
                </c:pt>
                <c:pt idx="4">
                  <c:v>Мотивация</c:v>
                </c:pt>
                <c:pt idx="5">
                  <c:v>Самооценка</c:v>
                </c:pt>
                <c:pt idx="6">
                  <c:v>Настроение</c:v>
                </c:pt>
                <c:pt idx="7">
                  <c:v>Группа здоровья</c:v>
                </c:pt>
                <c:pt idx="8">
                  <c:v>Физкультурная группа</c:v>
                </c:pt>
              </c:strCache>
            </c:strRef>
          </c:cat>
          <c:val>
            <c:numRef>
              <c:f>Sheet1!$D$2:$D$10</c:f>
              <c:numCache>
                <c:formatCode>General</c:formatCode>
                <c:ptCount val="9"/>
                <c:pt idx="0">
                  <c:v>0.60285302090000004</c:v>
                </c:pt>
                <c:pt idx="1">
                  <c:v>0.53732565650000252</c:v>
                </c:pt>
                <c:pt idx="2">
                  <c:v>0.66138015800000005</c:v>
                </c:pt>
                <c:pt idx="3">
                  <c:v>0.5980028192000002</c:v>
                </c:pt>
                <c:pt idx="4">
                  <c:v>0.67061777724400218</c:v>
                </c:pt>
                <c:pt idx="5">
                  <c:v>0.62290347661900325</c:v>
                </c:pt>
                <c:pt idx="6">
                  <c:v>0.69812978403278525</c:v>
                </c:pt>
                <c:pt idx="7">
                  <c:v>0.76062753036425168</c:v>
                </c:pt>
                <c:pt idx="8">
                  <c:v>0.95174112641366848</c:v>
                </c:pt>
              </c:numCache>
            </c:numRef>
          </c:val>
        </c:ser>
        <c:ser>
          <c:idx val="3"/>
          <c:order val="3"/>
          <c:tx>
            <c:strRef>
              <c:f>Sheet1!$E$1</c:f>
              <c:strCache>
                <c:ptCount val="1"/>
                <c:pt idx="0">
                  <c:v>4</c:v>
                </c:pt>
              </c:strCache>
            </c:strRef>
          </c:tx>
          <c:spPr>
            <a:solidFill>
              <a:srgbClr val="A0E0E0"/>
            </a:solidFill>
            <a:ln w="12700">
              <a:solidFill>
                <a:srgbClr val="000000"/>
              </a:solidFill>
              <a:prstDash val="solid"/>
            </a:ln>
          </c:spPr>
          <c:cat>
            <c:strRef>
              <c:f>Sheet1!$A$2:$A$10</c:f>
              <c:strCache>
                <c:ptCount val="9"/>
                <c:pt idx="0">
                  <c:v>МА</c:v>
                </c:pt>
                <c:pt idx="1">
                  <c:v>РУ</c:v>
                </c:pt>
                <c:pt idx="2">
                  <c:v>ЧТ_ХТ</c:v>
                </c:pt>
                <c:pt idx="3">
                  <c:v>ЧТ_НП (2-3), МП(4)</c:v>
                </c:pt>
                <c:pt idx="4">
                  <c:v>Мотивация</c:v>
                </c:pt>
                <c:pt idx="5">
                  <c:v>Самооценка</c:v>
                </c:pt>
                <c:pt idx="6">
                  <c:v>Настроение</c:v>
                </c:pt>
                <c:pt idx="7">
                  <c:v>Группа здоровья</c:v>
                </c:pt>
                <c:pt idx="8">
                  <c:v>Физкультурная группа</c:v>
                </c:pt>
              </c:strCache>
            </c:strRef>
          </c:cat>
          <c:val>
            <c:numRef>
              <c:f>Sheet1!$E$2:$E$10</c:f>
              <c:numCache>
                <c:formatCode>General</c:formatCode>
                <c:ptCount val="9"/>
                <c:pt idx="0">
                  <c:v>0.68472234690000022</c:v>
                </c:pt>
                <c:pt idx="1">
                  <c:v>0.65884547360000434</c:v>
                </c:pt>
                <c:pt idx="3">
                  <c:v>0.64878811440000206</c:v>
                </c:pt>
                <c:pt idx="4">
                  <c:v>0.65239958481500004</c:v>
                </c:pt>
                <c:pt idx="5">
                  <c:v>0.60608760207891144</c:v>
                </c:pt>
                <c:pt idx="6">
                  <c:v>0.68999798865200024</c:v>
                </c:pt>
                <c:pt idx="7">
                  <c:v>0.75868178596750002</c:v>
                </c:pt>
                <c:pt idx="8">
                  <c:v>0.94392857142866671</c:v>
                </c:pt>
              </c:numCache>
            </c:numRef>
          </c:val>
        </c:ser>
        <c:axId val="80162176"/>
        <c:axId val="80290944"/>
      </c:barChart>
      <c:catAx>
        <c:axId val="80162176"/>
        <c:scaling>
          <c:orientation val="minMax"/>
        </c:scaling>
        <c:axPos val="b"/>
        <c:numFmt formatCode="General" sourceLinked="1"/>
        <c:tickLblPos val="nextTo"/>
        <c:spPr>
          <a:ln w="3175">
            <a:solidFill>
              <a:srgbClr val="000000"/>
            </a:solidFill>
            <a:prstDash val="solid"/>
          </a:ln>
        </c:spPr>
        <c:txPr>
          <a:bodyPr rot="-2700000" vert="horz"/>
          <a:lstStyle/>
          <a:p>
            <a:pPr>
              <a:defRPr/>
            </a:pPr>
            <a:endParaRPr lang="ru-RU"/>
          </a:p>
        </c:txPr>
        <c:crossAx val="80290944"/>
        <c:crosses val="autoZero"/>
        <c:auto val="1"/>
        <c:lblAlgn val="ctr"/>
        <c:lblOffset val="100"/>
        <c:tickLblSkip val="1"/>
        <c:tickMarkSkip val="1"/>
      </c:catAx>
      <c:valAx>
        <c:axId val="80290944"/>
        <c:scaling>
          <c:orientation val="minMax"/>
        </c:scaling>
        <c:axPos val="l"/>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a:pPr>
            <a:endParaRPr lang="ru-RU"/>
          </a:p>
        </c:txPr>
        <c:crossAx val="80162176"/>
        <c:crosses val="autoZero"/>
        <c:crossBetween val="between"/>
      </c:valAx>
      <c:spPr>
        <a:solidFill>
          <a:srgbClr val="C0C0C0"/>
        </a:solidFill>
        <a:ln w="12700">
          <a:solidFill>
            <a:srgbClr val="808080"/>
          </a:solidFill>
          <a:prstDash val="solid"/>
        </a:ln>
      </c:spPr>
    </c:plotArea>
    <c:legend>
      <c:legendPos val="r"/>
      <c:layout>
        <c:manualLayout>
          <c:xMode val="edge"/>
          <c:yMode val="edge"/>
          <c:x val="0.94756148774086157"/>
          <c:y val="0.23831775700934579"/>
          <c:w val="4.2682926829268567E-2"/>
          <c:h val="0.22663551401869125"/>
        </c:manualLayout>
      </c:layout>
      <c:spPr>
        <a:solidFill>
          <a:srgbClr val="FFFFFF"/>
        </a:solidFill>
        <a:ln w="3175">
          <a:solidFill>
            <a:srgbClr val="000000"/>
          </a:solidFill>
          <a:prstDash val="solid"/>
        </a:ln>
      </c:spPr>
    </c:legend>
    <c:plotVisOnly val="1"/>
    <c:dispBlanksAs val="gap"/>
  </c:chart>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style val="4"/>
  <c:chart>
    <c:title>
      <c:tx>
        <c:rich>
          <a:bodyPr/>
          <a:lstStyle/>
          <a:p>
            <a:pPr>
              <a:lnSpc>
                <a:spcPct val="80000"/>
              </a:lnSpc>
              <a:defRPr/>
            </a:pPr>
            <a:r>
              <a:rPr lang="ru-RU" dirty="0"/>
              <a:t>Соответствие исполнения </a:t>
            </a:r>
            <a:r>
              <a:rPr lang="ru-RU" dirty="0" smtClean="0"/>
              <a:t>плану: </a:t>
            </a:r>
            <a:r>
              <a:rPr lang="ru-RU" dirty="0"/>
              <a:t>активность группы в зависимости от особенностей планирования</a:t>
            </a:r>
          </a:p>
        </c:rich>
      </c:tx>
      <c:layout>
        <c:manualLayout>
          <c:xMode val="edge"/>
          <c:yMode val="edge"/>
          <c:x val="0.22584097884409396"/>
          <c:y val="0"/>
        </c:manualLayout>
      </c:layout>
    </c:title>
    <c:plotArea>
      <c:layout>
        <c:manualLayout>
          <c:layoutTarget val="inner"/>
          <c:xMode val="edge"/>
          <c:yMode val="edge"/>
          <c:x val="7.2432246101123782E-2"/>
          <c:y val="0.17763813613035864"/>
          <c:w val="0.62970778608302125"/>
          <c:h val="0.57909432924718995"/>
        </c:manualLayout>
      </c:layout>
      <c:barChart>
        <c:barDir val="col"/>
        <c:grouping val="clustered"/>
        <c:ser>
          <c:idx val="0"/>
          <c:order val="0"/>
          <c:tx>
            <c:strRef>
              <c:f>Лист3!$A$2</c:f>
              <c:strCache>
                <c:ptCount val="1"/>
                <c:pt idx="0">
                  <c:v>планирование единоличное</c:v>
                </c:pt>
              </c:strCache>
            </c:strRef>
          </c:tx>
          <c:cat>
            <c:strRef>
              <c:f>Лист3!$B$1:$F$1</c:f>
              <c:strCache>
                <c:ptCount val="5"/>
                <c:pt idx="0">
                  <c:v>все проекты</c:v>
                </c:pt>
                <c:pt idx="1">
                  <c:v>познавательный</c:v>
                </c:pt>
                <c:pt idx="2">
                  <c:v>конструкторский</c:v>
                </c:pt>
                <c:pt idx="3">
                  <c:v>социальный</c:v>
                </c:pt>
                <c:pt idx="4">
                  <c:v>исследовательский</c:v>
                </c:pt>
              </c:strCache>
            </c:strRef>
          </c:cat>
          <c:val>
            <c:numRef>
              <c:f>Лист3!$B$2:$F$2</c:f>
              <c:numCache>
                <c:formatCode>0%</c:formatCode>
                <c:ptCount val="5"/>
                <c:pt idx="0">
                  <c:v>0.6800000000000006</c:v>
                </c:pt>
                <c:pt idx="1">
                  <c:v>0.69000000000000072</c:v>
                </c:pt>
                <c:pt idx="2">
                  <c:v>0.67000000000000293</c:v>
                </c:pt>
                <c:pt idx="3">
                  <c:v>0.70000000000000062</c:v>
                </c:pt>
                <c:pt idx="4">
                  <c:v>0.65000000000000269</c:v>
                </c:pt>
              </c:numCache>
            </c:numRef>
          </c:val>
        </c:ser>
        <c:ser>
          <c:idx val="1"/>
          <c:order val="1"/>
          <c:tx>
            <c:strRef>
              <c:f>Лист3!$A$3</c:f>
              <c:strCache>
                <c:ptCount val="1"/>
                <c:pt idx="0">
                  <c:v>планирование узким кругом участников</c:v>
                </c:pt>
              </c:strCache>
            </c:strRef>
          </c:tx>
          <c:cat>
            <c:strRef>
              <c:f>Лист3!$B$1:$F$1</c:f>
              <c:strCache>
                <c:ptCount val="5"/>
                <c:pt idx="0">
                  <c:v>все проекты</c:v>
                </c:pt>
                <c:pt idx="1">
                  <c:v>познавательный</c:v>
                </c:pt>
                <c:pt idx="2">
                  <c:v>конструкторский</c:v>
                </c:pt>
                <c:pt idx="3">
                  <c:v>социальный</c:v>
                </c:pt>
                <c:pt idx="4">
                  <c:v>исследовательский</c:v>
                </c:pt>
              </c:strCache>
            </c:strRef>
          </c:cat>
          <c:val>
            <c:numRef>
              <c:f>Лист3!$B$3:$F$3</c:f>
              <c:numCache>
                <c:formatCode>0%</c:formatCode>
                <c:ptCount val="5"/>
                <c:pt idx="0">
                  <c:v>0.79</c:v>
                </c:pt>
                <c:pt idx="1">
                  <c:v>0.78500000000000003</c:v>
                </c:pt>
                <c:pt idx="2">
                  <c:v>0.83500000000000063</c:v>
                </c:pt>
                <c:pt idx="3">
                  <c:v>0.8</c:v>
                </c:pt>
                <c:pt idx="4">
                  <c:v>0.71000000000000063</c:v>
                </c:pt>
              </c:numCache>
            </c:numRef>
          </c:val>
        </c:ser>
        <c:ser>
          <c:idx val="2"/>
          <c:order val="2"/>
          <c:tx>
            <c:strRef>
              <c:f>Лист3!$A$4</c:f>
              <c:strCache>
                <c:ptCount val="1"/>
                <c:pt idx="0">
                  <c:v>планирование совместное</c:v>
                </c:pt>
              </c:strCache>
            </c:strRef>
          </c:tx>
          <c:cat>
            <c:strRef>
              <c:f>Лист3!$B$1:$F$1</c:f>
              <c:strCache>
                <c:ptCount val="5"/>
                <c:pt idx="0">
                  <c:v>все проекты</c:v>
                </c:pt>
                <c:pt idx="1">
                  <c:v>познавательный</c:v>
                </c:pt>
                <c:pt idx="2">
                  <c:v>конструкторский</c:v>
                </c:pt>
                <c:pt idx="3">
                  <c:v>социальный</c:v>
                </c:pt>
                <c:pt idx="4">
                  <c:v>исследовательский</c:v>
                </c:pt>
              </c:strCache>
            </c:strRef>
          </c:cat>
          <c:val>
            <c:numRef>
              <c:f>Лист3!$B$4:$F$4</c:f>
              <c:numCache>
                <c:formatCode>0%</c:formatCode>
                <c:ptCount val="5"/>
                <c:pt idx="0">
                  <c:v>0.89500000000000013</c:v>
                </c:pt>
                <c:pt idx="1">
                  <c:v>0.89500000000000013</c:v>
                </c:pt>
                <c:pt idx="2">
                  <c:v>0.92500000000000004</c:v>
                </c:pt>
                <c:pt idx="3">
                  <c:v>0.89000000000000012</c:v>
                </c:pt>
                <c:pt idx="4">
                  <c:v>0.85000000000000064</c:v>
                </c:pt>
              </c:numCache>
            </c:numRef>
          </c:val>
        </c:ser>
        <c:dLbls>
          <c:showVal val="1"/>
        </c:dLbls>
        <c:axId val="145220736"/>
        <c:axId val="145380480"/>
      </c:barChart>
      <c:catAx>
        <c:axId val="145220736"/>
        <c:scaling>
          <c:orientation val="minMax"/>
        </c:scaling>
        <c:axPos val="b"/>
        <c:tickLblPos val="nextTo"/>
        <c:crossAx val="145380480"/>
        <c:crosses val="autoZero"/>
        <c:auto val="1"/>
        <c:lblAlgn val="ctr"/>
        <c:lblOffset val="100"/>
      </c:catAx>
      <c:valAx>
        <c:axId val="145380480"/>
        <c:scaling>
          <c:orientation val="minMax"/>
        </c:scaling>
        <c:axPos val="l"/>
        <c:majorGridlines>
          <c:spPr>
            <a:ln>
              <a:solidFill>
                <a:schemeClr val="accent1"/>
              </a:solidFill>
            </a:ln>
          </c:spPr>
        </c:majorGridlines>
        <c:numFmt formatCode="0%" sourceLinked="1"/>
        <c:tickLblPos val="nextTo"/>
        <c:crossAx val="145220736"/>
        <c:crosses val="autoZero"/>
        <c:crossBetween val="between"/>
      </c:valAx>
    </c:plotArea>
    <c:legend>
      <c:legendPos val="r"/>
      <c:layout>
        <c:manualLayout>
          <c:xMode val="edge"/>
          <c:yMode val="edge"/>
          <c:x val="0.71702056958948013"/>
          <c:y val="0.26757658421646341"/>
          <c:w val="0.2814913766699888"/>
          <c:h val="0.53082671070120857"/>
        </c:manualLayout>
      </c:layout>
    </c:legend>
    <c:plotVisOnly val="1"/>
    <c:dispBlanksAs val="gap"/>
  </c:chart>
  <c:txPr>
    <a:bodyPr/>
    <a:lstStyle/>
    <a:p>
      <a:pPr>
        <a:defRPr sz="1800"/>
      </a:pPr>
      <a:endParaRPr lang="ru-RU"/>
    </a:p>
  </c:txPr>
  <c:externalData r:id="rId1"/>
</c:chartSpace>
</file>

<file path=ppt/drawings/drawing1.xml><?xml version="1.0" encoding="utf-8"?>
<c:userShapes xmlns:c="http://schemas.openxmlformats.org/drawingml/2006/chart">
  <cdr:relSizeAnchor xmlns:cdr="http://schemas.openxmlformats.org/drawingml/2006/chartDrawing">
    <cdr:from>
      <cdr:x>0.06838</cdr:x>
      <cdr:y>0.06061</cdr:y>
    </cdr:from>
    <cdr:to>
      <cdr:x>0.20513</cdr:x>
      <cdr:y>0.12121</cdr:y>
    </cdr:to>
    <cdr:sp macro="" textlink="">
      <cdr:nvSpPr>
        <cdr:cNvPr id="2" name="TextBox 1"/>
        <cdr:cNvSpPr txBox="1"/>
      </cdr:nvSpPr>
      <cdr:spPr>
        <a:xfrm xmlns:a="http://schemas.openxmlformats.org/drawingml/2006/main">
          <a:off x="609600" y="304799"/>
          <a:ext cx="1219200" cy="3048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lstStyle xmlns:a="http://schemas.openxmlformats.org/drawingml/2006/main"/>
        <a:p xmlns:a="http://schemas.openxmlformats.org/drawingml/2006/main">
          <a:pPr algn="ctr"/>
          <a:r>
            <a:rPr lang="ru-RU" sz="1100" dirty="0" smtClean="0"/>
            <a:t>Самый активный</a:t>
          </a:r>
          <a:endParaRPr lang="ru-RU" sz="1100" dirty="0"/>
        </a:p>
      </cdr:txBody>
    </cdr:sp>
  </cdr:relSizeAnchor>
  <cdr:relSizeAnchor xmlns:cdr="http://schemas.openxmlformats.org/drawingml/2006/chartDrawing">
    <cdr:from>
      <cdr:x>0.23077</cdr:x>
      <cdr:y>0.04545</cdr:y>
    </cdr:from>
    <cdr:to>
      <cdr:x>0.36752</cdr:x>
      <cdr:y>0.12121</cdr:y>
    </cdr:to>
    <cdr:sp macro="" textlink="">
      <cdr:nvSpPr>
        <cdr:cNvPr id="3" name="TextBox 2"/>
        <cdr:cNvSpPr txBox="1"/>
      </cdr:nvSpPr>
      <cdr:spPr>
        <a:xfrm xmlns:a="http://schemas.openxmlformats.org/drawingml/2006/main">
          <a:off x="2057400" y="228599"/>
          <a:ext cx="1219200" cy="381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tIns="0" rIns="36000" bIns="0" rtlCol="0"/>
        <a:lstStyle xmlns:a="http://schemas.openxmlformats.org/drawingml/2006/main"/>
        <a:p xmlns:a="http://schemas.openxmlformats.org/drawingml/2006/main">
          <a:pPr algn="ctr"/>
          <a:r>
            <a:rPr lang="ru-RU" sz="1100" dirty="0" smtClean="0"/>
            <a:t>Самый хороший ученик</a:t>
          </a:r>
          <a:endParaRPr lang="ru-RU" sz="1100" dirty="0"/>
        </a:p>
      </cdr:txBody>
    </cdr:sp>
  </cdr:relSizeAnchor>
  <cdr:relSizeAnchor xmlns:cdr="http://schemas.openxmlformats.org/drawingml/2006/chartDrawing">
    <cdr:from>
      <cdr:x>0.37607</cdr:x>
      <cdr:y>0.06061</cdr:y>
    </cdr:from>
    <cdr:to>
      <cdr:x>0.52137</cdr:x>
      <cdr:y>0.12121</cdr:y>
    </cdr:to>
    <cdr:sp macro="" textlink="">
      <cdr:nvSpPr>
        <cdr:cNvPr id="4" name="TextBox 3"/>
        <cdr:cNvSpPr txBox="1"/>
      </cdr:nvSpPr>
      <cdr:spPr>
        <a:xfrm xmlns:a="http://schemas.openxmlformats.org/drawingml/2006/main">
          <a:off x="3352800" y="304799"/>
          <a:ext cx="1295400" cy="3048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lstStyle xmlns:a="http://schemas.openxmlformats.org/drawingml/2006/main"/>
        <a:p xmlns:a="http://schemas.openxmlformats.org/drawingml/2006/main">
          <a:pPr algn="ctr"/>
          <a:r>
            <a:rPr lang="ru-RU" sz="1100" dirty="0" smtClean="0"/>
            <a:t>Самый весёлый</a:t>
          </a:r>
          <a:endParaRPr lang="ru-RU" sz="1100" dirty="0"/>
        </a:p>
      </cdr:txBody>
    </cdr:sp>
  </cdr:relSizeAnchor>
  <cdr:relSizeAnchor xmlns:cdr="http://schemas.openxmlformats.org/drawingml/2006/chartDrawing">
    <cdr:from>
      <cdr:x>0.52991</cdr:x>
      <cdr:y>0.06061</cdr:y>
    </cdr:from>
    <cdr:to>
      <cdr:x>0.67521</cdr:x>
      <cdr:y>0.12121</cdr:y>
    </cdr:to>
    <cdr:sp macro="" textlink="">
      <cdr:nvSpPr>
        <cdr:cNvPr id="5" name="TextBox 4"/>
        <cdr:cNvSpPr txBox="1"/>
      </cdr:nvSpPr>
      <cdr:spPr>
        <a:xfrm xmlns:a="http://schemas.openxmlformats.org/drawingml/2006/main">
          <a:off x="4724400" y="304799"/>
          <a:ext cx="1295400" cy="3048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lstStyle xmlns:a="http://schemas.openxmlformats.org/drawingml/2006/main"/>
        <a:p xmlns:a="http://schemas.openxmlformats.org/drawingml/2006/main">
          <a:pPr algn="ctr"/>
          <a:r>
            <a:rPr lang="ru-RU" sz="1100" dirty="0" smtClean="0"/>
            <a:t>Самый умелый</a:t>
          </a:r>
          <a:endParaRPr lang="ru-RU" sz="1100" dirty="0"/>
        </a:p>
      </cdr:txBody>
    </cdr:sp>
  </cdr:relSizeAnchor>
  <cdr:relSizeAnchor xmlns:cdr="http://schemas.openxmlformats.org/drawingml/2006/chartDrawing">
    <cdr:from>
      <cdr:x>0.68376</cdr:x>
      <cdr:y>0.04545</cdr:y>
    </cdr:from>
    <cdr:to>
      <cdr:x>0.82906</cdr:x>
      <cdr:y>0.12121</cdr:y>
    </cdr:to>
    <cdr:sp macro="" textlink="">
      <cdr:nvSpPr>
        <cdr:cNvPr id="6" name="TextBox 5"/>
        <cdr:cNvSpPr txBox="1"/>
      </cdr:nvSpPr>
      <cdr:spPr>
        <a:xfrm xmlns:a="http://schemas.openxmlformats.org/drawingml/2006/main">
          <a:off x="6096000" y="228599"/>
          <a:ext cx="1295400" cy="381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tIns="0" rIns="36000" bIns="0" rtlCol="0"/>
        <a:lstStyle xmlns:a="http://schemas.openxmlformats.org/drawingml/2006/main"/>
        <a:p xmlns:a="http://schemas.openxmlformats.org/drawingml/2006/main">
          <a:pPr algn="ctr"/>
          <a:r>
            <a:rPr lang="ru-RU" sz="1100" dirty="0" smtClean="0"/>
            <a:t>Имею много друзей</a:t>
          </a:r>
          <a:endParaRPr lang="ru-RU" sz="1100" dirty="0"/>
        </a:p>
      </cdr:txBody>
    </cdr:sp>
  </cdr:relSizeAnchor>
  <cdr:relSizeAnchor xmlns:cdr="http://schemas.openxmlformats.org/drawingml/2006/chartDrawing">
    <cdr:from>
      <cdr:x>0.84615</cdr:x>
      <cdr:y>0.06061</cdr:y>
    </cdr:from>
    <cdr:to>
      <cdr:x>0.99145</cdr:x>
      <cdr:y>0.12121</cdr:y>
    </cdr:to>
    <cdr:sp macro="" textlink="">
      <cdr:nvSpPr>
        <cdr:cNvPr id="7" name="TextBox 6"/>
        <cdr:cNvSpPr txBox="1"/>
      </cdr:nvSpPr>
      <cdr:spPr>
        <a:xfrm xmlns:a="http://schemas.openxmlformats.org/drawingml/2006/main">
          <a:off x="7543800" y="304799"/>
          <a:ext cx="1295400" cy="3048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lstStyle xmlns:a="http://schemas.openxmlformats.org/drawingml/2006/main"/>
        <a:p xmlns:a="http://schemas.openxmlformats.org/drawingml/2006/main">
          <a:pPr algn="ctr"/>
          <a:r>
            <a:rPr lang="ru-RU" sz="1100" dirty="0" smtClean="0"/>
            <a:t>Доволен собой</a:t>
          </a:r>
          <a:endParaRPr lang="ru-RU"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18F3D91B-3409-4250-ACCF-8D46EC30B582}" type="datetimeFigureOut">
              <a:rPr lang="ru-RU" smtClean="0"/>
              <a:pPr/>
              <a:t>22.10.2014</a:t>
            </a:fld>
            <a:endParaRPr lang="ru-RU"/>
          </a:p>
        </p:txBody>
      </p:sp>
      <p:sp>
        <p:nvSpPr>
          <p:cNvPr id="4" name="Нижний колонтитул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0CFD0A25-D938-42A9-A3E8-EA247274B7D9}" type="slidenum">
              <a:rPr lang="ru-RU" smtClean="0"/>
              <a:pPr/>
              <a:t>‹#›</a:t>
            </a:fld>
            <a:endParaRPr lang="ru-RU"/>
          </a:p>
        </p:txBody>
      </p:sp>
    </p:spTree>
    <p:extLst>
      <p:ext uri="{BB962C8B-B14F-4D97-AF65-F5344CB8AC3E}">
        <p14:creationId xmlns:p14="http://schemas.microsoft.com/office/powerpoint/2010/main" xmlns="" val="179919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96332"/>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ru-RU"/>
          </a:p>
        </p:txBody>
      </p:sp>
      <p:sp>
        <p:nvSpPr>
          <p:cNvPr id="3" name="Дата 2"/>
          <p:cNvSpPr>
            <a:spLocks noGrp="1"/>
          </p:cNvSpPr>
          <p:nvPr>
            <p:ph type="dt" idx="1"/>
          </p:nvPr>
        </p:nvSpPr>
        <p:spPr>
          <a:xfrm>
            <a:off x="3777607" y="0"/>
            <a:ext cx="2889938" cy="496332"/>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585B478-45A3-44FE-A797-85530663857D}" type="datetimeFigureOut">
              <a:rPr lang="ru-RU"/>
              <a:pPr>
                <a:defRPr/>
              </a:pPr>
              <a:t>22.10.2014</a:t>
            </a:fld>
            <a:endParaRPr lang="ru-RU"/>
          </a:p>
        </p:txBody>
      </p:sp>
      <p:sp>
        <p:nvSpPr>
          <p:cNvPr id="4" name="Образ слайда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ru-RU"/>
          </a:p>
        </p:txBody>
      </p:sp>
      <p:sp>
        <p:nvSpPr>
          <p:cNvPr id="7" name="Номер слайда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B711EA1-CB36-4DD8-A530-6E6A46C01152}" type="slidenum">
              <a:rPr lang="ru-RU"/>
              <a:pPr>
                <a:defRPr/>
              </a:pPr>
              <a:t>‹#›</a:t>
            </a:fld>
            <a:endParaRPr lang="ru-RU"/>
          </a:p>
        </p:txBody>
      </p:sp>
    </p:spTree>
    <p:extLst>
      <p:ext uri="{BB962C8B-B14F-4D97-AF65-F5344CB8AC3E}">
        <p14:creationId xmlns:p14="http://schemas.microsoft.com/office/powerpoint/2010/main" xmlns="" val="5839190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p:cNvSpPr>
            <a:spLocks noGrp="1" noRot="1" noChangeAspect="1" noTextEdit="1"/>
          </p:cNvSpPr>
          <p:nvPr>
            <p:ph type="sldImg"/>
          </p:nvPr>
        </p:nvSpPr>
        <p:spPr bwMode="auto">
          <a:noFill/>
          <a:ln>
            <a:solidFill>
              <a:srgbClr val="000000"/>
            </a:solidFill>
            <a:miter lim="800000"/>
            <a:headEnd/>
            <a:tailEnd/>
          </a:ln>
        </p:spPr>
      </p:sp>
      <p:sp>
        <p:nvSpPr>
          <p:cNvPr id="7171"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71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29D77B-0100-4A97-87E1-541ED23B006E}" type="slidenum">
              <a:rPr lang="ru-RU"/>
              <a:pPr fontAlgn="base">
                <a:spcBef>
                  <a:spcPct val="0"/>
                </a:spcBef>
                <a:spcAft>
                  <a:spcPct val="0"/>
                </a:spcAft>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9AFD7A33-818F-4864-9977-0D642FC51498}" type="slidenum">
              <a:rPr lang="ru-RU" smtClean="0"/>
              <a:pPr>
                <a:defRPr/>
              </a:pPr>
              <a:t>12</a:t>
            </a:fld>
            <a:endParaRPr lang="ru-RU"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algn="just" eaLnBrk="1" hangingPunct="1"/>
            <a:endParaRPr lang="ru-RU" sz="1400" smtClean="0">
              <a:cs typeface="Times New Roman" pitchFamily="18" charset="0"/>
            </a:endParaRPr>
          </a:p>
          <a:p>
            <a:pPr eaLnBrk="1" hangingPunct="1"/>
            <a:endParaRPr lang="ru-RU" sz="14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D0D8E72C-7917-441D-84E4-17C2E680A8D6}" type="slidenum">
              <a:rPr lang="ru-RU" smtClean="0"/>
              <a:pPr>
                <a:defRPr/>
              </a:pPr>
              <a:t>13</a:t>
            </a:fld>
            <a:endParaRPr lang="ru-RU"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ru-RU" smtClean="0"/>
              <a:t>Проведенное обследование позволило оценить особенности процесса адаптации к школьному обучению в двух ракурсах: с одной стороны, через восприятие учителя (который взаимодействовал с ребенком в школе), с другой – через восприятие родителя (который видел проявление реакций адаптации ребенка в домашней обстановке). Причем, и родитель, и учитель (наряду с экспертными оценками тех или иных качеств ребенка) оценивали главным образом наличие или отсутствие поведенческих реакций ребенка, что значительно увеличивает достоверность полученной информации. Кроме того, очень важно, что эти оценки проводились одномоментно, без разнесения во времени. Такой широкий охват оцениваемого поведения позволяет выявить наиболее характерные типы адаптационных реакций и разработать рекомендации для педагогов и родителей по оптимальной поддержке детей с учетом имеющихся проблем.</a:t>
            </a:r>
          </a:p>
          <a:p>
            <a:pPr eaLnBrk="1" hangingPunct="1"/>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779254" y="9430306"/>
            <a:ext cx="2889834" cy="496332"/>
          </a:xfrm>
          <a:prstGeom prst="rect">
            <a:avLst/>
          </a:prstGeom>
          <a:noFill/>
          <a:ln w="9525">
            <a:noFill/>
            <a:miter lim="800000"/>
            <a:headEnd/>
            <a:tailEnd/>
          </a:ln>
        </p:spPr>
        <p:txBody>
          <a:bodyPr anchor="b"/>
          <a:lstStyle/>
          <a:p>
            <a:pPr algn="r"/>
            <a:fld id="{4EA7765D-DE76-4E39-B5FB-22F23B4DD795}" type="slidenum">
              <a:rPr lang="ru-RU" altLang="ru-RU" sz="1200">
                <a:latin typeface="Times New Roman" pitchFamily="18" charset="0"/>
              </a:rPr>
              <a:pPr algn="r"/>
              <a:t>14</a:t>
            </a:fld>
            <a:endParaRPr lang="ru-RU" altLang="ru-RU" sz="1200">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ru-RU" alt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14735E5B-0EA9-473C-A036-F8406FB2404F}" type="slidenum">
              <a:rPr lang="ru-RU" smtClean="0"/>
              <a:pPr>
                <a:defRPr/>
              </a:pPr>
              <a:t>25</a:t>
            </a:fld>
            <a:endParaRPr lang="ru-RU" smtClean="0"/>
          </a:p>
        </p:txBody>
      </p:sp>
      <p:sp>
        <p:nvSpPr>
          <p:cNvPr id="114691" name="Rectangle 7"/>
          <p:cNvSpPr txBox="1">
            <a:spLocks noGrp="1" noChangeArrowheads="1"/>
          </p:cNvSpPr>
          <p:nvPr/>
        </p:nvSpPr>
        <p:spPr bwMode="auto">
          <a:xfrm>
            <a:off x="3779254" y="9430306"/>
            <a:ext cx="2889834" cy="496332"/>
          </a:xfrm>
          <a:prstGeom prst="rect">
            <a:avLst/>
          </a:prstGeom>
          <a:noFill/>
          <a:ln w="9525">
            <a:noFill/>
            <a:miter lim="800000"/>
            <a:headEnd/>
            <a:tailEnd/>
          </a:ln>
        </p:spPr>
        <p:txBody>
          <a:bodyPr anchor="b"/>
          <a:lstStyle/>
          <a:p>
            <a:pPr algn="r" eaLnBrk="0" hangingPunct="0"/>
            <a:fld id="{A61BBCB8-AD58-4A21-9D39-F6CAAB604533}" type="slidenum">
              <a:rPr lang="ru-RU" sz="1200">
                <a:latin typeface="Times New Roman" pitchFamily="18" charset="0"/>
              </a:rPr>
              <a:pPr algn="r" eaLnBrk="0" hangingPunct="0"/>
              <a:t>25</a:t>
            </a:fld>
            <a:endParaRPr lang="ru-RU" sz="1200">
              <a:latin typeface="Times New Roman" pitchFamily="18" charset="0"/>
            </a:endParaRPr>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xfrm>
            <a:off x="889420" y="4715153"/>
            <a:ext cx="4890248" cy="4466987"/>
          </a:xfrm>
          <a:noFill/>
          <a:ln/>
        </p:spPr>
        <p:txBody>
          <a:bodyPr/>
          <a:lstStyle/>
          <a:p>
            <a:pPr eaLnBrk="1" hangingPunct="1">
              <a:lnSpc>
                <a:spcPct val="80000"/>
              </a:lnSpc>
            </a:pPr>
            <a:r>
              <a:rPr lang="ru-RU" sz="800" smtClean="0"/>
              <a:t>Каждая из этих категорий неоднородна по психологическим характеристикам, внутри категории могут быть выделены различные варианты соотношения ресурсов и рисков, в которых отражается результат предшествующего этапа развития ребенка, его индивидуальный адаптационный потенциал.</a:t>
            </a:r>
          </a:p>
          <a:p>
            <a:pPr eaLnBrk="1" hangingPunct="1">
              <a:lnSpc>
                <a:spcPct val="80000"/>
              </a:lnSpc>
            </a:pPr>
            <a:r>
              <a:rPr lang="ru-RU" sz="800" smtClean="0"/>
              <a:t>Из приведенной таблицы видно, что большинство обследованных первоклассников (5079 человек) могут быть отнесены к первой категории типов – имеют высокий адаптационный потенциал. Это дети, обладающие достаточным потенциалом для овладения позицией школьника. Для них характерен высокий уровень психофизиологической зрелости, проявляющийся высоким уровнем самоконтроля, эмоциональной стабильностью, уравновешенностью поведения. Дети, отнесенные к данной категории, готовы к усвоению школьных требований. У них хорошие коммуникативные навыки, позволяющие успешно устанавливать отношения со сверстниками и педагогом. Это дети, успешно справившиеся с тестовыми заданиями и имеющие хорошие или средние учебные навыки.</a:t>
            </a:r>
          </a:p>
          <a:p>
            <a:pPr eaLnBrk="1" hangingPunct="1">
              <a:lnSpc>
                <a:spcPct val="80000"/>
              </a:lnSpc>
            </a:pPr>
            <a:r>
              <a:rPr lang="ru-RU" sz="800" smtClean="0"/>
              <a:t>И то же время, видно, что внутри этой категории могут быть выделены свои типологические варианты соотношения рисков и ресурсов, имеющие отличия, требующие их учета в практической работе. Так, наиболее благополучным может быть признан самый многочисленный первый кластер, объединяющий детей с наиболее гармоничным типом адаптационного потенциала.</a:t>
            </a:r>
          </a:p>
          <a:p>
            <a:pPr eaLnBrk="1" hangingPunct="1">
              <a:lnSpc>
                <a:spcPct val="80000"/>
              </a:lnSpc>
            </a:pPr>
            <a:r>
              <a:rPr lang="ru-RU" sz="800" smtClean="0"/>
              <a:t>Второй кластер отличается от первого более низким уровнем развития учебных навыков, тестовые пробы эти дети выполнили несколько ниже, чем дети первого кластера, однако, результат достаточно хороший. </a:t>
            </a:r>
            <a:r>
              <a:rPr lang="ru-RU" sz="800" i="1" smtClean="0"/>
              <a:t>Это указывает, что почти тысяча первоклассников с хорошим адаптационным потенциалом пришло в школу, не имея какого либо из школьных навыков: чтения, письма, счета. </a:t>
            </a:r>
            <a:r>
              <a:rPr lang="ru-RU" sz="800" smtClean="0"/>
              <a:t>Учитывая общие тенденции, описанные в первой главе, можно предположить, что, прежде всего, большинство этих детей не имеют навыков письма.</a:t>
            </a:r>
          </a:p>
          <a:p>
            <a:pPr eaLnBrk="1" hangingPunct="1">
              <a:lnSpc>
                <a:spcPct val="80000"/>
              </a:lnSpc>
            </a:pPr>
            <a:r>
              <a:rPr lang="ru-RU" sz="800" smtClean="0"/>
              <a:t>Дети, попадающие в третий кластер, демонстрируют средний и высокий уровень выполнения тестовых заданий, у них средний уровень сформированности учебных навыков, среди этих детей встречаются дети, имеющие какие-либо дефекты речи, уровень тревожности у них один из самых высоких среди всех кластеров, эмоциональная стабильность также снижена. Возможно, именно высокая тревожность и эмоциональность этих детей приводит к реагированию по психосоматическому типу: дети этой группы часто жалуются на здоровье уже в первые дни пребывания в школе. </a:t>
            </a:r>
          </a:p>
          <a:p>
            <a:pPr eaLnBrk="1" hangingPunct="1">
              <a:lnSpc>
                <a:spcPct val="80000"/>
              </a:lnSpc>
            </a:pPr>
            <a:r>
              <a:rPr lang="ru-RU" sz="800" smtClean="0"/>
              <a:t>В четвертый кластер попали дети с высоким уровнем адаптационного потенциала, практически по своим психологическим характеристикам не отличающиеся от детей первого кластера, за исключением того, что у них отмечаются какие-либо дефекты речи. В данном случае можно предположить, что в дошкольном периоде с этими детьми была проведена большая работа по компенсации имеющихся проблем в состоянии нервной системы и, в частности, речи, развитию ребенка и формированию у него учебных навыков. В настоящее время имеющиеся проблемы хорошо скомпенсированы, у детей отмечается высокий адаптационный потенциал. </a:t>
            </a:r>
          </a:p>
          <a:p>
            <a:pPr eaLnBrk="1" hangingPunct="1">
              <a:lnSpc>
                <a:spcPct val="80000"/>
              </a:lnSpc>
            </a:pPr>
            <a:r>
              <a:rPr lang="ru-RU" sz="800" smtClean="0"/>
              <a:t>Следующий, пятый кластер составляют дети, у которых по сравнению с первым кластером можно отметить также только одно существенное различие- </a:t>
            </a:r>
            <a:r>
              <a:rPr lang="ru-RU" sz="800" i="1" smtClean="0"/>
              <a:t>отсутствие активности на уроке</a:t>
            </a:r>
            <a:r>
              <a:rPr lang="ru-RU" sz="800" smtClean="0"/>
              <a:t>. Учитывая, что обследование проводилось в самом начале адаптационного периода, выявленная особенность сочетается с хорошим уровнем выполнения тестовых заданий и общим уровнем развития школьных навыков можно считать, что это связанно с индивидуальными типологическими особенностями нервной системы, сложившимися стереотипами реагирования, проявляющимися в  более длительной стадии ориентации в новой обстановке, </a:t>
            </a:r>
          </a:p>
          <a:p>
            <a:pPr eaLnBrk="1" hangingPunct="1">
              <a:lnSpc>
                <a:spcPct val="80000"/>
              </a:lnSpc>
            </a:pPr>
            <a:r>
              <a:rPr lang="ru-RU" sz="800" smtClean="0"/>
              <a:t>В шестом кластере объединены дети, для которых характерно  сочетание хорошего уровня выполнения тестовых заданий, среднего уровня развития учебных навыков, а также низкой активности на уроке. </a:t>
            </a:r>
            <a:r>
              <a:rPr lang="ru-RU" sz="800" i="1" smtClean="0"/>
              <a:t>Все это у детей данной группы проявляется на фоне имеющихся каких либо дефектов речи.</a:t>
            </a:r>
            <a:r>
              <a:rPr lang="ru-RU" sz="800" smtClean="0"/>
              <a:t> Это указывает, что проблемы, лежащие в основе  речевых нарушений у данной группы детей, в дошкольном возрасте скомпенсированы не полностью, однако, хороший интеллект позволяет им в начале школьного обучения демонстрировать   высокий адаптационный потенциал.</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30</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F1D4156-5440-4FB5-9222-B5F343D0B2FE}" type="slidenum">
              <a:rPr lang="ru-RU" smtClean="0"/>
              <a:pPr/>
              <a:t>31</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37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41</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43</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44</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45</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46</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47</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48</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49</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779150" y="9430783"/>
            <a:ext cx="2889938" cy="495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58FFE93-480F-40C5-B2C2-ED4D8836F53D}" type="slidenum">
              <a:rPr lang="ru-RU" altLang="ru-RU"/>
              <a:pPr algn="r" eaLnBrk="1" hangingPunct="1">
                <a:spcBef>
                  <a:spcPct val="0"/>
                </a:spcBef>
              </a:pPr>
              <a:t>50</a:t>
            </a:fld>
            <a:endParaRPr lang="ru-RU" altLang="ru-RU"/>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a:ln/>
        </p:spPr>
      </p:sp>
      <p:sp>
        <p:nvSpPr>
          <p:cNvPr id="9523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p>
        </p:txBody>
      </p:sp>
      <p:sp>
        <p:nvSpPr>
          <p:cNvPr id="95236"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EA206EE-7EAF-4398-8040-35A32D6DFBD0}" type="slidenum">
              <a:rPr lang="ru-RU" altLang="ru-RU" smtClean="0"/>
              <a:pPr>
                <a:spcBef>
                  <a:spcPct val="0"/>
                </a:spcBef>
              </a:pPr>
              <a:t>51</a:t>
            </a:fld>
            <a:endParaRPr lang="ru-RU" alt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Образ слайда 1"/>
          <p:cNvSpPr>
            <a:spLocks noGrp="1" noRot="1" noChangeAspect="1" noTextEdit="1"/>
          </p:cNvSpPr>
          <p:nvPr>
            <p:ph type="sldImg"/>
          </p:nvPr>
        </p:nvSpPr>
        <p:spPr>
          <a:ln/>
        </p:spPr>
      </p:sp>
      <p:sp>
        <p:nvSpPr>
          <p:cNvPr id="14643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smtClean="0"/>
          </a:p>
        </p:txBody>
      </p:sp>
      <p:sp>
        <p:nvSpPr>
          <p:cNvPr id="146436"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F3D4742-339D-4F14-9727-26E4BDC1A02A}" type="slidenum">
              <a:rPr lang="ru-RU" smtClean="0">
                <a:latin typeface="Times New Roman" pitchFamily="18" charset="0"/>
              </a:rPr>
              <a:pPr/>
              <a:t>52</a:t>
            </a:fld>
            <a:endParaRPr lang="ru-RU"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smtClean="0"/>
          </a:p>
        </p:txBody>
      </p:sp>
      <p:sp>
        <p:nvSpPr>
          <p:cNvPr id="33796" name="Номер слайда 3"/>
          <p:cNvSpPr>
            <a:spLocks noGrp="1"/>
          </p:cNvSpPr>
          <p:nvPr>
            <p:ph type="sldNum" sz="quarter" idx="5"/>
          </p:nvPr>
        </p:nvSpPr>
        <p:spPr>
          <a:noFill/>
        </p:spPr>
        <p:txBody>
          <a:bodyPr/>
          <a:lstStyle/>
          <a:p>
            <a:fld id="{8D12BFC1-6D9D-4ED9-AB0C-C16512A51CFC}" type="slidenum">
              <a:rPr lang="ru-RU" smtClean="0"/>
              <a:pPr/>
              <a:t>53</a:t>
            </a:fld>
            <a:endParaRPr 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a:ln/>
        </p:spPr>
      </p:sp>
      <p:sp>
        <p:nvSpPr>
          <p:cNvPr id="32771" name="Заметки 2"/>
          <p:cNvSpPr>
            <a:spLocks noGrp="1"/>
          </p:cNvSpPr>
          <p:nvPr>
            <p:ph type="body" idx="1"/>
          </p:nvPr>
        </p:nvSpPr>
        <p:spPr>
          <a:noFill/>
          <a:ln/>
        </p:spPr>
        <p:txBody>
          <a:bodyPr/>
          <a:lstStyle/>
          <a:p>
            <a:endParaRPr lang="ru-RU" smtClean="0"/>
          </a:p>
        </p:txBody>
      </p:sp>
      <p:sp>
        <p:nvSpPr>
          <p:cNvPr id="32772" name="Номер слайда 3"/>
          <p:cNvSpPr>
            <a:spLocks noGrp="1"/>
          </p:cNvSpPr>
          <p:nvPr>
            <p:ph type="sldNum" sz="quarter" idx="5"/>
          </p:nvPr>
        </p:nvSpPr>
        <p:spPr>
          <a:noFill/>
        </p:spPr>
        <p:txBody>
          <a:bodyPr/>
          <a:lstStyle/>
          <a:p>
            <a:fld id="{FEDDCF01-4F34-4431-8778-F453D039AE59}" type="slidenum">
              <a:rPr lang="ru-RU" smtClean="0"/>
              <a:pPr/>
              <a:t>54</a:t>
            </a:fld>
            <a:endParaRPr 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D209355-7F1A-4819-A0C4-18009F6FD830}" type="slidenum">
              <a:rPr lang="ru-RU" smtClean="0"/>
              <a:pPr>
                <a:defRPr/>
              </a:pPr>
              <a:t>60</a:t>
            </a:fld>
            <a:endParaRPr lang="ru-RU"/>
          </a:p>
        </p:txBody>
      </p:sp>
    </p:spTree>
    <p:extLst>
      <p:ext uri="{BB962C8B-B14F-4D97-AF65-F5344CB8AC3E}">
        <p14:creationId xmlns="" xmlns:p14="http://schemas.microsoft.com/office/powerpoint/2010/main" val="1733166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D209355-7F1A-4819-A0C4-18009F6FD830}" type="slidenum">
              <a:rPr lang="ru-RU" smtClean="0"/>
              <a:pPr>
                <a:defRPr/>
              </a:pPr>
              <a:t>61</a:t>
            </a:fld>
            <a:endParaRPr lang="ru-RU"/>
          </a:p>
        </p:txBody>
      </p:sp>
    </p:spTree>
    <p:extLst>
      <p:ext uri="{BB962C8B-B14F-4D97-AF65-F5344CB8AC3E}">
        <p14:creationId xmlns="" xmlns:p14="http://schemas.microsoft.com/office/powerpoint/2010/main" val="1733166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64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758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C01943A-35BC-4C39-BBEC-69029F636014}" type="slidenum">
              <a:rPr lang="ru-RU" altLang="ru-RU" smtClean="0">
                <a:latin typeface="Times New Roman" pitchFamily="18" charset="0"/>
              </a:rPr>
              <a:pPr eaLnBrk="1" hangingPunct="1">
                <a:spcBef>
                  <a:spcPct val="0"/>
                </a:spcBef>
              </a:pPr>
              <a:t>69</a:t>
            </a:fld>
            <a:endParaRPr lang="ru-RU" altLang="ru-RU"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7588"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C01943A-35BC-4C39-BBEC-69029F636014}" type="slidenum">
              <a:rPr lang="ru-RU" altLang="ru-RU" smtClean="0">
                <a:latin typeface="Times New Roman" pitchFamily="18" charset="0"/>
              </a:rPr>
              <a:pPr eaLnBrk="1" hangingPunct="1">
                <a:spcBef>
                  <a:spcPct val="0"/>
                </a:spcBef>
              </a:pPr>
              <a:t>70</a:t>
            </a:fld>
            <a:endParaRPr lang="ru-RU" altLang="ru-RU"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a:ln/>
        </p:spPr>
      </p:sp>
      <p:sp>
        <p:nvSpPr>
          <p:cNvPr id="57347" name="Заметки 2"/>
          <p:cNvSpPr>
            <a:spLocks noGrp="1"/>
          </p:cNvSpPr>
          <p:nvPr>
            <p:ph type="body" idx="1"/>
          </p:nvPr>
        </p:nvSpPr>
        <p:spPr>
          <a:noFill/>
          <a:ln/>
        </p:spPr>
        <p:txBody>
          <a:bodyPr/>
          <a:lstStyle/>
          <a:p>
            <a:pPr eaLnBrk="1" hangingPunct="1">
              <a:spcBef>
                <a:spcPct val="0"/>
              </a:spcBef>
            </a:pPr>
            <a:endParaRPr lang="ru-RU" smtClean="0"/>
          </a:p>
        </p:txBody>
      </p:sp>
      <p:sp>
        <p:nvSpPr>
          <p:cNvPr id="57348" name="Номер слайда 3"/>
          <p:cNvSpPr>
            <a:spLocks noGrp="1"/>
          </p:cNvSpPr>
          <p:nvPr>
            <p:ph type="sldNum" sz="quarter" idx="5"/>
          </p:nvPr>
        </p:nvSpPr>
        <p:spPr>
          <a:noFill/>
        </p:spPr>
        <p:txBody>
          <a:bodyPr/>
          <a:lstStyle/>
          <a:p>
            <a:fld id="{44C8D92D-7E11-4EE5-89A1-C19EBEAF7C22}" type="slidenum">
              <a:rPr lang="ru-RU" smtClean="0"/>
              <a:pPr/>
              <a:t>73</a:t>
            </a:fld>
            <a:endParaRPr lang="ru-R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a:ln/>
        </p:spPr>
      </p:sp>
      <p:sp>
        <p:nvSpPr>
          <p:cNvPr id="58371" name="Заметки 2"/>
          <p:cNvSpPr>
            <a:spLocks noGrp="1"/>
          </p:cNvSpPr>
          <p:nvPr>
            <p:ph type="body" idx="1"/>
          </p:nvPr>
        </p:nvSpPr>
        <p:spPr>
          <a:noFill/>
          <a:ln/>
        </p:spPr>
        <p:txBody>
          <a:bodyPr/>
          <a:lstStyle/>
          <a:p>
            <a:r>
              <a:rPr lang="ru-RU" b="1" i="1" smtClean="0"/>
              <a:t>Авторские коллективы</a:t>
            </a:r>
            <a:endParaRPr lang="ru-RU" b="1" smtClean="0"/>
          </a:p>
          <a:p>
            <a:r>
              <a:rPr lang="ru-RU" smtClean="0"/>
              <a:t>Математика</a:t>
            </a:r>
            <a:r>
              <a:rPr lang="ru-RU" i="1" smtClean="0"/>
              <a:t> – К. А. Краснянская, О. А. Рыдзе</a:t>
            </a:r>
            <a:endParaRPr lang="ru-RU" smtClean="0"/>
          </a:p>
          <a:p>
            <a:r>
              <a:rPr lang="ru-RU" smtClean="0"/>
              <a:t>Русский язык</a:t>
            </a:r>
            <a:r>
              <a:rPr lang="ru-RU" i="1" smtClean="0"/>
              <a:t> – М.</a:t>
            </a:r>
            <a:r>
              <a:rPr lang="en-US" i="1" smtClean="0"/>
              <a:t> </a:t>
            </a:r>
            <a:r>
              <a:rPr lang="ru-RU" i="1" smtClean="0"/>
              <a:t>И.</a:t>
            </a:r>
            <a:r>
              <a:rPr lang="en-US" i="1" smtClean="0"/>
              <a:t> </a:t>
            </a:r>
            <a:r>
              <a:rPr lang="ru-RU" i="1" smtClean="0"/>
              <a:t>Кузнецова</a:t>
            </a:r>
            <a:endParaRPr lang="ru-RU" smtClean="0"/>
          </a:p>
          <a:p>
            <a:r>
              <a:rPr lang="ru-RU" smtClean="0"/>
              <a:t>Окружающий мир</a:t>
            </a:r>
            <a:r>
              <a:rPr lang="ru-RU" i="1" smtClean="0"/>
              <a:t> – М.</a:t>
            </a:r>
            <a:r>
              <a:rPr lang="en-US" i="1" smtClean="0"/>
              <a:t> </a:t>
            </a:r>
            <a:r>
              <a:rPr lang="ru-RU" i="1" smtClean="0"/>
              <a:t>Ю.</a:t>
            </a:r>
            <a:r>
              <a:rPr lang="en-US" i="1" smtClean="0"/>
              <a:t> </a:t>
            </a:r>
            <a:r>
              <a:rPr lang="ru-RU" i="1" smtClean="0"/>
              <a:t>Демидова, А. А. Егорова, Е.</a:t>
            </a:r>
            <a:r>
              <a:rPr lang="en-US" i="1" smtClean="0"/>
              <a:t> </a:t>
            </a:r>
            <a:r>
              <a:rPr lang="ru-RU" i="1" smtClean="0"/>
              <a:t>В.</a:t>
            </a:r>
            <a:r>
              <a:rPr lang="en-US" i="1" smtClean="0"/>
              <a:t> </a:t>
            </a:r>
            <a:r>
              <a:rPr lang="ru-RU" i="1" smtClean="0"/>
              <a:t>Чудинова</a:t>
            </a:r>
            <a:endParaRPr lang="ru-RU" smtClean="0"/>
          </a:p>
          <a:p>
            <a:r>
              <a:rPr lang="ru-RU" smtClean="0"/>
              <a:t>Литературное чтение</a:t>
            </a:r>
            <a:r>
              <a:rPr lang="ru-RU" i="1" smtClean="0"/>
              <a:t> – М. И. Кузнецова, О. Л. Обухова, Л. А. Рябинина, Т. Ю. Чабан</a:t>
            </a:r>
            <a:endParaRPr lang="ru-RU" smtClean="0"/>
          </a:p>
          <a:p>
            <a:r>
              <a:rPr lang="ru-RU" i="1" smtClean="0"/>
              <a:t>Научный руководитель</a:t>
            </a:r>
            <a:r>
              <a:rPr lang="ru-RU" smtClean="0"/>
              <a:t> – </a:t>
            </a:r>
            <a:r>
              <a:rPr lang="ru-RU" i="1" smtClean="0"/>
              <a:t>Г. С. Ковалева</a:t>
            </a:r>
            <a:r>
              <a:rPr lang="ru-RU" smtClean="0"/>
              <a:t>, центр оценки качества образования, ИСМО РАО.</a:t>
            </a:r>
          </a:p>
        </p:txBody>
      </p:sp>
      <p:sp>
        <p:nvSpPr>
          <p:cNvPr id="58372" name="Номер слайда 3"/>
          <p:cNvSpPr>
            <a:spLocks noGrp="1"/>
          </p:cNvSpPr>
          <p:nvPr>
            <p:ph type="sldNum" sz="quarter" idx="5"/>
          </p:nvPr>
        </p:nvSpPr>
        <p:spPr>
          <a:noFill/>
        </p:spPr>
        <p:txBody>
          <a:bodyPr/>
          <a:lstStyle/>
          <a:p>
            <a:fld id="{F64AE46A-41E7-40A5-89A9-E13695DECC16}" type="slidenum">
              <a:rPr lang="ru-RU" smtClean="0"/>
              <a:pPr/>
              <a:t>74</a:t>
            </a:fld>
            <a:endParaRPr lang="ru-R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77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373ADFA4-6F4F-4881-B06C-4A2F0BAD3CBA}" type="slidenum">
              <a:rPr lang="ru-RU" smtClean="0"/>
              <a:pPr>
                <a:defRPr/>
              </a:pPr>
              <a:t>7</a:t>
            </a:fld>
            <a:endParaRPr lang="ru-RU" smtClean="0"/>
          </a:p>
        </p:txBody>
      </p:sp>
      <p:sp>
        <p:nvSpPr>
          <p:cNvPr id="113667" name="Rectangle 2"/>
          <p:cNvSpPr>
            <a:spLocks noGrp="1" noRot="1" noChangeAspect="1" noChangeArrowheads="1" noTextEdit="1"/>
          </p:cNvSpPr>
          <p:nvPr>
            <p:ph type="sldImg"/>
          </p:nvPr>
        </p:nvSpPr>
        <p:spPr>
          <a:xfrm>
            <a:off x="47625" y="757238"/>
            <a:ext cx="6577013" cy="3700462"/>
          </a:xfrm>
          <a:ln/>
        </p:spPr>
      </p:sp>
      <p:sp>
        <p:nvSpPr>
          <p:cNvPr id="113668" name="Rectangle 3"/>
          <p:cNvSpPr>
            <a:spLocks noGrp="1" noChangeArrowheads="1"/>
          </p:cNvSpPr>
          <p:nvPr>
            <p:ph type="body" idx="1"/>
          </p:nvPr>
        </p:nvSpPr>
        <p:spPr>
          <a:xfrm>
            <a:off x="889420" y="4715153"/>
            <a:ext cx="4890248" cy="4466987"/>
          </a:xfrm>
          <a:noFill/>
          <a:ln/>
        </p:spPr>
        <p:txBody>
          <a:bodyPr/>
          <a:lstStyle/>
          <a:p>
            <a:pPr eaLnBrk="1" hangingPunct="1"/>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DA75D78D-540D-4989-B255-6FCAC01B7551}" type="slidenum">
              <a:rPr lang="ru-RU" smtClean="0"/>
              <a:pPr/>
              <a:t>8</a:t>
            </a:fld>
            <a:endParaRPr lang="ru-RU"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p:spPr>
      </p:sp>
      <p:sp>
        <p:nvSpPr>
          <p:cNvPr id="102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02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C90FE9-F32F-4D8A-9A03-E1178843EE36}" type="slidenum">
              <a:rPr lang="ru-RU"/>
              <a:pPr fontAlgn="base">
                <a:spcBef>
                  <a:spcPct val="0"/>
                </a:spcBef>
                <a:spcAft>
                  <a:spcPct val="0"/>
                </a:spcAft>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CBEE8BF-B476-411E-B252-1147775B79C7}" type="datetimeFigureOut">
              <a:rPr lang="ru-RU"/>
              <a:pPr>
                <a:defRPr/>
              </a:pPr>
              <a:t>22.10.2014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A52F8C1-B8CB-4DAA-ADD6-1B2B5E5DBFC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EB4F2A6-DE30-46DD-9590-CD78964D482C}" type="datetimeFigureOut">
              <a:rPr lang="ru-RU"/>
              <a:pPr>
                <a:defRPr/>
              </a:pPr>
              <a:t>22.10.2014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7155090-109A-4DF1-B64D-1706F88BC12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03445A1-C96A-4A61-A506-A7F6999BB4F3}" type="datetimeFigureOut">
              <a:rPr lang="ru-RU"/>
              <a:pPr>
                <a:defRPr/>
              </a:pPr>
              <a:t>22.10.2014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FA5D44-F062-4265-BBD4-F49F6A30C7E3}"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dirty="0"/>
          </a:p>
        </p:txBody>
      </p:sp>
      <p:sp>
        <p:nvSpPr>
          <p:cNvPr id="3" name="Содержимое 2"/>
          <p:cNvSpPr>
            <a:spLocks noGrp="1"/>
          </p:cNvSpPr>
          <p:nvPr>
            <p:ph idx="1"/>
          </p:nvPr>
        </p:nvSpPr>
        <p:spPr>
          <a:xfrm>
            <a:off x="5572132" y="857238"/>
            <a:ext cx="3143272" cy="1982405"/>
          </a:xfrm>
          <a:solidFill>
            <a:srgbClr val="B9CDE5">
              <a:alpha val="29804"/>
            </a:srgbClr>
          </a:solidFill>
          <a:ln>
            <a:solidFill>
              <a:schemeClr val="accent5">
                <a:lumMod val="75000"/>
              </a:schemeClr>
            </a:solidFill>
          </a:ln>
        </p:spPr>
        <p:txBody>
          <a:bodyPr>
            <a:noAutofit/>
          </a:bodyPr>
          <a:lstStyle>
            <a:lvl1pPr>
              <a:defRPr sz="1800" b="0">
                <a:solidFill>
                  <a:schemeClr val="accent5">
                    <a:lumMod val="50000"/>
                  </a:schemeClr>
                </a:solidFill>
                <a:effectLst/>
              </a:defRPr>
            </a:lvl1pPr>
          </a:lstStyle>
          <a:p>
            <a:pPr lvl="0"/>
            <a:r>
              <a:rPr lang="ru-RU" dirty="0" smtClean="0"/>
              <a:t>Образец текста</a:t>
            </a:r>
          </a:p>
        </p:txBody>
      </p:sp>
      <p:sp>
        <p:nvSpPr>
          <p:cNvPr id="6" name="Содержимое 2"/>
          <p:cNvSpPr>
            <a:spLocks noGrp="1"/>
          </p:cNvSpPr>
          <p:nvPr>
            <p:ph idx="11"/>
          </p:nvPr>
        </p:nvSpPr>
        <p:spPr>
          <a:xfrm>
            <a:off x="428596" y="910816"/>
            <a:ext cx="1928826" cy="253916"/>
          </a:xfrm>
          <a:prstGeom prst="flowChartProcess">
            <a:avLst/>
          </a:prstGeom>
          <a:noFill/>
          <a:effectLst>
            <a:outerShdw blurRad="50800" dist="38100" dir="2700000" algn="tl" rotWithShape="0">
              <a:prstClr val="black">
                <a:alpha val="40000"/>
              </a:prstClr>
            </a:outerShdw>
          </a:effectLst>
        </p:spPr>
        <p:txBody>
          <a:bodyPr>
            <a:noAutofit/>
          </a:bodyPr>
          <a:lstStyle>
            <a:lvl1pPr algn="l" rtl="0" fontAlgn="auto">
              <a:spcBef>
                <a:spcPts val="0"/>
              </a:spcBef>
              <a:spcAft>
                <a:spcPts val="0"/>
              </a:spcAft>
              <a:defRPr lang="ru-RU" sz="1600" b="1" kern="0" cap="all" dirty="0" smtClean="0">
                <a:ln w="6350" cmpd="sng">
                  <a:solidFill>
                    <a:schemeClr val="bg1"/>
                  </a:solidFill>
                  <a:prstDash val="solid"/>
                </a:ln>
                <a:solidFill>
                  <a:schemeClr val="accent2"/>
                </a:solidFill>
                <a:effectLst>
                  <a:reflection blurRad="12700" stA="28000" endPos="45000" dist="1000" dir="5400000" sy="-100000" algn="bl" rotWithShape="0"/>
                </a:effectLst>
                <a:latin typeface="Arial Black" pitchFamily="34" charset="0"/>
                <a:ea typeface="+mn-ea"/>
                <a:cs typeface="+mn-cs"/>
              </a:defRPr>
            </a:lvl1pPr>
          </a:lstStyle>
          <a:p>
            <a:pPr lvl="0"/>
            <a:r>
              <a:rPr lang="ru-RU" smtClean="0"/>
              <a:t>Образец текста</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39264A8-FE71-4A2F-B932-7296B306F4E9}" type="datetimeFigureOut">
              <a:rPr lang="ru-RU"/>
              <a:pPr>
                <a:defRPr/>
              </a:pPr>
              <a:t>22.10.2014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53E8D7B-30A0-4D08-AC86-FE41EF8B5A37}"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0A104D3-7710-451E-A5C2-A92914577DDE}" type="datetimeFigureOut">
              <a:rPr lang="ru-RU"/>
              <a:pPr>
                <a:defRPr/>
              </a:pPr>
              <a:t>22.10.2014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F8BDE63-C9A3-4609-A83F-5BC6FBB8820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CE33D6D-E2B8-4244-9A08-5BE67DC0DA10}" type="datetimeFigureOut">
              <a:rPr lang="ru-RU"/>
              <a:pPr>
                <a:defRPr/>
              </a:pPr>
              <a:t>22.10.2014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CC73ED6-2D72-46DB-84E1-2AD6582D4DB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0D52AED-01C0-445B-B79E-62A5085E913B}" type="datetimeFigureOut">
              <a:rPr lang="ru-RU"/>
              <a:pPr>
                <a:defRPr/>
              </a:pPr>
              <a:t>22.10.2014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D62F20D-D39D-426A-94ED-A8A4AB11321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D346912-273E-4986-9D6C-E88121172744}" type="datetimeFigureOut">
              <a:rPr lang="ru-RU"/>
              <a:pPr>
                <a:defRPr/>
              </a:pPr>
              <a:t>22.10.2014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0238E81A-0646-40C6-81A1-33DD5D9BA68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7951F8B-8DAC-4CE6-9F78-88EE105E16F4}" type="datetimeFigureOut">
              <a:rPr lang="ru-RU"/>
              <a:pPr>
                <a:defRPr/>
              </a:pPr>
              <a:t>22.10.2014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343999E-A237-4FE7-ADE4-AA90903EA92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6D5C151-7FD7-4E82-AD8B-7B21EC18696A}" type="datetimeFigureOut">
              <a:rPr lang="ru-RU"/>
              <a:pPr>
                <a:defRPr/>
              </a:pPr>
              <a:t>22.10.2014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B54BE19-85A4-487D-BA3C-292D3F1281EF}"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B962AAE-02B9-43A6-97A2-613B6D5BD9BF}" type="datetimeFigureOut">
              <a:rPr lang="ru-RU"/>
              <a:pPr>
                <a:defRPr/>
              </a:pPr>
              <a:t>22.10.2014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0A0D9C6-C4CC-400F-B401-B39A4C287521}"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A6B319F-356B-4963-A5EB-3CDDCA7CD45F}" type="datetimeFigureOut">
              <a:rPr lang="ru-RU"/>
              <a:pPr>
                <a:defRPr/>
              </a:pPr>
              <a:t>22.10.2014</a:t>
            </a:fld>
            <a:endParaRPr lang="ru-RU"/>
          </a:p>
        </p:txBody>
      </p:sp>
      <p:sp>
        <p:nvSpPr>
          <p:cNvPr id="5" name="Нижний колонтитул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8C9B982-C665-4F9D-9443-8030E79803E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chart" Target="../charts/chart1.xml"/><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cid:F3382868-F232-4887-805C-824F30E66612@msk.rian"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ria.ru/ratings_analytics/20120329/609002013.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9.wmf"/><Relationship Id="rId5" Type="http://schemas.openxmlformats.org/officeDocument/2006/relationships/image" Target="../media/image48.emf"/><Relationship Id="rId4" Type="http://schemas.openxmlformats.org/officeDocument/2006/relationships/image" Target="../media/image47.emf"/></Relationships>
</file>

<file path=ppt/slides/_rels/slide5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37.xml"/><Relationship Id="rId16"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7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jpeg"/><Relationship Id="rId3" Type="http://schemas.openxmlformats.org/officeDocument/2006/relationships/image" Target="../media/image61.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jpe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notesSlide" Target="../notesSlides/notesSlide8.xml"/><Relationship Id="rId7" Type="http://schemas.openxmlformats.org/officeDocument/2006/relationships/slide" Target="slide3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051" name="Picture 3" descr="E:\rtc_prezent_png\rtc_shapka.png"/>
          <p:cNvPicPr>
            <a:picLocks noChangeAspect="1" noChangeArrowheads="1"/>
          </p:cNvPicPr>
          <p:nvPr/>
        </p:nvPicPr>
        <p:blipFill>
          <a:blip r:embed="rId4" cstate="print"/>
          <a:srcRect/>
          <a:stretch>
            <a:fillRect/>
          </a:stretch>
        </p:blipFill>
        <p:spPr bwMode="auto">
          <a:xfrm>
            <a:off x="-14288" y="-20638"/>
            <a:ext cx="9158288" cy="1177926"/>
          </a:xfrm>
          <a:prstGeom prst="rect">
            <a:avLst/>
          </a:prstGeom>
          <a:noFill/>
          <a:ln w="9525">
            <a:noFill/>
            <a:miter lim="800000"/>
            <a:headEnd/>
            <a:tailEnd/>
          </a:ln>
        </p:spPr>
      </p:pic>
      <p:pic>
        <p:nvPicPr>
          <p:cNvPr id="1028" name="Picture 4" descr="E:\rtc_prezent_png\rtc_01.png"/>
          <p:cNvPicPr>
            <a:picLocks noChangeAspect="1" noChangeArrowheads="1"/>
          </p:cNvPicPr>
          <p:nvPr/>
        </p:nvPicPr>
        <p:blipFill>
          <a:blip r:embed="rId5" cstate="print"/>
          <a:srcRect/>
          <a:stretch>
            <a:fillRect/>
          </a:stretch>
        </p:blipFill>
        <p:spPr bwMode="auto">
          <a:xfrm>
            <a:off x="7501508" y="190045"/>
            <a:ext cx="1462980" cy="725521"/>
          </a:xfrm>
          <a:prstGeom prst="rect">
            <a:avLst/>
          </a:prstGeom>
          <a:noFill/>
          <a:ln w="9525">
            <a:noFill/>
            <a:miter lim="800000"/>
            <a:headEnd/>
            <a:tailEnd/>
          </a:ln>
        </p:spPr>
      </p:pic>
      <p:sp>
        <p:nvSpPr>
          <p:cNvPr id="11" name="Заголовок 1"/>
          <p:cNvSpPr txBox="1">
            <a:spLocks/>
          </p:cNvSpPr>
          <p:nvPr/>
        </p:nvSpPr>
        <p:spPr bwMode="auto">
          <a:xfrm>
            <a:off x="107504" y="2028453"/>
            <a:ext cx="8947026" cy="11913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a:spcBef>
                <a:spcPct val="20000"/>
              </a:spcBef>
            </a:pPr>
            <a:r>
              <a:rPr lang="ru-RU" sz="2400" i="1" dirty="0">
                <a:solidFill>
                  <a:schemeClr val="bg1"/>
                </a:solidFill>
                <a:latin typeface="Arial" pitchFamily="34" charset="0"/>
                <a:cs typeface="Arial" pitchFamily="34" charset="0"/>
              </a:rPr>
              <a:t>«</a:t>
            </a:r>
            <a:r>
              <a:rPr lang="ru-RU" sz="2400" b="1" i="1" dirty="0">
                <a:solidFill>
                  <a:schemeClr val="bg1"/>
                </a:solidFill>
              </a:rPr>
              <a:t>Оценка качества начального образования на уровне </a:t>
            </a:r>
            <a:r>
              <a:rPr lang="ru-RU" sz="2400" b="1" i="1" dirty="0" smtClean="0">
                <a:solidFill>
                  <a:schemeClr val="bg1"/>
                </a:solidFill>
              </a:rPr>
              <a:t>страны,  региона, школы: инструментарий </a:t>
            </a:r>
            <a:r>
              <a:rPr lang="ru-RU" sz="2400" b="1" i="1" dirty="0">
                <a:solidFill>
                  <a:schemeClr val="bg1"/>
                </a:solidFill>
              </a:rPr>
              <a:t>и результаты</a:t>
            </a:r>
            <a:r>
              <a:rPr lang="ru-RU" sz="2400" i="1" dirty="0">
                <a:solidFill>
                  <a:schemeClr val="bg1"/>
                </a:solidFill>
                <a:latin typeface="Arial" pitchFamily="34" charset="0"/>
                <a:cs typeface="Arial" pitchFamily="34" charset="0"/>
              </a:rPr>
              <a:t>»</a:t>
            </a:r>
          </a:p>
        </p:txBody>
      </p:sp>
      <p:sp>
        <p:nvSpPr>
          <p:cNvPr id="4" name="Прямоугольник 3"/>
          <p:cNvSpPr/>
          <p:nvPr/>
        </p:nvSpPr>
        <p:spPr>
          <a:xfrm>
            <a:off x="4482530" y="3348971"/>
            <a:ext cx="4572000" cy="1077218"/>
          </a:xfrm>
          <a:prstGeom prst="rect">
            <a:avLst/>
          </a:prstGeom>
        </p:spPr>
        <p:txBody>
          <a:bodyPr>
            <a:spAutoFit/>
          </a:bodyPr>
          <a:lstStyle/>
          <a:p>
            <a:pPr algn="r"/>
            <a:r>
              <a:rPr lang="ru-RU" sz="1600" b="1" dirty="0" smtClean="0">
                <a:solidFill>
                  <a:srgbClr val="FFFF00"/>
                </a:solidFill>
              </a:rPr>
              <a:t>КОВАЛЕВА ГАЛИНА СЕРГЕЕВНА</a:t>
            </a:r>
            <a:endParaRPr lang="ru-RU" sz="1600" b="1" dirty="0">
              <a:solidFill>
                <a:srgbClr val="FFFF00"/>
              </a:solidFill>
            </a:endParaRPr>
          </a:p>
          <a:p>
            <a:pPr algn="r"/>
            <a:r>
              <a:rPr lang="ru-RU" sz="1600" dirty="0" smtClean="0">
                <a:solidFill>
                  <a:schemeClr val="bg1"/>
                </a:solidFill>
              </a:rPr>
              <a:t>заведующая отделом оценки качества образования ИСМО РАО, </a:t>
            </a:r>
            <a:r>
              <a:rPr lang="ru-RU" sz="1600" dirty="0" err="1" smtClean="0">
                <a:solidFill>
                  <a:schemeClr val="bg1"/>
                </a:solidFill>
              </a:rPr>
              <a:t>к.п.н</a:t>
            </a:r>
            <a:r>
              <a:rPr lang="ru-RU" sz="1600" dirty="0" smtClean="0">
                <a:solidFill>
                  <a:schemeClr val="bg1"/>
                </a:solidFill>
              </a:rPr>
              <a:t>.</a:t>
            </a:r>
            <a:r>
              <a:rPr lang="ru-RU" sz="1600" dirty="0">
                <a:solidFill>
                  <a:schemeClr val="bg1"/>
                </a:solidFill>
              </a:rPr>
              <a:t/>
            </a:r>
            <a:br>
              <a:rPr lang="ru-RU" sz="1600" dirty="0">
                <a:solidFill>
                  <a:schemeClr val="bg1"/>
                </a:solidFill>
              </a:rPr>
            </a:br>
            <a:endParaRPr lang="ru-RU" sz="1600" b="1" dirty="0">
              <a:solidFill>
                <a:schemeClr val="bg1"/>
              </a:solidFill>
            </a:endParaRPr>
          </a:p>
        </p:txBody>
      </p:sp>
      <p:pic>
        <p:nvPicPr>
          <p:cNvPr id="14" name="Рисунок 13"/>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38488" y="4528666"/>
            <a:ext cx="1596876" cy="458121"/>
          </a:xfrm>
          <a:prstGeom prst="rect">
            <a:avLst/>
          </a:prstGeom>
          <a:noFill/>
          <a:ln>
            <a:noFill/>
          </a:ln>
        </p:spPr>
      </p:pic>
      <p:sp>
        <p:nvSpPr>
          <p:cNvPr id="18" name="Прямоугольник 17"/>
          <p:cNvSpPr/>
          <p:nvPr/>
        </p:nvSpPr>
        <p:spPr>
          <a:xfrm>
            <a:off x="71976" y="73242"/>
            <a:ext cx="7380344" cy="778675"/>
          </a:xfrm>
          <a:prstGeom prst="rect">
            <a:avLst/>
          </a:prstGeom>
        </p:spPr>
        <p:txBody>
          <a:bodyPr wrap="square">
            <a:spAutoFit/>
          </a:bodyPr>
          <a:lstStyle/>
          <a:p>
            <a:pPr marL="342900" indent="-342900" algn="ctr">
              <a:spcBef>
                <a:spcPct val="20000"/>
              </a:spcBef>
            </a:pPr>
            <a:endParaRPr lang="ru-RU" sz="1100" dirty="0" smtClean="0">
              <a:solidFill>
                <a:schemeClr val="bg1"/>
              </a:solidFill>
              <a:latin typeface="Arial" pitchFamily="34" charset="0"/>
              <a:cs typeface="Arial" pitchFamily="34" charset="0"/>
            </a:endParaRPr>
          </a:p>
          <a:p>
            <a:pPr marL="342900" indent="-342900" algn="ctr">
              <a:spcBef>
                <a:spcPct val="20000"/>
              </a:spcBef>
            </a:pPr>
            <a:r>
              <a:rPr lang="ru-RU" sz="1400" dirty="0" smtClean="0">
                <a:solidFill>
                  <a:schemeClr val="bg1"/>
                </a:solidFill>
                <a:latin typeface="Arial" pitchFamily="34" charset="0"/>
                <a:cs typeface="Arial" pitchFamily="34" charset="0"/>
              </a:rPr>
              <a:t>Вебинар Российского тренингового центра </a:t>
            </a:r>
            <a:r>
              <a:rPr lang="ru-RU" sz="1400" dirty="0" err="1" smtClean="0">
                <a:solidFill>
                  <a:schemeClr val="bg1"/>
                </a:solidFill>
                <a:latin typeface="Arial" pitchFamily="34" charset="0"/>
                <a:cs typeface="Arial" pitchFamily="34" charset="0"/>
              </a:rPr>
              <a:t>ИнОбра</a:t>
            </a:r>
            <a:r>
              <a:rPr lang="ru-RU" sz="1400" dirty="0" smtClean="0">
                <a:solidFill>
                  <a:schemeClr val="bg1"/>
                </a:solidFill>
                <a:latin typeface="Arial" pitchFamily="34" charset="0"/>
                <a:cs typeface="Arial" pitchFamily="34" charset="0"/>
              </a:rPr>
              <a:t> НИУ ВШЭ</a:t>
            </a:r>
          </a:p>
          <a:p>
            <a:pPr marL="342900" indent="-342900" algn="ctr">
              <a:spcBef>
                <a:spcPct val="20000"/>
              </a:spcBef>
            </a:pPr>
            <a:r>
              <a:rPr lang="ru-RU" sz="1400" dirty="0" smtClean="0">
                <a:solidFill>
                  <a:schemeClr val="bg1"/>
                </a:solidFill>
                <a:latin typeface="Arial" pitchFamily="34" charset="0"/>
                <a:cs typeface="Arial" pitchFamily="34" charset="0"/>
              </a:rPr>
              <a:t>22 октября 2014 года, г. Москва</a:t>
            </a:r>
          </a:p>
        </p:txBody>
      </p:sp>
      <p:pic>
        <p:nvPicPr>
          <p:cNvPr id="19" name="Изображение 18" descr="Снимок экрана 2014-03-23 в 1.10.09.png"/>
          <p:cNvPicPr/>
          <p:nvPr/>
        </p:nvPicPr>
        <p:blipFill>
          <a:blip r:embed="rId7" cstate="print">
            <a:extLst>
              <a:ext uri="{28A0092B-C50C-407E-A947-70E740481C1C}">
                <a14:useLocalDpi xmlns:a14="http://schemas.microsoft.com/office/drawing/2010/main" xmlns="" val="0"/>
              </a:ext>
            </a:extLst>
          </a:blip>
          <a:stretch>
            <a:fillRect/>
          </a:stretch>
        </p:blipFill>
        <p:spPr>
          <a:xfrm>
            <a:off x="107504" y="4515966"/>
            <a:ext cx="503555" cy="499745"/>
          </a:xfrm>
          <a:prstGeom prst="rect">
            <a:avLst/>
          </a:prstGeom>
        </p:spPr>
      </p:pic>
      <p:pic>
        <p:nvPicPr>
          <p:cNvPr id="20" name="Picture 4" descr="Институт образования"/>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0176" y="4515966"/>
            <a:ext cx="496952" cy="496952"/>
          </a:xfrm>
          <a:prstGeom prst="rect">
            <a:avLst/>
          </a:prstGeom>
          <a:noFill/>
          <a:extLst/>
        </p:spPr>
      </p:pic>
      <p:pic>
        <p:nvPicPr>
          <p:cNvPr id="21" name="Рисунок 15" descr="Описание: C:\Users\OA\Pictures\logo EAOKO.png"/>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331640" y="4515966"/>
            <a:ext cx="905510" cy="492760"/>
          </a:xfrm>
          <a:prstGeom prst="rect">
            <a:avLst/>
          </a:prstGeom>
          <a:noFill/>
          <a:ln>
            <a:noFill/>
          </a:ln>
        </p:spPr>
      </p:pic>
      <p:pic>
        <p:nvPicPr>
          <p:cNvPr id="22" name="Изображение 21"/>
          <p:cNvPicPr/>
          <p:nvPr/>
        </p:nvPicPr>
        <p:blipFill>
          <a:blip r:embed="rId10" cstate="print">
            <a:extLst>
              <a:ext uri="{28A0092B-C50C-407E-A947-70E740481C1C}">
                <a14:useLocalDpi xmlns:a14="http://schemas.microsoft.com/office/drawing/2010/main" xmlns="" val="0"/>
              </a:ext>
            </a:extLst>
          </a:blip>
          <a:stretch>
            <a:fillRect/>
          </a:stretch>
        </p:blipFill>
        <p:spPr>
          <a:xfrm>
            <a:off x="2339752" y="4515966"/>
            <a:ext cx="1080120" cy="506601"/>
          </a:xfrm>
          <a:prstGeom prst="rect">
            <a:avLst/>
          </a:prstGeom>
        </p:spPr>
      </p:pic>
      <p:sp>
        <p:nvSpPr>
          <p:cNvPr id="15" name="Прямоугольник 14"/>
          <p:cNvSpPr/>
          <p:nvPr/>
        </p:nvSpPr>
        <p:spPr>
          <a:xfrm>
            <a:off x="107504" y="3348971"/>
            <a:ext cx="5027860" cy="1077218"/>
          </a:xfrm>
          <a:prstGeom prst="rect">
            <a:avLst/>
          </a:prstGeom>
        </p:spPr>
        <p:txBody>
          <a:bodyPr wrap="square">
            <a:spAutoFit/>
          </a:bodyPr>
          <a:lstStyle/>
          <a:p>
            <a:r>
              <a:rPr lang="ru-RU" sz="1600" b="1" dirty="0">
                <a:solidFill>
                  <a:srgbClr val="FFFF00"/>
                </a:solidFill>
              </a:rPr>
              <a:t>БОЛОТОВ ВИКТОР АЛЕКСАНДРОВИЧ</a:t>
            </a:r>
          </a:p>
          <a:p>
            <a:r>
              <a:rPr lang="ru-RU" sz="1600" dirty="0">
                <a:solidFill>
                  <a:schemeClr val="bg1"/>
                </a:solidFill>
              </a:rPr>
              <a:t>научный руководитель Центра </a:t>
            </a:r>
            <a:br>
              <a:rPr lang="ru-RU" sz="1600" dirty="0">
                <a:solidFill>
                  <a:schemeClr val="bg1"/>
                </a:solidFill>
              </a:rPr>
            </a:br>
            <a:r>
              <a:rPr lang="ru-RU" sz="1600" dirty="0">
                <a:solidFill>
                  <a:schemeClr val="bg1"/>
                </a:solidFill>
              </a:rPr>
              <a:t>мониторинга качества образования</a:t>
            </a:r>
          </a:p>
          <a:p>
            <a:r>
              <a:rPr lang="ru-RU" sz="1600" dirty="0">
                <a:solidFill>
                  <a:schemeClr val="bg1"/>
                </a:solidFill>
              </a:rPr>
              <a:t>Института образования НИУ ВШЭ, академик РАО, </a:t>
            </a:r>
            <a:r>
              <a:rPr lang="ru-RU" sz="1600" dirty="0" err="1">
                <a:solidFill>
                  <a:schemeClr val="bg1"/>
                </a:solidFill>
              </a:rPr>
              <a:t>д.п.н</a:t>
            </a:r>
            <a:r>
              <a:rPr lang="ru-RU" sz="1600"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algn="l"/>
            <a:endParaRPr lang="ru-RU" sz="3200" dirty="0" smtClean="0">
              <a:solidFill>
                <a:schemeClr val="bg1"/>
              </a:solidFill>
            </a:endParaRP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ru-RU" sz="2300" dirty="0" smtClean="0"/>
              <a:t/>
            </a:r>
            <a:br>
              <a:rPr lang="ru-RU" sz="2300" dirty="0" smtClean="0"/>
            </a:br>
            <a:r>
              <a:rPr lang="ru-RU" sz="2300" dirty="0" smtClean="0">
                <a:solidFill>
                  <a:schemeClr val="tx1"/>
                </a:solidFill>
              </a:rPr>
              <a:t>3. Оценка готовности первоклассников к обучению в школе.</a:t>
            </a:r>
          </a:p>
          <a:p>
            <a:pPr algn="just"/>
            <a:endParaRPr lang="ru-RU"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214296"/>
            <a:ext cx="8991600" cy="945373"/>
          </a:xfrm>
        </p:spPr>
        <p:txBody>
          <a:bodyPr/>
          <a:lstStyle/>
          <a:p>
            <a:pPr algn="ctr" eaLnBrk="1" hangingPunct="1">
              <a:lnSpc>
                <a:spcPct val="80000"/>
              </a:lnSpc>
            </a:pPr>
            <a:r>
              <a:rPr lang="ru-RU" sz="2800" b="1" dirty="0" smtClean="0"/>
              <a:t>Почему стартовая диагностика становится ключевым элементом в системе оценки индивидуальных образовательных достижений учащихся</a:t>
            </a:r>
            <a:br>
              <a:rPr lang="ru-RU" sz="2800" b="1" dirty="0" smtClean="0"/>
            </a:br>
            <a:endParaRPr lang="ru-RU" sz="2800" b="1" dirty="0" smtClean="0"/>
          </a:p>
        </p:txBody>
      </p:sp>
      <p:sp>
        <p:nvSpPr>
          <p:cNvPr id="12291" name="Rectangle 3"/>
          <p:cNvSpPr>
            <a:spLocks noGrp="1" noChangeArrowheads="1"/>
          </p:cNvSpPr>
          <p:nvPr>
            <p:ph type="body" idx="1"/>
          </p:nvPr>
        </p:nvSpPr>
        <p:spPr/>
        <p:txBody>
          <a:bodyPr/>
          <a:lstStyle/>
          <a:p>
            <a:pPr eaLnBrk="1" hangingPunct="1">
              <a:lnSpc>
                <a:spcPct val="90000"/>
              </a:lnSpc>
              <a:buFontTx/>
              <a:buNone/>
            </a:pPr>
            <a:r>
              <a:rPr lang="ru-RU" sz="2400" b="1" smtClean="0"/>
              <a:t>Стартовая диагностика (не отбор в школу!):</a:t>
            </a:r>
          </a:p>
          <a:p>
            <a:pPr lvl="1" eaLnBrk="1" hangingPunct="1">
              <a:lnSpc>
                <a:spcPct val="90000"/>
              </a:lnSpc>
            </a:pPr>
            <a:r>
              <a:rPr lang="ru-RU" sz="2000" smtClean="0"/>
              <a:t> дает информацию, необходимую для организации индивидуальной работы с учащимися</a:t>
            </a:r>
          </a:p>
          <a:p>
            <a:pPr lvl="1" eaLnBrk="1" hangingPunct="1">
              <a:lnSpc>
                <a:spcPct val="90000"/>
              </a:lnSpc>
            </a:pPr>
            <a:r>
              <a:rPr lang="ru-RU" sz="2000" smtClean="0"/>
              <a:t>позволяет своевременно оказать необходимую помощь в обучении</a:t>
            </a:r>
          </a:p>
          <a:p>
            <a:pPr lvl="1" eaLnBrk="1" hangingPunct="1">
              <a:lnSpc>
                <a:spcPct val="90000"/>
              </a:lnSpc>
            </a:pPr>
            <a:r>
              <a:rPr lang="ru-RU" sz="2000" smtClean="0"/>
              <a:t>является основой для оценки динамики образовательных достижений, с учетом которой оцениваются образовательные достижения выпускников начальной и основной школы, используется при аттестации педагогических кадров и аккредитации образовательных учреждений</a:t>
            </a:r>
          </a:p>
          <a:p>
            <a:pPr lvl="1" eaLnBrk="1" hangingPunct="1">
              <a:lnSpc>
                <a:spcPct val="90000"/>
              </a:lnSpc>
            </a:pPr>
            <a:r>
              <a:rPr lang="ru-RU" sz="2000" smtClean="0"/>
              <a:t>позволяет осуществлять прогноз развития системы образования</a:t>
            </a:r>
          </a:p>
          <a:p>
            <a:pPr lvl="1" eaLnBrk="1" hangingPunct="1">
              <a:lnSpc>
                <a:spcPct val="90000"/>
              </a:lnSpc>
            </a:pPr>
            <a:r>
              <a:rPr lang="ru-RU" sz="2000" smtClean="0"/>
              <a:t>является основным критерием готовности ОУ к переходу на стандарты второго поколения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0825" y="114300"/>
            <a:ext cx="8137525" cy="914400"/>
          </a:xfrm>
        </p:spPr>
        <p:txBody>
          <a:bodyPr/>
          <a:lstStyle/>
          <a:p>
            <a:pPr algn="ctr" eaLnBrk="1" hangingPunct="1">
              <a:lnSpc>
                <a:spcPct val="70000"/>
              </a:lnSpc>
            </a:pPr>
            <a:r>
              <a:rPr lang="ru-RU" sz="3200" dirty="0" smtClean="0"/>
              <a:t>Показатели готовности к обучению в начальной школе</a:t>
            </a:r>
          </a:p>
        </p:txBody>
      </p:sp>
      <p:sp>
        <p:nvSpPr>
          <p:cNvPr id="17411" name="Rectangle 3"/>
          <p:cNvSpPr>
            <a:spLocks noGrp="1" noChangeArrowheads="1"/>
          </p:cNvSpPr>
          <p:nvPr>
            <p:ph type="body" sz="half" idx="1"/>
          </p:nvPr>
        </p:nvSpPr>
        <p:spPr>
          <a:xfrm>
            <a:off x="684213" y="1221582"/>
            <a:ext cx="7559675" cy="3240881"/>
          </a:xfrm>
        </p:spPr>
        <p:txBody>
          <a:bodyPr/>
          <a:lstStyle/>
          <a:p>
            <a:pPr marL="609600" indent="-609600" eaLnBrk="1" hangingPunct="1">
              <a:buFontTx/>
              <a:buChar char="-"/>
            </a:pPr>
            <a:r>
              <a:rPr lang="ru-RU" sz="2400" dirty="0" smtClean="0">
                <a:solidFill>
                  <a:srgbClr val="000000"/>
                </a:solidFill>
                <a:latin typeface="Times New Roman" pitchFamily="18" charset="0"/>
              </a:rPr>
              <a:t>познавательная сфера (психофизиологическая и интеллектуальная зрелость, </a:t>
            </a:r>
            <a:r>
              <a:rPr lang="ru-RU" sz="2400" dirty="0" err="1" smtClean="0">
                <a:solidFill>
                  <a:srgbClr val="000000"/>
                </a:solidFill>
                <a:latin typeface="Times New Roman" pitchFamily="18" charset="0"/>
              </a:rPr>
              <a:t>сформированность</a:t>
            </a:r>
            <a:r>
              <a:rPr lang="ru-RU" sz="2400" dirty="0" smtClean="0">
                <a:solidFill>
                  <a:srgbClr val="000000"/>
                </a:solidFill>
                <a:latin typeface="Times New Roman" pitchFamily="18" charset="0"/>
              </a:rPr>
              <a:t> предпосылок овладения грамотой и математикой, наличие учебных навыков у ребенка)</a:t>
            </a:r>
          </a:p>
          <a:p>
            <a:pPr marL="609600" indent="-609600" eaLnBrk="1" hangingPunct="1">
              <a:buFontTx/>
              <a:buChar char="-"/>
            </a:pPr>
            <a:r>
              <a:rPr lang="ru-RU" sz="2400" dirty="0" smtClean="0">
                <a:solidFill>
                  <a:srgbClr val="000000"/>
                </a:solidFill>
                <a:latin typeface="Times New Roman" pitchFamily="18" charset="0"/>
              </a:rPr>
              <a:t>индивидуально-личностные особенности ребенка</a:t>
            </a:r>
          </a:p>
          <a:p>
            <a:pPr marL="609600" indent="-609600" eaLnBrk="1" hangingPunct="1">
              <a:buFontTx/>
              <a:buChar char="-"/>
            </a:pPr>
            <a:r>
              <a:rPr lang="ru-RU" sz="2400" dirty="0" smtClean="0">
                <a:solidFill>
                  <a:srgbClr val="000000"/>
                </a:solidFill>
                <a:latin typeface="Times New Roman" pitchFamily="18" charset="0"/>
              </a:rPr>
              <a:t>семья как ресурс адаптации первоклассника</a:t>
            </a:r>
          </a:p>
          <a:p>
            <a:pPr marL="609600" indent="-609600" eaLnBrk="1" hangingPunct="1">
              <a:buFontTx/>
              <a:buChar char="-"/>
            </a:pPr>
            <a:r>
              <a:rPr lang="ru-RU" sz="2400" dirty="0" smtClean="0">
                <a:solidFill>
                  <a:srgbClr val="000000"/>
                </a:solidFill>
                <a:latin typeface="Times New Roman" pitchFamily="18" charset="0"/>
              </a:rPr>
              <a:t>ресурсы и цена адаптации ребенка к школе</a:t>
            </a:r>
          </a:p>
          <a:p>
            <a:pPr marL="609600" indent="-609600" eaLnBrk="1" hangingPunct="1">
              <a:buFontTx/>
              <a:buChar char="-"/>
            </a:pPr>
            <a:r>
              <a:rPr lang="ru-RU" sz="2400" dirty="0" smtClean="0">
                <a:solidFill>
                  <a:srgbClr val="000000"/>
                </a:solidFill>
                <a:latin typeface="Times New Roman" pitchFamily="18" charset="0"/>
              </a:rPr>
              <a:t>здоровье ученика</a:t>
            </a:r>
          </a:p>
          <a:p>
            <a:pPr marL="609600" indent="-609600" eaLnBrk="1" hangingPunct="1">
              <a:buFontTx/>
              <a:buChar char="-"/>
            </a:pPr>
            <a:endParaRPr lang="ru-RU" sz="2400" dirty="0" smtClean="0">
              <a:solidFill>
                <a:srgbClr val="00000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Дата 3"/>
          <p:cNvSpPr>
            <a:spLocks noGrp="1"/>
          </p:cNvSpPr>
          <p:nvPr>
            <p:ph type="dt" sz="quarter" idx="10"/>
          </p:nvPr>
        </p:nvSpPr>
        <p:spPr/>
        <p:txBody>
          <a:bodyPr/>
          <a:lstStyle/>
          <a:p>
            <a:pPr>
              <a:defRPr/>
            </a:pPr>
            <a:fld id="{CC39A842-F851-4182-A9EE-9A1548CA9E3A}" type="datetime1">
              <a:rPr lang="ru-RU" smtClean="0"/>
              <a:pPr>
                <a:defRPr/>
              </a:pPr>
              <a:t>22.10.2014</a:t>
            </a:fld>
            <a:endParaRPr lang="ru-RU" smtClean="0"/>
          </a:p>
        </p:txBody>
      </p:sp>
      <p:sp>
        <p:nvSpPr>
          <p:cNvPr id="19459" name="Номер слайда 5"/>
          <p:cNvSpPr>
            <a:spLocks noGrp="1"/>
          </p:cNvSpPr>
          <p:nvPr>
            <p:ph type="sldNum" sz="quarter" idx="12"/>
          </p:nvPr>
        </p:nvSpPr>
        <p:spPr/>
        <p:txBody>
          <a:bodyPr/>
          <a:lstStyle/>
          <a:p>
            <a:pPr>
              <a:defRPr/>
            </a:pPr>
            <a:fld id="{2C641AD7-5920-41F6-AF0A-2CEEEF937B4E}" type="slidenum">
              <a:rPr lang="ru-RU" smtClean="0"/>
              <a:pPr>
                <a:defRPr/>
              </a:pPr>
              <a:t>13</a:t>
            </a:fld>
            <a:endParaRPr lang="ru-RU" smtClean="0"/>
          </a:p>
        </p:txBody>
      </p:sp>
      <p:sp>
        <p:nvSpPr>
          <p:cNvPr id="19460" name="Rectangle 2"/>
          <p:cNvSpPr>
            <a:spLocks noGrp="1" noChangeArrowheads="1"/>
          </p:cNvSpPr>
          <p:nvPr>
            <p:ph type="title"/>
          </p:nvPr>
        </p:nvSpPr>
        <p:spPr/>
        <p:txBody>
          <a:bodyPr/>
          <a:lstStyle/>
          <a:p>
            <a:pPr algn="ctr" eaLnBrk="1" hangingPunct="1"/>
            <a:r>
              <a:rPr lang="ru-RU" sz="3600" dirty="0" smtClean="0"/>
              <a:t>Оценка процесса адаптации</a:t>
            </a:r>
          </a:p>
        </p:txBody>
      </p:sp>
      <p:sp>
        <p:nvSpPr>
          <p:cNvPr id="19461" name="Rectangle 3"/>
          <p:cNvSpPr>
            <a:spLocks noGrp="1" noChangeArrowheads="1"/>
          </p:cNvSpPr>
          <p:nvPr>
            <p:ph type="body" idx="1"/>
          </p:nvPr>
        </p:nvSpPr>
        <p:spPr/>
        <p:txBody>
          <a:bodyPr/>
          <a:lstStyle/>
          <a:p>
            <a:pPr>
              <a:lnSpc>
                <a:spcPct val="90000"/>
              </a:lnSpc>
              <a:buNone/>
            </a:pPr>
            <a:r>
              <a:rPr lang="ru-RU" sz="2800" i="1" dirty="0" smtClean="0"/>
              <a:t>осуществляется:</a:t>
            </a:r>
          </a:p>
          <a:p>
            <a:pPr>
              <a:lnSpc>
                <a:spcPct val="90000"/>
              </a:lnSpc>
              <a:buFont typeface="Wingdings" pitchFamily="2" charset="2"/>
              <a:buChar char="ü"/>
            </a:pPr>
            <a:r>
              <a:rPr lang="ru-RU" sz="2800" dirty="0" smtClean="0"/>
              <a:t>через анализ собственной продуктивной деятельности ребенка и результатов его психологического тестирования;</a:t>
            </a:r>
          </a:p>
          <a:p>
            <a:pPr>
              <a:lnSpc>
                <a:spcPct val="90000"/>
              </a:lnSpc>
              <a:buFont typeface="Wingdings" pitchFamily="2" charset="2"/>
              <a:buChar char="ü"/>
            </a:pPr>
            <a:r>
              <a:rPr lang="ru-RU" sz="2800" dirty="0" smtClean="0"/>
              <a:t>через восприятие учителя (который взаимодействует с ребенком в школе);</a:t>
            </a:r>
          </a:p>
          <a:p>
            <a:pPr>
              <a:lnSpc>
                <a:spcPct val="90000"/>
              </a:lnSpc>
              <a:buFont typeface="Wingdings" pitchFamily="2" charset="2"/>
              <a:buChar char="ü"/>
            </a:pPr>
            <a:r>
              <a:rPr lang="ru-RU" sz="2800" dirty="0" smtClean="0"/>
              <a:t>через восприятие родителя (который видит проявление реакций адаптации ребенка в домашней обстановке). </a:t>
            </a:r>
          </a:p>
        </p:txBody>
      </p:sp>
      <p:sp>
        <p:nvSpPr>
          <p:cNvPr id="19462" name="Rectangle 4"/>
          <p:cNvSpPr>
            <a:spLocks noChangeArrowheads="1"/>
          </p:cNvSpPr>
          <p:nvPr/>
        </p:nvSpPr>
        <p:spPr bwMode="auto">
          <a:xfrm>
            <a:off x="-4605628" y="2387680"/>
            <a:ext cx="184731" cy="369332"/>
          </a:xfrm>
          <a:prstGeom prst="rect">
            <a:avLst/>
          </a:prstGeom>
          <a:noFill/>
          <a:ln w="9525">
            <a:noFill/>
            <a:miter lim="800000"/>
            <a:headEnd/>
            <a:tailEnd/>
          </a:ln>
        </p:spPr>
        <p:txBody>
          <a:bodyPr wrap="none" anchor="ctr">
            <a:spAutoFit/>
          </a:bodyPr>
          <a:lstStyle/>
          <a:p>
            <a:pPr algn="ctr" eaLnBrk="0" hangingPunct="0"/>
            <a:endParaRPr kumimoji="1"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xfrm>
            <a:off x="6875463" y="4769644"/>
            <a:ext cx="1905000" cy="342900"/>
          </a:xfrm>
        </p:spPr>
        <p:txBody>
          <a:bodyPr/>
          <a:lstStyle/>
          <a:p>
            <a:pPr>
              <a:defRPr/>
            </a:pPr>
            <a:fld id="{1C7417A3-AC0F-4773-9F47-13E5A1B1C1BE}" type="slidenum">
              <a:rPr lang="ru-RU" altLang="ru-RU" sz="1400" smtClean="0">
                <a:solidFill>
                  <a:schemeClr val="tx1"/>
                </a:solidFill>
              </a:rPr>
              <a:pPr>
                <a:defRPr/>
              </a:pPr>
              <a:t>14</a:t>
            </a:fld>
            <a:endParaRPr lang="ru-RU" altLang="ru-RU" sz="1400" smtClean="0">
              <a:solidFill>
                <a:schemeClr val="tx1"/>
              </a:solidFill>
            </a:endParaRPr>
          </a:p>
        </p:txBody>
      </p:sp>
      <p:sp>
        <p:nvSpPr>
          <p:cNvPr id="24579" name="Text Box 2"/>
          <p:cNvSpPr txBox="1">
            <a:spLocks noChangeArrowheads="1"/>
          </p:cNvSpPr>
          <p:nvPr/>
        </p:nvSpPr>
        <p:spPr bwMode="auto">
          <a:xfrm>
            <a:off x="9813635" y="4888706"/>
            <a:ext cx="184731" cy="461665"/>
          </a:xfrm>
          <a:prstGeom prst="rect">
            <a:avLst/>
          </a:prstGeom>
          <a:noFill/>
          <a:ln w="9525">
            <a:noFill/>
            <a:miter lim="800000"/>
            <a:headEnd/>
            <a:tailEnd/>
          </a:ln>
        </p:spPr>
        <p:txBody>
          <a:bodyPr wrap="none">
            <a:spAutoFit/>
          </a:bodyPr>
          <a:lstStyle/>
          <a:p>
            <a:pPr algn="ctr"/>
            <a:endParaRPr lang="ru-RU" altLang="ru-RU" sz="2400">
              <a:latin typeface="Times New Roman" pitchFamily="18" charset="0"/>
            </a:endParaRPr>
          </a:p>
        </p:txBody>
      </p:sp>
      <p:sp>
        <p:nvSpPr>
          <p:cNvPr id="3" name="Скругленный прямоугольник 2"/>
          <p:cNvSpPr/>
          <p:nvPr/>
        </p:nvSpPr>
        <p:spPr bwMode="auto">
          <a:xfrm>
            <a:off x="152400" y="1314450"/>
            <a:ext cx="2052000" cy="132300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400" dirty="0">
                <a:solidFill>
                  <a:schemeClr val="bg2">
                    <a:lumMod val="50000"/>
                  </a:schemeClr>
                </a:solidFill>
                <a:cs typeface="+mn-cs"/>
              </a:rPr>
              <a:t>Рисунок</a:t>
            </a:r>
          </a:p>
          <a:p>
            <a:pPr algn="ctr" eaLnBrk="0" hangingPunct="0">
              <a:defRPr/>
            </a:pPr>
            <a:r>
              <a:rPr lang="ru-RU" sz="2400" dirty="0">
                <a:solidFill>
                  <a:schemeClr val="bg2">
                    <a:lumMod val="50000"/>
                  </a:schemeClr>
                </a:solidFill>
                <a:cs typeface="+mn-cs"/>
              </a:rPr>
              <a:t>человека</a:t>
            </a:r>
          </a:p>
        </p:txBody>
      </p:sp>
      <p:sp>
        <p:nvSpPr>
          <p:cNvPr id="9" name="Скругленный прямоугольник 8"/>
          <p:cNvSpPr/>
          <p:nvPr/>
        </p:nvSpPr>
        <p:spPr bwMode="auto">
          <a:xfrm>
            <a:off x="125413" y="4107657"/>
            <a:ext cx="8839200" cy="578644"/>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a:defRPr/>
            </a:pPr>
            <a:r>
              <a:rPr lang="ru-RU" b="1" i="1" dirty="0">
                <a:solidFill>
                  <a:schemeClr val="bg1"/>
                </a:solidFill>
                <a:cs typeface="+mn-cs"/>
              </a:rPr>
              <a:t>Контекстная информация:  карта первоклассника, </a:t>
            </a:r>
          </a:p>
          <a:p>
            <a:pPr algn="ctr">
              <a:defRPr/>
            </a:pPr>
            <a:r>
              <a:rPr lang="ru-RU" b="1" i="1" dirty="0">
                <a:solidFill>
                  <a:schemeClr val="bg1"/>
                </a:solidFill>
                <a:cs typeface="+mn-cs"/>
              </a:rPr>
              <a:t>анкеты для учителей и родителей </a:t>
            </a:r>
          </a:p>
        </p:txBody>
      </p:sp>
      <p:sp>
        <p:nvSpPr>
          <p:cNvPr id="30" name="Скругленный прямоугольник 29"/>
          <p:cNvSpPr/>
          <p:nvPr/>
        </p:nvSpPr>
        <p:spPr bwMode="auto">
          <a:xfrm>
            <a:off x="2514600" y="1371600"/>
            <a:ext cx="2052638" cy="1322785"/>
          </a:xfrm>
          <a:prstGeom prst="round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400" dirty="0">
                <a:solidFill>
                  <a:schemeClr val="bg2">
                    <a:lumMod val="50000"/>
                  </a:schemeClr>
                </a:solidFill>
                <a:cs typeface="+mn-cs"/>
              </a:rPr>
              <a:t>Графический</a:t>
            </a:r>
          </a:p>
          <a:p>
            <a:pPr algn="ctr" eaLnBrk="0" hangingPunct="0">
              <a:defRPr/>
            </a:pPr>
            <a:r>
              <a:rPr lang="ru-RU" sz="2400" dirty="0">
                <a:solidFill>
                  <a:schemeClr val="bg2">
                    <a:lumMod val="50000"/>
                  </a:schemeClr>
                </a:solidFill>
                <a:cs typeface="+mn-cs"/>
              </a:rPr>
              <a:t>диктан</a:t>
            </a:r>
            <a:r>
              <a:rPr lang="ru-RU" sz="2400" dirty="0">
                <a:solidFill>
                  <a:schemeClr val="bg2"/>
                </a:solidFill>
                <a:cs typeface="+mn-cs"/>
              </a:rPr>
              <a:t>т</a:t>
            </a:r>
          </a:p>
        </p:txBody>
      </p:sp>
      <p:sp>
        <p:nvSpPr>
          <p:cNvPr id="31" name="Скругленный прямоугольник 30"/>
          <p:cNvSpPr/>
          <p:nvPr/>
        </p:nvSpPr>
        <p:spPr bwMode="auto">
          <a:xfrm>
            <a:off x="4724400" y="1371600"/>
            <a:ext cx="2052638" cy="1322785"/>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400" dirty="0">
                <a:solidFill>
                  <a:schemeClr val="bg2">
                    <a:lumMod val="50000"/>
                  </a:schemeClr>
                </a:solidFill>
                <a:cs typeface="+mn-cs"/>
              </a:rPr>
              <a:t>Образец</a:t>
            </a:r>
          </a:p>
          <a:p>
            <a:pPr algn="ctr" eaLnBrk="0" hangingPunct="0">
              <a:defRPr/>
            </a:pPr>
            <a:r>
              <a:rPr lang="ru-RU" sz="2400" dirty="0">
                <a:solidFill>
                  <a:schemeClr val="bg2">
                    <a:lumMod val="50000"/>
                  </a:schemeClr>
                </a:solidFill>
                <a:cs typeface="+mn-cs"/>
              </a:rPr>
              <a:t>и правило</a:t>
            </a:r>
          </a:p>
        </p:txBody>
      </p:sp>
      <p:sp>
        <p:nvSpPr>
          <p:cNvPr id="32" name="Прямоугольник 31"/>
          <p:cNvSpPr/>
          <p:nvPr/>
        </p:nvSpPr>
        <p:spPr bwMode="auto">
          <a:xfrm>
            <a:off x="125562" y="3172643"/>
            <a:ext cx="2052000" cy="6750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400" i="1" dirty="0">
                <a:solidFill>
                  <a:schemeClr val="bg2">
                    <a:lumMod val="50000"/>
                  </a:schemeClr>
                </a:solidFill>
                <a:cs typeface="+mn-cs"/>
              </a:rPr>
              <a:t>общее</a:t>
            </a:r>
          </a:p>
          <a:p>
            <a:pPr algn="ctr" eaLnBrk="0" hangingPunct="0">
              <a:defRPr/>
            </a:pPr>
            <a:r>
              <a:rPr lang="ru-RU" sz="2400" i="1" dirty="0">
                <a:solidFill>
                  <a:schemeClr val="bg2">
                    <a:lumMod val="50000"/>
                  </a:schemeClr>
                </a:solidFill>
                <a:cs typeface="+mn-cs"/>
              </a:rPr>
              <a:t>развитие</a:t>
            </a:r>
          </a:p>
        </p:txBody>
      </p:sp>
      <p:sp>
        <p:nvSpPr>
          <p:cNvPr id="33" name="Прямоугольник 32"/>
          <p:cNvSpPr/>
          <p:nvPr/>
        </p:nvSpPr>
        <p:spPr bwMode="auto">
          <a:xfrm>
            <a:off x="2414589" y="3161110"/>
            <a:ext cx="4319587" cy="675084"/>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a:defRPr/>
            </a:pPr>
            <a:r>
              <a:rPr lang="ru-RU" sz="2400" i="1" dirty="0">
                <a:solidFill>
                  <a:schemeClr val="bg2">
                    <a:lumMod val="50000"/>
                  </a:schemeClr>
                </a:solidFill>
                <a:cs typeface="+mn-cs"/>
              </a:rPr>
              <a:t>предпосылки</a:t>
            </a:r>
          </a:p>
          <a:p>
            <a:pPr algn="ctr">
              <a:defRPr/>
            </a:pPr>
            <a:r>
              <a:rPr lang="ru-RU" sz="2400" i="1" dirty="0">
                <a:solidFill>
                  <a:schemeClr val="bg2">
                    <a:lumMod val="50000"/>
                  </a:schemeClr>
                </a:solidFill>
                <a:cs typeface="+mn-cs"/>
              </a:rPr>
              <a:t>учебной деятельности</a:t>
            </a:r>
          </a:p>
        </p:txBody>
      </p:sp>
      <p:sp>
        <p:nvSpPr>
          <p:cNvPr id="34" name="Скругленный прямоугольник 33"/>
          <p:cNvSpPr/>
          <p:nvPr/>
        </p:nvSpPr>
        <p:spPr bwMode="auto">
          <a:xfrm>
            <a:off x="6934200" y="1371600"/>
            <a:ext cx="2052638" cy="1322785"/>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400" dirty="0">
                <a:solidFill>
                  <a:schemeClr val="bg2">
                    <a:lumMod val="50000"/>
                  </a:schemeClr>
                </a:solidFill>
                <a:cs typeface="+mn-cs"/>
              </a:rPr>
              <a:t>Первая</a:t>
            </a:r>
          </a:p>
          <a:p>
            <a:pPr algn="ctr" eaLnBrk="0" hangingPunct="0">
              <a:defRPr/>
            </a:pPr>
            <a:r>
              <a:rPr lang="ru-RU" sz="2400" dirty="0">
                <a:solidFill>
                  <a:schemeClr val="bg2">
                    <a:lumMod val="50000"/>
                  </a:schemeClr>
                </a:solidFill>
                <a:cs typeface="+mn-cs"/>
              </a:rPr>
              <a:t>буква</a:t>
            </a:r>
          </a:p>
        </p:txBody>
      </p:sp>
      <p:sp>
        <p:nvSpPr>
          <p:cNvPr id="35" name="Прямоугольник 34"/>
          <p:cNvSpPr/>
          <p:nvPr/>
        </p:nvSpPr>
        <p:spPr bwMode="auto">
          <a:xfrm>
            <a:off x="6919914" y="3173016"/>
            <a:ext cx="2052637" cy="675084"/>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400" i="1" dirty="0" err="1">
                <a:solidFill>
                  <a:schemeClr val="bg2">
                    <a:lumMod val="50000"/>
                  </a:schemeClr>
                </a:solidFill>
                <a:cs typeface="+mn-cs"/>
              </a:rPr>
              <a:t>фонемати</a:t>
            </a:r>
            <a:r>
              <a:rPr lang="ru-RU" sz="2400" i="1" dirty="0">
                <a:solidFill>
                  <a:schemeClr val="bg2">
                    <a:lumMod val="50000"/>
                  </a:schemeClr>
                </a:solidFill>
                <a:cs typeface="+mn-cs"/>
              </a:rPr>
              <a:t>-</a:t>
            </a:r>
          </a:p>
          <a:p>
            <a:pPr algn="ctr" eaLnBrk="0" hangingPunct="0">
              <a:defRPr/>
            </a:pPr>
            <a:r>
              <a:rPr lang="ru-RU" sz="2400" i="1" dirty="0" err="1">
                <a:solidFill>
                  <a:schemeClr val="bg2">
                    <a:lumMod val="50000"/>
                  </a:schemeClr>
                </a:solidFill>
                <a:cs typeface="+mn-cs"/>
              </a:rPr>
              <a:t>ческий</a:t>
            </a:r>
            <a:r>
              <a:rPr lang="ru-RU" sz="2400" i="1" dirty="0">
                <a:solidFill>
                  <a:schemeClr val="bg2">
                    <a:lumMod val="50000"/>
                  </a:schemeClr>
                </a:solidFill>
                <a:cs typeface="+mn-cs"/>
              </a:rPr>
              <a:t> слух</a:t>
            </a:r>
          </a:p>
        </p:txBody>
      </p:sp>
      <p:sp>
        <p:nvSpPr>
          <p:cNvPr id="24592" name="Прямоугольник 12"/>
          <p:cNvSpPr>
            <a:spLocks noChangeArrowheads="1"/>
          </p:cNvSpPr>
          <p:nvPr/>
        </p:nvSpPr>
        <p:spPr bwMode="auto">
          <a:xfrm>
            <a:off x="152400" y="0"/>
            <a:ext cx="8839200" cy="1077218"/>
          </a:xfrm>
          <a:prstGeom prst="rect">
            <a:avLst/>
          </a:prstGeom>
          <a:noFill/>
          <a:ln w="9525">
            <a:noFill/>
            <a:miter lim="800000"/>
            <a:headEnd/>
            <a:tailEnd/>
          </a:ln>
        </p:spPr>
        <p:txBody>
          <a:bodyPr>
            <a:spAutoFit/>
          </a:bodyPr>
          <a:lstStyle/>
          <a:p>
            <a:pPr algn="ctr"/>
            <a:r>
              <a:rPr lang="ru-RU" sz="3200" b="1" dirty="0">
                <a:solidFill>
                  <a:schemeClr val="tx2">
                    <a:lumMod val="75000"/>
                  </a:schemeClr>
                </a:solidFill>
              </a:rPr>
              <a:t>Общее описание методик стартовой диагностики в </a:t>
            </a:r>
            <a:r>
              <a:rPr lang="ru-RU" sz="3200" b="1" dirty="0">
                <a:solidFill>
                  <a:schemeClr val="bg1"/>
                </a:solidFill>
              </a:rPr>
              <a:t>1 классе</a:t>
            </a:r>
            <a:endParaRPr lang="ru-RU" sz="3200" dirty="0">
              <a:solidFill>
                <a:schemeClr val="bg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idx="4294967295"/>
          </p:nvPr>
        </p:nvSpPr>
        <p:spPr/>
        <p:txBody>
          <a:bodyPr/>
          <a:lstStyle/>
          <a:p>
            <a:pPr algn="ctr" eaLnBrk="1" hangingPunct="1">
              <a:lnSpc>
                <a:spcPct val="80000"/>
              </a:lnSpc>
            </a:pPr>
            <a:r>
              <a:rPr lang="ru-RU" sz="3200" b="1" smtClean="0"/>
              <a:t>Профили готовности первоклассников к обучению в школе</a:t>
            </a:r>
          </a:p>
        </p:txBody>
      </p:sp>
      <p:pic>
        <p:nvPicPr>
          <p:cNvPr id="52227" name="Picture 2"/>
          <p:cNvPicPr>
            <a:picLocks noChangeAspect="1" noChangeArrowheads="1"/>
          </p:cNvPicPr>
          <p:nvPr/>
        </p:nvPicPr>
        <p:blipFill>
          <a:blip r:embed="rId2" cstate="print"/>
          <a:srcRect/>
          <a:stretch>
            <a:fillRect/>
          </a:stretch>
        </p:blipFill>
        <p:spPr bwMode="auto">
          <a:xfrm>
            <a:off x="838200" y="914400"/>
            <a:ext cx="7543800" cy="3993356"/>
          </a:xfrm>
          <a:prstGeom prst="rect">
            <a:avLst/>
          </a:prstGeom>
          <a:noFill/>
          <a:ln w="9525">
            <a:noFill/>
            <a:miter lim="800000"/>
            <a:headEnd/>
            <a:tailEnd/>
          </a:ln>
        </p:spPr>
      </p:pic>
      <p:sp>
        <p:nvSpPr>
          <p:cNvPr id="52228" name="Овал 4"/>
          <p:cNvSpPr>
            <a:spLocks noChangeArrowheads="1"/>
          </p:cNvSpPr>
          <p:nvPr/>
        </p:nvSpPr>
        <p:spPr bwMode="auto">
          <a:xfrm>
            <a:off x="4495800" y="2286000"/>
            <a:ext cx="1576398" cy="685800"/>
          </a:xfrm>
          <a:prstGeom prst="ellipse">
            <a:avLst/>
          </a:prstGeom>
          <a:solidFill>
            <a:schemeClr val="accent1"/>
          </a:solidFill>
          <a:ln w="9525" algn="ctr">
            <a:solidFill>
              <a:schemeClr val="tx1"/>
            </a:solidFill>
            <a:round/>
            <a:headEnd/>
            <a:tailEnd/>
          </a:ln>
        </p:spPr>
        <p:txBody>
          <a:bodyPr lIns="0" tIns="0" rIns="0" bIns="0"/>
          <a:lstStyle/>
          <a:p>
            <a:pPr algn="ctr" eaLnBrk="0" hangingPunct="0"/>
            <a:r>
              <a:rPr lang="ru-RU" sz="1100" dirty="0">
                <a:solidFill>
                  <a:schemeClr val="bg1"/>
                </a:solidFill>
                <a:latin typeface="Arial Narrow" pitchFamily="34" charset="0"/>
              </a:rPr>
              <a:t>Семья как ресурс адаптации первоклассника</a:t>
            </a:r>
          </a:p>
        </p:txBody>
      </p:sp>
      <p:sp>
        <p:nvSpPr>
          <p:cNvPr id="52229" name="Овал 5"/>
          <p:cNvSpPr>
            <a:spLocks noChangeArrowheads="1"/>
          </p:cNvSpPr>
          <p:nvPr/>
        </p:nvSpPr>
        <p:spPr bwMode="auto">
          <a:xfrm>
            <a:off x="1143000" y="1885950"/>
            <a:ext cx="1600200" cy="542924"/>
          </a:xfrm>
          <a:prstGeom prst="ellipse">
            <a:avLst/>
          </a:prstGeom>
          <a:solidFill>
            <a:schemeClr val="accent1"/>
          </a:solidFill>
          <a:ln w="9525" algn="ctr">
            <a:solidFill>
              <a:schemeClr val="tx1"/>
            </a:solidFill>
            <a:round/>
            <a:headEnd/>
            <a:tailEnd/>
          </a:ln>
        </p:spPr>
        <p:txBody>
          <a:bodyPr lIns="0" tIns="0" rIns="0" bIns="0"/>
          <a:lstStyle/>
          <a:p>
            <a:pPr algn="ctr" eaLnBrk="0" hangingPunct="0"/>
            <a:r>
              <a:rPr lang="ru-RU" sz="1400" dirty="0">
                <a:solidFill>
                  <a:schemeClr val="bg1"/>
                </a:solidFill>
                <a:latin typeface="Arial Narrow" pitchFamily="34" charset="0"/>
              </a:rPr>
              <a:t>Познавательная сфера</a:t>
            </a:r>
          </a:p>
        </p:txBody>
      </p:sp>
      <p:sp>
        <p:nvSpPr>
          <p:cNvPr id="52230" name="Овал 6"/>
          <p:cNvSpPr>
            <a:spLocks noChangeArrowheads="1"/>
          </p:cNvSpPr>
          <p:nvPr/>
        </p:nvSpPr>
        <p:spPr bwMode="auto">
          <a:xfrm>
            <a:off x="2819400" y="2000250"/>
            <a:ext cx="1828800" cy="785814"/>
          </a:xfrm>
          <a:prstGeom prst="ellipse">
            <a:avLst/>
          </a:prstGeom>
          <a:solidFill>
            <a:schemeClr val="accent1"/>
          </a:solidFill>
          <a:ln w="9525" algn="ctr">
            <a:solidFill>
              <a:schemeClr val="tx1"/>
            </a:solidFill>
            <a:round/>
            <a:headEnd/>
            <a:tailEnd/>
          </a:ln>
        </p:spPr>
        <p:txBody>
          <a:bodyPr lIns="0" tIns="0" rIns="0" bIns="0"/>
          <a:lstStyle/>
          <a:p>
            <a:pPr algn="ctr" eaLnBrk="0" hangingPunct="0"/>
            <a:r>
              <a:rPr lang="ru-RU" sz="1200" dirty="0">
                <a:solidFill>
                  <a:schemeClr val="bg1"/>
                </a:solidFill>
                <a:latin typeface="Arial Narrow" pitchFamily="34" charset="0"/>
              </a:rPr>
              <a:t>Индивидуально-личностные особенности ребёнка</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a:xfrm>
            <a:off x="1150939" y="160734"/>
            <a:ext cx="7793037" cy="642938"/>
          </a:xfrm>
        </p:spPr>
        <p:txBody>
          <a:bodyPr/>
          <a:lstStyle/>
          <a:p>
            <a:pPr algn="ctr"/>
            <a:r>
              <a:rPr lang="ru-RU" sz="3200" b="1" smtClean="0"/>
              <a:t>Портрет первоклассника (1)</a:t>
            </a:r>
          </a:p>
        </p:txBody>
      </p:sp>
      <p:sp>
        <p:nvSpPr>
          <p:cNvPr id="35843" name="Содержимое 2"/>
          <p:cNvSpPr>
            <a:spLocks noGrp="1"/>
          </p:cNvSpPr>
          <p:nvPr>
            <p:ph idx="1"/>
          </p:nvPr>
        </p:nvSpPr>
        <p:spPr>
          <a:xfrm>
            <a:off x="214314" y="857250"/>
            <a:ext cx="8740775" cy="3742135"/>
          </a:xfrm>
        </p:spPr>
        <p:txBody>
          <a:bodyPr/>
          <a:lstStyle/>
          <a:p>
            <a:pPr marL="0" indent="0" algn="just">
              <a:buFontTx/>
              <a:buNone/>
            </a:pPr>
            <a:r>
              <a:rPr lang="ru-RU" sz="2400" dirty="0" smtClean="0"/>
              <a:t>	</a:t>
            </a:r>
            <a:r>
              <a:rPr lang="ru-RU" sz="2000" dirty="0" smtClean="0"/>
              <a:t>Первоклассники, которые поступают в школу в последние годы – в основном дети </a:t>
            </a:r>
            <a:r>
              <a:rPr lang="ru-RU" sz="2000" b="1" dirty="0" smtClean="0"/>
              <a:t>двух возрастных групп</a:t>
            </a:r>
            <a:r>
              <a:rPr lang="ru-RU" sz="2000" dirty="0" smtClean="0"/>
              <a:t>. Половину из них составляют дети в возрасте от 6 до 7 лет, другую половину – дети от 7 до 8 лет. Из них 10% детей от 6 до 6,5 лет.</a:t>
            </a:r>
          </a:p>
          <a:p>
            <a:pPr marL="0" indent="0" algn="just">
              <a:buFontTx/>
              <a:buNone/>
            </a:pPr>
            <a:r>
              <a:rPr lang="ru-RU" sz="2000" dirty="0" smtClean="0"/>
              <a:t>	Большинство первоклассников (86%) ходили в детский сад. Подготовку к школе дети проходили в различных местах, иногда посещая занятия и в детском саду, и в школе. По ответам родителей, половина детей проходила подготовку к школе в детском саду, половина посещала подготовительные занятия в школе (в которую пошел ребенок - 43%, в другой школе - 12%). Занятия с логопедом посещали 19% детей, самостоятельно занимались со своими детьми 30% родителей.</a:t>
            </a:r>
          </a:p>
          <a:p>
            <a:pPr marL="0" indent="0" algn="just">
              <a:buFontTx/>
              <a:buNone/>
            </a:pPr>
            <a:endParaRPr lang="ru-RU"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1150939" y="160734"/>
            <a:ext cx="7793037" cy="642938"/>
          </a:xfrm>
        </p:spPr>
        <p:txBody>
          <a:bodyPr/>
          <a:lstStyle/>
          <a:p>
            <a:pPr algn="ctr"/>
            <a:r>
              <a:rPr lang="ru-RU" sz="3200" b="1" smtClean="0"/>
              <a:t>Портрет первоклассника (2)</a:t>
            </a:r>
          </a:p>
        </p:txBody>
      </p:sp>
      <p:sp>
        <p:nvSpPr>
          <p:cNvPr id="37891" name="Содержимое 2"/>
          <p:cNvSpPr>
            <a:spLocks noGrp="1"/>
          </p:cNvSpPr>
          <p:nvPr>
            <p:ph idx="1"/>
          </p:nvPr>
        </p:nvSpPr>
        <p:spPr>
          <a:xfrm>
            <a:off x="214314" y="910829"/>
            <a:ext cx="8740775" cy="3688556"/>
          </a:xfrm>
        </p:spPr>
        <p:txBody>
          <a:bodyPr/>
          <a:lstStyle/>
          <a:p>
            <a:pPr marL="0" indent="0" algn="just">
              <a:buFontTx/>
              <a:buNone/>
            </a:pPr>
            <a:r>
              <a:rPr lang="ru-RU" sz="2400" dirty="0" smtClean="0"/>
              <a:t>	 </a:t>
            </a:r>
          </a:p>
          <a:p>
            <a:pPr marL="0" indent="0" algn="just">
              <a:buFontTx/>
              <a:buNone/>
            </a:pPr>
            <a:r>
              <a:rPr lang="ru-RU" sz="2400" dirty="0" smtClean="0"/>
              <a:t>	</a:t>
            </a:r>
            <a:r>
              <a:rPr lang="ru-RU" sz="2800" dirty="0" smtClean="0"/>
              <a:t>По результатам опроса родителей, при поступлении в школу </a:t>
            </a:r>
            <a:r>
              <a:rPr lang="ru-RU" sz="2800" b="1" dirty="0" smtClean="0"/>
              <a:t>90% первоклассников хотели учиться</a:t>
            </a:r>
            <a:r>
              <a:rPr lang="ru-RU" sz="2800" dirty="0" smtClean="0"/>
              <a:t>. В конце первого месяца обучения родители отметили, что с охотой идут в школу около </a:t>
            </a:r>
            <a:r>
              <a:rPr lang="ru-RU" sz="2800" b="1" dirty="0" smtClean="0"/>
              <a:t>75%</a:t>
            </a:r>
            <a:r>
              <a:rPr lang="ru-RU" sz="2800" dirty="0" smtClean="0"/>
              <a:t> детей, чуть </a:t>
            </a:r>
            <a:r>
              <a:rPr lang="ru-RU" sz="2800" b="1" dirty="0" smtClean="0"/>
              <a:t>больше пятой части детей идут в школу без особого желания, но спокойно</a:t>
            </a:r>
            <a:r>
              <a:rPr lang="ru-RU" sz="2800" dirty="0" smtClean="0"/>
              <a:t>. Небольшое число детей (1%-2%) демонстрировали различные негативные эмоциональные проявления при необходимости идти в школу.</a:t>
            </a:r>
          </a:p>
          <a:p>
            <a:pPr marL="0" indent="0" algn="just">
              <a:buFontTx/>
              <a:buNone/>
            </a:pPr>
            <a:r>
              <a:rPr lang="ru-RU" sz="2800" dirty="0" smtClean="0"/>
              <a:t>	</a:t>
            </a:r>
          </a:p>
          <a:p>
            <a:pPr marL="0" indent="0" algn="just">
              <a:buFontTx/>
              <a:buNone/>
            </a:pPr>
            <a:endParaRPr lang="ru-RU" sz="2400" dirty="0" smtClean="0"/>
          </a:p>
          <a:p>
            <a:pPr marL="0" indent="0" algn="just">
              <a:buFontTx/>
              <a:buNone/>
            </a:pPr>
            <a:r>
              <a:rPr lang="ru-RU" sz="2400" dirty="0" smtClean="0"/>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1150939" y="160734"/>
            <a:ext cx="7793037" cy="642938"/>
          </a:xfrm>
        </p:spPr>
        <p:txBody>
          <a:bodyPr/>
          <a:lstStyle/>
          <a:p>
            <a:pPr algn="ctr"/>
            <a:r>
              <a:rPr lang="ru-RU" sz="3200" b="1" smtClean="0"/>
              <a:t>Портрет первоклассника </a:t>
            </a:r>
            <a:r>
              <a:rPr lang="ru-RU" sz="3200" smtClean="0"/>
              <a:t>(3)</a:t>
            </a:r>
          </a:p>
        </p:txBody>
      </p:sp>
      <p:sp>
        <p:nvSpPr>
          <p:cNvPr id="39939" name="Содержимое 2"/>
          <p:cNvSpPr>
            <a:spLocks noGrp="1"/>
          </p:cNvSpPr>
          <p:nvPr>
            <p:ph idx="1"/>
          </p:nvPr>
        </p:nvSpPr>
        <p:spPr>
          <a:xfrm>
            <a:off x="214314" y="910829"/>
            <a:ext cx="8740775" cy="3688556"/>
          </a:xfrm>
        </p:spPr>
        <p:txBody>
          <a:bodyPr/>
          <a:lstStyle/>
          <a:p>
            <a:pPr marL="0" indent="0" algn="just">
              <a:buFontTx/>
              <a:buNone/>
            </a:pPr>
            <a:r>
              <a:rPr lang="ru-RU" sz="2400" smtClean="0"/>
              <a:t>	</a:t>
            </a:r>
          </a:p>
          <a:p>
            <a:pPr marL="0" indent="0" algn="just">
              <a:buFontTx/>
              <a:buNone/>
            </a:pPr>
            <a:r>
              <a:rPr lang="ru-RU" sz="2400" smtClean="0"/>
              <a:t>	</a:t>
            </a:r>
            <a:r>
              <a:rPr lang="ru-RU" smtClean="0"/>
              <a:t>В целом, по результатам опроса учителей, более </a:t>
            </a:r>
            <a:r>
              <a:rPr lang="ru-RU" b="1" smtClean="0"/>
              <a:t>80% </a:t>
            </a:r>
            <a:r>
              <a:rPr lang="ru-RU" smtClean="0"/>
              <a:t>обследованных первоклассников </a:t>
            </a:r>
            <a:r>
              <a:rPr lang="ru-RU" b="1" smtClean="0"/>
              <a:t>готовы к обучению в школе</a:t>
            </a:r>
            <a:r>
              <a:rPr lang="ru-RU" smtClean="0"/>
              <a:t>. Определенные трудности в обучении могут испытывать от 15 до 20% детей. По чтению хорошо готовы около 60% первоклассников, по письму – почти половина, по счету – более 70%.</a:t>
            </a:r>
          </a:p>
          <a:p>
            <a:pPr marL="0" indent="0" algn="just">
              <a:buFontTx/>
              <a:buNone/>
            </a:pPr>
            <a:endParaRPr lang="ru-RU" sz="2400" smtClean="0"/>
          </a:p>
          <a:p>
            <a:pPr marL="0" indent="0" algn="just">
              <a:buFontTx/>
              <a:buNone/>
            </a:pPr>
            <a:r>
              <a:rPr lang="ru-RU" sz="2400" smtClean="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a:xfrm>
            <a:off x="1150939" y="160734"/>
            <a:ext cx="7793037" cy="642938"/>
          </a:xfrm>
        </p:spPr>
        <p:txBody>
          <a:bodyPr/>
          <a:lstStyle/>
          <a:p>
            <a:pPr algn="ctr"/>
            <a:r>
              <a:rPr lang="ru-RU" sz="3200" smtClean="0"/>
              <a:t>Портрет первоклассника (4)</a:t>
            </a:r>
          </a:p>
        </p:txBody>
      </p:sp>
      <p:sp>
        <p:nvSpPr>
          <p:cNvPr id="45059" name="Содержимое 2"/>
          <p:cNvSpPr>
            <a:spLocks noGrp="1"/>
          </p:cNvSpPr>
          <p:nvPr>
            <p:ph idx="1"/>
          </p:nvPr>
        </p:nvSpPr>
        <p:spPr>
          <a:xfrm>
            <a:off x="214314" y="1200150"/>
            <a:ext cx="8740775" cy="3399235"/>
          </a:xfrm>
        </p:spPr>
        <p:txBody>
          <a:bodyPr/>
          <a:lstStyle/>
          <a:p>
            <a:pPr marL="0" indent="0" algn="just">
              <a:buFontTx/>
              <a:buNone/>
            </a:pPr>
            <a:r>
              <a:rPr lang="ru-RU" sz="2400" smtClean="0"/>
              <a:t>	 По результатам опроса родителей, 85% первоклассников хорошо и очень хорошо умеют общаться со взрослыми, около 90% успешно общаются с учителем и со сверстниками. Однако </a:t>
            </a:r>
            <a:r>
              <a:rPr lang="ru-RU" sz="2400" b="1" smtClean="0"/>
              <a:t>10-15% детей, поступивших в школу, испытывают большие трудности в общении</a:t>
            </a:r>
            <a:r>
              <a:rPr lang="ru-RU" sz="2400" smtClean="0"/>
              <a:t>. Более 60% первоклассников могут успешно осваиваться в новой ситуации. Чуть больше половины первоклассников могут хорошо управлять своим поведением. </a:t>
            </a:r>
            <a:r>
              <a:rPr lang="ru-RU" sz="2400" b="1" smtClean="0"/>
              <a:t>При организации учебной деятельности дома 40% детей необходима помощь.</a:t>
            </a:r>
          </a:p>
          <a:p>
            <a:pPr marL="0" indent="0" algn="just">
              <a:buFontTx/>
              <a:buNone/>
            </a:pPr>
            <a:endParaRPr lang="ru-RU" sz="24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a:lnSpc>
                <a:spcPct val="80000"/>
              </a:lnSpc>
            </a:pPr>
            <a:r>
              <a:rPr lang="ru-RU" sz="2800" dirty="0" smtClean="0">
                <a:solidFill>
                  <a:schemeClr val="bg1"/>
                </a:solidFill>
              </a:rPr>
              <a:t>Вопросы для обсуждения</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ru-RU" sz="2300" dirty="0" smtClean="0"/>
              <a:t>1. </a:t>
            </a:r>
            <a:r>
              <a:rPr lang="ru-RU" sz="2200" dirty="0" smtClean="0">
                <a:solidFill>
                  <a:schemeClr val="tx1"/>
                </a:solidFill>
              </a:rPr>
              <a:t>Федеральный государственный образовательный стандарт  и его требования к образовательным результатам учащихся в начальной школе.</a:t>
            </a:r>
            <a:endParaRPr lang="en-US" sz="2200" dirty="0" smtClean="0">
              <a:solidFill>
                <a:schemeClr val="tx1"/>
              </a:solidFill>
            </a:endParaRPr>
          </a:p>
          <a:p>
            <a:pPr algn="l"/>
            <a:r>
              <a:rPr lang="ru-RU" sz="2200" dirty="0" smtClean="0">
                <a:solidFill>
                  <a:schemeClr val="tx1"/>
                </a:solidFill>
              </a:rPr>
              <a:t>2. Оценка качества начального образования на школьном, муниципальном, региональном или федеральном уровнях в ходе мониторинговых исследований.</a:t>
            </a:r>
            <a:br>
              <a:rPr lang="ru-RU" sz="2200" dirty="0" smtClean="0">
                <a:solidFill>
                  <a:schemeClr val="tx1"/>
                </a:solidFill>
              </a:rPr>
            </a:br>
            <a:r>
              <a:rPr lang="ru-RU" sz="2200" dirty="0" smtClean="0">
                <a:solidFill>
                  <a:schemeClr val="tx1"/>
                </a:solidFill>
              </a:rPr>
              <a:t>3. Оценка готовности первоклассников к обучению в школе.</a:t>
            </a:r>
          </a:p>
          <a:p>
            <a:pPr algn="l"/>
            <a:r>
              <a:rPr lang="ru-RU" sz="2200" dirty="0" smtClean="0">
                <a:solidFill>
                  <a:schemeClr val="tx1"/>
                </a:solidFill>
              </a:rPr>
              <a:t>4. Оценка прогресса в обучении школьников в 1-4-х классах.</a:t>
            </a:r>
          </a:p>
          <a:p>
            <a:pPr algn="l"/>
            <a:r>
              <a:rPr lang="ru-RU" sz="2200" dirty="0" smtClean="0">
                <a:solidFill>
                  <a:schemeClr val="tx1"/>
                </a:solidFill>
              </a:rPr>
              <a:t>5. Результаты внедрения инструментария и процедур оценки качества начального общего образования в соответствии с </a:t>
            </a:r>
            <a:r>
              <a:rPr lang="ru-RU" sz="2200" dirty="0" smtClean="0">
                <a:solidFill>
                  <a:schemeClr val="tx1"/>
                </a:solidFill>
              </a:rPr>
              <a:t>Федеральным государственным образовательным стандартом.</a:t>
            </a:r>
            <a:endParaRPr lang="ru-RU" sz="2200" dirty="0" smtClean="0">
              <a:solidFill>
                <a:schemeClr val="tx1"/>
              </a:solidFill>
            </a:endParaRPr>
          </a:p>
          <a:p>
            <a:pPr algn="just"/>
            <a:endParaRPr lang="ru-RU"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a:xfrm>
            <a:off x="1150939" y="160734"/>
            <a:ext cx="7793037" cy="642938"/>
          </a:xfrm>
        </p:spPr>
        <p:txBody>
          <a:bodyPr/>
          <a:lstStyle/>
          <a:p>
            <a:pPr algn="ctr"/>
            <a:r>
              <a:rPr lang="ru-RU" sz="3200" b="1" smtClean="0"/>
              <a:t>Портрет первоклассника </a:t>
            </a:r>
            <a:r>
              <a:rPr lang="ru-RU" sz="3200" smtClean="0"/>
              <a:t>(5)</a:t>
            </a:r>
          </a:p>
        </p:txBody>
      </p:sp>
      <p:sp>
        <p:nvSpPr>
          <p:cNvPr id="3" name="Содержимое 2"/>
          <p:cNvSpPr>
            <a:spLocks noGrp="1"/>
          </p:cNvSpPr>
          <p:nvPr>
            <p:ph idx="1"/>
          </p:nvPr>
        </p:nvSpPr>
        <p:spPr>
          <a:xfrm>
            <a:off x="214314" y="1143000"/>
            <a:ext cx="8740775" cy="3786188"/>
          </a:xfrm>
        </p:spPr>
        <p:txBody>
          <a:bodyPr/>
          <a:lstStyle/>
          <a:p>
            <a:pPr>
              <a:defRPr/>
            </a:pPr>
            <a:r>
              <a:rPr lang="ru-RU" sz="2400" dirty="0" smtClean="0"/>
              <a:t>	 В среднем среди всех первоклассников только у </a:t>
            </a:r>
            <a:r>
              <a:rPr lang="ru-RU" sz="2400" b="1" dirty="0" smtClean="0"/>
              <a:t>20% детей</a:t>
            </a:r>
            <a:r>
              <a:rPr lang="ru-RU" sz="2400" dirty="0" smtClean="0"/>
              <a:t>, здоровье соответствует критериям </a:t>
            </a:r>
            <a:r>
              <a:rPr lang="ru-RU" sz="2400" b="1" dirty="0" smtClean="0"/>
              <a:t>первой группы здоровья</a:t>
            </a:r>
            <a:r>
              <a:rPr lang="ru-RU" sz="2400" dirty="0" smtClean="0"/>
              <a:t>. </a:t>
            </a:r>
            <a:r>
              <a:rPr lang="ru-RU" sz="2400" b="1" dirty="0" smtClean="0"/>
              <a:t>Большинство первоклассников (68%) </a:t>
            </a:r>
            <a:r>
              <a:rPr lang="ru-RU" sz="2400" dirty="0" smtClean="0"/>
              <a:t>относятся </a:t>
            </a:r>
            <a:r>
              <a:rPr lang="ru-RU" sz="2400" b="1" dirty="0" smtClean="0"/>
              <a:t>ко второй группе здоровья</a:t>
            </a:r>
            <a:r>
              <a:rPr lang="ru-RU" sz="2400" dirty="0" smtClean="0"/>
              <a:t>, то есть имеют некоторые функциональные нарушения, дефицит или избыток массы тела или перенесли недавно какие-либо заболевания. 8% детей отнесено к третьей группе здоровья. Число детей, отнесенных к 4 группе здоровья составило 0,4%. К таким группам относятся дети с хроническими заболеваниями, с физическими недостатками и последствиями травм или операций. </a:t>
            </a:r>
          </a:p>
          <a:p>
            <a:pPr marL="0" indent="0" algn="just">
              <a:buFontTx/>
              <a:buNone/>
              <a:defRPr/>
            </a:pPr>
            <a:endParaRPr lang="ru-RU"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a:xfrm>
            <a:off x="1150939" y="160734"/>
            <a:ext cx="7793037" cy="642938"/>
          </a:xfrm>
        </p:spPr>
        <p:txBody>
          <a:bodyPr/>
          <a:lstStyle/>
          <a:p>
            <a:pPr algn="ctr"/>
            <a:r>
              <a:rPr lang="ru-RU" sz="3200" b="1" smtClean="0"/>
              <a:t>Портрет первоклассника (6</a:t>
            </a:r>
            <a:r>
              <a:rPr lang="ru-RU" sz="3200" smtClean="0"/>
              <a:t>)</a:t>
            </a:r>
          </a:p>
        </p:txBody>
      </p:sp>
      <p:sp>
        <p:nvSpPr>
          <p:cNvPr id="3" name="Содержимое 2"/>
          <p:cNvSpPr>
            <a:spLocks noGrp="1"/>
          </p:cNvSpPr>
          <p:nvPr>
            <p:ph idx="1"/>
          </p:nvPr>
        </p:nvSpPr>
        <p:spPr>
          <a:xfrm>
            <a:off x="214314" y="1071552"/>
            <a:ext cx="8740775" cy="3527833"/>
          </a:xfrm>
        </p:spPr>
        <p:txBody>
          <a:bodyPr/>
          <a:lstStyle/>
          <a:p>
            <a:pPr>
              <a:defRPr/>
            </a:pPr>
            <a:r>
              <a:rPr lang="ru-RU" sz="2400" dirty="0" smtClean="0"/>
              <a:t>	</a:t>
            </a:r>
          </a:p>
          <a:p>
            <a:pPr marL="0" indent="0" algn="just">
              <a:buFontTx/>
              <a:buNone/>
              <a:defRPr/>
            </a:pPr>
            <a:r>
              <a:rPr lang="ru-RU" sz="2400" dirty="0" smtClean="0"/>
              <a:t>	Основная часть первоклассников имеет благоприятные условия дома для обучения (</a:t>
            </a:r>
            <a:r>
              <a:rPr lang="ru-RU" sz="2400" b="1" dirty="0" smtClean="0"/>
              <a:t>88% первоклассников имеет «уголок школьника» - свою комнату или часть комнаты, обустроенную для занятий). </a:t>
            </a:r>
            <a:r>
              <a:rPr lang="ru-RU" sz="2400" dirty="0" smtClean="0"/>
              <a:t>В большинстве семей первоклассников имеется детская библиотека: около 40% семей имеют детскую библиотеку, включающую более 30 детских книг, чуть более 40% - небольшую библиотеку (от 10 до 30 детских книг). Почти в </a:t>
            </a:r>
            <a:r>
              <a:rPr lang="ru-RU" sz="2400" b="1" dirty="0" smtClean="0"/>
              <a:t>90% семей соблюдается режим дня первоклассника.</a:t>
            </a:r>
            <a:endParaRPr lang="ru-RU" sz="2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eaLnBrk="1" hangingPunct="1"/>
            <a:r>
              <a:rPr lang="ru-RU" smtClean="0"/>
              <a:t>Графический диктант</a:t>
            </a:r>
          </a:p>
        </p:txBody>
      </p:sp>
      <p:pic>
        <p:nvPicPr>
          <p:cNvPr id="55299" name="Picture 3"/>
          <p:cNvPicPr>
            <a:picLocks noGrp="1" noChangeAspect="1" noChangeArrowheads="1"/>
          </p:cNvPicPr>
          <p:nvPr>
            <p:ph type="body" idx="1"/>
          </p:nvPr>
        </p:nvPicPr>
        <p:blipFill>
          <a:blip r:embed="rId2" cstate="print"/>
          <a:srcRect/>
          <a:stretch>
            <a:fillRect/>
          </a:stretch>
        </p:blipFill>
        <p:spPr>
          <a:xfrm>
            <a:off x="609601" y="1200151"/>
            <a:ext cx="3355975" cy="3394472"/>
          </a:xfrm>
          <a:ln>
            <a:solidFill>
              <a:schemeClr val="tx2"/>
            </a:solidFill>
          </a:ln>
        </p:spPr>
      </p:pic>
      <p:pic>
        <p:nvPicPr>
          <p:cNvPr id="55300" name="Picture 4"/>
          <p:cNvPicPr>
            <a:picLocks noChangeAspect="1" noChangeArrowheads="1"/>
          </p:cNvPicPr>
          <p:nvPr/>
        </p:nvPicPr>
        <p:blipFill>
          <a:blip r:embed="rId3" cstate="print"/>
          <a:srcRect/>
          <a:stretch>
            <a:fillRect/>
          </a:stretch>
        </p:blipFill>
        <p:spPr bwMode="auto">
          <a:xfrm>
            <a:off x="4572000" y="1143000"/>
            <a:ext cx="3411538" cy="348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idx="4294967295"/>
          </p:nvPr>
        </p:nvSpPr>
        <p:spPr>
          <a:xfrm>
            <a:off x="228600" y="40481"/>
            <a:ext cx="8686800" cy="857250"/>
          </a:xfrm>
        </p:spPr>
        <p:txBody>
          <a:bodyPr/>
          <a:lstStyle/>
          <a:p>
            <a:pPr algn="l" eaLnBrk="1" hangingPunct="1">
              <a:lnSpc>
                <a:spcPct val="80000"/>
              </a:lnSpc>
            </a:pPr>
            <a:r>
              <a:rPr lang="ru-RU" sz="2800" b="1" dirty="0" smtClean="0"/>
              <a:t>Распределение обследуемых первоклассников по результатам выполнения методики </a:t>
            </a:r>
            <a:br>
              <a:rPr lang="ru-RU" sz="2800" b="1" dirty="0" smtClean="0"/>
            </a:br>
            <a:r>
              <a:rPr lang="ru-RU" sz="2800" b="1" dirty="0" smtClean="0"/>
              <a:t>«Графический диктант»</a:t>
            </a:r>
            <a:endParaRPr lang="ru-RU" sz="2800" dirty="0" smtClean="0"/>
          </a:p>
        </p:txBody>
      </p:sp>
      <p:pic>
        <p:nvPicPr>
          <p:cNvPr id="56323" name="Picture 2"/>
          <p:cNvPicPr>
            <a:picLocks noChangeAspect="1" noChangeArrowheads="1"/>
          </p:cNvPicPr>
          <p:nvPr/>
        </p:nvPicPr>
        <p:blipFill>
          <a:blip r:embed="rId2" cstate="print"/>
          <a:srcRect/>
          <a:stretch>
            <a:fillRect/>
          </a:stretch>
        </p:blipFill>
        <p:spPr bwMode="auto">
          <a:xfrm>
            <a:off x="1" y="3314700"/>
            <a:ext cx="3516313" cy="1828800"/>
          </a:xfrm>
          <a:prstGeom prst="rect">
            <a:avLst/>
          </a:prstGeom>
          <a:noFill/>
          <a:ln w="9525">
            <a:noFill/>
            <a:miter lim="800000"/>
            <a:headEnd/>
            <a:tailEnd/>
          </a:ln>
        </p:spPr>
      </p:pic>
      <p:pic>
        <p:nvPicPr>
          <p:cNvPr id="56324" name="Picture 6"/>
          <p:cNvPicPr>
            <a:picLocks noChangeAspect="1" noChangeArrowheads="1"/>
          </p:cNvPicPr>
          <p:nvPr/>
        </p:nvPicPr>
        <p:blipFill>
          <a:blip r:embed="rId3" cstate="print"/>
          <a:srcRect/>
          <a:stretch>
            <a:fillRect/>
          </a:stretch>
        </p:blipFill>
        <p:spPr bwMode="auto">
          <a:xfrm>
            <a:off x="6107114" y="685800"/>
            <a:ext cx="3036887" cy="1529954"/>
          </a:xfrm>
          <a:prstGeom prst="rect">
            <a:avLst/>
          </a:prstGeom>
          <a:noFill/>
          <a:ln w="9525">
            <a:noFill/>
            <a:miter lim="800000"/>
            <a:headEnd/>
            <a:tailEnd/>
          </a:ln>
        </p:spPr>
      </p:pic>
      <p:pic>
        <p:nvPicPr>
          <p:cNvPr id="56325" name="Picture 5"/>
          <p:cNvPicPr>
            <a:picLocks noChangeAspect="1" noChangeArrowheads="1"/>
          </p:cNvPicPr>
          <p:nvPr/>
        </p:nvPicPr>
        <p:blipFill>
          <a:blip r:embed="rId4" cstate="print"/>
          <a:srcRect/>
          <a:stretch>
            <a:fillRect/>
          </a:stretch>
        </p:blipFill>
        <p:spPr bwMode="auto">
          <a:xfrm>
            <a:off x="6107114" y="2114550"/>
            <a:ext cx="3036887" cy="1520429"/>
          </a:xfrm>
          <a:prstGeom prst="rect">
            <a:avLst/>
          </a:prstGeom>
          <a:noFill/>
          <a:ln w="9525">
            <a:noFill/>
            <a:miter lim="800000"/>
            <a:headEnd/>
            <a:tailEnd/>
          </a:ln>
        </p:spPr>
      </p:pic>
      <p:pic>
        <p:nvPicPr>
          <p:cNvPr id="56326" name="Picture 4"/>
          <p:cNvPicPr>
            <a:picLocks noChangeAspect="1" noChangeArrowheads="1"/>
          </p:cNvPicPr>
          <p:nvPr/>
        </p:nvPicPr>
        <p:blipFill>
          <a:blip r:embed="rId5" cstate="print"/>
          <a:srcRect/>
          <a:stretch>
            <a:fillRect/>
          </a:stretch>
        </p:blipFill>
        <p:spPr bwMode="auto">
          <a:xfrm>
            <a:off x="3505200" y="3600450"/>
            <a:ext cx="2655888" cy="1543050"/>
          </a:xfrm>
          <a:prstGeom prst="rect">
            <a:avLst/>
          </a:prstGeom>
          <a:noFill/>
          <a:ln w="9525">
            <a:noFill/>
            <a:miter lim="800000"/>
            <a:headEnd/>
            <a:tailEnd/>
          </a:ln>
        </p:spPr>
      </p:pic>
      <p:pic>
        <p:nvPicPr>
          <p:cNvPr id="56327" name="Picture 3"/>
          <p:cNvPicPr>
            <a:picLocks noChangeAspect="1" noChangeArrowheads="1"/>
          </p:cNvPicPr>
          <p:nvPr/>
        </p:nvPicPr>
        <p:blipFill>
          <a:blip r:embed="rId6" cstate="print"/>
          <a:srcRect/>
          <a:stretch>
            <a:fillRect/>
          </a:stretch>
        </p:blipFill>
        <p:spPr bwMode="auto">
          <a:xfrm>
            <a:off x="6107114" y="3600450"/>
            <a:ext cx="3036887" cy="1543050"/>
          </a:xfrm>
          <a:prstGeom prst="rect">
            <a:avLst/>
          </a:prstGeom>
          <a:noFill/>
          <a:ln w="9525">
            <a:noFill/>
            <a:miter lim="800000"/>
            <a:headEnd/>
            <a:tailEnd/>
          </a:ln>
        </p:spPr>
      </p:pic>
      <p:graphicFrame>
        <p:nvGraphicFramePr>
          <p:cNvPr id="9" name="Диаграмма 8"/>
          <p:cNvGraphicFramePr/>
          <p:nvPr/>
        </p:nvGraphicFramePr>
        <p:xfrm>
          <a:off x="500034" y="857238"/>
          <a:ext cx="5486400" cy="2428892"/>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Номер слайда 5"/>
          <p:cNvSpPr>
            <a:spLocks noGrp="1"/>
          </p:cNvSpPr>
          <p:nvPr>
            <p:ph type="sldNum" sz="quarter" idx="12"/>
          </p:nvPr>
        </p:nvSpPr>
        <p:spPr/>
        <p:txBody>
          <a:bodyPr/>
          <a:lstStyle/>
          <a:p>
            <a:pPr>
              <a:defRPr/>
            </a:pPr>
            <a:fld id="{DC56DF02-3797-4C1E-88D1-23059CD66509}" type="slidenum">
              <a:rPr lang="ru-RU" smtClean="0"/>
              <a:pPr>
                <a:defRPr/>
              </a:pPr>
              <a:t>24</a:t>
            </a:fld>
            <a:endParaRPr lang="ru-RU" smtClean="0"/>
          </a:p>
        </p:txBody>
      </p:sp>
      <p:sp>
        <p:nvSpPr>
          <p:cNvPr id="63491" name="Rectangle 2"/>
          <p:cNvSpPr>
            <a:spLocks noGrp="1" noChangeArrowheads="1"/>
          </p:cNvSpPr>
          <p:nvPr>
            <p:ph type="title"/>
          </p:nvPr>
        </p:nvSpPr>
        <p:spPr>
          <a:xfrm>
            <a:off x="0" y="114300"/>
            <a:ext cx="8915400" cy="971550"/>
          </a:xfrm>
        </p:spPr>
        <p:txBody>
          <a:bodyPr/>
          <a:lstStyle/>
          <a:p>
            <a:pPr algn="ctr">
              <a:lnSpc>
                <a:spcPct val="80000"/>
              </a:lnSpc>
            </a:pPr>
            <a:r>
              <a:rPr lang="ru-RU" sz="3200" b="1" dirty="0" smtClean="0"/>
              <a:t>Показатели, на основе которых определяется типология готовности к обучению в школе</a:t>
            </a:r>
            <a:br>
              <a:rPr lang="ru-RU" sz="3200" b="1" dirty="0" smtClean="0"/>
            </a:br>
            <a:endParaRPr lang="ru-RU" sz="3200" b="1" dirty="0" smtClean="0"/>
          </a:p>
        </p:txBody>
      </p:sp>
      <p:sp>
        <p:nvSpPr>
          <p:cNvPr id="320515" name="Rectangle 3"/>
          <p:cNvSpPr>
            <a:spLocks noGrp="1" noChangeArrowheads="1"/>
          </p:cNvSpPr>
          <p:nvPr>
            <p:ph type="body" idx="1"/>
          </p:nvPr>
        </p:nvSpPr>
        <p:spPr>
          <a:xfrm>
            <a:off x="381000" y="642924"/>
            <a:ext cx="8574088" cy="3956461"/>
          </a:xfrm>
        </p:spPr>
        <p:txBody>
          <a:bodyPr/>
          <a:lstStyle/>
          <a:p>
            <a:pPr marL="0" indent="0">
              <a:buFont typeface="Wingdings" pitchFamily="2" charset="2"/>
              <a:buChar char="ü"/>
              <a:defRPr/>
            </a:pPr>
            <a:r>
              <a:rPr lang="ru-RU" dirty="0"/>
              <a:t>- </a:t>
            </a:r>
            <a:r>
              <a:rPr lang="ru-RU" sz="2200" dirty="0" smtClean="0"/>
              <a:t>уровень общего развития (рисунок человека);</a:t>
            </a:r>
          </a:p>
          <a:p>
            <a:pPr marL="182563" indent="-182563">
              <a:buFont typeface="Wingdings" pitchFamily="2" charset="2"/>
              <a:buChar char="ü"/>
              <a:defRPr/>
            </a:pPr>
            <a:r>
              <a:rPr lang="ru-RU" sz="2200" dirty="0" smtClean="0"/>
              <a:t>- предпосылки учебной деятельности (графический диктант, образец и правило, выделение звуков);</a:t>
            </a:r>
          </a:p>
          <a:p>
            <a:pPr marL="0" indent="0">
              <a:buFont typeface="Wingdings" pitchFamily="2" charset="2"/>
              <a:buChar char="ü"/>
              <a:defRPr/>
            </a:pPr>
            <a:r>
              <a:rPr lang="ru-RU" sz="2200" dirty="0" smtClean="0"/>
              <a:t> группа здоровья;</a:t>
            </a:r>
          </a:p>
          <a:p>
            <a:pPr marL="0" indent="0">
              <a:buFont typeface="Wingdings" pitchFamily="2" charset="2"/>
              <a:buChar char="ü"/>
              <a:defRPr/>
            </a:pPr>
            <a:r>
              <a:rPr lang="ru-RU" sz="2200" dirty="0" smtClean="0"/>
              <a:t> общение ребенка со сверстниками и учителем;</a:t>
            </a:r>
          </a:p>
          <a:p>
            <a:pPr marL="0" indent="0">
              <a:buFont typeface="Wingdings" pitchFamily="2" charset="2"/>
              <a:buChar char="ü"/>
              <a:defRPr/>
            </a:pPr>
            <a:r>
              <a:rPr lang="ru-RU" sz="2200" dirty="0" smtClean="0"/>
              <a:t>- эмоциональная </a:t>
            </a:r>
            <a:r>
              <a:rPr lang="ru-RU" sz="2200" dirty="0"/>
              <a:t>стабильность;</a:t>
            </a:r>
          </a:p>
          <a:p>
            <a:pPr marL="0" indent="0">
              <a:buFont typeface="Wingdings" pitchFamily="2" charset="2"/>
              <a:buChar char="ü"/>
              <a:defRPr/>
            </a:pPr>
            <a:r>
              <a:rPr lang="ru-RU" sz="2200" dirty="0"/>
              <a:t>- самоконтроль;</a:t>
            </a:r>
          </a:p>
          <a:p>
            <a:pPr marL="0" indent="0">
              <a:buFont typeface="Wingdings" pitchFamily="2" charset="2"/>
              <a:buChar char="ü"/>
              <a:defRPr/>
            </a:pPr>
            <a:r>
              <a:rPr lang="ru-RU" sz="2200" dirty="0" smtClean="0"/>
              <a:t>тревожность</a:t>
            </a:r>
            <a:r>
              <a:rPr lang="ru-RU" sz="2200" dirty="0"/>
              <a:t>;</a:t>
            </a:r>
          </a:p>
          <a:p>
            <a:pPr marL="0" indent="0">
              <a:buFont typeface="Wingdings" pitchFamily="2" charset="2"/>
              <a:buChar char="ü"/>
              <a:defRPr/>
            </a:pPr>
            <a:r>
              <a:rPr lang="ru-RU" sz="2200" dirty="0" smtClean="0"/>
              <a:t> </a:t>
            </a:r>
            <a:r>
              <a:rPr lang="ru-RU" sz="2200" dirty="0"/>
              <a:t>речь (наличие дефектов речи);</a:t>
            </a:r>
          </a:p>
          <a:p>
            <a:pPr marL="0" indent="0">
              <a:buFont typeface="Wingdings" pitchFamily="2" charset="2"/>
              <a:buChar char="ü"/>
              <a:defRPr/>
            </a:pPr>
            <a:r>
              <a:rPr lang="ru-RU" sz="2200" dirty="0" smtClean="0"/>
              <a:t> желание </a:t>
            </a:r>
            <a:r>
              <a:rPr lang="ru-RU" sz="2200" dirty="0"/>
              <a:t>учиться;</a:t>
            </a:r>
          </a:p>
          <a:p>
            <a:pPr marL="0" indent="0">
              <a:buFont typeface="Wingdings" pitchFamily="2" charset="2"/>
              <a:buChar char="ü"/>
              <a:defRPr/>
            </a:pPr>
            <a:r>
              <a:rPr lang="ru-RU" sz="2200" dirty="0" smtClean="0"/>
              <a:t> активность </a:t>
            </a:r>
            <a:r>
              <a:rPr lang="ru-RU" sz="2200" dirty="0"/>
              <a:t>на уроке</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Дата 3"/>
          <p:cNvSpPr txBox="1">
            <a:spLocks noGrp="1"/>
          </p:cNvSpPr>
          <p:nvPr/>
        </p:nvSpPr>
        <p:spPr bwMode="auto">
          <a:xfrm>
            <a:off x="1162050" y="4682729"/>
            <a:ext cx="1905000" cy="342900"/>
          </a:xfrm>
          <a:prstGeom prst="rect">
            <a:avLst/>
          </a:prstGeom>
          <a:noFill/>
          <a:ln w="9525">
            <a:noFill/>
            <a:miter lim="800000"/>
            <a:headEnd/>
            <a:tailEnd/>
          </a:ln>
        </p:spPr>
        <p:txBody>
          <a:bodyPr anchor="b"/>
          <a:lstStyle/>
          <a:p>
            <a:fld id="{5C9FEF51-D0D8-4017-AE87-75741CA2479F}" type="datetime1">
              <a:rPr lang="ru-RU" sz="1400">
                <a:latin typeface="Tahoma" pitchFamily="34" charset="0"/>
              </a:rPr>
              <a:pPr/>
              <a:t>22.10.2014</a:t>
            </a:fld>
            <a:endParaRPr lang="ru-RU" sz="1400">
              <a:latin typeface="Tahoma" pitchFamily="34" charset="0"/>
            </a:endParaRPr>
          </a:p>
        </p:txBody>
      </p:sp>
      <p:sp>
        <p:nvSpPr>
          <p:cNvPr id="69635" name="Номер слайда 5"/>
          <p:cNvSpPr txBox="1">
            <a:spLocks noGrp="1"/>
          </p:cNvSpPr>
          <p:nvPr/>
        </p:nvSpPr>
        <p:spPr bwMode="auto">
          <a:xfrm>
            <a:off x="7042150" y="4682729"/>
            <a:ext cx="1905000" cy="342900"/>
          </a:xfrm>
          <a:prstGeom prst="rect">
            <a:avLst/>
          </a:prstGeom>
          <a:noFill/>
          <a:ln w="9525">
            <a:noFill/>
            <a:miter lim="800000"/>
            <a:headEnd/>
            <a:tailEnd/>
          </a:ln>
        </p:spPr>
        <p:txBody>
          <a:bodyPr anchor="b"/>
          <a:lstStyle/>
          <a:p>
            <a:pPr algn="r"/>
            <a:fld id="{A166B526-ECD0-4124-9B85-11BA9CF28B23}" type="slidenum">
              <a:rPr lang="ru-RU" sz="1400">
                <a:latin typeface="Tahoma" pitchFamily="34" charset="0"/>
              </a:rPr>
              <a:pPr algn="r"/>
              <a:t>25</a:t>
            </a:fld>
            <a:endParaRPr lang="ru-RU" sz="1400">
              <a:latin typeface="Tahoma" pitchFamily="34" charset="0"/>
            </a:endParaRPr>
          </a:p>
        </p:txBody>
      </p:sp>
      <p:sp>
        <p:nvSpPr>
          <p:cNvPr id="69636" name="Rectangle 4"/>
          <p:cNvSpPr>
            <a:spLocks noGrp="1" noChangeArrowheads="1"/>
          </p:cNvSpPr>
          <p:nvPr>
            <p:ph type="title" idx="4294967295"/>
          </p:nvPr>
        </p:nvSpPr>
        <p:spPr>
          <a:xfrm>
            <a:off x="457200" y="40481"/>
            <a:ext cx="8229600" cy="53579"/>
          </a:xfrm>
        </p:spPr>
        <p:txBody>
          <a:bodyPr anchor="b"/>
          <a:lstStyle/>
          <a:p>
            <a:pPr eaLnBrk="1" hangingPunct="1"/>
            <a:endParaRPr lang="ru-RU" sz="3600" smtClean="0"/>
          </a:p>
        </p:txBody>
      </p:sp>
      <p:graphicFrame>
        <p:nvGraphicFramePr>
          <p:cNvPr id="194792" name="Group 232"/>
          <p:cNvGraphicFramePr>
            <a:graphicFrameLocks noGrp="1"/>
          </p:cNvGraphicFramePr>
          <p:nvPr/>
        </p:nvGraphicFramePr>
        <p:xfrm>
          <a:off x="228600" y="-88106"/>
          <a:ext cx="8726488" cy="5231138"/>
        </p:xfrm>
        <a:graphic>
          <a:graphicData uri="http://schemas.openxmlformats.org/drawingml/2006/table">
            <a:tbl>
              <a:tblPr/>
              <a:tblGrid>
                <a:gridCol w="3225800"/>
                <a:gridCol w="576263"/>
                <a:gridCol w="492125"/>
                <a:gridCol w="493712"/>
                <a:gridCol w="492125"/>
                <a:gridCol w="490538"/>
                <a:gridCol w="493712"/>
                <a:gridCol w="492125"/>
                <a:gridCol w="492125"/>
                <a:gridCol w="492125"/>
                <a:gridCol w="493713"/>
                <a:gridCol w="492125"/>
              </a:tblGrid>
              <a:tr h="282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Arial" charset="0"/>
                        </a:rPr>
                        <a:t>Параметр</a:t>
                      </a:r>
                      <a:r>
                        <a:rPr kumimoji="1" lang="en-US" sz="1100" b="1" i="0" u="none" strike="noStrike" cap="none" normalizeH="0" baseline="0" smtClean="0">
                          <a:ln>
                            <a:noFill/>
                          </a:ln>
                          <a:solidFill>
                            <a:srgbClr val="000000"/>
                          </a:solidFill>
                          <a:effectLst/>
                          <a:latin typeface="Arial" charset="0"/>
                          <a:cs typeface="Arial" charset="0"/>
                        </a:rPr>
                        <a:t>/</a:t>
                      </a:r>
                      <a:r>
                        <a:rPr kumimoji="1" lang="ru-RU" sz="1100" b="1" i="0" u="none" strike="noStrike" cap="none" normalizeH="0" baseline="0" smtClean="0">
                          <a:ln>
                            <a:noFill/>
                          </a:ln>
                          <a:solidFill>
                            <a:srgbClr val="000000"/>
                          </a:solidFill>
                          <a:effectLst/>
                          <a:latin typeface="Arial" charset="0"/>
                          <a:cs typeface="Arial" charset="0"/>
                        </a:rPr>
                        <a:t>тип адаптации</a:t>
                      </a:r>
                      <a:endParaRPr kumimoji="1" lang="ru-RU" sz="1100" b="0" i="0" u="none" strike="noStrike" cap="none" normalizeH="0" baseline="0" smtClean="0">
                        <a:ln>
                          <a:noFill/>
                        </a:ln>
                        <a:solidFill>
                          <a:schemeClr val="tx2"/>
                        </a:solidFill>
                        <a:effectLst/>
                        <a:latin typeface="Times New Roman" pitchFamily="18" charset="0"/>
                        <a:cs typeface="Arial" charset="0"/>
                      </a:endParaRPr>
                    </a:p>
                  </a:txBody>
                  <a:tcPr marT="34290" marB="34290" anchor="b"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FF"/>
                    </a:solidFill>
                  </a:tcPr>
                </a:tc>
              </a:tr>
              <a:tr h="282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Количество детей в кластере</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900" b="1" i="0" u="none" strike="noStrike" cap="none" normalizeH="0" baseline="0" smtClean="0">
                          <a:ln>
                            <a:noFill/>
                          </a:ln>
                          <a:solidFill>
                            <a:srgbClr val="000000"/>
                          </a:solidFill>
                          <a:effectLst/>
                          <a:latin typeface="Arial" charset="0"/>
                          <a:cs typeface="Times New Roman" pitchFamily="18" charset="0"/>
                        </a:rPr>
                        <a:t>2307</a:t>
                      </a:r>
                      <a:endParaRPr kumimoji="1" lang="ru-RU" sz="9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985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172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432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835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348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333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148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772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398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324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2833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Рисунок</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58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52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282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Графический Диктант</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59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43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66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Образец и правило</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51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024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Первая буква</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47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82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Группа здоровья</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434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Отсутствие жалоб на здоровье</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833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Хорошие учебные навыки</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30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46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26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41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21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82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Хорошие навыки общения</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434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Эмоциональная стабильность</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82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Хороший самоконтроль</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59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82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Низкая тревожность</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82</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4343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Уравновешенность поведения</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85</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83</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86</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59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833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Речь без дефектов</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71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60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82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Хочет учиться</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99</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98</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87</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2514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ru-RU" sz="1200" b="1" i="0" u="none" strike="noStrike" cap="none" normalizeH="0" baseline="0" smtClean="0">
                          <a:ln>
                            <a:noFill/>
                          </a:ln>
                          <a:solidFill>
                            <a:srgbClr val="000000"/>
                          </a:solidFill>
                          <a:effectLst/>
                          <a:latin typeface="Arial" charset="0"/>
                          <a:cs typeface="Times New Roman" pitchFamily="18" charset="0"/>
                        </a:rPr>
                        <a:t>Активен на уроке</a:t>
                      </a:r>
                      <a:endParaRPr kumimoji="1" lang="ru-RU" sz="12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horzOverflow="overflow">
                    <a:lnL w="2540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100</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4</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ru-RU" sz="1100" b="1" i="0" u="none" strike="noStrike" cap="none" normalizeH="0" baseline="0" smtClean="0">
                          <a:ln>
                            <a:noFill/>
                          </a:ln>
                          <a:solidFill>
                            <a:srgbClr val="000000"/>
                          </a:solidFill>
                          <a:effectLst/>
                          <a:latin typeface="Arial" charset="0"/>
                          <a:cs typeface="Times New Roman" pitchFamily="18" charset="0"/>
                        </a:rPr>
                        <a:t>1</a:t>
                      </a:r>
                      <a:endParaRPr kumimoji="1" lang="ru-RU" sz="1100" b="0" i="0" u="none" strike="noStrike" cap="none" normalizeH="0" baseline="0" smtClean="0">
                        <a:ln>
                          <a:noFill/>
                        </a:ln>
                        <a:solidFill>
                          <a:schemeClr val="tx2"/>
                        </a:solidFill>
                        <a:effectLst/>
                        <a:latin typeface="Times New Roman" pitchFamily="18" charset="0"/>
                        <a:cs typeface="Times New Roman" pitchFamily="18" charset="0"/>
                      </a:endParaRPr>
                    </a:p>
                  </a:txBody>
                  <a:tcPr marT="34290" marB="34290"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40481"/>
            <a:ext cx="9144000" cy="857250"/>
          </a:xfrm>
        </p:spPr>
        <p:txBody>
          <a:bodyPr/>
          <a:lstStyle/>
          <a:p>
            <a:pPr algn="ctr" eaLnBrk="1" hangingPunct="1"/>
            <a:r>
              <a:rPr lang="ru-RU" sz="3200" smtClean="0"/>
              <a:t>Описание группы 1 (25,8% первоклассников)</a:t>
            </a:r>
            <a:r>
              <a:rPr lang="ru-RU" sz="3600" smtClean="0"/>
              <a:t> </a:t>
            </a:r>
          </a:p>
        </p:txBody>
      </p:sp>
      <p:sp>
        <p:nvSpPr>
          <p:cNvPr id="70659" name="Rectangle 3"/>
          <p:cNvSpPr>
            <a:spLocks noGrp="1" noChangeArrowheads="1"/>
          </p:cNvSpPr>
          <p:nvPr>
            <p:ph type="body" idx="1"/>
          </p:nvPr>
        </p:nvSpPr>
        <p:spPr>
          <a:xfrm>
            <a:off x="457200" y="971551"/>
            <a:ext cx="8229600" cy="3623072"/>
          </a:xfrm>
        </p:spPr>
        <p:txBody>
          <a:bodyPr/>
          <a:lstStyle/>
          <a:p>
            <a:pPr eaLnBrk="1" hangingPunct="1">
              <a:lnSpc>
                <a:spcPct val="80000"/>
              </a:lnSpc>
              <a:spcBef>
                <a:spcPct val="0"/>
              </a:spcBef>
              <a:buFontTx/>
              <a:buNone/>
            </a:pPr>
            <a:r>
              <a:rPr kumimoji="1" lang="ru-RU" sz="1800" b="1" u="sng" smtClean="0">
                <a:latin typeface="Times New Roman" pitchFamily="18" charset="0"/>
                <a:cs typeface="Times New Roman" pitchFamily="18" charset="0"/>
              </a:rPr>
              <a:t>Ресурсы</a:t>
            </a:r>
          </a:p>
          <a:p>
            <a:pPr eaLnBrk="1" hangingPunct="1">
              <a:lnSpc>
                <a:spcPct val="80000"/>
              </a:lnSpc>
              <a:spcBef>
                <a:spcPct val="0"/>
              </a:spcBef>
              <a:buFontTx/>
              <a:buNone/>
            </a:pPr>
            <a:r>
              <a:rPr kumimoji="1" lang="ru-RU" sz="1800" smtClean="0">
                <a:latin typeface="Times New Roman" pitchFamily="18" charset="0"/>
                <a:cs typeface="Times New Roman" pitchFamily="18" charset="0"/>
              </a:rPr>
              <a:t>	Высокий уровень психофизиологической зрелости, проявляющийся в высоком уровне самоконтроля, эмоциональной стабильности, уравновешенности поведения. Дети этой группы готовы к усвоению школьных требований. У них хорошие коммуникативные навыки, позволяющие успешно устанавливать отношения со сверстниками и педагогом. Они успешно справились с тестовыми заданиями и имеют хорошие или средние учебные навыки.</a:t>
            </a:r>
          </a:p>
          <a:p>
            <a:pPr eaLnBrk="1" hangingPunct="1">
              <a:lnSpc>
                <a:spcPct val="80000"/>
              </a:lnSpc>
              <a:spcBef>
                <a:spcPct val="0"/>
              </a:spcBef>
              <a:buFontTx/>
              <a:buNone/>
            </a:pPr>
            <a:r>
              <a:rPr kumimoji="1" lang="ru-RU" sz="1800" b="1" u="sng" smtClean="0">
                <a:latin typeface="Times New Roman" pitchFamily="18" charset="0"/>
                <a:cs typeface="Times New Roman" pitchFamily="18" charset="0"/>
              </a:rPr>
              <a:t>Риски</a:t>
            </a:r>
          </a:p>
          <a:p>
            <a:pPr eaLnBrk="1" hangingPunct="1">
              <a:lnSpc>
                <a:spcPct val="80000"/>
              </a:lnSpc>
              <a:spcBef>
                <a:spcPct val="0"/>
              </a:spcBef>
              <a:buFontTx/>
              <a:buNone/>
            </a:pPr>
            <a:r>
              <a:rPr kumimoji="1" lang="ru-RU" sz="1800" smtClean="0">
                <a:latin typeface="Times New Roman" pitchFamily="18" charset="0"/>
                <a:cs typeface="Times New Roman" pitchFamily="18" charset="0"/>
              </a:rPr>
              <a:t>	Начиная обучение в разноуровневом классе, в котором учителю необходимо «подтягивать» других детей, могут потерять интерес к учебе. В этом случае и ребенок, и родители могут излишне расслабиться, привыкнув к тому, что все знакомо и дается легко, и пропустить момент, когда закончится «запас прочности», У ребенка может не сформироваться навык к систематической, «рутинной» учебной работе. Навыки (например, письма) могут быть сформированы не оптимально и потребуется переучивание.</a:t>
            </a:r>
          </a:p>
          <a:p>
            <a:pPr eaLnBrk="1" hangingPunct="1">
              <a:lnSpc>
                <a:spcPct val="80000"/>
              </a:lnSpc>
              <a:spcBef>
                <a:spcPct val="0"/>
              </a:spcBef>
              <a:buFontTx/>
              <a:buNone/>
            </a:pPr>
            <a:r>
              <a:rPr kumimoji="1" lang="ru-RU" sz="1800" b="1" u="sng" smtClean="0">
                <a:latin typeface="Times New Roman" pitchFamily="18" charset="0"/>
                <a:cs typeface="Times New Roman" pitchFamily="18" charset="0"/>
              </a:rPr>
              <a:t>Необходимые меры поддержки</a:t>
            </a:r>
            <a:endParaRPr kumimoji="1" lang="ru-RU" sz="1800" u="sng" smtClean="0">
              <a:latin typeface="Times New Roman" pitchFamily="18" charset="0"/>
              <a:cs typeface="Times New Roman" pitchFamily="18" charset="0"/>
            </a:endParaRPr>
          </a:p>
          <a:p>
            <a:pPr eaLnBrk="1" hangingPunct="1">
              <a:lnSpc>
                <a:spcPct val="80000"/>
              </a:lnSpc>
              <a:spcBef>
                <a:spcPct val="0"/>
              </a:spcBef>
              <a:buFontTx/>
              <a:buNone/>
            </a:pPr>
            <a:r>
              <a:rPr kumimoji="1" lang="ru-RU" sz="1800" smtClean="0">
                <a:latin typeface="Times New Roman" pitchFamily="18" charset="0"/>
                <a:cs typeface="Times New Roman" pitchFamily="18" charset="0"/>
              </a:rPr>
              <a:t>	Готовность учителя к работе с разноуровневым классом: наличие разноуровневых заданий, использование приемов, вовлекающих учеников с высокой готовностью в совместную деятельность с не готовыми (групповое решение, проверка и т.д., использование ответа в качестве образца)</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40481"/>
            <a:ext cx="9144000" cy="857250"/>
          </a:xfrm>
        </p:spPr>
        <p:txBody>
          <a:bodyPr/>
          <a:lstStyle/>
          <a:p>
            <a:pPr algn="ctr" eaLnBrk="1" hangingPunct="1"/>
            <a:r>
              <a:rPr lang="ru-RU" sz="3200" smtClean="0"/>
              <a:t>Описание группы 9 (8,6% первоклассников)</a:t>
            </a:r>
            <a:r>
              <a:rPr lang="ru-RU" sz="3600" smtClean="0"/>
              <a:t> </a:t>
            </a:r>
          </a:p>
        </p:txBody>
      </p:sp>
      <p:sp>
        <p:nvSpPr>
          <p:cNvPr id="71683" name="Rectangle 3"/>
          <p:cNvSpPr>
            <a:spLocks noGrp="1" noChangeArrowheads="1"/>
          </p:cNvSpPr>
          <p:nvPr>
            <p:ph type="body" idx="1"/>
          </p:nvPr>
        </p:nvSpPr>
        <p:spPr>
          <a:xfrm>
            <a:off x="457200" y="971551"/>
            <a:ext cx="8229600" cy="3623072"/>
          </a:xfrm>
        </p:spPr>
        <p:txBody>
          <a:bodyPr/>
          <a:lstStyle/>
          <a:p>
            <a:pPr eaLnBrk="1" hangingPunct="1">
              <a:spcBef>
                <a:spcPct val="0"/>
              </a:spcBef>
              <a:buFontTx/>
              <a:buNone/>
            </a:pPr>
            <a:r>
              <a:rPr kumimoji="1" lang="ru-RU" sz="2000" b="1" u="sng" smtClean="0">
                <a:latin typeface="Times New Roman" pitchFamily="18" charset="0"/>
                <a:cs typeface="Times New Roman" pitchFamily="18" charset="0"/>
              </a:rPr>
              <a:t>Ресурсы</a:t>
            </a:r>
          </a:p>
          <a:p>
            <a:pPr eaLnBrk="1" hangingPunct="1">
              <a:spcBef>
                <a:spcPct val="0"/>
              </a:spcBef>
              <a:buFontTx/>
              <a:buNone/>
            </a:pPr>
            <a:r>
              <a:rPr kumimoji="1" lang="ru-RU" sz="2400" smtClean="0">
                <a:solidFill>
                  <a:srgbClr val="000000"/>
                </a:solidFill>
                <a:latin typeface="Times New Roman" pitchFamily="18" charset="0"/>
                <a:cs typeface="Times New Roman" pitchFamily="18" charset="0"/>
              </a:rPr>
              <a:t>	Неплохие навыки общения, эмоциональная стабильность, низкая тревожность, уравновешенное поведение, отсутствуют дефекты речи, есть желание учиться.</a:t>
            </a:r>
            <a:endParaRPr kumimoji="1" lang="ru-RU" sz="2400" smtClean="0">
              <a:latin typeface="Times New Roman" pitchFamily="18" charset="0"/>
            </a:endParaRPr>
          </a:p>
          <a:p>
            <a:pPr eaLnBrk="1" hangingPunct="1">
              <a:spcBef>
                <a:spcPct val="0"/>
              </a:spcBef>
              <a:buFontTx/>
              <a:buNone/>
            </a:pPr>
            <a:r>
              <a:rPr kumimoji="1" lang="ru-RU" sz="2000" b="1" u="sng" smtClean="0">
                <a:latin typeface="Times New Roman" pitchFamily="18" charset="0"/>
                <a:cs typeface="Times New Roman" pitchFamily="18" charset="0"/>
              </a:rPr>
              <a:t>Риски</a:t>
            </a:r>
          </a:p>
          <a:p>
            <a:pPr eaLnBrk="1" hangingPunct="1">
              <a:spcBef>
                <a:spcPct val="0"/>
              </a:spcBef>
              <a:buFontTx/>
              <a:buNone/>
            </a:pPr>
            <a:r>
              <a:rPr kumimoji="1" lang="ru-RU" sz="2400" smtClean="0">
                <a:solidFill>
                  <a:srgbClr val="000000"/>
                </a:solidFill>
                <a:latin typeface="Times New Roman" pitchFamily="18" charset="0"/>
                <a:cs typeface="Times New Roman" pitchFamily="18" charset="0"/>
              </a:rPr>
              <a:t>	Сниженные результаты тестовых заданий сочетаются с низким уровнем базовых учебных навыков и отсутствием активности на уроке</a:t>
            </a:r>
            <a:endParaRPr kumimoji="1" lang="ru-RU" sz="2400" smtClean="0">
              <a:latin typeface="Times New Roman" pitchFamily="18" charset="0"/>
            </a:endParaRPr>
          </a:p>
          <a:p>
            <a:pPr eaLnBrk="1" hangingPunct="1">
              <a:spcBef>
                <a:spcPct val="0"/>
              </a:spcBef>
              <a:buFontTx/>
              <a:buNone/>
            </a:pPr>
            <a:r>
              <a:rPr kumimoji="1" lang="ru-RU" sz="2000" b="1" u="sng" smtClean="0">
                <a:latin typeface="Times New Roman" pitchFamily="18" charset="0"/>
                <a:cs typeface="Times New Roman" pitchFamily="18" charset="0"/>
              </a:rPr>
              <a:t>Необходимые меры поддержки</a:t>
            </a:r>
            <a:endParaRPr kumimoji="1" lang="ru-RU" sz="2000" u="sng" smtClean="0">
              <a:latin typeface="Times New Roman" pitchFamily="18" charset="0"/>
              <a:cs typeface="Times New Roman" pitchFamily="18" charset="0"/>
            </a:endParaRPr>
          </a:p>
          <a:p>
            <a:pPr eaLnBrk="1" hangingPunct="1">
              <a:spcBef>
                <a:spcPct val="0"/>
              </a:spcBef>
              <a:buFontTx/>
              <a:buNone/>
            </a:pPr>
            <a:r>
              <a:rPr kumimoji="1" lang="ru-RU" sz="2400" smtClean="0">
                <a:solidFill>
                  <a:srgbClr val="000000"/>
                </a:solidFill>
                <a:latin typeface="Times New Roman" pitchFamily="18" charset="0"/>
                <a:cs typeface="Times New Roman" pitchFamily="18" charset="0"/>
              </a:rPr>
              <a:t>	Необходимо вовлекать в учебный процесс, для этого важна благоприятная атмосфера на уроке, поощрение активности, даже если ребенок допускает ошибку.</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a:xfrm>
            <a:off x="179389" y="0"/>
            <a:ext cx="8353425" cy="914400"/>
          </a:xfrm>
        </p:spPr>
        <p:txBody>
          <a:bodyPr/>
          <a:lstStyle/>
          <a:p>
            <a:pPr algn="ctr" eaLnBrk="1" hangingPunct="1">
              <a:lnSpc>
                <a:spcPct val="80000"/>
              </a:lnSpc>
            </a:pPr>
            <a:r>
              <a:rPr lang="ru-RU" sz="3200" b="1" smtClean="0"/>
              <a:t>Портрет московского первоклассника</a:t>
            </a:r>
            <a:br>
              <a:rPr lang="ru-RU" sz="3200" b="1" smtClean="0"/>
            </a:br>
            <a:r>
              <a:rPr lang="ru-RU" sz="3200" b="1" smtClean="0"/>
              <a:t>(по материалам РИА-Новости)</a:t>
            </a:r>
          </a:p>
        </p:txBody>
      </p:sp>
      <p:sp>
        <p:nvSpPr>
          <p:cNvPr id="50179" name="Номер слайда 3"/>
          <p:cNvSpPr>
            <a:spLocks noGrp="1"/>
          </p:cNvSpPr>
          <p:nvPr>
            <p:ph type="sldNum" sz="quarter" idx="12"/>
          </p:nvPr>
        </p:nvSpPr>
        <p:spPr/>
        <p:txBody>
          <a:bodyPr/>
          <a:lstStyle/>
          <a:p>
            <a:pPr>
              <a:defRPr/>
            </a:pPr>
            <a:fld id="{B6300D59-5F88-4F80-97F4-FEC6A74817D6}" type="slidenum">
              <a:rPr lang="en-US" smtClean="0"/>
              <a:pPr>
                <a:defRPr/>
              </a:pPr>
              <a:t>28</a:t>
            </a:fld>
            <a:endParaRPr lang="en-US" smtClean="0"/>
          </a:p>
        </p:txBody>
      </p:sp>
      <p:pic>
        <p:nvPicPr>
          <p:cNvPr id="50180" name="Содержимое 4" descr="cid:F3382868-F232-4887-805C-824F30E66612@msk.rian"/>
          <p:cNvPicPr>
            <a:picLocks noGrp="1"/>
          </p:cNvPicPr>
          <p:nvPr>
            <p:ph idx="1"/>
          </p:nvPr>
        </p:nvPicPr>
        <p:blipFill>
          <a:blip r:embed="rId2" r:link="rId3" cstate="print"/>
          <a:srcRect/>
          <a:stretch>
            <a:fillRect/>
          </a:stretch>
        </p:blipFill>
        <p:spPr>
          <a:xfrm>
            <a:off x="785813" y="1329928"/>
            <a:ext cx="7000875" cy="3813572"/>
          </a:xfrm>
        </p:spPr>
      </p:pic>
      <p:sp>
        <p:nvSpPr>
          <p:cNvPr id="50181" name="Прямоугольник 5"/>
          <p:cNvSpPr>
            <a:spLocks noChangeArrowheads="1"/>
          </p:cNvSpPr>
          <p:nvPr/>
        </p:nvSpPr>
        <p:spPr bwMode="auto">
          <a:xfrm>
            <a:off x="611188" y="1059656"/>
            <a:ext cx="7561262" cy="369332"/>
          </a:xfrm>
          <a:prstGeom prst="rect">
            <a:avLst/>
          </a:prstGeom>
          <a:noFill/>
          <a:ln w="9525">
            <a:noFill/>
            <a:miter lim="800000"/>
            <a:headEnd/>
            <a:tailEnd/>
          </a:ln>
        </p:spPr>
        <p:txBody>
          <a:bodyPr>
            <a:spAutoFit/>
          </a:bodyPr>
          <a:lstStyle/>
          <a:p>
            <a:pPr algn="ctr"/>
            <a:r>
              <a:rPr lang="en-US">
                <a:hlinkClick r:id="rId4"/>
              </a:rPr>
              <a:t>http://ria.ru/ratings_analytics/20120329/609002013.html</a:t>
            </a:r>
            <a:endParaRPr lang="ru-RU"/>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p:cNvSpPr>
            <a:spLocks noGrp="1"/>
          </p:cNvSpPr>
          <p:nvPr>
            <p:ph type="title"/>
          </p:nvPr>
        </p:nvSpPr>
        <p:spPr>
          <a:xfrm>
            <a:off x="1150939" y="160734"/>
            <a:ext cx="7793037" cy="642938"/>
          </a:xfrm>
        </p:spPr>
        <p:txBody>
          <a:bodyPr/>
          <a:lstStyle/>
          <a:p>
            <a:pPr algn="ctr"/>
            <a:r>
              <a:rPr lang="ru-RU" sz="3200" b="1" dirty="0" smtClean="0"/>
              <a:t>Участие </a:t>
            </a:r>
            <a:r>
              <a:rPr lang="ru-RU" sz="3200" b="1" dirty="0" smtClean="0"/>
              <a:t>московских школьников </a:t>
            </a:r>
            <a:r>
              <a:rPr lang="ru-RU" sz="3200" b="1" dirty="0" smtClean="0"/>
              <a:t>в оценке готовности к обучению в школе </a:t>
            </a:r>
            <a:endParaRPr lang="ru-RU" sz="3200" dirty="0" smtClean="0"/>
          </a:p>
        </p:txBody>
      </p:sp>
      <p:sp>
        <p:nvSpPr>
          <p:cNvPr id="3" name="Содержимое 2"/>
          <p:cNvSpPr>
            <a:spLocks noGrp="1"/>
          </p:cNvSpPr>
          <p:nvPr>
            <p:ph idx="1"/>
          </p:nvPr>
        </p:nvSpPr>
        <p:spPr>
          <a:xfrm>
            <a:off x="214314" y="1393031"/>
            <a:ext cx="8740775" cy="3206354"/>
          </a:xfrm>
        </p:spPr>
        <p:txBody>
          <a:bodyPr/>
          <a:lstStyle/>
          <a:p>
            <a:pPr>
              <a:buNone/>
              <a:defRPr/>
            </a:pPr>
            <a:r>
              <a:rPr lang="ru-RU" sz="2400" dirty="0" smtClean="0"/>
              <a:t>	</a:t>
            </a:r>
          </a:p>
          <a:p>
            <a:pPr marL="0" indent="0" algn="just">
              <a:buNone/>
              <a:defRPr/>
            </a:pPr>
            <a:r>
              <a:rPr lang="ru-RU" sz="2400" dirty="0" smtClean="0"/>
              <a:t>	</a:t>
            </a:r>
            <a:endParaRPr lang="ru-RU" sz="2400" b="1" dirty="0"/>
          </a:p>
        </p:txBody>
      </p:sp>
      <p:graphicFrame>
        <p:nvGraphicFramePr>
          <p:cNvPr id="4" name="Таблица 3"/>
          <p:cNvGraphicFramePr>
            <a:graphicFrameLocks noGrp="1"/>
          </p:cNvGraphicFramePr>
          <p:nvPr/>
        </p:nvGraphicFramePr>
        <p:xfrm>
          <a:off x="1524000" y="1428750"/>
          <a:ext cx="6096000" cy="2628900"/>
        </p:xfrm>
        <a:graphic>
          <a:graphicData uri="http://schemas.openxmlformats.org/drawingml/2006/table">
            <a:tbl>
              <a:tblPr firstRow="1" bandRow="1">
                <a:tableStyleId>{073A0DAA-6AF3-43AB-8588-CEC1D06C72B9}</a:tableStyleId>
              </a:tblPr>
              <a:tblGrid>
                <a:gridCol w="3048000"/>
                <a:gridCol w="3048000"/>
              </a:tblGrid>
              <a:tr h="438150">
                <a:tc>
                  <a:txBody>
                    <a:bodyPr/>
                    <a:lstStyle/>
                    <a:p>
                      <a:pPr algn="ctr"/>
                      <a:r>
                        <a:rPr lang="ru-RU" sz="1400" dirty="0" smtClean="0"/>
                        <a:t>Годы</a:t>
                      </a:r>
                      <a:endParaRPr lang="ru-RU" sz="1400" dirty="0"/>
                    </a:p>
                  </a:txBody>
                  <a:tcPr marT="34290" marB="34290"/>
                </a:tc>
                <a:tc>
                  <a:txBody>
                    <a:bodyPr/>
                    <a:lstStyle/>
                    <a:p>
                      <a:pPr algn="ctr"/>
                      <a:r>
                        <a:rPr lang="ru-RU" sz="1400" dirty="0" smtClean="0"/>
                        <a:t>Число учащихся</a:t>
                      </a:r>
                      <a:endParaRPr lang="ru-RU" sz="1400" dirty="0"/>
                    </a:p>
                  </a:txBody>
                  <a:tcPr marT="34290" marB="34290"/>
                </a:tc>
              </a:tr>
              <a:tr h="438150">
                <a:tc>
                  <a:txBody>
                    <a:bodyPr/>
                    <a:lstStyle/>
                    <a:p>
                      <a:pPr algn="ctr"/>
                      <a:r>
                        <a:rPr lang="ru-RU" sz="1400" dirty="0" smtClean="0">
                          <a:solidFill>
                            <a:schemeClr val="accent2">
                              <a:lumMod val="75000"/>
                            </a:schemeClr>
                          </a:solidFill>
                        </a:rPr>
                        <a:t>2009</a:t>
                      </a:r>
                      <a:endParaRPr lang="ru-RU" sz="1400" dirty="0">
                        <a:solidFill>
                          <a:schemeClr val="accent2">
                            <a:lumMod val="75000"/>
                          </a:schemeClr>
                        </a:solidFill>
                      </a:endParaRPr>
                    </a:p>
                  </a:txBody>
                  <a:tcPr marT="34290" marB="34290"/>
                </a:tc>
                <a:tc>
                  <a:txBody>
                    <a:bodyPr/>
                    <a:lstStyle/>
                    <a:p>
                      <a:pPr algn="ctr"/>
                      <a:r>
                        <a:rPr lang="ru-RU" sz="1400" dirty="0" smtClean="0">
                          <a:solidFill>
                            <a:schemeClr val="accent2">
                              <a:lumMod val="75000"/>
                            </a:schemeClr>
                          </a:solidFill>
                        </a:rPr>
                        <a:t>3432</a:t>
                      </a:r>
                      <a:endParaRPr lang="ru-RU" sz="1400" dirty="0">
                        <a:solidFill>
                          <a:schemeClr val="accent2">
                            <a:lumMod val="75000"/>
                          </a:schemeClr>
                        </a:solidFill>
                      </a:endParaRPr>
                    </a:p>
                  </a:txBody>
                  <a:tcPr marT="34290" marB="34290"/>
                </a:tc>
              </a:tr>
              <a:tr h="438150">
                <a:tc>
                  <a:txBody>
                    <a:bodyPr/>
                    <a:lstStyle/>
                    <a:p>
                      <a:pPr algn="ctr"/>
                      <a:r>
                        <a:rPr lang="ru-RU" sz="1400" dirty="0" smtClean="0">
                          <a:solidFill>
                            <a:schemeClr val="accent2">
                              <a:lumMod val="75000"/>
                            </a:schemeClr>
                          </a:solidFill>
                        </a:rPr>
                        <a:t>2010</a:t>
                      </a:r>
                      <a:endParaRPr lang="ru-RU" sz="1400" dirty="0">
                        <a:solidFill>
                          <a:schemeClr val="accent2">
                            <a:lumMod val="75000"/>
                          </a:schemeClr>
                        </a:solidFill>
                      </a:endParaRPr>
                    </a:p>
                  </a:txBody>
                  <a:tcPr marT="34290" marB="34290"/>
                </a:tc>
                <a:tc>
                  <a:txBody>
                    <a:bodyPr/>
                    <a:lstStyle/>
                    <a:p>
                      <a:pPr algn="ctr"/>
                      <a:r>
                        <a:rPr lang="ru-RU" sz="1400" dirty="0" smtClean="0">
                          <a:solidFill>
                            <a:schemeClr val="accent2">
                              <a:lumMod val="75000"/>
                            </a:schemeClr>
                          </a:solidFill>
                        </a:rPr>
                        <a:t>22765</a:t>
                      </a:r>
                      <a:endParaRPr lang="ru-RU" sz="1400" dirty="0">
                        <a:solidFill>
                          <a:schemeClr val="accent2">
                            <a:lumMod val="75000"/>
                          </a:schemeClr>
                        </a:solidFill>
                      </a:endParaRPr>
                    </a:p>
                  </a:txBody>
                  <a:tcPr marT="34290" marB="34290"/>
                </a:tc>
              </a:tr>
              <a:tr h="438150">
                <a:tc>
                  <a:txBody>
                    <a:bodyPr/>
                    <a:lstStyle/>
                    <a:p>
                      <a:pPr algn="ctr"/>
                      <a:r>
                        <a:rPr lang="ru-RU" sz="1400" dirty="0" smtClean="0">
                          <a:solidFill>
                            <a:schemeClr val="accent2">
                              <a:lumMod val="75000"/>
                            </a:schemeClr>
                          </a:solidFill>
                        </a:rPr>
                        <a:t>2011</a:t>
                      </a:r>
                      <a:endParaRPr lang="ru-RU" sz="1400" dirty="0">
                        <a:solidFill>
                          <a:schemeClr val="accent2">
                            <a:lumMod val="75000"/>
                          </a:schemeClr>
                        </a:solidFill>
                      </a:endParaRPr>
                    </a:p>
                  </a:txBody>
                  <a:tcPr marT="34290" marB="34290"/>
                </a:tc>
                <a:tc>
                  <a:txBody>
                    <a:bodyPr/>
                    <a:lstStyle/>
                    <a:p>
                      <a:pPr algn="ctr"/>
                      <a:r>
                        <a:rPr lang="ru-RU" sz="1400" dirty="0" smtClean="0">
                          <a:solidFill>
                            <a:schemeClr val="accent2">
                              <a:lumMod val="75000"/>
                            </a:schemeClr>
                          </a:solidFill>
                        </a:rPr>
                        <a:t>20986</a:t>
                      </a:r>
                      <a:endParaRPr lang="ru-RU" sz="1400" dirty="0">
                        <a:solidFill>
                          <a:schemeClr val="accent2">
                            <a:lumMod val="75000"/>
                          </a:schemeClr>
                        </a:solidFill>
                      </a:endParaRPr>
                    </a:p>
                  </a:txBody>
                  <a:tcPr marT="34290" marB="34290"/>
                </a:tc>
              </a:tr>
              <a:tr h="438150">
                <a:tc>
                  <a:txBody>
                    <a:bodyPr/>
                    <a:lstStyle/>
                    <a:p>
                      <a:pPr algn="ctr"/>
                      <a:r>
                        <a:rPr lang="ru-RU" sz="1400" dirty="0" smtClean="0">
                          <a:solidFill>
                            <a:schemeClr val="accent2">
                              <a:lumMod val="75000"/>
                            </a:schemeClr>
                          </a:solidFill>
                        </a:rPr>
                        <a:t>2012</a:t>
                      </a:r>
                      <a:endParaRPr lang="ru-RU" sz="1400" dirty="0">
                        <a:solidFill>
                          <a:schemeClr val="accent2">
                            <a:lumMod val="75000"/>
                          </a:schemeClr>
                        </a:solidFill>
                      </a:endParaRPr>
                    </a:p>
                  </a:txBody>
                  <a:tcPr marT="34290" marB="34290"/>
                </a:tc>
                <a:tc>
                  <a:txBody>
                    <a:bodyPr/>
                    <a:lstStyle/>
                    <a:p>
                      <a:pPr algn="ctr"/>
                      <a:r>
                        <a:rPr lang="ru-RU" sz="1400" dirty="0" smtClean="0">
                          <a:solidFill>
                            <a:schemeClr val="accent2">
                              <a:lumMod val="75000"/>
                            </a:schemeClr>
                          </a:solidFill>
                        </a:rPr>
                        <a:t>62134</a:t>
                      </a:r>
                      <a:endParaRPr lang="ru-RU" sz="1400" dirty="0">
                        <a:solidFill>
                          <a:schemeClr val="accent2">
                            <a:lumMod val="75000"/>
                          </a:schemeClr>
                        </a:solidFill>
                      </a:endParaRPr>
                    </a:p>
                  </a:txBody>
                  <a:tcPr marT="34290" marB="34290"/>
                </a:tc>
              </a:tr>
              <a:tr h="438150">
                <a:tc>
                  <a:txBody>
                    <a:bodyPr/>
                    <a:lstStyle/>
                    <a:p>
                      <a:pPr algn="ctr"/>
                      <a:r>
                        <a:rPr lang="ru-RU" sz="1400" dirty="0" smtClean="0">
                          <a:solidFill>
                            <a:schemeClr val="accent2">
                              <a:lumMod val="75000"/>
                            </a:schemeClr>
                          </a:solidFill>
                        </a:rPr>
                        <a:t>2013</a:t>
                      </a:r>
                      <a:endParaRPr lang="ru-RU" sz="1400" dirty="0">
                        <a:solidFill>
                          <a:schemeClr val="accent2">
                            <a:lumMod val="75000"/>
                          </a:schemeClr>
                        </a:solidFill>
                      </a:endParaRPr>
                    </a:p>
                  </a:txBody>
                  <a:tcPr marT="34290" marB="34290"/>
                </a:tc>
                <a:tc>
                  <a:txBody>
                    <a:bodyPr/>
                    <a:lstStyle/>
                    <a:p>
                      <a:pPr algn="ctr"/>
                      <a:r>
                        <a:rPr lang="ru-RU" sz="1400" dirty="0" smtClean="0">
                          <a:solidFill>
                            <a:schemeClr val="accent2">
                              <a:lumMod val="75000"/>
                            </a:schemeClr>
                          </a:solidFill>
                        </a:rPr>
                        <a:t>71990</a:t>
                      </a:r>
                      <a:endParaRPr lang="ru-RU" sz="1400" dirty="0">
                        <a:solidFill>
                          <a:schemeClr val="accent2">
                            <a:lumMod val="75000"/>
                          </a:schemeClr>
                        </a:solidFill>
                      </a:endParaRPr>
                    </a:p>
                  </a:txBody>
                  <a:tcPr marT="34290" marB="34290"/>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a:lnSpc>
                <a:spcPct val="80000"/>
              </a:lnSpc>
            </a:pPr>
            <a:r>
              <a:rPr lang="ru-RU" sz="2800" dirty="0" smtClean="0">
                <a:solidFill>
                  <a:schemeClr val="bg1"/>
                </a:solidFill>
              </a:rPr>
              <a:t>Федеральный государственный образовательный стандарт и его требования к образовательным результатам учащихся в начальной школе</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300" dirty="0" smtClean="0"/>
          </a:p>
        </p:txBody>
      </p:sp>
      <p:sp>
        <p:nvSpPr>
          <p:cNvPr id="6" name="AutoShape 2"/>
          <p:cNvSpPr>
            <a:spLocks noChangeArrowheads="1"/>
          </p:cNvSpPr>
          <p:nvPr/>
        </p:nvSpPr>
        <p:spPr bwMode="auto">
          <a:xfrm>
            <a:off x="647701" y="1142990"/>
            <a:ext cx="7993063" cy="714380"/>
          </a:xfrm>
          <a:prstGeom prst="roundRect">
            <a:avLst>
              <a:gd name="adj" fmla="val 16667"/>
            </a:avLst>
          </a:prstGeom>
          <a:solidFill>
            <a:schemeClr val="accent3">
              <a:lumMod val="40000"/>
              <a:lumOff val="60000"/>
            </a:schemeClr>
          </a:solidFill>
          <a:ln w="9525">
            <a:solidFill>
              <a:schemeClr val="accent3">
                <a:lumMod val="60000"/>
                <a:lumOff val="40000"/>
              </a:schemeClr>
            </a:solidFill>
            <a:round/>
            <a:headEnd/>
            <a:tailEnd/>
          </a:ln>
        </p:spPr>
        <p:txBody>
          <a:bodyPr wrap="none" anchor="ctr"/>
          <a:lstStyle/>
          <a:p>
            <a:pPr algn="ctr">
              <a:lnSpc>
                <a:spcPct val="80000"/>
              </a:lnSpc>
            </a:pPr>
            <a:r>
              <a:rPr lang="ru-RU" sz="2400" b="1" dirty="0">
                <a:solidFill>
                  <a:schemeClr val="tx2">
                    <a:lumMod val="75000"/>
                  </a:schemeClr>
                </a:solidFill>
                <a:latin typeface="Tahoma" pitchFamily="34" charset="0"/>
                <a:cs typeface="Arial" pitchFamily="34" charset="0"/>
              </a:rPr>
              <a:t>Овладение системой учебных действий</a:t>
            </a:r>
          </a:p>
          <a:p>
            <a:pPr algn="ctr">
              <a:lnSpc>
                <a:spcPct val="80000"/>
              </a:lnSpc>
            </a:pPr>
            <a:r>
              <a:rPr lang="ru-RU" sz="2400" b="1" dirty="0">
                <a:solidFill>
                  <a:schemeClr val="tx2">
                    <a:lumMod val="75000"/>
                  </a:schemeClr>
                </a:solidFill>
                <a:latin typeface="Tahoma" pitchFamily="34" charset="0"/>
                <a:cs typeface="Arial" pitchFamily="34" charset="0"/>
              </a:rPr>
              <a:t>с изучаемым учебным материалом</a:t>
            </a:r>
          </a:p>
        </p:txBody>
      </p:sp>
      <p:sp>
        <p:nvSpPr>
          <p:cNvPr id="7" name="AutoShape 2"/>
          <p:cNvSpPr>
            <a:spLocks noChangeArrowheads="1"/>
          </p:cNvSpPr>
          <p:nvPr/>
        </p:nvSpPr>
        <p:spPr bwMode="auto">
          <a:xfrm>
            <a:off x="107504" y="1928808"/>
            <a:ext cx="2376264" cy="1000132"/>
          </a:xfrm>
          <a:prstGeom prst="roundRect">
            <a:avLst>
              <a:gd name="adj" fmla="val 16667"/>
            </a:avLst>
          </a:prstGeom>
          <a:solidFill>
            <a:schemeClr val="accent3">
              <a:lumMod val="40000"/>
              <a:lumOff val="60000"/>
            </a:schemeClr>
          </a:solidFill>
          <a:ln w="9525">
            <a:solidFill>
              <a:schemeClr val="accent3">
                <a:lumMod val="60000"/>
                <a:lumOff val="40000"/>
              </a:schemeClr>
            </a:solidFill>
            <a:round/>
            <a:headEnd/>
            <a:tailEnd/>
          </a:ln>
        </p:spPr>
        <p:txBody>
          <a:bodyPr wrap="none" anchor="ctr"/>
          <a:lstStyle/>
          <a:p>
            <a:r>
              <a:rPr lang="ru-RU" sz="2200" b="1" dirty="0">
                <a:solidFill>
                  <a:schemeClr val="bg2"/>
                </a:solidFill>
                <a:latin typeface="Tahoma" pitchFamily="34" charset="0"/>
                <a:cs typeface="Arial" pitchFamily="34" charset="0"/>
              </a:rPr>
              <a:t> </a:t>
            </a:r>
            <a:r>
              <a:rPr lang="ru-RU" sz="2200" b="1" u="sng" dirty="0" smtClean="0">
                <a:solidFill>
                  <a:schemeClr val="tx2">
                    <a:lumMod val="75000"/>
                  </a:schemeClr>
                </a:solidFill>
                <a:latin typeface="Tahoma" pitchFamily="34" charset="0"/>
                <a:cs typeface="Arial" pitchFamily="34" charset="0"/>
              </a:rPr>
              <a:t>личностными</a:t>
            </a:r>
            <a:r>
              <a:rPr lang="ru-RU" sz="2400" b="1" dirty="0" smtClean="0">
                <a:solidFill>
                  <a:schemeClr val="tx2">
                    <a:lumMod val="75000"/>
                  </a:schemeClr>
                </a:solidFill>
                <a:latin typeface="Tahoma" pitchFamily="34" charset="0"/>
                <a:cs typeface="Arial" pitchFamily="34" charset="0"/>
              </a:rPr>
              <a:t>:</a:t>
            </a:r>
            <a:endParaRPr lang="ru-RU" sz="2400" b="1" dirty="0">
              <a:solidFill>
                <a:schemeClr val="tx2">
                  <a:lumMod val="75000"/>
                </a:schemeClr>
              </a:solidFill>
              <a:latin typeface="Tahoma" pitchFamily="34" charset="0"/>
              <a:cs typeface="Arial" pitchFamily="34" charset="0"/>
            </a:endParaRPr>
          </a:p>
          <a:p>
            <a:pPr>
              <a:lnSpc>
                <a:spcPct val="80000"/>
              </a:lnSpc>
              <a:buFontTx/>
              <a:buChar char="•"/>
            </a:pPr>
            <a:r>
              <a:rPr lang="ru-RU" sz="1400" b="1" dirty="0">
                <a:solidFill>
                  <a:schemeClr val="tx2">
                    <a:lumMod val="75000"/>
                  </a:schemeClr>
                </a:solidFill>
                <a:latin typeface="Tahoma" pitchFamily="34" charset="0"/>
                <a:cs typeface="Arial" pitchFamily="34" charset="0"/>
              </a:rPr>
              <a:t>самоопределение</a:t>
            </a:r>
          </a:p>
          <a:p>
            <a:pPr>
              <a:lnSpc>
                <a:spcPct val="80000"/>
              </a:lnSpc>
              <a:buFontTx/>
              <a:buChar char="•"/>
            </a:pPr>
            <a:r>
              <a:rPr lang="ru-RU" sz="1400" b="1" dirty="0" err="1">
                <a:solidFill>
                  <a:schemeClr val="tx2">
                    <a:lumMod val="75000"/>
                  </a:schemeClr>
                </a:solidFill>
                <a:latin typeface="Tahoma" pitchFamily="34" charset="0"/>
                <a:cs typeface="Arial" pitchFamily="34" charset="0"/>
              </a:rPr>
              <a:t>смыслообразование</a:t>
            </a:r>
            <a:endParaRPr lang="ru-RU" sz="1400" b="1" dirty="0">
              <a:solidFill>
                <a:schemeClr val="tx2">
                  <a:lumMod val="75000"/>
                </a:schemeClr>
              </a:solidFill>
              <a:latin typeface="Tahoma" pitchFamily="34" charset="0"/>
              <a:cs typeface="Arial" pitchFamily="34" charset="0"/>
            </a:endParaRPr>
          </a:p>
          <a:p>
            <a:pPr>
              <a:lnSpc>
                <a:spcPct val="80000"/>
              </a:lnSpc>
              <a:buFontTx/>
              <a:buChar char="•"/>
            </a:pPr>
            <a:r>
              <a:rPr lang="ru-RU" sz="1400" b="1" dirty="0">
                <a:solidFill>
                  <a:schemeClr val="tx2">
                    <a:lumMod val="75000"/>
                  </a:schemeClr>
                </a:solidFill>
                <a:latin typeface="Tahoma" pitchFamily="34" charset="0"/>
                <a:cs typeface="Arial" pitchFamily="34" charset="0"/>
              </a:rPr>
              <a:t>морально-этическая</a:t>
            </a:r>
          </a:p>
          <a:p>
            <a:pPr>
              <a:lnSpc>
                <a:spcPct val="80000"/>
              </a:lnSpc>
            </a:pPr>
            <a:r>
              <a:rPr lang="ru-RU" sz="1400" b="1" dirty="0">
                <a:solidFill>
                  <a:schemeClr val="tx2">
                    <a:lumMod val="75000"/>
                  </a:schemeClr>
                </a:solidFill>
                <a:latin typeface="Tahoma" pitchFamily="34" charset="0"/>
                <a:cs typeface="Arial" pitchFamily="34" charset="0"/>
              </a:rPr>
              <a:t> ориентация</a:t>
            </a:r>
          </a:p>
        </p:txBody>
      </p:sp>
      <p:sp>
        <p:nvSpPr>
          <p:cNvPr id="8" name="AutoShape 2"/>
          <p:cNvSpPr>
            <a:spLocks noChangeArrowheads="1"/>
          </p:cNvSpPr>
          <p:nvPr/>
        </p:nvSpPr>
        <p:spPr bwMode="auto">
          <a:xfrm>
            <a:off x="2500298" y="1928808"/>
            <a:ext cx="3016733" cy="928694"/>
          </a:xfrm>
          <a:prstGeom prst="roundRect">
            <a:avLst>
              <a:gd name="adj" fmla="val 16667"/>
            </a:avLst>
          </a:prstGeom>
          <a:solidFill>
            <a:schemeClr val="accent3">
              <a:lumMod val="40000"/>
              <a:lumOff val="60000"/>
            </a:schemeClr>
          </a:solidFill>
          <a:ln w="9525">
            <a:solidFill>
              <a:schemeClr val="tx1"/>
            </a:solidFill>
            <a:round/>
            <a:headEnd/>
            <a:tailEnd/>
          </a:ln>
        </p:spPr>
        <p:txBody>
          <a:bodyPr wrap="none" anchor="ctr"/>
          <a:lstStyle/>
          <a:p>
            <a:pPr algn="ctr"/>
            <a:r>
              <a:rPr lang="ru-RU" sz="2200" b="1" u="sng" dirty="0" err="1" smtClean="0">
                <a:solidFill>
                  <a:schemeClr val="tx2">
                    <a:lumMod val="75000"/>
                  </a:schemeClr>
                </a:solidFill>
                <a:latin typeface="Tahoma" pitchFamily="34" charset="0"/>
                <a:cs typeface="Arial" pitchFamily="34" charset="0"/>
              </a:rPr>
              <a:t>метапредметными</a:t>
            </a:r>
            <a:r>
              <a:rPr lang="ru-RU" sz="2200" b="1" dirty="0" smtClean="0">
                <a:solidFill>
                  <a:schemeClr val="tx2">
                    <a:lumMod val="75000"/>
                  </a:schemeClr>
                </a:solidFill>
                <a:latin typeface="Tahoma" pitchFamily="34" charset="0"/>
                <a:cs typeface="Arial" pitchFamily="34" charset="0"/>
              </a:rPr>
              <a:t>:</a:t>
            </a:r>
            <a:endParaRPr lang="ru-RU" sz="2200" b="1" dirty="0">
              <a:solidFill>
                <a:schemeClr val="tx2">
                  <a:lumMod val="75000"/>
                </a:schemeClr>
              </a:solidFill>
              <a:latin typeface="Tahoma" pitchFamily="34" charset="0"/>
              <a:cs typeface="Arial" pitchFamily="34" charset="0"/>
            </a:endParaRPr>
          </a:p>
          <a:p>
            <a:pPr>
              <a:buFontTx/>
              <a:buChar char="•"/>
            </a:pPr>
            <a:r>
              <a:rPr lang="ru-RU" sz="1400" b="1" dirty="0" smtClean="0">
                <a:solidFill>
                  <a:schemeClr val="tx2">
                    <a:lumMod val="75000"/>
                  </a:schemeClr>
                </a:solidFill>
                <a:latin typeface="Tahoma" pitchFamily="34" charset="0"/>
                <a:cs typeface="Arial" pitchFamily="34" charset="0"/>
              </a:rPr>
              <a:t>регуляция</a:t>
            </a:r>
            <a:endParaRPr lang="ru-RU" sz="1400" b="1" dirty="0">
              <a:solidFill>
                <a:schemeClr val="tx2">
                  <a:lumMod val="75000"/>
                </a:schemeClr>
              </a:solidFill>
              <a:latin typeface="Tahoma" pitchFamily="34" charset="0"/>
              <a:cs typeface="Arial" pitchFamily="34" charset="0"/>
            </a:endParaRPr>
          </a:p>
          <a:p>
            <a:pPr>
              <a:buFontTx/>
              <a:buChar char="•"/>
            </a:pPr>
            <a:r>
              <a:rPr lang="ru-RU" sz="1400" b="1" dirty="0">
                <a:solidFill>
                  <a:schemeClr val="tx2">
                    <a:lumMod val="75000"/>
                  </a:schemeClr>
                </a:solidFill>
                <a:latin typeface="Tahoma" pitchFamily="34" charset="0"/>
                <a:cs typeface="Arial" pitchFamily="34" charset="0"/>
              </a:rPr>
              <a:t>коммуникация</a:t>
            </a:r>
          </a:p>
          <a:p>
            <a:pPr>
              <a:buFontTx/>
              <a:buChar char="•"/>
            </a:pPr>
            <a:r>
              <a:rPr lang="ru-RU" sz="1400" b="1" dirty="0" smtClean="0">
                <a:solidFill>
                  <a:schemeClr val="tx2">
                    <a:lumMod val="75000"/>
                  </a:schemeClr>
                </a:solidFill>
                <a:latin typeface="Tahoma" pitchFamily="34" charset="0"/>
                <a:cs typeface="Arial" pitchFamily="34" charset="0"/>
              </a:rPr>
              <a:t>познавательная деятельность</a:t>
            </a:r>
          </a:p>
          <a:p>
            <a:r>
              <a:rPr lang="ru-RU" sz="1400" b="1" dirty="0" smtClean="0">
                <a:solidFill>
                  <a:schemeClr val="tx2">
                    <a:lumMod val="75000"/>
                  </a:schemeClr>
                </a:solidFill>
                <a:latin typeface="Tahoma" pitchFamily="34" charset="0"/>
                <a:cs typeface="Arial" pitchFamily="34" charset="0"/>
              </a:rPr>
              <a:t> </a:t>
            </a:r>
            <a:endParaRPr lang="ru-RU" sz="1400" b="1" dirty="0">
              <a:solidFill>
                <a:schemeClr val="tx2">
                  <a:lumMod val="75000"/>
                </a:schemeClr>
              </a:solidFill>
              <a:latin typeface="Tahoma" pitchFamily="34" charset="0"/>
              <a:cs typeface="Arial" pitchFamily="34" charset="0"/>
            </a:endParaRPr>
          </a:p>
        </p:txBody>
      </p:sp>
      <p:sp>
        <p:nvSpPr>
          <p:cNvPr id="9" name="AutoShape 2"/>
          <p:cNvSpPr>
            <a:spLocks noChangeArrowheads="1"/>
          </p:cNvSpPr>
          <p:nvPr/>
        </p:nvSpPr>
        <p:spPr bwMode="auto">
          <a:xfrm>
            <a:off x="5517642" y="1928808"/>
            <a:ext cx="3518855" cy="1071570"/>
          </a:xfrm>
          <a:prstGeom prst="roundRect">
            <a:avLst>
              <a:gd name="adj" fmla="val 16667"/>
            </a:avLst>
          </a:prstGeom>
          <a:solidFill>
            <a:schemeClr val="accent3">
              <a:lumMod val="40000"/>
              <a:lumOff val="60000"/>
            </a:schemeClr>
          </a:solidFill>
          <a:ln w="9525">
            <a:solidFill>
              <a:schemeClr val="tx1"/>
            </a:solidFill>
            <a:round/>
            <a:headEnd/>
            <a:tailEnd/>
          </a:ln>
        </p:spPr>
        <p:txBody>
          <a:bodyPr wrap="none" anchor="ctr"/>
          <a:lstStyle/>
          <a:p>
            <a:r>
              <a:rPr lang="ru-RU" sz="2400" b="1" dirty="0">
                <a:solidFill>
                  <a:schemeClr val="bg2"/>
                </a:solidFill>
                <a:latin typeface="Tahoma" pitchFamily="34" charset="0"/>
                <a:cs typeface="Arial" pitchFamily="34" charset="0"/>
              </a:rPr>
              <a:t> </a:t>
            </a:r>
            <a:r>
              <a:rPr lang="ru-RU" sz="2200" b="1" u="sng" dirty="0" smtClean="0">
                <a:solidFill>
                  <a:schemeClr val="tx2">
                    <a:lumMod val="75000"/>
                  </a:schemeClr>
                </a:solidFill>
                <a:latin typeface="Tahoma" pitchFamily="34" charset="0"/>
                <a:cs typeface="Arial" pitchFamily="34" charset="0"/>
              </a:rPr>
              <a:t>предметными</a:t>
            </a:r>
            <a:r>
              <a:rPr lang="ru-RU" sz="2200" b="1" dirty="0" smtClean="0">
                <a:solidFill>
                  <a:schemeClr val="tx2">
                    <a:lumMod val="75000"/>
                  </a:schemeClr>
                </a:solidFill>
                <a:latin typeface="Tahoma" pitchFamily="34" charset="0"/>
                <a:cs typeface="Arial" pitchFamily="34" charset="0"/>
              </a:rPr>
              <a:t>:</a:t>
            </a:r>
            <a:endParaRPr lang="ru-RU" sz="2200" b="1" dirty="0">
              <a:solidFill>
                <a:schemeClr val="tx2">
                  <a:lumMod val="75000"/>
                </a:schemeClr>
              </a:solidFill>
              <a:latin typeface="Tahoma" pitchFamily="34" charset="0"/>
              <a:cs typeface="Arial" pitchFamily="34" charset="0"/>
            </a:endParaRPr>
          </a:p>
          <a:p>
            <a:pPr>
              <a:lnSpc>
                <a:spcPct val="80000"/>
              </a:lnSpc>
              <a:buFontTx/>
              <a:buChar char="•"/>
            </a:pPr>
            <a:r>
              <a:rPr lang="ru-RU" sz="1400" b="1" dirty="0">
                <a:solidFill>
                  <a:schemeClr val="tx2">
                    <a:lumMod val="75000"/>
                  </a:schemeClr>
                </a:solidFill>
                <a:latin typeface="Tahoma" pitchFamily="34" charset="0"/>
                <a:cs typeface="Arial" pitchFamily="34" charset="0"/>
              </a:rPr>
              <a:t>освоение </a:t>
            </a:r>
            <a:r>
              <a:rPr lang="ru-RU" sz="1400" b="1" dirty="0" smtClean="0">
                <a:solidFill>
                  <a:schemeClr val="tx2">
                    <a:lumMod val="75000"/>
                  </a:schemeClr>
                </a:solidFill>
                <a:latin typeface="Tahoma" pitchFamily="34" charset="0"/>
                <a:cs typeface="Arial" pitchFamily="34" charset="0"/>
              </a:rPr>
              <a:t>систематических знаний</a:t>
            </a:r>
            <a:r>
              <a:rPr lang="ru-RU" sz="1400" b="1" dirty="0">
                <a:solidFill>
                  <a:schemeClr val="tx2">
                    <a:lumMod val="75000"/>
                  </a:schemeClr>
                </a:solidFill>
                <a:latin typeface="Tahoma" pitchFamily="34" charset="0"/>
                <a:cs typeface="Arial" pitchFamily="34" charset="0"/>
              </a:rPr>
              <a:t>, </a:t>
            </a:r>
          </a:p>
          <a:p>
            <a:pPr>
              <a:lnSpc>
                <a:spcPct val="80000"/>
              </a:lnSpc>
              <a:buFontTx/>
              <a:buChar char="•"/>
            </a:pPr>
            <a:r>
              <a:rPr lang="ru-RU" sz="1400" b="1" dirty="0">
                <a:solidFill>
                  <a:schemeClr val="tx2">
                    <a:lumMod val="75000"/>
                  </a:schemeClr>
                </a:solidFill>
                <a:latin typeface="Tahoma" pitchFamily="34" charset="0"/>
                <a:cs typeface="Arial" pitchFamily="34" charset="0"/>
              </a:rPr>
              <a:t>преобразование, </a:t>
            </a:r>
            <a:r>
              <a:rPr lang="ru-RU" sz="1400" b="1" dirty="0" smtClean="0">
                <a:solidFill>
                  <a:schemeClr val="tx2">
                    <a:lumMod val="75000"/>
                  </a:schemeClr>
                </a:solidFill>
                <a:latin typeface="Tahoma" pitchFamily="34" charset="0"/>
                <a:cs typeface="Arial" pitchFamily="34" charset="0"/>
              </a:rPr>
              <a:t>применение и</a:t>
            </a:r>
          </a:p>
          <a:p>
            <a:pPr>
              <a:lnSpc>
                <a:spcPct val="80000"/>
              </a:lnSpc>
            </a:pPr>
            <a:r>
              <a:rPr lang="ru-RU" sz="1400" b="1" dirty="0">
                <a:solidFill>
                  <a:schemeClr val="tx2">
                    <a:lumMod val="75000"/>
                  </a:schemeClr>
                </a:solidFill>
                <a:latin typeface="Tahoma" pitchFamily="34" charset="0"/>
                <a:cs typeface="Arial" pitchFamily="34" charset="0"/>
              </a:rPr>
              <a:t> </a:t>
            </a:r>
            <a:r>
              <a:rPr lang="ru-RU" sz="1400" b="1" dirty="0" smtClean="0">
                <a:solidFill>
                  <a:schemeClr val="tx2">
                    <a:lumMod val="75000"/>
                  </a:schemeClr>
                </a:solidFill>
                <a:latin typeface="Tahoma" pitchFamily="34" charset="0"/>
                <a:cs typeface="Arial" pitchFamily="34" charset="0"/>
              </a:rPr>
              <a:t> самостоятельное </a:t>
            </a:r>
            <a:r>
              <a:rPr lang="ru-RU" sz="1400" b="1" dirty="0">
                <a:solidFill>
                  <a:schemeClr val="tx2">
                    <a:lumMod val="75000"/>
                  </a:schemeClr>
                </a:solidFill>
                <a:latin typeface="Tahoma" pitchFamily="34" charset="0"/>
                <a:cs typeface="Arial" pitchFamily="34" charset="0"/>
              </a:rPr>
              <a:t>пополнение</a:t>
            </a:r>
          </a:p>
          <a:p>
            <a:pPr>
              <a:lnSpc>
                <a:spcPct val="80000"/>
              </a:lnSpc>
            </a:pPr>
            <a:r>
              <a:rPr lang="ru-RU" sz="1400" b="1" dirty="0">
                <a:solidFill>
                  <a:schemeClr val="tx2">
                    <a:lumMod val="75000"/>
                  </a:schemeClr>
                </a:solidFill>
                <a:latin typeface="Tahoma" pitchFamily="34" charset="0"/>
                <a:cs typeface="Arial" pitchFamily="34" charset="0"/>
              </a:rPr>
              <a:t>  знаний  </a:t>
            </a:r>
          </a:p>
        </p:txBody>
      </p:sp>
      <p:sp>
        <p:nvSpPr>
          <p:cNvPr id="10" name="Стрелка вниз 9"/>
          <p:cNvSpPr/>
          <p:nvPr/>
        </p:nvSpPr>
        <p:spPr bwMode="auto">
          <a:xfrm>
            <a:off x="3786182" y="2857502"/>
            <a:ext cx="648072" cy="249178"/>
          </a:xfrm>
          <a:prstGeom prst="downArrow">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1" name="AutoShape 4"/>
          <p:cNvSpPr>
            <a:spLocks noChangeArrowheads="1"/>
          </p:cNvSpPr>
          <p:nvPr/>
        </p:nvSpPr>
        <p:spPr bwMode="auto">
          <a:xfrm>
            <a:off x="142844" y="3071816"/>
            <a:ext cx="8875017" cy="2071684"/>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p>
            <a:pPr algn="ctr">
              <a:lnSpc>
                <a:spcPct val="80000"/>
              </a:lnSpc>
            </a:pPr>
            <a:r>
              <a:rPr lang="ru-RU" sz="2000" b="1" dirty="0" smtClean="0">
                <a:solidFill>
                  <a:schemeClr val="tx2">
                    <a:lumMod val="75000"/>
                  </a:schemeClr>
                </a:solidFill>
                <a:latin typeface="Tahoma" pitchFamily="34" charset="0"/>
                <a:cs typeface="Arial" pitchFamily="34" charset="0"/>
              </a:rPr>
              <a:t>Способность </a:t>
            </a:r>
            <a:r>
              <a:rPr lang="ru-RU" sz="2000" b="1" dirty="0">
                <a:solidFill>
                  <a:schemeClr val="tx2">
                    <a:lumMod val="75000"/>
                  </a:schemeClr>
                </a:solidFill>
                <a:latin typeface="Tahoma" pitchFamily="34" charset="0"/>
                <a:cs typeface="Arial" pitchFamily="34" charset="0"/>
              </a:rPr>
              <a:t>к </a:t>
            </a:r>
            <a:r>
              <a:rPr lang="ru-RU" sz="2000" b="1" dirty="0" smtClean="0">
                <a:solidFill>
                  <a:schemeClr val="tx2">
                    <a:lumMod val="75000"/>
                  </a:schemeClr>
                </a:solidFill>
                <a:latin typeface="Tahoma" pitchFamily="34" charset="0"/>
                <a:cs typeface="Arial" pitchFamily="34" charset="0"/>
              </a:rPr>
              <a:t>решению различных классов</a:t>
            </a:r>
          </a:p>
          <a:p>
            <a:pPr algn="ctr">
              <a:lnSpc>
                <a:spcPct val="80000"/>
              </a:lnSpc>
            </a:pPr>
            <a:r>
              <a:rPr lang="ru-RU" sz="2000" b="1" dirty="0" smtClean="0">
                <a:solidFill>
                  <a:schemeClr val="tx2">
                    <a:lumMod val="75000"/>
                  </a:schemeClr>
                </a:solidFill>
                <a:latin typeface="Tahoma" pitchFamily="34" charset="0"/>
                <a:cs typeface="Arial" pitchFamily="34" charset="0"/>
              </a:rPr>
              <a:t>учебно-познавательных и учебно-практических задач на основе</a:t>
            </a:r>
          </a:p>
          <a:p>
            <a:pPr marL="457200" indent="-457200">
              <a:buFont typeface="Arial" pitchFamily="34" charset="0"/>
              <a:buChar char="•"/>
            </a:pPr>
            <a:r>
              <a:rPr lang="ru-RU" sz="1600" b="1" dirty="0" smtClean="0">
                <a:solidFill>
                  <a:schemeClr val="tx2">
                    <a:lumMod val="75000"/>
                  </a:schemeClr>
                </a:solidFill>
                <a:latin typeface="Tahoma" pitchFamily="34" charset="0"/>
                <a:cs typeface="Arial" pitchFamily="34" charset="0"/>
              </a:rPr>
              <a:t>освоения </a:t>
            </a:r>
            <a:r>
              <a:rPr lang="ru-RU" sz="1600" b="1" u="sng" dirty="0" smtClean="0">
                <a:solidFill>
                  <a:schemeClr val="tx2">
                    <a:lumMod val="75000"/>
                  </a:schemeClr>
                </a:solidFill>
                <a:latin typeface="Tahoma" pitchFamily="34" charset="0"/>
                <a:cs typeface="Arial" pitchFamily="34" charset="0"/>
              </a:rPr>
              <a:t>опорной системы знаний</a:t>
            </a:r>
          </a:p>
          <a:p>
            <a:pPr marL="457200" indent="-457200">
              <a:buFont typeface="Arial" pitchFamily="34" charset="0"/>
              <a:buChar char="•"/>
            </a:pPr>
            <a:r>
              <a:rPr lang="ru-RU" sz="1600" b="1" dirty="0" smtClean="0">
                <a:solidFill>
                  <a:schemeClr val="tx2">
                    <a:lumMod val="75000"/>
                  </a:schemeClr>
                </a:solidFill>
                <a:latin typeface="Tahoma" pitchFamily="34" charset="0"/>
                <a:cs typeface="Arial" pitchFamily="34" charset="0"/>
              </a:rPr>
              <a:t>овладения </a:t>
            </a:r>
            <a:r>
              <a:rPr lang="ru-RU" sz="1600" b="1" u="sng" dirty="0" smtClean="0">
                <a:solidFill>
                  <a:schemeClr val="tx2">
                    <a:lumMod val="75000"/>
                  </a:schemeClr>
                </a:solidFill>
                <a:latin typeface="Tahoma" pitchFamily="34" charset="0"/>
                <a:cs typeface="Arial" pitchFamily="34" charset="0"/>
              </a:rPr>
              <a:t>умением учиться</a:t>
            </a:r>
            <a:r>
              <a:rPr lang="ru-RU" sz="1600" b="1" dirty="0" smtClean="0">
                <a:solidFill>
                  <a:schemeClr val="tx2">
                    <a:lumMod val="75000"/>
                  </a:schemeClr>
                </a:solidFill>
                <a:latin typeface="Tahoma" pitchFamily="34" charset="0"/>
                <a:cs typeface="Arial" pitchFamily="34" charset="0"/>
              </a:rPr>
              <a:t> (</a:t>
            </a:r>
            <a:r>
              <a:rPr lang="ru-RU" sz="1600" b="1" i="1" dirty="0" smtClean="0">
                <a:solidFill>
                  <a:schemeClr val="tx2">
                    <a:lumMod val="75000"/>
                  </a:schemeClr>
                </a:solidFill>
                <a:latin typeface="Tahoma" pitchFamily="34" charset="0"/>
                <a:cs typeface="Arial" pitchFamily="34" charset="0"/>
              </a:rPr>
              <a:t>способностью к самоорганизации</a:t>
            </a:r>
          </a:p>
          <a:p>
            <a:r>
              <a:rPr lang="ru-RU" sz="1600" b="1" i="1" dirty="0">
                <a:solidFill>
                  <a:schemeClr val="tx2">
                    <a:lumMod val="75000"/>
                  </a:schemeClr>
                </a:solidFill>
                <a:latin typeface="Tahoma" pitchFamily="34" charset="0"/>
                <a:cs typeface="Arial" pitchFamily="34" charset="0"/>
              </a:rPr>
              <a:t> </a:t>
            </a:r>
            <a:r>
              <a:rPr lang="ru-RU" sz="1600" b="1" i="1" dirty="0" smtClean="0">
                <a:solidFill>
                  <a:schemeClr val="tx2">
                    <a:lumMod val="75000"/>
                  </a:schemeClr>
                </a:solidFill>
                <a:latin typeface="Tahoma" pitchFamily="34" charset="0"/>
                <a:cs typeface="Arial" pitchFamily="34" charset="0"/>
              </a:rPr>
              <a:t>      с целью решения учебных задач</a:t>
            </a:r>
            <a:r>
              <a:rPr lang="ru-RU" sz="1600" b="1" dirty="0" smtClean="0">
                <a:solidFill>
                  <a:schemeClr val="tx2">
                    <a:lumMod val="75000"/>
                  </a:schemeClr>
                </a:solidFill>
                <a:latin typeface="Tahoma" pitchFamily="34" charset="0"/>
                <a:cs typeface="Arial" pitchFamily="34" charset="0"/>
              </a:rPr>
              <a:t>)  </a:t>
            </a:r>
          </a:p>
          <a:p>
            <a:pPr marL="457200" indent="-457200">
              <a:buFont typeface="Arial" pitchFamily="34" charset="0"/>
              <a:buChar char="•"/>
            </a:pPr>
            <a:r>
              <a:rPr lang="ru-RU" sz="1600" b="1" u="sng" dirty="0" smtClean="0">
                <a:solidFill>
                  <a:schemeClr val="tx2">
                    <a:lumMod val="75000"/>
                  </a:schemeClr>
                </a:solidFill>
                <a:latin typeface="Tahoma" pitchFamily="34" charset="0"/>
                <a:cs typeface="Arial" pitchFamily="34" charset="0"/>
              </a:rPr>
              <a:t>индивидуального прогресса</a:t>
            </a:r>
            <a:r>
              <a:rPr lang="ru-RU" sz="1600" b="1" dirty="0" smtClean="0">
                <a:solidFill>
                  <a:schemeClr val="tx2">
                    <a:lumMod val="75000"/>
                  </a:schemeClr>
                </a:solidFill>
                <a:latin typeface="Tahoma" pitchFamily="34" charset="0"/>
                <a:cs typeface="Arial" pitchFamily="34" charset="0"/>
              </a:rPr>
              <a:t> во всех основных сферах</a:t>
            </a:r>
          </a:p>
          <a:p>
            <a:r>
              <a:rPr lang="ru-RU" sz="1600" b="1" dirty="0">
                <a:solidFill>
                  <a:schemeClr val="tx2">
                    <a:lumMod val="75000"/>
                  </a:schemeClr>
                </a:solidFill>
                <a:latin typeface="Tahoma" pitchFamily="34" charset="0"/>
                <a:cs typeface="Arial" pitchFamily="34" charset="0"/>
              </a:rPr>
              <a:t> </a:t>
            </a:r>
            <a:r>
              <a:rPr lang="ru-RU" sz="1600" b="1" dirty="0" smtClean="0">
                <a:solidFill>
                  <a:schemeClr val="tx2">
                    <a:lumMod val="75000"/>
                  </a:schemeClr>
                </a:solidFill>
                <a:latin typeface="Tahoma" pitchFamily="34" charset="0"/>
                <a:cs typeface="Arial" pitchFamily="34" charset="0"/>
              </a:rPr>
              <a:t>     личностного развития (</a:t>
            </a:r>
            <a:r>
              <a:rPr lang="ru-RU" sz="1600" b="1" i="1" dirty="0" smtClean="0">
                <a:solidFill>
                  <a:schemeClr val="tx2">
                    <a:lumMod val="75000"/>
                  </a:schemeClr>
                </a:solidFill>
                <a:latin typeface="Tahoma" pitchFamily="34" charset="0"/>
                <a:cs typeface="Arial" pitchFamily="34" charset="0"/>
              </a:rPr>
              <a:t>мотивационно-смысловой</a:t>
            </a:r>
            <a:r>
              <a:rPr lang="ru-RU" sz="1600" b="1" i="1" dirty="0">
                <a:solidFill>
                  <a:schemeClr val="tx2">
                    <a:lumMod val="75000"/>
                  </a:schemeClr>
                </a:solidFill>
                <a:latin typeface="Tahoma" pitchFamily="34" charset="0"/>
                <a:cs typeface="Arial" pitchFamily="34" charset="0"/>
              </a:rPr>
              <a:t>, </a:t>
            </a:r>
            <a:r>
              <a:rPr lang="ru-RU" sz="1600" b="1" i="1" dirty="0" err="1" smtClean="0">
                <a:solidFill>
                  <a:schemeClr val="tx2">
                    <a:lumMod val="75000"/>
                  </a:schemeClr>
                </a:solidFill>
                <a:latin typeface="Tahoma" pitchFamily="34" charset="0"/>
                <a:cs typeface="Arial" pitchFamily="34" charset="0"/>
              </a:rPr>
              <a:t>познаватель</a:t>
            </a:r>
            <a:r>
              <a:rPr lang="ru-RU" sz="1600" b="1" i="1" dirty="0" smtClean="0">
                <a:solidFill>
                  <a:schemeClr val="tx2">
                    <a:lumMod val="75000"/>
                  </a:schemeClr>
                </a:solidFill>
                <a:latin typeface="Tahoma" pitchFamily="34" charset="0"/>
                <a:cs typeface="Arial" pitchFamily="34" charset="0"/>
              </a:rPr>
              <a:t>-</a:t>
            </a:r>
          </a:p>
          <a:p>
            <a:r>
              <a:rPr lang="ru-RU" sz="1600" b="1" i="1" dirty="0">
                <a:solidFill>
                  <a:schemeClr val="tx2">
                    <a:lumMod val="75000"/>
                  </a:schemeClr>
                </a:solidFill>
                <a:latin typeface="Tahoma" pitchFamily="34" charset="0"/>
                <a:cs typeface="Arial" pitchFamily="34" charset="0"/>
              </a:rPr>
              <a:t> </a:t>
            </a:r>
            <a:r>
              <a:rPr lang="ru-RU" sz="1600" b="1" i="1" dirty="0" smtClean="0">
                <a:solidFill>
                  <a:schemeClr val="tx2">
                    <a:lumMod val="75000"/>
                  </a:schemeClr>
                </a:solidFill>
                <a:latin typeface="Tahoma" pitchFamily="34" charset="0"/>
                <a:cs typeface="Arial" pitchFamily="34" charset="0"/>
              </a:rPr>
              <a:t>     ной, эмоциональной</a:t>
            </a:r>
            <a:r>
              <a:rPr lang="ru-RU" sz="1600" b="1" i="1" dirty="0">
                <a:solidFill>
                  <a:schemeClr val="tx2">
                    <a:lumMod val="75000"/>
                  </a:schemeClr>
                </a:solidFill>
                <a:latin typeface="Tahoma" pitchFamily="34" charset="0"/>
                <a:cs typeface="Arial" pitchFamily="34" charset="0"/>
              </a:rPr>
              <a:t>, волевой и </a:t>
            </a:r>
            <a:r>
              <a:rPr lang="ru-RU" sz="1600" b="1" i="1" dirty="0" err="1">
                <a:solidFill>
                  <a:schemeClr val="tx2">
                    <a:lumMod val="75000"/>
                  </a:schemeClr>
                </a:solidFill>
                <a:latin typeface="Tahoma" pitchFamily="34" charset="0"/>
                <a:cs typeface="Arial" pitchFamily="34" charset="0"/>
              </a:rPr>
              <a:t>саморегуляции</a:t>
            </a:r>
            <a:r>
              <a:rPr lang="ru-RU" sz="1600" b="1" dirty="0" smtClean="0">
                <a:solidFill>
                  <a:schemeClr val="tx2">
                    <a:lumMod val="75000"/>
                  </a:schemeClr>
                </a:solidFill>
                <a:latin typeface="Tahoma" pitchFamily="34" charset="0"/>
                <a:cs typeface="Arial" pitchFamily="34" charset="0"/>
              </a:rPr>
              <a:t>) </a:t>
            </a:r>
            <a:endParaRPr lang="ru-RU" sz="1600" b="1" dirty="0">
              <a:solidFill>
                <a:schemeClr val="tx2">
                  <a:lumMod val="75000"/>
                </a:schemeClr>
              </a:solidFill>
              <a:latin typeface="Tahoma"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algn="l"/>
            <a:endParaRPr lang="ru-RU" sz="3200" dirty="0" smtClean="0">
              <a:solidFill>
                <a:schemeClr val="bg1"/>
              </a:solidFill>
            </a:endParaRP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ru-RU" sz="2300" b="1" dirty="0" smtClean="0">
                <a:solidFill>
                  <a:schemeClr val="tx1"/>
                </a:solidFill>
              </a:rPr>
              <a:t>4. Оценка прогресса в обучении школьников в 1-4-х классах.</a:t>
            </a:r>
          </a:p>
          <a:p>
            <a:pPr algn="just"/>
            <a:endParaRPr lang="ru-RU"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t>Предлагаемый подход к оценке динамики образовательных достижений учащихся начальных классов</a:t>
            </a:r>
            <a:endParaRPr lang="ru-RU" sz="2400" b="1" dirty="0"/>
          </a:p>
        </p:txBody>
      </p:sp>
      <p:graphicFrame>
        <p:nvGraphicFramePr>
          <p:cNvPr id="4" name="Содержимое 3"/>
          <p:cNvGraphicFramePr>
            <a:graphicFrameLocks noGrp="1"/>
          </p:cNvGraphicFramePr>
          <p:nvPr>
            <p:ph idx="1"/>
          </p:nvPr>
        </p:nvGraphicFramePr>
        <p:xfrm>
          <a:off x="395536" y="1383618"/>
          <a:ext cx="8229600" cy="3169920"/>
        </p:xfrm>
        <a:graphic>
          <a:graphicData uri="http://schemas.openxmlformats.org/drawingml/2006/table">
            <a:tbl>
              <a:tblPr firstRow="1" bandRow="1">
                <a:tableStyleId>{8A107856-5554-42FB-B03E-39F5DBC370BA}</a:tableStyleId>
              </a:tblPr>
              <a:tblGrid>
                <a:gridCol w="3754760"/>
                <a:gridCol w="4474840"/>
              </a:tblGrid>
              <a:tr h="1097280">
                <a:tc>
                  <a:txBody>
                    <a:bodyPr/>
                    <a:lstStyle/>
                    <a:p>
                      <a:r>
                        <a:rPr lang="ru-RU" sz="1400" b="1" dirty="0" smtClean="0"/>
                        <a:t>Цель</a:t>
                      </a:r>
                      <a:r>
                        <a:rPr lang="ru-RU" sz="1400" b="1" baseline="0" dirty="0" smtClean="0"/>
                        <a:t> мониторинга</a:t>
                      </a:r>
                      <a:endParaRPr lang="ru-RU" sz="1400" b="1" dirty="0"/>
                    </a:p>
                  </a:txBody>
                  <a:tcPr marT="34290" marB="34290"/>
                </a:tc>
                <a:tc>
                  <a:txBody>
                    <a:bodyPr/>
                    <a:lstStyle/>
                    <a:p>
                      <a:pPr>
                        <a:buFont typeface="Arial" pitchFamily="34" charset="0"/>
                        <a:buChar char="•"/>
                      </a:pPr>
                      <a:r>
                        <a:rPr lang="ru-RU" sz="1400" b="1" dirty="0" smtClean="0"/>
                        <a:t>Оценка</a:t>
                      </a:r>
                      <a:r>
                        <a:rPr lang="ru-RU" sz="1400" b="1" baseline="0" dirty="0" smtClean="0"/>
                        <a:t> индивидуального прогресса учащихся</a:t>
                      </a:r>
                    </a:p>
                    <a:p>
                      <a:pPr>
                        <a:buFont typeface="Arial" pitchFamily="34" charset="0"/>
                        <a:buChar char="•"/>
                      </a:pPr>
                      <a:r>
                        <a:rPr lang="ru-RU" sz="1400" b="1" baseline="0" dirty="0" smtClean="0"/>
                        <a:t>Оценка изменений в системе образования на различных уровнях (класс, ОУ и т.д.)</a:t>
                      </a:r>
                      <a:endParaRPr lang="ru-RU" sz="1400" b="1" dirty="0"/>
                    </a:p>
                  </a:txBody>
                  <a:tcPr marT="34290" marB="34290"/>
                </a:tc>
              </a:tr>
              <a:tr h="891540">
                <a:tc>
                  <a:txBody>
                    <a:bodyPr/>
                    <a:lstStyle/>
                    <a:p>
                      <a:r>
                        <a:rPr lang="ru-RU" sz="1400" b="1" dirty="0" smtClean="0"/>
                        <a:t>Процедура проведения</a:t>
                      </a:r>
                      <a:endParaRPr lang="ru-RU" sz="1400" b="1" dirty="0"/>
                    </a:p>
                  </a:txBody>
                  <a:tcPr marT="34290" marB="34290"/>
                </a:tc>
                <a:tc>
                  <a:txBody>
                    <a:bodyPr/>
                    <a:lstStyle/>
                    <a:p>
                      <a:pPr>
                        <a:buFont typeface="Arial" pitchFamily="34" charset="0"/>
                        <a:buChar char="•"/>
                      </a:pPr>
                      <a:r>
                        <a:rPr lang="ru-RU" sz="1400" b="1" dirty="0" smtClean="0"/>
                        <a:t>Одни и те же учащиеся</a:t>
                      </a:r>
                    </a:p>
                    <a:p>
                      <a:pPr>
                        <a:buFont typeface="Arial" pitchFamily="34" charset="0"/>
                        <a:buChar char="•"/>
                      </a:pPr>
                      <a:r>
                        <a:rPr lang="ru-RU" sz="1400" b="1" dirty="0" smtClean="0"/>
                        <a:t>Проводится в конце каждого года</a:t>
                      </a:r>
                    </a:p>
                    <a:p>
                      <a:pPr>
                        <a:buFont typeface="Arial" pitchFamily="34" charset="0"/>
                        <a:buChar char="•"/>
                      </a:pPr>
                      <a:r>
                        <a:rPr lang="ru-RU" sz="1400" b="1" dirty="0" smtClean="0"/>
                        <a:t>Стандартизованная процедура проведения</a:t>
                      </a:r>
                      <a:endParaRPr lang="ru-RU" sz="1400" b="1" dirty="0"/>
                    </a:p>
                  </a:txBody>
                  <a:tcPr marT="34290" marB="34290"/>
                </a:tc>
              </a:tr>
              <a:tr h="685800">
                <a:tc>
                  <a:txBody>
                    <a:bodyPr/>
                    <a:lstStyle/>
                    <a:p>
                      <a:r>
                        <a:rPr lang="ru-RU" sz="1400" b="1" dirty="0" smtClean="0"/>
                        <a:t>Обработка результатов</a:t>
                      </a:r>
                      <a:endParaRPr lang="ru-RU" sz="1400" b="1" dirty="0"/>
                    </a:p>
                  </a:txBody>
                  <a:tcPr marT="34290" marB="34290"/>
                </a:tc>
                <a:tc>
                  <a:txBody>
                    <a:bodyPr/>
                    <a:lstStyle/>
                    <a:p>
                      <a:pPr>
                        <a:buFont typeface="Arial" pitchFamily="34" charset="0"/>
                        <a:buChar char="•"/>
                      </a:pPr>
                      <a:r>
                        <a:rPr lang="ru-RU" sz="1400" b="1" kern="1200" dirty="0" smtClean="0"/>
                        <a:t>Одновременная калибровка всех вариантов и получение всех мер на единой шкале</a:t>
                      </a:r>
                      <a:endParaRPr lang="ru-RU" sz="1400" b="1" dirty="0"/>
                    </a:p>
                  </a:txBody>
                  <a:tcPr marT="34290" marB="34290"/>
                </a:tc>
              </a:tr>
              <a:tr h="480060">
                <a:tc>
                  <a:txBody>
                    <a:bodyPr/>
                    <a:lstStyle/>
                    <a:p>
                      <a:r>
                        <a:rPr lang="ru-RU" sz="1400" b="1" dirty="0" smtClean="0"/>
                        <a:t>Представление результатов</a:t>
                      </a:r>
                      <a:endParaRPr lang="ru-RU" sz="1400" b="1" dirty="0"/>
                    </a:p>
                  </a:txBody>
                  <a:tcPr marT="34290" marB="34290"/>
                </a:tc>
                <a:tc>
                  <a:txBody>
                    <a:bodyPr/>
                    <a:lstStyle/>
                    <a:p>
                      <a:pPr>
                        <a:buFont typeface="Arial" pitchFamily="34" charset="0"/>
                        <a:buChar char="•"/>
                      </a:pPr>
                      <a:r>
                        <a:rPr lang="ru-RU" sz="1400" b="1" dirty="0" smtClean="0"/>
                        <a:t>Процентильные профили учащихся</a:t>
                      </a:r>
                      <a:r>
                        <a:rPr lang="ru-RU" sz="1400" b="1" baseline="0" dirty="0" smtClean="0"/>
                        <a:t> и классов, профили учащихся в Т-баллах</a:t>
                      </a:r>
                      <a:endParaRPr lang="ru-RU" sz="1400" b="1" dirty="0" smtClean="0"/>
                    </a:p>
                  </a:txBody>
                  <a:tcPr marT="34290" marB="34290"/>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smtClean="0"/>
              <a:t>Структура инструментария на примере математики</a:t>
            </a:r>
            <a:endParaRPr lang="ru-RU" sz="2800" b="1" dirty="0"/>
          </a:p>
        </p:txBody>
      </p:sp>
      <p:graphicFrame>
        <p:nvGraphicFramePr>
          <p:cNvPr id="4" name="Содержимое 3"/>
          <p:cNvGraphicFramePr>
            <a:graphicFrameLocks noGrp="1"/>
          </p:cNvGraphicFramePr>
          <p:nvPr>
            <p:ph idx="1"/>
          </p:nvPr>
        </p:nvGraphicFramePr>
        <p:xfrm>
          <a:off x="467544" y="1221604"/>
          <a:ext cx="3600400" cy="3785616"/>
        </p:xfrm>
        <a:graphic>
          <a:graphicData uri="http://schemas.openxmlformats.org/drawingml/2006/table">
            <a:tbl>
              <a:tblPr/>
              <a:tblGrid>
                <a:gridCol w="900100"/>
                <a:gridCol w="900100"/>
                <a:gridCol w="900100"/>
                <a:gridCol w="900100"/>
              </a:tblGrid>
              <a:tr h="210312">
                <a:tc gridSpan="2">
                  <a:txBody>
                    <a:bodyPr/>
                    <a:lstStyle/>
                    <a:p>
                      <a:pPr algn="ctr">
                        <a:lnSpc>
                          <a:spcPct val="115000"/>
                        </a:lnSpc>
                        <a:spcAft>
                          <a:spcPts val="0"/>
                        </a:spcAft>
                      </a:pPr>
                      <a:r>
                        <a:rPr lang="ru-RU" sz="1200" b="1" dirty="0">
                          <a:solidFill>
                            <a:srgbClr val="000000"/>
                          </a:solidFill>
                          <a:latin typeface="Calibri"/>
                          <a:ea typeface="Times New Roman"/>
                          <a:cs typeface="Calibri"/>
                        </a:rPr>
                        <a:t>1 класс</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gridSpan="2">
                  <a:txBody>
                    <a:bodyPr/>
                    <a:lstStyle/>
                    <a:p>
                      <a:pPr algn="ctr">
                        <a:lnSpc>
                          <a:spcPct val="115000"/>
                        </a:lnSpc>
                        <a:spcAft>
                          <a:spcPts val="0"/>
                        </a:spcAft>
                      </a:pPr>
                      <a:r>
                        <a:rPr lang="ru-RU" sz="1200" b="1">
                          <a:solidFill>
                            <a:srgbClr val="000000"/>
                          </a:solidFill>
                          <a:latin typeface="Calibri"/>
                          <a:ea typeface="Times New Roman"/>
                          <a:cs typeface="Calibri"/>
                        </a:rPr>
                        <a:t>2 класс</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r>
              <a:tr h="210312">
                <a:tc>
                  <a:txBody>
                    <a:bodyPr/>
                    <a:lstStyle/>
                    <a:p>
                      <a:pPr algn="ctr">
                        <a:lnSpc>
                          <a:spcPct val="115000"/>
                        </a:lnSpc>
                        <a:spcAft>
                          <a:spcPts val="0"/>
                        </a:spcAft>
                      </a:pPr>
                      <a:r>
                        <a:rPr lang="ru-RU" sz="1200" b="1" dirty="0">
                          <a:solidFill>
                            <a:srgbClr val="000000"/>
                          </a:solidFill>
                          <a:latin typeface="Calibri"/>
                          <a:ea typeface="Times New Roman"/>
                          <a:cs typeface="Calibri"/>
                        </a:rPr>
                        <a:t>1 вар</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a:txBody>
                    <a:bodyPr/>
                    <a:lstStyle/>
                    <a:p>
                      <a:pPr algn="ctr">
                        <a:lnSpc>
                          <a:spcPct val="115000"/>
                        </a:lnSpc>
                        <a:spcAft>
                          <a:spcPts val="0"/>
                        </a:spcAft>
                      </a:pPr>
                      <a:r>
                        <a:rPr lang="ru-RU" sz="1200" b="1">
                          <a:solidFill>
                            <a:srgbClr val="000000"/>
                          </a:solidFill>
                          <a:latin typeface="Calibri"/>
                          <a:ea typeface="Times New Roman"/>
                          <a:cs typeface="Calibri"/>
                        </a:rPr>
                        <a:t>2 вар</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a:txBody>
                    <a:bodyPr/>
                    <a:lstStyle/>
                    <a:p>
                      <a:pPr algn="ctr">
                        <a:lnSpc>
                          <a:spcPct val="115000"/>
                        </a:lnSpc>
                        <a:spcAft>
                          <a:spcPts val="0"/>
                        </a:spcAft>
                      </a:pPr>
                      <a:r>
                        <a:rPr lang="ru-RU" sz="1200" b="1">
                          <a:solidFill>
                            <a:srgbClr val="000000"/>
                          </a:solidFill>
                          <a:latin typeface="Calibri"/>
                          <a:ea typeface="Times New Roman"/>
                          <a:cs typeface="Calibri"/>
                        </a:rPr>
                        <a:t>1 вар</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a:txBody>
                    <a:bodyPr/>
                    <a:lstStyle/>
                    <a:p>
                      <a:pPr algn="ctr">
                        <a:lnSpc>
                          <a:spcPct val="115000"/>
                        </a:lnSpc>
                        <a:spcAft>
                          <a:spcPts val="0"/>
                        </a:spcAft>
                      </a:pPr>
                      <a:r>
                        <a:rPr lang="ru-RU" sz="1200" b="1">
                          <a:solidFill>
                            <a:srgbClr val="000000"/>
                          </a:solidFill>
                          <a:latin typeface="Calibri"/>
                          <a:ea typeface="Times New Roman"/>
                          <a:cs typeface="Calibri"/>
                        </a:rPr>
                        <a:t>2 вар</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1</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1</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1</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1</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2</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2</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2</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2</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3</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3</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3</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3</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gn="r">
                        <a:lnSpc>
                          <a:spcPct val="115000"/>
                        </a:lnSpc>
                        <a:spcAft>
                          <a:spcPts val="0"/>
                        </a:spcAft>
                      </a:pPr>
                      <a:r>
                        <a:rPr lang="ru-RU" sz="1200" dirty="0">
                          <a:solidFill>
                            <a:srgbClr val="000000"/>
                          </a:solidFill>
                          <a:latin typeface="Calibri"/>
                          <a:ea typeface="Times New Roman"/>
                          <a:cs typeface="Calibri"/>
                        </a:rPr>
                        <a:t>4</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r">
                        <a:lnSpc>
                          <a:spcPct val="115000"/>
                        </a:lnSpc>
                        <a:spcAft>
                          <a:spcPts val="0"/>
                        </a:spcAft>
                      </a:pPr>
                      <a:r>
                        <a:rPr lang="ru-RU" sz="1200">
                          <a:solidFill>
                            <a:srgbClr val="000000"/>
                          </a:solidFill>
                          <a:latin typeface="Calibri"/>
                          <a:ea typeface="Times New Roman"/>
                          <a:cs typeface="Calibri"/>
                        </a:rPr>
                        <a:t>4</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r">
                        <a:lnSpc>
                          <a:spcPct val="115000"/>
                        </a:lnSpc>
                        <a:spcAft>
                          <a:spcPts val="0"/>
                        </a:spcAft>
                      </a:pPr>
                      <a:r>
                        <a:rPr lang="ru-RU" sz="1200">
                          <a:solidFill>
                            <a:srgbClr val="000000"/>
                          </a:solidFill>
                          <a:latin typeface="Calibri"/>
                          <a:ea typeface="Times New Roman"/>
                          <a:cs typeface="Calibri"/>
                        </a:rPr>
                        <a:t>4</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r">
                        <a:lnSpc>
                          <a:spcPct val="115000"/>
                        </a:lnSpc>
                        <a:spcAft>
                          <a:spcPts val="0"/>
                        </a:spcAft>
                      </a:pPr>
                      <a:r>
                        <a:rPr lang="ru-RU" sz="1200">
                          <a:solidFill>
                            <a:srgbClr val="000000"/>
                          </a:solidFill>
                          <a:latin typeface="Calibri"/>
                          <a:ea typeface="Times New Roman"/>
                          <a:cs typeface="Calibri"/>
                        </a:rPr>
                        <a:t>4</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5</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r">
                        <a:lnSpc>
                          <a:spcPct val="115000"/>
                        </a:lnSpc>
                        <a:spcAft>
                          <a:spcPts val="0"/>
                        </a:spcAft>
                      </a:pPr>
                      <a:r>
                        <a:rPr lang="ru-RU" sz="1200" dirty="0">
                          <a:solidFill>
                            <a:srgbClr val="000000"/>
                          </a:solidFill>
                          <a:latin typeface="Calibri"/>
                          <a:ea typeface="Times New Roman"/>
                          <a:cs typeface="Calibri"/>
                        </a:rPr>
                        <a:t>5</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r">
                        <a:lnSpc>
                          <a:spcPct val="115000"/>
                        </a:lnSpc>
                        <a:spcAft>
                          <a:spcPts val="0"/>
                        </a:spcAft>
                      </a:pPr>
                      <a:r>
                        <a:rPr lang="ru-RU" sz="1200">
                          <a:solidFill>
                            <a:srgbClr val="000000"/>
                          </a:solidFill>
                          <a:latin typeface="Calibri"/>
                          <a:ea typeface="Times New Roman"/>
                          <a:cs typeface="Calibri"/>
                        </a:rPr>
                        <a:t>5</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5</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6</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6</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6</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6</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7</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7</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7</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7</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8</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r">
                        <a:lnSpc>
                          <a:spcPct val="115000"/>
                        </a:lnSpc>
                        <a:spcAft>
                          <a:spcPts val="0"/>
                        </a:spcAft>
                      </a:pPr>
                      <a:r>
                        <a:rPr lang="ru-RU" sz="1200">
                          <a:solidFill>
                            <a:srgbClr val="000000"/>
                          </a:solidFill>
                          <a:latin typeface="Calibri"/>
                          <a:ea typeface="Times New Roman"/>
                          <a:cs typeface="Calibri"/>
                        </a:rPr>
                        <a:t>8</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r">
                        <a:lnSpc>
                          <a:spcPct val="115000"/>
                        </a:lnSpc>
                        <a:spcAft>
                          <a:spcPts val="0"/>
                        </a:spcAft>
                      </a:pPr>
                      <a:r>
                        <a:rPr lang="ru-RU" sz="1200" dirty="0">
                          <a:solidFill>
                            <a:srgbClr val="000000"/>
                          </a:solidFill>
                          <a:latin typeface="Calibri"/>
                          <a:ea typeface="Times New Roman"/>
                          <a:cs typeface="Calibri"/>
                        </a:rPr>
                        <a:t>8</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8</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9</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9</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9</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r">
                        <a:lnSpc>
                          <a:spcPct val="115000"/>
                        </a:lnSpc>
                        <a:spcAft>
                          <a:spcPts val="0"/>
                        </a:spcAft>
                      </a:pPr>
                      <a:r>
                        <a:rPr lang="ru-RU" sz="1200">
                          <a:solidFill>
                            <a:srgbClr val="000000"/>
                          </a:solidFill>
                          <a:latin typeface="Calibri"/>
                          <a:ea typeface="Times New Roman"/>
                          <a:cs typeface="Calibri"/>
                        </a:rPr>
                        <a:t>9</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10</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a:solidFill>
                            <a:srgbClr val="000000"/>
                          </a:solidFill>
                          <a:latin typeface="Calibri"/>
                          <a:ea typeface="Times New Roman"/>
                          <a:cs typeface="Calibri"/>
                        </a:rPr>
                        <a:t>10</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dirty="0">
                          <a:solidFill>
                            <a:srgbClr val="000000"/>
                          </a:solidFill>
                          <a:latin typeface="Calibri"/>
                          <a:ea typeface="Times New Roman"/>
                          <a:cs typeface="Calibri"/>
                        </a:rPr>
                        <a:t>10</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a:solidFill>
                            <a:srgbClr val="000000"/>
                          </a:solidFill>
                          <a:latin typeface="Calibri"/>
                          <a:ea typeface="Times New Roman"/>
                          <a:cs typeface="Calibri"/>
                        </a:rPr>
                        <a:t>10</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11</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11</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11</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11</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12</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a:solidFill>
                            <a:srgbClr val="000000"/>
                          </a:solidFill>
                          <a:latin typeface="Calibri"/>
                          <a:ea typeface="Times New Roman"/>
                          <a:cs typeface="Calibri"/>
                        </a:rPr>
                        <a:t>12</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dirty="0">
                          <a:solidFill>
                            <a:srgbClr val="000000"/>
                          </a:solidFill>
                          <a:latin typeface="Calibri"/>
                          <a:ea typeface="Times New Roman"/>
                          <a:cs typeface="Calibri"/>
                        </a:rPr>
                        <a:t>12</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dirty="0">
                          <a:solidFill>
                            <a:srgbClr val="000000"/>
                          </a:solidFill>
                          <a:latin typeface="Calibri"/>
                          <a:ea typeface="Times New Roman"/>
                          <a:cs typeface="Calibri"/>
                        </a:rPr>
                        <a:t>12</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13</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13</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13</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r">
                        <a:lnSpc>
                          <a:spcPct val="115000"/>
                        </a:lnSpc>
                        <a:spcAft>
                          <a:spcPts val="0"/>
                        </a:spcAft>
                      </a:pPr>
                      <a:r>
                        <a:rPr lang="ru-RU" sz="1200" dirty="0">
                          <a:solidFill>
                            <a:srgbClr val="000000"/>
                          </a:solidFill>
                          <a:latin typeface="Calibri"/>
                          <a:ea typeface="Times New Roman"/>
                          <a:cs typeface="Calibri"/>
                        </a:rPr>
                        <a:t>13</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10312">
                <a:tc>
                  <a:txBody>
                    <a:bodyPr/>
                    <a:lstStyle/>
                    <a:p>
                      <a:pPr algn="r">
                        <a:lnSpc>
                          <a:spcPct val="115000"/>
                        </a:lnSpc>
                        <a:spcAft>
                          <a:spcPts val="0"/>
                        </a:spcAft>
                      </a:pPr>
                      <a:r>
                        <a:rPr lang="ru-RU" sz="1200">
                          <a:solidFill>
                            <a:srgbClr val="000000"/>
                          </a:solidFill>
                          <a:latin typeface="Calibri"/>
                          <a:ea typeface="Times New Roman"/>
                          <a:cs typeface="Calibri"/>
                        </a:rPr>
                        <a:t>14</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a:solidFill>
                            <a:srgbClr val="000000"/>
                          </a:solidFill>
                          <a:latin typeface="Calibri"/>
                          <a:ea typeface="Times New Roman"/>
                          <a:cs typeface="Calibri"/>
                        </a:rPr>
                        <a:t>14</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a:solidFill>
                            <a:srgbClr val="000000"/>
                          </a:solidFill>
                          <a:latin typeface="Calibri"/>
                          <a:ea typeface="Times New Roman"/>
                          <a:cs typeface="Calibri"/>
                        </a:rPr>
                        <a:t>14</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r">
                        <a:lnSpc>
                          <a:spcPct val="115000"/>
                        </a:lnSpc>
                        <a:spcAft>
                          <a:spcPts val="0"/>
                        </a:spcAft>
                      </a:pPr>
                      <a:r>
                        <a:rPr lang="ru-RU" sz="1200" dirty="0">
                          <a:solidFill>
                            <a:srgbClr val="000000"/>
                          </a:solidFill>
                          <a:latin typeface="Calibri"/>
                          <a:ea typeface="Times New Roman"/>
                          <a:cs typeface="Calibri"/>
                        </a:rPr>
                        <a:t>14</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210312">
                <a:tc>
                  <a:txBody>
                    <a:bodyPr/>
                    <a:lstStyle/>
                    <a:p>
                      <a:pPr>
                        <a:lnSpc>
                          <a:spcPct val="115000"/>
                        </a:lnSpc>
                        <a:spcAft>
                          <a:spcPts val="0"/>
                        </a:spcAft>
                      </a:pPr>
                      <a:r>
                        <a:rPr lang="ru-RU" sz="1200">
                          <a:solidFill>
                            <a:srgbClr val="000000"/>
                          </a:solidFill>
                          <a:latin typeface="Calibri"/>
                          <a:ea typeface="Times New Roman"/>
                          <a:cs typeface="Calibri"/>
                        </a:rPr>
                        <a:t> </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0000"/>
                          </a:solidFill>
                          <a:latin typeface="Calibri"/>
                          <a:ea typeface="Times New Roman"/>
                          <a:cs typeface="Calibri"/>
                        </a:rPr>
                        <a:t> </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15</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r">
                        <a:lnSpc>
                          <a:spcPct val="115000"/>
                        </a:lnSpc>
                        <a:spcAft>
                          <a:spcPts val="0"/>
                        </a:spcAft>
                      </a:pPr>
                      <a:r>
                        <a:rPr lang="ru-RU" sz="1200" dirty="0">
                          <a:solidFill>
                            <a:srgbClr val="000000"/>
                          </a:solidFill>
                          <a:latin typeface="Calibri"/>
                          <a:ea typeface="Times New Roman"/>
                          <a:cs typeface="Calibri"/>
                        </a:rPr>
                        <a:t>15</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10312">
                <a:tc>
                  <a:txBody>
                    <a:bodyPr/>
                    <a:lstStyle/>
                    <a:p>
                      <a:pPr>
                        <a:lnSpc>
                          <a:spcPct val="115000"/>
                        </a:lnSpc>
                        <a:spcAft>
                          <a:spcPts val="0"/>
                        </a:spcAft>
                      </a:pPr>
                      <a:r>
                        <a:rPr lang="ru-RU" sz="1200">
                          <a:solidFill>
                            <a:srgbClr val="000000"/>
                          </a:solidFill>
                          <a:latin typeface="Calibri"/>
                          <a:ea typeface="Times New Roman"/>
                          <a:cs typeface="Calibri"/>
                        </a:rPr>
                        <a:t> </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0000"/>
                          </a:solidFill>
                          <a:latin typeface="Calibri"/>
                          <a:ea typeface="Times New Roman"/>
                          <a:cs typeface="Calibri"/>
                        </a:rPr>
                        <a:t> </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a:solidFill>
                            <a:srgbClr val="000000"/>
                          </a:solidFill>
                          <a:latin typeface="Calibri"/>
                          <a:ea typeface="Times New Roman"/>
                          <a:cs typeface="Calibri"/>
                        </a:rPr>
                        <a:t>16</a:t>
                      </a:r>
                      <a:endParaRPr lang="ru-RU" sz="12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200" dirty="0">
                          <a:solidFill>
                            <a:srgbClr val="000000"/>
                          </a:solidFill>
                          <a:latin typeface="Calibri"/>
                          <a:ea typeface="Times New Roman"/>
                          <a:cs typeface="Calibri"/>
                        </a:rPr>
                        <a:t>16</a:t>
                      </a:r>
                      <a:endParaRPr lang="ru-RU" sz="12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4860032" y="1599642"/>
            <a:ext cx="3650358" cy="2308324"/>
          </a:xfrm>
          <a:prstGeom prst="rect">
            <a:avLst/>
          </a:prstGeom>
          <a:noFill/>
        </p:spPr>
        <p:txBody>
          <a:bodyPr wrap="none" rtlCol="0">
            <a:spAutoFit/>
          </a:bodyPr>
          <a:lstStyle/>
          <a:p>
            <a:r>
              <a:rPr lang="ru-RU" b="1" dirty="0" smtClean="0"/>
              <a:t>10 задание</a:t>
            </a:r>
            <a:r>
              <a:rPr lang="ru-RU" dirty="0" smtClean="0"/>
              <a:t>: базовый уровень,</a:t>
            </a:r>
          </a:p>
          <a:p>
            <a:r>
              <a:rPr lang="ru-RU" dirty="0" smtClean="0"/>
              <a:t>категории ответов – 0, 1.</a:t>
            </a:r>
          </a:p>
          <a:p>
            <a:endParaRPr lang="ru-RU" dirty="0" smtClean="0"/>
          </a:p>
          <a:p>
            <a:r>
              <a:rPr lang="ru-RU" b="1" dirty="0" smtClean="0"/>
              <a:t>12 задание</a:t>
            </a:r>
            <a:r>
              <a:rPr lang="ru-RU" dirty="0" smtClean="0"/>
              <a:t>: повышенный уровень,</a:t>
            </a:r>
          </a:p>
          <a:p>
            <a:r>
              <a:rPr lang="ru-RU" dirty="0" smtClean="0"/>
              <a:t>категории ответов – 0, 1, 2.</a:t>
            </a:r>
          </a:p>
          <a:p>
            <a:endParaRPr lang="ru-RU" dirty="0" smtClean="0"/>
          </a:p>
          <a:p>
            <a:r>
              <a:rPr lang="ru-RU" b="1" dirty="0" smtClean="0"/>
              <a:t>14 задание</a:t>
            </a:r>
            <a:r>
              <a:rPr lang="ru-RU" dirty="0" smtClean="0"/>
              <a:t>: повышенный уровень,</a:t>
            </a:r>
          </a:p>
          <a:p>
            <a:r>
              <a:rPr lang="ru-RU" dirty="0" smtClean="0"/>
              <a:t>категории ответов – 0, 1.</a:t>
            </a:r>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t>Представление результатов</a:t>
            </a:r>
            <a:r>
              <a:rPr lang="en-US" sz="3200" b="1" dirty="0" smtClean="0"/>
              <a:t> </a:t>
            </a:r>
            <a:r>
              <a:rPr lang="ru-RU" sz="3200" b="1" dirty="0" smtClean="0"/>
              <a:t>учащихся</a:t>
            </a:r>
            <a:endParaRPr lang="ru-RU" sz="3200"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1113588"/>
            <a:ext cx="4786368" cy="189021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932040" y="1221600"/>
            <a:ext cx="3960440" cy="1836204"/>
          </a:xfrm>
          <a:prstGeom prst="rect">
            <a:avLst/>
          </a:prstGeom>
          <a:noFill/>
          <a:ln w="9525">
            <a:noFill/>
            <a:miter lim="800000"/>
            <a:headEnd/>
            <a:tailEnd/>
          </a:ln>
        </p:spPr>
      </p:pic>
      <p:pic>
        <p:nvPicPr>
          <p:cNvPr id="4097" name="Picture 1"/>
          <p:cNvPicPr>
            <a:picLocks noChangeAspect="1" noChangeArrowheads="1"/>
          </p:cNvPicPr>
          <p:nvPr/>
        </p:nvPicPr>
        <p:blipFill>
          <a:blip r:embed="rId4" cstate="print"/>
          <a:srcRect/>
          <a:stretch>
            <a:fillRect/>
          </a:stretch>
        </p:blipFill>
        <p:spPr bwMode="auto">
          <a:xfrm>
            <a:off x="395536" y="3327834"/>
            <a:ext cx="3528392" cy="1242138"/>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355975" y="1167594"/>
            <a:ext cx="4392000" cy="1836000"/>
          </a:xfrm>
          <a:prstGeom prst="rect">
            <a:avLst/>
          </a:prstGeom>
          <a:noFill/>
          <a:ln w="9525">
            <a:noFill/>
            <a:miter lim="800000"/>
            <a:headEnd/>
            <a:tailEnd/>
          </a:ln>
        </p:spPr>
      </p:pic>
      <p:pic>
        <p:nvPicPr>
          <p:cNvPr id="9" name="Picture 5"/>
          <p:cNvPicPr>
            <a:picLocks noChangeAspect="1" noChangeArrowheads="1"/>
          </p:cNvPicPr>
          <p:nvPr/>
        </p:nvPicPr>
        <p:blipFill>
          <a:blip r:embed="rId6" cstate="print"/>
          <a:srcRect/>
          <a:stretch>
            <a:fillRect/>
          </a:stretch>
        </p:blipFill>
        <p:spPr bwMode="auto">
          <a:xfrm>
            <a:off x="4427984" y="3057804"/>
            <a:ext cx="4248788" cy="1923678"/>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a:stretch>
            <a:fillRect/>
          </a:stretch>
        </p:blipFill>
        <p:spPr bwMode="auto">
          <a:xfrm>
            <a:off x="0" y="1113588"/>
            <a:ext cx="4376108" cy="18362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t>Представление результатов классов</a:t>
            </a:r>
            <a:endParaRPr lang="ru-RU" sz="3200" b="1" dirty="0"/>
          </a:p>
        </p:txBody>
      </p:sp>
      <p:pic>
        <p:nvPicPr>
          <p:cNvPr id="37890" name="Picture 2"/>
          <p:cNvPicPr>
            <a:picLocks noChangeAspect="1" noChangeArrowheads="1"/>
          </p:cNvPicPr>
          <p:nvPr/>
        </p:nvPicPr>
        <p:blipFill>
          <a:blip r:embed="rId2" cstate="print"/>
          <a:srcRect/>
          <a:stretch>
            <a:fillRect/>
          </a:stretch>
        </p:blipFill>
        <p:spPr bwMode="auto">
          <a:xfrm>
            <a:off x="0" y="1167594"/>
            <a:ext cx="4320480" cy="1895953"/>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4572000" y="1167594"/>
            <a:ext cx="3888432" cy="1913465"/>
          </a:xfrm>
          <a:prstGeom prst="rect">
            <a:avLst/>
          </a:prstGeom>
          <a:noFill/>
          <a:ln w="9525">
            <a:noFill/>
            <a:miter lim="800000"/>
            <a:headEnd/>
            <a:tailEnd/>
          </a:ln>
        </p:spPr>
      </p:pic>
      <p:pic>
        <p:nvPicPr>
          <p:cNvPr id="37892" name="Picture 4"/>
          <p:cNvPicPr>
            <a:picLocks noChangeAspect="1" noChangeArrowheads="1"/>
          </p:cNvPicPr>
          <p:nvPr/>
        </p:nvPicPr>
        <p:blipFill>
          <a:blip r:embed="rId4" cstate="print"/>
          <a:srcRect/>
          <a:stretch>
            <a:fillRect/>
          </a:stretch>
        </p:blipFill>
        <p:spPr bwMode="auto">
          <a:xfrm>
            <a:off x="4572000" y="3111810"/>
            <a:ext cx="4032448" cy="2031690"/>
          </a:xfrm>
          <a:prstGeom prst="rect">
            <a:avLst/>
          </a:prstGeom>
          <a:noFill/>
          <a:ln w="9525">
            <a:noFill/>
            <a:miter lim="800000"/>
            <a:headEnd/>
            <a:tailEnd/>
          </a:ln>
        </p:spPr>
      </p:pic>
      <p:pic>
        <p:nvPicPr>
          <p:cNvPr id="37893" name="Picture 5"/>
          <p:cNvPicPr>
            <a:picLocks noChangeAspect="1" noChangeArrowheads="1"/>
          </p:cNvPicPr>
          <p:nvPr/>
        </p:nvPicPr>
        <p:blipFill>
          <a:blip r:embed="rId5" cstate="print"/>
          <a:srcRect/>
          <a:stretch>
            <a:fillRect/>
          </a:stretch>
        </p:blipFill>
        <p:spPr bwMode="auto">
          <a:xfrm>
            <a:off x="467545" y="3219822"/>
            <a:ext cx="3467475" cy="15093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t>Представление результатов учащегося в конце 1 и 2 классов в Т-баллах</a:t>
            </a:r>
            <a:endParaRPr lang="ru-RU" sz="3600" dirty="0"/>
          </a:p>
        </p:txBody>
      </p:sp>
      <p:pic>
        <p:nvPicPr>
          <p:cNvPr id="4" name="Picture 2"/>
          <p:cNvPicPr>
            <a:picLocks noChangeAspect="1" noChangeArrowheads="1"/>
          </p:cNvPicPr>
          <p:nvPr/>
        </p:nvPicPr>
        <p:blipFill>
          <a:blip r:embed="rId2" cstate="print"/>
          <a:srcRect/>
          <a:stretch>
            <a:fillRect/>
          </a:stretch>
        </p:blipFill>
        <p:spPr bwMode="auto">
          <a:xfrm>
            <a:off x="1259632" y="1167594"/>
            <a:ext cx="3024336" cy="3759847"/>
          </a:xfrm>
          <a:prstGeom prst="rect">
            <a:avLst/>
          </a:prstGeom>
          <a:noFill/>
          <a:ln w="3175">
            <a:solidFill>
              <a:schemeClr val="tx1"/>
            </a:solid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004049" y="3921900"/>
            <a:ext cx="2520281" cy="1000700"/>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Заголовок 1"/>
          <p:cNvSpPr>
            <a:spLocks noGrp="1"/>
          </p:cNvSpPr>
          <p:nvPr>
            <p:ph type="title"/>
          </p:nvPr>
        </p:nvSpPr>
        <p:spPr/>
        <p:txBody>
          <a:bodyPr/>
          <a:lstStyle/>
          <a:p>
            <a:pPr algn="ctr"/>
            <a:r>
              <a:rPr lang="ru-RU" altLang="ru-RU" sz="2800" smtClean="0"/>
              <a:t>Динамика образовательных достижений и личностного развития учащегося 3-го класса </a:t>
            </a:r>
          </a:p>
        </p:txBody>
      </p:sp>
      <p:pic>
        <p:nvPicPr>
          <p:cNvPr id="102403" name="Picture 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71550"/>
            <a:ext cx="8991600"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marL="4751388" algn="just"/>
            <a:r>
              <a:rPr lang="ru-RU" sz="2000" dirty="0" smtClean="0">
                <a:solidFill>
                  <a:schemeClr val="bg1"/>
                </a:solidFill>
              </a:rPr>
              <a:t>Оценка отношений младших школьников к учебной деятельности</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tabLst>
                <a:tab pos="457200" algn="l"/>
              </a:tabLst>
            </a:pPr>
            <a:r>
              <a:rPr lang="ru-RU" sz="2400" dirty="0" smtClean="0">
                <a:solidFill>
                  <a:schemeClr val="tx1"/>
                </a:solidFill>
              </a:rPr>
              <a:t>Ля-Ля-Ля</a:t>
            </a:r>
          </a:p>
          <a:p>
            <a:pPr algn="just"/>
            <a:endParaRPr lang="ru-RU" sz="2400" dirty="0">
              <a:solidFill>
                <a:schemeClr val="tx1"/>
              </a:solidFill>
            </a:endParaRPr>
          </a:p>
        </p:txBody>
      </p:sp>
      <p:pic>
        <p:nvPicPr>
          <p:cNvPr id="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388" y="0"/>
            <a:ext cx="4800600" cy="5001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5508626" y="2193131"/>
            <a:ext cx="1871663" cy="646331"/>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i="1" dirty="0"/>
              <a:t>Методика</a:t>
            </a:r>
          </a:p>
          <a:p>
            <a:pPr algn="ctr" eaLnBrk="1" hangingPunct="1"/>
            <a:r>
              <a:rPr lang="ru-RU" altLang="ru-RU" i="1" dirty="0"/>
              <a:t>«Настроение»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6"/>
          <p:cNvSpPr txBox="1">
            <a:spLocks noChangeArrowheads="1"/>
          </p:cNvSpPr>
          <p:nvPr/>
        </p:nvSpPr>
        <p:spPr bwMode="auto">
          <a:xfrm>
            <a:off x="1476375" y="482204"/>
            <a:ext cx="6553200" cy="486287"/>
          </a:xfrm>
          <a:prstGeom prst="rect">
            <a:avLst/>
          </a:prstGeom>
          <a:gradFill rotWithShape="1">
            <a:gsLst>
              <a:gs pos="0">
                <a:srgbClr val="F3F9FA"/>
              </a:gs>
              <a:gs pos="100000">
                <a:srgbClr val="EEF7F8"/>
              </a:gs>
            </a:gsLst>
            <a:path path="shape">
              <a:fillToRect l="50000" t="50000" r="50000" b="50000"/>
            </a:path>
          </a:gradFill>
          <a:ln w="9525">
            <a:solidFill>
              <a:srgbClr val="FF0000"/>
            </a:solidFill>
            <a:miter lim="800000"/>
            <a:headEnd/>
            <a:tailEnd/>
          </a:ln>
        </p:spPr>
        <p:txBody>
          <a:bodyPr>
            <a:spAutoFit/>
          </a:bodyPr>
          <a:lstStyle/>
          <a:p>
            <a:pPr algn="ctr">
              <a:lnSpc>
                <a:spcPct val="80000"/>
              </a:lnSpc>
            </a:pPr>
            <a:r>
              <a:rPr lang="ru-RU" sz="3200">
                <a:solidFill>
                  <a:schemeClr val="tx2"/>
                </a:solidFill>
              </a:rPr>
              <a:t>ЛИЧНОСТНЫЕ РЕЗУЛЬТАТЫ</a:t>
            </a:r>
          </a:p>
        </p:txBody>
      </p:sp>
      <p:sp>
        <p:nvSpPr>
          <p:cNvPr id="26" name="AutoShape 2"/>
          <p:cNvSpPr>
            <a:spLocks noChangeArrowheads="1"/>
          </p:cNvSpPr>
          <p:nvPr/>
        </p:nvSpPr>
        <p:spPr bwMode="gray">
          <a:xfrm>
            <a:off x="215900" y="114301"/>
            <a:ext cx="8712200" cy="756047"/>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a:lnSpc>
                <a:spcPct val="80000"/>
              </a:lnSpc>
              <a:defRPr/>
            </a:pPr>
            <a:r>
              <a:rPr lang="ru-RU" sz="3200" b="1" dirty="0">
                <a:solidFill>
                  <a:schemeClr val="tx2"/>
                </a:solidFill>
                <a:effectLst>
                  <a:outerShdw blurRad="38100" dist="38100" dir="2700000" algn="tl">
                    <a:srgbClr val="000000"/>
                  </a:outerShdw>
                </a:effectLst>
                <a:cs typeface="+mn-cs"/>
              </a:rPr>
              <a:t>Методика «Настроение</a:t>
            </a:r>
            <a:r>
              <a:rPr lang="ru-RU" sz="3200" b="1" dirty="0" smtClean="0">
                <a:solidFill>
                  <a:schemeClr val="tx2"/>
                </a:solidFill>
                <a:effectLst>
                  <a:outerShdw blurRad="38100" dist="38100" dir="2700000" algn="tl">
                    <a:srgbClr val="000000"/>
                  </a:outerShdw>
                </a:effectLst>
                <a:cs typeface="+mn-cs"/>
              </a:rPr>
              <a:t>» (1-4 классы, не ФГОС)</a:t>
            </a:r>
            <a:endParaRPr lang="ru-RU" sz="3200" b="1" dirty="0">
              <a:solidFill>
                <a:schemeClr val="tx2"/>
              </a:solidFill>
              <a:effectLst>
                <a:outerShdw blurRad="38100" dist="38100" dir="2700000" algn="tl">
                  <a:srgbClr val="000000"/>
                </a:outerShdw>
              </a:effectLst>
              <a:cs typeface="+mn-cs"/>
            </a:endParaRPr>
          </a:p>
        </p:txBody>
      </p:sp>
      <p:graphicFrame>
        <p:nvGraphicFramePr>
          <p:cNvPr id="28" name="Таблица 27"/>
          <p:cNvGraphicFramePr>
            <a:graphicFrameLocks noGrp="1"/>
          </p:cNvGraphicFramePr>
          <p:nvPr/>
        </p:nvGraphicFramePr>
        <p:xfrm>
          <a:off x="457200" y="914400"/>
          <a:ext cx="7920880" cy="3947160"/>
        </p:xfrm>
        <a:graphic>
          <a:graphicData uri="http://schemas.openxmlformats.org/drawingml/2006/table">
            <a:tbl>
              <a:tblPr firstRow="1" bandRow="1">
                <a:tableStyleId>{21E4AEA4-8DFA-4A89-87EB-49C32662AFE0}</a:tableStyleId>
              </a:tblPr>
              <a:tblGrid>
                <a:gridCol w="4464497"/>
                <a:gridCol w="936104"/>
                <a:gridCol w="792088"/>
                <a:gridCol w="792088"/>
                <a:gridCol w="936103"/>
              </a:tblGrid>
              <a:tr h="274320">
                <a:tc rowSpan="2">
                  <a:txBody>
                    <a:bodyPr/>
                    <a:lstStyle/>
                    <a:p>
                      <a:pPr algn="ctr"/>
                      <a:r>
                        <a:rPr lang="ru-RU" sz="1400" dirty="0" smtClean="0"/>
                        <a:t>Ситуация</a:t>
                      </a:r>
                      <a:endParaRPr lang="ru-RU" sz="1400" dirty="0"/>
                    </a:p>
                  </a:txBody>
                  <a:tcPr marT="34290" marB="34290" anchor="ctr"/>
                </a:tc>
                <a:tc rowSpan="2">
                  <a:txBody>
                    <a:bodyPr/>
                    <a:lstStyle/>
                    <a:p>
                      <a:pPr algn="ctr"/>
                      <a:r>
                        <a:rPr lang="ru-RU" sz="1400" dirty="0" smtClean="0"/>
                        <a:t>Класс</a:t>
                      </a:r>
                      <a:endParaRPr lang="ru-RU" sz="1400" dirty="0"/>
                    </a:p>
                  </a:txBody>
                  <a:tcPr marT="34290" marB="34290" anchor="ctr"/>
                </a:tc>
                <a:tc gridSpan="3">
                  <a:txBody>
                    <a:bodyPr/>
                    <a:lstStyle/>
                    <a:p>
                      <a:pPr algn="ctr"/>
                      <a:r>
                        <a:rPr lang="ru-RU" sz="1400" dirty="0" smtClean="0"/>
                        <a:t>Настроение</a:t>
                      </a:r>
                      <a:endParaRPr lang="ru-RU" sz="1400" dirty="0"/>
                    </a:p>
                  </a:txBody>
                  <a:tcPr marT="34290" marB="34290" anchor="ctr"/>
                </a:tc>
                <a:tc hMerge="1">
                  <a:txBody>
                    <a:bodyPr/>
                    <a:lstStyle/>
                    <a:p>
                      <a:endParaRPr lang="ru-RU" dirty="0"/>
                    </a:p>
                  </a:txBody>
                  <a:tcPr/>
                </a:tc>
                <a:tc hMerge="1">
                  <a:txBody>
                    <a:bodyPr/>
                    <a:lstStyle/>
                    <a:p>
                      <a:endParaRPr lang="ru-RU" dirty="0"/>
                    </a:p>
                  </a:txBody>
                  <a:tcPr/>
                </a:tc>
              </a:tr>
              <a:tr h="274320">
                <a:tc vMerge="1">
                  <a:txBody>
                    <a:bodyPr/>
                    <a:lstStyle/>
                    <a:p>
                      <a:endParaRPr lang="ru-RU" dirty="0"/>
                    </a:p>
                  </a:txBody>
                  <a:tcPr>
                    <a:solidFill>
                      <a:schemeClr val="accent2"/>
                    </a:solidFill>
                  </a:tcPr>
                </a:tc>
                <a:tc vMerge="1">
                  <a:txBody>
                    <a:bodyPr/>
                    <a:lstStyle/>
                    <a:p>
                      <a:endParaRPr lang="ru-RU" dirty="0"/>
                    </a:p>
                  </a:txBody>
                  <a:tcPr>
                    <a:solidFill>
                      <a:schemeClr val="accent2"/>
                    </a:solidFill>
                  </a:tcPr>
                </a:tc>
                <a:tc>
                  <a:txBody>
                    <a:bodyPr/>
                    <a:lstStyle/>
                    <a:p>
                      <a:endParaRPr lang="ru-RU" sz="1400" dirty="0"/>
                    </a:p>
                  </a:txBody>
                  <a:tcPr marT="34290" marB="34290">
                    <a:solidFill>
                      <a:schemeClr val="accent2"/>
                    </a:solidFill>
                  </a:tcPr>
                </a:tc>
                <a:tc>
                  <a:txBody>
                    <a:bodyPr/>
                    <a:lstStyle/>
                    <a:p>
                      <a:endParaRPr lang="ru-RU" sz="1400" dirty="0"/>
                    </a:p>
                  </a:txBody>
                  <a:tcPr marT="34290" marB="34290">
                    <a:solidFill>
                      <a:schemeClr val="accent2"/>
                    </a:solidFill>
                  </a:tcPr>
                </a:tc>
                <a:tc>
                  <a:txBody>
                    <a:bodyPr/>
                    <a:lstStyle/>
                    <a:p>
                      <a:endParaRPr lang="ru-RU" sz="1400" dirty="0"/>
                    </a:p>
                  </a:txBody>
                  <a:tcPr marT="34290" marB="34290">
                    <a:solidFill>
                      <a:schemeClr val="accent2"/>
                    </a:solidFill>
                  </a:tcPr>
                </a:tc>
              </a:tr>
              <a:tr h="274320">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t>На уроках чтения</a:t>
                      </a:r>
                    </a:p>
                    <a:p>
                      <a:pPr algn="l"/>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66</a:t>
                      </a:r>
                      <a:endParaRPr lang="ru-RU" sz="1400" b="1" dirty="0"/>
                    </a:p>
                  </a:txBody>
                  <a:tcPr marT="34290" marB="34290"/>
                </a:tc>
                <a:tc>
                  <a:txBody>
                    <a:bodyPr/>
                    <a:lstStyle/>
                    <a:p>
                      <a:pPr algn="ctr"/>
                      <a:r>
                        <a:rPr lang="ru-RU" sz="1400" b="1" dirty="0" smtClean="0"/>
                        <a:t>24</a:t>
                      </a:r>
                      <a:endParaRPr lang="ru-RU" sz="1400" b="1" dirty="0"/>
                    </a:p>
                  </a:txBody>
                  <a:tcPr marT="34290" marB="34290"/>
                </a:tc>
                <a:tc>
                  <a:txBody>
                    <a:bodyPr/>
                    <a:lstStyle/>
                    <a:p>
                      <a:pPr algn="ctr"/>
                      <a:r>
                        <a:rPr lang="ru-RU" sz="1400" b="1" dirty="0" smtClean="0"/>
                        <a:t>6</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69</a:t>
                      </a:r>
                      <a:endParaRPr lang="ru-RU" sz="1400" b="1" dirty="0"/>
                    </a:p>
                  </a:txBody>
                  <a:tcPr marT="34290" marB="34290"/>
                </a:tc>
                <a:tc>
                  <a:txBody>
                    <a:bodyPr/>
                    <a:lstStyle/>
                    <a:p>
                      <a:pPr algn="ctr"/>
                      <a:r>
                        <a:rPr lang="ru-RU" sz="1400" b="1" dirty="0" smtClean="0"/>
                        <a:t>26</a:t>
                      </a:r>
                      <a:endParaRPr lang="ru-RU" sz="1400" b="1" dirty="0"/>
                    </a:p>
                  </a:txBody>
                  <a:tcPr marT="34290" marB="34290"/>
                </a:tc>
                <a:tc>
                  <a:txBody>
                    <a:bodyPr/>
                    <a:lstStyle/>
                    <a:p>
                      <a:pPr algn="ctr"/>
                      <a:r>
                        <a:rPr lang="ru-RU" sz="1400" b="1" dirty="0" smtClean="0"/>
                        <a:t>3</a:t>
                      </a:r>
                      <a:endParaRPr lang="ru-RU" sz="1400" b="1" dirty="0"/>
                    </a:p>
                  </a:txBody>
                  <a:tcPr marT="34290" marB="34290"/>
                </a:tc>
              </a:tr>
              <a:tr h="274320">
                <a:tc vMerge="1">
                  <a:txBody>
                    <a:bodyPr/>
                    <a:lstStyle/>
                    <a:p>
                      <a:endParaRPr lang="ru-RU"/>
                    </a:p>
                  </a:txBody>
                  <a:tcPr/>
                </a:tc>
                <a:tc>
                  <a:txBody>
                    <a:bodyPr/>
                    <a:lstStyle/>
                    <a:p>
                      <a:pPr algn="ctr"/>
                      <a:r>
                        <a:rPr lang="ru-RU" sz="1400" b="1" dirty="0" smtClean="0"/>
                        <a:t>3</a:t>
                      </a:r>
                      <a:endParaRPr lang="ru-RU" sz="1400" b="1" dirty="0"/>
                    </a:p>
                  </a:txBody>
                  <a:tcPr marT="34290" marB="34290"/>
                </a:tc>
                <a:tc>
                  <a:txBody>
                    <a:bodyPr/>
                    <a:lstStyle/>
                    <a:p>
                      <a:pPr algn="ctr"/>
                      <a:r>
                        <a:rPr lang="ru-RU" sz="1400" b="1" dirty="0" smtClean="0"/>
                        <a:t>64</a:t>
                      </a:r>
                      <a:endParaRPr lang="ru-RU" sz="1400" b="1" dirty="0"/>
                    </a:p>
                  </a:txBody>
                  <a:tcPr marT="34290" marB="34290"/>
                </a:tc>
                <a:tc>
                  <a:txBody>
                    <a:bodyPr/>
                    <a:lstStyle/>
                    <a:p>
                      <a:pPr algn="ctr"/>
                      <a:r>
                        <a:rPr lang="ru-RU" sz="1400" b="1" dirty="0" smtClean="0"/>
                        <a:t>31</a:t>
                      </a:r>
                      <a:endParaRPr lang="ru-RU" sz="1400" b="1" dirty="0"/>
                    </a:p>
                  </a:txBody>
                  <a:tcPr marT="34290" marB="34290"/>
                </a:tc>
                <a:tc>
                  <a:txBody>
                    <a:bodyPr/>
                    <a:lstStyle/>
                    <a:p>
                      <a:pPr algn="ctr"/>
                      <a:r>
                        <a:rPr lang="ru-RU" sz="1400" b="1" dirty="0" smtClean="0"/>
                        <a:t>3</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61</a:t>
                      </a:r>
                      <a:endParaRPr lang="ru-RU" sz="1400" b="1" dirty="0"/>
                    </a:p>
                  </a:txBody>
                  <a:tcPr marT="34290" marB="34290"/>
                </a:tc>
                <a:tc>
                  <a:txBody>
                    <a:bodyPr/>
                    <a:lstStyle/>
                    <a:p>
                      <a:pPr algn="ctr"/>
                      <a:r>
                        <a:rPr lang="ru-RU" sz="1400" b="1" dirty="0" smtClean="0"/>
                        <a:t>35</a:t>
                      </a:r>
                      <a:endParaRPr lang="ru-RU" sz="1400" b="1" dirty="0"/>
                    </a:p>
                  </a:txBody>
                  <a:tcPr marT="34290" marB="34290"/>
                </a:tc>
                <a:tc>
                  <a:txBody>
                    <a:bodyPr/>
                    <a:lstStyle/>
                    <a:p>
                      <a:pPr algn="ctr"/>
                      <a:r>
                        <a:rPr lang="ru-RU" sz="1400" b="1" dirty="0" smtClean="0"/>
                        <a:t>3</a:t>
                      </a:r>
                      <a:endParaRPr lang="ru-RU" sz="1400" b="1" dirty="0"/>
                    </a:p>
                  </a:txBody>
                  <a:tcPr marT="34290" marB="34290"/>
                </a:tc>
              </a:tr>
              <a:tr h="274320">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t>На уроках русского языка</a:t>
                      </a:r>
                    </a:p>
                    <a:p>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55</a:t>
                      </a:r>
                      <a:endParaRPr lang="ru-RU" sz="1400" b="1" dirty="0"/>
                    </a:p>
                  </a:txBody>
                  <a:tcPr marT="34290" marB="34290"/>
                </a:tc>
                <a:tc>
                  <a:txBody>
                    <a:bodyPr/>
                    <a:lstStyle/>
                    <a:p>
                      <a:pPr algn="ctr"/>
                      <a:r>
                        <a:rPr lang="ru-RU" sz="1400" b="1" dirty="0" smtClean="0"/>
                        <a:t>30</a:t>
                      </a:r>
                      <a:endParaRPr lang="ru-RU" sz="1400" b="1" dirty="0"/>
                    </a:p>
                  </a:txBody>
                  <a:tcPr marT="34290" marB="34290"/>
                </a:tc>
                <a:tc>
                  <a:txBody>
                    <a:bodyPr/>
                    <a:lstStyle/>
                    <a:p>
                      <a:pPr algn="ctr"/>
                      <a:r>
                        <a:rPr lang="ru-RU" sz="1400" b="1" dirty="0" smtClean="0"/>
                        <a:t>11</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47</a:t>
                      </a:r>
                      <a:endParaRPr lang="ru-RU" sz="1400" b="1" dirty="0"/>
                    </a:p>
                  </a:txBody>
                  <a:tcPr marT="34290" marB="34290"/>
                </a:tc>
                <a:tc>
                  <a:txBody>
                    <a:bodyPr/>
                    <a:lstStyle/>
                    <a:p>
                      <a:pPr algn="ctr"/>
                      <a:r>
                        <a:rPr lang="ru-RU" sz="1400" b="1" dirty="0" smtClean="0"/>
                        <a:t>40</a:t>
                      </a:r>
                      <a:endParaRPr lang="ru-RU" sz="1400" b="1" dirty="0"/>
                    </a:p>
                  </a:txBody>
                  <a:tcPr marT="34290" marB="34290"/>
                </a:tc>
                <a:tc>
                  <a:txBody>
                    <a:bodyPr/>
                    <a:lstStyle/>
                    <a:p>
                      <a:pPr algn="ctr"/>
                      <a:r>
                        <a:rPr lang="ru-RU" sz="1400" b="1" dirty="0" smtClean="0"/>
                        <a:t>10</a:t>
                      </a:r>
                      <a:endParaRPr lang="ru-RU" sz="1400" b="1" dirty="0"/>
                    </a:p>
                  </a:txBody>
                  <a:tcPr marT="34290" marB="34290"/>
                </a:tc>
              </a:tr>
              <a:tr h="274320">
                <a:tc vMerge="1">
                  <a:txBody>
                    <a:bodyPr/>
                    <a:lstStyle/>
                    <a:p>
                      <a:endParaRPr lang="ru-RU"/>
                    </a:p>
                  </a:txBody>
                  <a:tcPr/>
                </a:tc>
                <a:tc>
                  <a:txBody>
                    <a:bodyPr/>
                    <a:lstStyle/>
                    <a:p>
                      <a:pPr algn="ctr"/>
                      <a:r>
                        <a:rPr lang="ru-RU" sz="1400" b="1" dirty="0" smtClean="0"/>
                        <a:t>3</a:t>
                      </a:r>
                      <a:endParaRPr lang="ru-RU" sz="1400" b="1" dirty="0"/>
                    </a:p>
                  </a:txBody>
                  <a:tcPr marT="34290" marB="34290"/>
                </a:tc>
                <a:tc>
                  <a:txBody>
                    <a:bodyPr/>
                    <a:lstStyle/>
                    <a:p>
                      <a:pPr algn="ctr"/>
                      <a:r>
                        <a:rPr lang="ru-RU" sz="1400" b="1" dirty="0" smtClean="0"/>
                        <a:t>40</a:t>
                      </a:r>
                      <a:endParaRPr lang="ru-RU" sz="1400" b="1" dirty="0"/>
                    </a:p>
                  </a:txBody>
                  <a:tcPr marT="34290" marB="34290"/>
                </a:tc>
                <a:tc>
                  <a:txBody>
                    <a:bodyPr/>
                    <a:lstStyle/>
                    <a:p>
                      <a:pPr algn="ctr"/>
                      <a:r>
                        <a:rPr lang="ru-RU" sz="1400" b="1" dirty="0" smtClean="0"/>
                        <a:t>48</a:t>
                      </a:r>
                      <a:endParaRPr lang="ru-RU" sz="1400" b="1" dirty="0"/>
                    </a:p>
                  </a:txBody>
                  <a:tcPr marT="34290" marB="34290"/>
                </a:tc>
                <a:tc>
                  <a:txBody>
                    <a:bodyPr/>
                    <a:lstStyle/>
                    <a:p>
                      <a:pPr algn="ctr"/>
                      <a:r>
                        <a:rPr lang="ru-RU" sz="1400" b="1" dirty="0" smtClean="0"/>
                        <a:t>12</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36</a:t>
                      </a:r>
                      <a:endParaRPr lang="ru-RU" sz="1400" b="1" dirty="0"/>
                    </a:p>
                  </a:txBody>
                  <a:tcPr marT="34290" marB="34290"/>
                </a:tc>
                <a:tc>
                  <a:txBody>
                    <a:bodyPr/>
                    <a:lstStyle/>
                    <a:p>
                      <a:pPr algn="ctr"/>
                      <a:r>
                        <a:rPr lang="ru-RU" sz="1400" b="1" dirty="0" smtClean="0"/>
                        <a:t>53</a:t>
                      </a:r>
                      <a:endParaRPr lang="ru-RU" sz="1400" b="1" dirty="0"/>
                    </a:p>
                  </a:txBody>
                  <a:tcPr marT="34290" marB="34290"/>
                </a:tc>
                <a:tc>
                  <a:txBody>
                    <a:bodyPr/>
                    <a:lstStyle/>
                    <a:p>
                      <a:pPr algn="ctr"/>
                      <a:r>
                        <a:rPr lang="ru-RU" sz="1400" b="1" dirty="0" smtClean="0"/>
                        <a:t>10</a:t>
                      </a:r>
                      <a:endParaRPr lang="ru-RU" sz="1400" b="1" dirty="0"/>
                    </a:p>
                  </a:txBody>
                  <a:tcPr marT="34290" marB="34290"/>
                </a:tc>
              </a:tr>
              <a:tr h="274320">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t>На уроках математики</a:t>
                      </a:r>
                    </a:p>
                    <a:p>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68</a:t>
                      </a:r>
                      <a:endParaRPr lang="ru-RU" sz="1400" b="1" dirty="0"/>
                    </a:p>
                  </a:txBody>
                  <a:tcPr marT="34290" marB="34290"/>
                </a:tc>
                <a:tc>
                  <a:txBody>
                    <a:bodyPr/>
                    <a:lstStyle/>
                    <a:p>
                      <a:pPr algn="ctr"/>
                      <a:r>
                        <a:rPr lang="ru-RU" sz="1400" b="1" dirty="0" smtClean="0"/>
                        <a:t>20</a:t>
                      </a:r>
                      <a:endParaRPr lang="ru-RU" sz="1400" b="1" dirty="0"/>
                    </a:p>
                  </a:txBody>
                  <a:tcPr marT="34290" marB="34290"/>
                </a:tc>
                <a:tc>
                  <a:txBody>
                    <a:bodyPr/>
                    <a:lstStyle/>
                    <a:p>
                      <a:pPr algn="ctr"/>
                      <a:r>
                        <a:rPr lang="ru-RU" sz="1400" b="1" dirty="0" smtClean="0"/>
                        <a:t>10</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65</a:t>
                      </a:r>
                      <a:endParaRPr lang="ru-RU" sz="1400" b="1" dirty="0"/>
                    </a:p>
                  </a:txBody>
                  <a:tcPr marT="34290" marB="34290"/>
                </a:tc>
                <a:tc>
                  <a:txBody>
                    <a:bodyPr/>
                    <a:lstStyle/>
                    <a:p>
                      <a:pPr algn="ctr"/>
                      <a:r>
                        <a:rPr lang="ru-RU" sz="1400" b="1" dirty="0" smtClean="0"/>
                        <a:t>26</a:t>
                      </a:r>
                      <a:endParaRPr lang="ru-RU" sz="1400" b="1" dirty="0"/>
                    </a:p>
                  </a:txBody>
                  <a:tcPr marT="34290" marB="34290"/>
                </a:tc>
                <a:tc>
                  <a:txBody>
                    <a:bodyPr/>
                    <a:lstStyle/>
                    <a:p>
                      <a:pPr algn="ctr"/>
                      <a:r>
                        <a:rPr lang="ru-RU" sz="1400" b="1" dirty="0" smtClean="0"/>
                        <a:t>7</a:t>
                      </a:r>
                      <a:endParaRPr lang="ru-RU" sz="1400" b="1" dirty="0"/>
                    </a:p>
                  </a:txBody>
                  <a:tcPr marT="34290" marB="34290"/>
                </a:tc>
              </a:tr>
              <a:tr h="274320">
                <a:tc vMerge="1">
                  <a:txBody>
                    <a:bodyPr/>
                    <a:lstStyle/>
                    <a:p>
                      <a:endParaRPr lang="ru-RU"/>
                    </a:p>
                  </a:txBody>
                  <a:tcPr/>
                </a:tc>
                <a:tc>
                  <a:txBody>
                    <a:bodyPr/>
                    <a:lstStyle/>
                    <a:p>
                      <a:pPr algn="ctr"/>
                      <a:r>
                        <a:rPr lang="ru-RU" sz="1400" b="1" dirty="0" smtClean="0"/>
                        <a:t>3</a:t>
                      </a:r>
                      <a:endParaRPr lang="ru-RU" sz="1400" b="1" dirty="0"/>
                    </a:p>
                  </a:txBody>
                  <a:tcPr marT="34290" marB="34290"/>
                </a:tc>
                <a:tc>
                  <a:txBody>
                    <a:bodyPr/>
                    <a:lstStyle/>
                    <a:p>
                      <a:pPr algn="ctr"/>
                      <a:r>
                        <a:rPr lang="ru-RU" sz="1400" b="1" dirty="0" smtClean="0"/>
                        <a:t>65</a:t>
                      </a:r>
                      <a:endParaRPr lang="ru-RU" sz="1400" b="1" dirty="0"/>
                    </a:p>
                  </a:txBody>
                  <a:tcPr marT="34290" marB="34290"/>
                </a:tc>
                <a:tc>
                  <a:txBody>
                    <a:bodyPr/>
                    <a:lstStyle/>
                    <a:p>
                      <a:pPr algn="ctr"/>
                      <a:r>
                        <a:rPr lang="ru-RU" sz="1400" b="1" dirty="0" smtClean="0"/>
                        <a:t>28</a:t>
                      </a:r>
                      <a:endParaRPr lang="ru-RU" sz="1400" b="1" dirty="0"/>
                    </a:p>
                  </a:txBody>
                  <a:tcPr marT="34290" marB="34290"/>
                </a:tc>
                <a:tc>
                  <a:txBody>
                    <a:bodyPr/>
                    <a:lstStyle/>
                    <a:p>
                      <a:pPr algn="ctr"/>
                      <a:r>
                        <a:rPr lang="ru-RU" sz="1400" b="1" dirty="0" smtClean="0"/>
                        <a:t>6</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60</a:t>
                      </a:r>
                      <a:endParaRPr lang="ru-RU" sz="1400" b="1" dirty="0"/>
                    </a:p>
                  </a:txBody>
                  <a:tcPr marT="34290" marB="34290"/>
                </a:tc>
                <a:tc>
                  <a:txBody>
                    <a:bodyPr/>
                    <a:lstStyle/>
                    <a:p>
                      <a:pPr algn="ctr"/>
                      <a:r>
                        <a:rPr lang="ru-RU" sz="1400" b="1" dirty="0" smtClean="0"/>
                        <a:t>31</a:t>
                      </a:r>
                      <a:endParaRPr lang="ru-RU" sz="1400" b="1" dirty="0"/>
                    </a:p>
                  </a:txBody>
                  <a:tcPr marT="34290" marB="34290"/>
                </a:tc>
                <a:tc>
                  <a:txBody>
                    <a:bodyPr/>
                    <a:lstStyle/>
                    <a:p>
                      <a:pPr algn="ctr"/>
                      <a:r>
                        <a:rPr lang="ru-RU" sz="1400" b="1" dirty="0" smtClean="0"/>
                        <a:t>7</a:t>
                      </a:r>
                      <a:endParaRPr lang="ru-RU" sz="1400" b="1" dirty="0"/>
                    </a:p>
                  </a:txBody>
                  <a:tcPr marT="34290" marB="34290"/>
                </a:tc>
              </a:tr>
            </a:tbl>
          </a:graphicData>
        </a:graphic>
      </p:graphicFrame>
      <p:grpSp>
        <p:nvGrpSpPr>
          <p:cNvPr id="2" name="Группа 32"/>
          <p:cNvGrpSpPr>
            <a:grpSpLocks/>
          </p:cNvGrpSpPr>
          <p:nvPr/>
        </p:nvGrpSpPr>
        <p:grpSpPr bwMode="auto">
          <a:xfrm>
            <a:off x="5943601" y="1143000"/>
            <a:ext cx="2227263" cy="378619"/>
            <a:chOff x="6084168" y="2348880"/>
            <a:chExt cx="2227968" cy="504055"/>
          </a:xfrm>
        </p:grpSpPr>
        <p:pic>
          <p:nvPicPr>
            <p:cNvPr id="90199" name="Рисунок 28"/>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6084168" y="2348880"/>
              <a:ext cx="576064" cy="504055"/>
            </a:xfrm>
            <a:prstGeom prst="rect">
              <a:avLst/>
            </a:prstGeom>
            <a:noFill/>
            <a:ln w="9525">
              <a:noFill/>
              <a:miter lim="800000"/>
              <a:headEnd/>
              <a:tailEnd/>
            </a:ln>
          </p:spPr>
        </p:pic>
        <p:pic>
          <p:nvPicPr>
            <p:cNvPr id="90200" name="Рисунок 30"/>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6846410" y="2348880"/>
              <a:ext cx="576001" cy="504000"/>
            </a:xfrm>
            <a:prstGeom prst="rect">
              <a:avLst/>
            </a:prstGeom>
            <a:noFill/>
            <a:ln w="9525">
              <a:noFill/>
              <a:miter lim="800000"/>
              <a:headEnd/>
              <a:tailEnd/>
            </a:ln>
          </p:spPr>
        </p:pic>
        <p:pic>
          <p:nvPicPr>
            <p:cNvPr id="90201" name="Рисунок 31"/>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7608651" y="2348880"/>
              <a:ext cx="703485" cy="50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6"/>
          <p:cNvSpPr txBox="1">
            <a:spLocks noChangeArrowheads="1"/>
          </p:cNvSpPr>
          <p:nvPr/>
        </p:nvSpPr>
        <p:spPr bwMode="auto">
          <a:xfrm>
            <a:off x="1476375" y="482204"/>
            <a:ext cx="6553200" cy="486287"/>
          </a:xfrm>
          <a:prstGeom prst="rect">
            <a:avLst/>
          </a:prstGeom>
          <a:gradFill rotWithShape="1">
            <a:gsLst>
              <a:gs pos="0">
                <a:srgbClr val="F3F9FA"/>
              </a:gs>
              <a:gs pos="100000">
                <a:srgbClr val="EEF7F8"/>
              </a:gs>
            </a:gsLst>
            <a:path path="shape">
              <a:fillToRect l="50000" t="50000" r="50000" b="50000"/>
            </a:path>
          </a:gradFill>
          <a:ln w="9525">
            <a:solidFill>
              <a:srgbClr val="FF0000"/>
            </a:solidFill>
            <a:miter lim="800000"/>
            <a:headEnd/>
            <a:tailEnd/>
          </a:ln>
        </p:spPr>
        <p:txBody>
          <a:bodyPr>
            <a:spAutoFit/>
          </a:bodyPr>
          <a:lstStyle/>
          <a:p>
            <a:pPr algn="ctr">
              <a:lnSpc>
                <a:spcPct val="80000"/>
              </a:lnSpc>
            </a:pPr>
            <a:r>
              <a:rPr lang="ru-RU" sz="3200">
                <a:solidFill>
                  <a:schemeClr val="tx2"/>
                </a:solidFill>
              </a:rPr>
              <a:t>ЛИЧНОСТНЫЕ РЕЗУЛЬТАТЫ</a:t>
            </a:r>
          </a:p>
        </p:txBody>
      </p:sp>
      <p:sp>
        <p:nvSpPr>
          <p:cNvPr id="26" name="AutoShape 2"/>
          <p:cNvSpPr>
            <a:spLocks noChangeArrowheads="1"/>
          </p:cNvSpPr>
          <p:nvPr/>
        </p:nvSpPr>
        <p:spPr bwMode="gray">
          <a:xfrm>
            <a:off x="215900" y="114301"/>
            <a:ext cx="8712200" cy="756047"/>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a:lnSpc>
                <a:spcPct val="80000"/>
              </a:lnSpc>
              <a:defRPr/>
            </a:pPr>
            <a:r>
              <a:rPr lang="ru-RU" sz="3200" b="1" dirty="0">
                <a:solidFill>
                  <a:schemeClr val="tx2"/>
                </a:solidFill>
                <a:effectLst>
                  <a:outerShdw blurRad="38100" dist="38100" dir="2700000" algn="tl">
                    <a:srgbClr val="000000"/>
                  </a:outerShdw>
                </a:effectLst>
                <a:cs typeface="+mn-cs"/>
              </a:rPr>
              <a:t>Методика «Настроение</a:t>
            </a:r>
            <a:r>
              <a:rPr lang="ru-RU" sz="3200" b="1" dirty="0" smtClean="0">
                <a:solidFill>
                  <a:schemeClr val="tx2"/>
                </a:solidFill>
                <a:effectLst>
                  <a:outerShdw blurRad="38100" dist="38100" dir="2700000" algn="tl">
                    <a:srgbClr val="000000"/>
                  </a:outerShdw>
                </a:effectLst>
                <a:cs typeface="+mn-cs"/>
              </a:rPr>
              <a:t>» (1-4 классы, не ФГОС)</a:t>
            </a:r>
            <a:endParaRPr lang="ru-RU" sz="3200" b="1" dirty="0">
              <a:solidFill>
                <a:schemeClr val="tx2"/>
              </a:solidFill>
              <a:effectLst>
                <a:outerShdw blurRad="38100" dist="38100" dir="2700000" algn="tl">
                  <a:srgbClr val="000000"/>
                </a:outerShdw>
              </a:effectLst>
              <a:cs typeface="+mn-cs"/>
            </a:endParaRPr>
          </a:p>
        </p:txBody>
      </p:sp>
      <p:graphicFrame>
        <p:nvGraphicFramePr>
          <p:cNvPr id="28" name="Таблица 27"/>
          <p:cNvGraphicFramePr>
            <a:graphicFrameLocks noGrp="1"/>
          </p:cNvGraphicFramePr>
          <p:nvPr/>
        </p:nvGraphicFramePr>
        <p:xfrm>
          <a:off x="609600" y="914400"/>
          <a:ext cx="7848600" cy="3947160"/>
        </p:xfrm>
        <a:graphic>
          <a:graphicData uri="http://schemas.openxmlformats.org/drawingml/2006/table">
            <a:tbl>
              <a:tblPr firstRow="1" bandRow="1">
                <a:tableStyleId>{21E4AEA4-8DFA-4A89-87EB-49C32662AFE0}</a:tableStyleId>
              </a:tblPr>
              <a:tblGrid>
                <a:gridCol w="4423757"/>
                <a:gridCol w="927562"/>
                <a:gridCol w="784860"/>
                <a:gridCol w="784860"/>
                <a:gridCol w="927561"/>
              </a:tblGrid>
              <a:tr h="274320">
                <a:tc rowSpan="2">
                  <a:txBody>
                    <a:bodyPr/>
                    <a:lstStyle/>
                    <a:p>
                      <a:pPr algn="ctr"/>
                      <a:r>
                        <a:rPr lang="ru-RU" sz="1400" dirty="0" smtClean="0"/>
                        <a:t>Ситуация</a:t>
                      </a:r>
                      <a:endParaRPr lang="ru-RU" sz="1400" dirty="0"/>
                    </a:p>
                  </a:txBody>
                  <a:tcPr marT="34290" marB="34290" anchor="ctr"/>
                </a:tc>
                <a:tc rowSpan="2">
                  <a:txBody>
                    <a:bodyPr/>
                    <a:lstStyle/>
                    <a:p>
                      <a:pPr algn="ctr"/>
                      <a:r>
                        <a:rPr lang="ru-RU" sz="1400" dirty="0" smtClean="0"/>
                        <a:t>Класс</a:t>
                      </a:r>
                      <a:endParaRPr lang="ru-RU" sz="1400" dirty="0"/>
                    </a:p>
                  </a:txBody>
                  <a:tcPr marT="34290" marB="34290" anchor="ctr"/>
                </a:tc>
                <a:tc gridSpan="3">
                  <a:txBody>
                    <a:bodyPr/>
                    <a:lstStyle/>
                    <a:p>
                      <a:pPr algn="ctr"/>
                      <a:r>
                        <a:rPr lang="ru-RU" sz="1400" dirty="0" smtClean="0"/>
                        <a:t>Настроение</a:t>
                      </a:r>
                      <a:endParaRPr lang="ru-RU" sz="1400" dirty="0"/>
                    </a:p>
                  </a:txBody>
                  <a:tcPr marT="34290" marB="34290" anchor="ctr"/>
                </a:tc>
                <a:tc hMerge="1">
                  <a:txBody>
                    <a:bodyPr/>
                    <a:lstStyle/>
                    <a:p>
                      <a:endParaRPr lang="ru-RU" dirty="0"/>
                    </a:p>
                  </a:txBody>
                  <a:tcPr/>
                </a:tc>
                <a:tc hMerge="1">
                  <a:txBody>
                    <a:bodyPr/>
                    <a:lstStyle/>
                    <a:p>
                      <a:endParaRPr lang="ru-RU" dirty="0"/>
                    </a:p>
                  </a:txBody>
                  <a:tcPr/>
                </a:tc>
              </a:tr>
              <a:tr h="274320">
                <a:tc vMerge="1">
                  <a:txBody>
                    <a:bodyPr/>
                    <a:lstStyle/>
                    <a:p>
                      <a:endParaRPr lang="ru-RU" dirty="0"/>
                    </a:p>
                  </a:txBody>
                  <a:tcPr>
                    <a:solidFill>
                      <a:schemeClr val="accent2"/>
                    </a:solidFill>
                  </a:tcPr>
                </a:tc>
                <a:tc vMerge="1">
                  <a:txBody>
                    <a:bodyPr/>
                    <a:lstStyle/>
                    <a:p>
                      <a:endParaRPr lang="ru-RU" dirty="0"/>
                    </a:p>
                  </a:txBody>
                  <a:tcPr>
                    <a:solidFill>
                      <a:schemeClr val="accent2"/>
                    </a:solidFill>
                  </a:tcPr>
                </a:tc>
                <a:tc>
                  <a:txBody>
                    <a:bodyPr/>
                    <a:lstStyle/>
                    <a:p>
                      <a:endParaRPr lang="ru-RU" sz="1400" dirty="0"/>
                    </a:p>
                  </a:txBody>
                  <a:tcPr marT="34290" marB="34290">
                    <a:solidFill>
                      <a:schemeClr val="accent2"/>
                    </a:solidFill>
                  </a:tcPr>
                </a:tc>
                <a:tc>
                  <a:txBody>
                    <a:bodyPr/>
                    <a:lstStyle/>
                    <a:p>
                      <a:endParaRPr lang="ru-RU" sz="1400" dirty="0"/>
                    </a:p>
                  </a:txBody>
                  <a:tcPr marT="34290" marB="34290">
                    <a:solidFill>
                      <a:schemeClr val="accent2"/>
                    </a:solidFill>
                  </a:tcPr>
                </a:tc>
                <a:tc>
                  <a:txBody>
                    <a:bodyPr/>
                    <a:lstStyle/>
                    <a:p>
                      <a:endParaRPr lang="ru-RU" sz="1400" dirty="0"/>
                    </a:p>
                  </a:txBody>
                  <a:tcPr marT="34290" marB="34290">
                    <a:solidFill>
                      <a:schemeClr val="accent2"/>
                    </a:solidFill>
                  </a:tcPr>
                </a:tc>
              </a:tr>
              <a:tr h="274320">
                <a:tc rowSpan="4">
                  <a:txBody>
                    <a:bodyPr/>
                    <a:lstStyle/>
                    <a:p>
                      <a:r>
                        <a:rPr lang="ru-RU" sz="1400" b="1" dirty="0" smtClean="0"/>
                        <a:t>На уроках физкультуры</a:t>
                      </a:r>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81</a:t>
                      </a:r>
                      <a:endParaRPr lang="ru-RU" sz="1400" b="1" dirty="0"/>
                    </a:p>
                  </a:txBody>
                  <a:tcPr marT="34290" marB="34290"/>
                </a:tc>
                <a:tc>
                  <a:txBody>
                    <a:bodyPr/>
                    <a:lstStyle/>
                    <a:p>
                      <a:pPr algn="ctr"/>
                      <a:r>
                        <a:rPr lang="ru-RU" sz="1400" b="1" dirty="0" smtClean="0"/>
                        <a:t>12</a:t>
                      </a:r>
                      <a:endParaRPr lang="ru-RU" sz="1400" b="1" dirty="0"/>
                    </a:p>
                  </a:txBody>
                  <a:tcPr marT="34290" marB="34290"/>
                </a:tc>
                <a:tc>
                  <a:txBody>
                    <a:bodyPr/>
                    <a:lstStyle/>
                    <a:p>
                      <a:pPr algn="ctr"/>
                      <a:r>
                        <a:rPr lang="ru-RU" sz="1400" b="1" dirty="0" smtClean="0"/>
                        <a:t>5</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85</a:t>
                      </a:r>
                      <a:endParaRPr lang="ru-RU" sz="1400" b="1" dirty="0"/>
                    </a:p>
                  </a:txBody>
                  <a:tcPr marT="34290" marB="34290"/>
                </a:tc>
                <a:tc>
                  <a:txBody>
                    <a:bodyPr/>
                    <a:lstStyle/>
                    <a:p>
                      <a:pPr algn="ctr"/>
                      <a:r>
                        <a:rPr lang="ru-RU" sz="1400" b="1" dirty="0" smtClean="0"/>
                        <a:t>11</a:t>
                      </a:r>
                      <a:endParaRPr lang="ru-RU" sz="1400" b="1" dirty="0"/>
                    </a:p>
                  </a:txBody>
                  <a:tcPr marT="34290" marB="34290"/>
                </a:tc>
                <a:tc>
                  <a:txBody>
                    <a:bodyPr/>
                    <a:lstStyle/>
                    <a:p>
                      <a:pPr algn="ctr"/>
                      <a:r>
                        <a:rPr lang="ru-RU" sz="1400" b="1" dirty="0" smtClean="0"/>
                        <a:t>3</a:t>
                      </a:r>
                      <a:endParaRPr lang="ru-RU" sz="1400" b="1" dirty="0"/>
                    </a:p>
                  </a:txBody>
                  <a:tcPr marT="34290" marB="34290"/>
                </a:tc>
              </a:tr>
              <a:tr h="274320">
                <a:tc vMerge="1">
                  <a:txBody>
                    <a:bodyPr/>
                    <a:lstStyle/>
                    <a:p>
                      <a:endParaRPr lang="ru-RU"/>
                    </a:p>
                  </a:txBody>
                  <a:tcPr/>
                </a:tc>
                <a:tc>
                  <a:txBody>
                    <a:bodyPr/>
                    <a:lstStyle/>
                    <a:p>
                      <a:pPr algn="ctr"/>
                      <a:r>
                        <a:rPr lang="ru-RU" sz="1400" b="1" dirty="0" smtClean="0"/>
                        <a:t>3</a:t>
                      </a:r>
                      <a:endParaRPr lang="ru-RU" sz="1400" b="1" dirty="0"/>
                    </a:p>
                  </a:txBody>
                  <a:tcPr marT="34290" marB="34290"/>
                </a:tc>
                <a:tc>
                  <a:txBody>
                    <a:bodyPr/>
                    <a:lstStyle/>
                    <a:p>
                      <a:pPr algn="ctr"/>
                      <a:r>
                        <a:rPr lang="ru-RU" sz="1400" b="1" dirty="0" smtClean="0"/>
                        <a:t>86</a:t>
                      </a:r>
                      <a:endParaRPr lang="ru-RU" sz="1400" b="1" dirty="0"/>
                    </a:p>
                  </a:txBody>
                  <a:tcPr marT="34290" marB="34290"/>
                </a:tc>
                <a:tc>
                  <a:txBody>
                    <a:bodyPr/>
                    <a:lstStyle/>
                    <a:p>
                      <a:pPr algn="ctr"/>
                      <a:r>
                        <a:rPr lang="ru-RU" sz="1400" b="1" dirty="0" smtClean="0"/>
                        <a:t>9</a:t>
                      </a:r>
                      <a:endParaRPr lang="ru-RU" sz="1400" b="1" dirty="0"/>
                    </a:p>
                  </a:txBody>
                  <a:tcPr marT="34290" marB="34290"/>
                </a:tc>
                <a:tc>
                  <a:txBody>
                    <a:bodyPr/>
                    <a:lstStyle/>
                    <a:p>
                      <a:pPr algn="ctr"/>
                      <a:r>
                        <a:rPr lang="ru-RU" sz="1400" b="1" dirty="0" smtClean="0"/>
                        <a:t>3</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84</a:t>
                      </a:r>
                      <a:endParaRPr lang="ru-RU" sz="1400" b="1" dirty="0"/>
                    </a:p>
                  </a:txBody>
                  <a:tcPr marT="34290" marB="34290"/>
                </a:tc>
                <a:tc>
                  <a:txBody>
                    <a:bodyPr/>
                    <a:lstStyle/>
                    <a:p>
                      <a:pPr algn="ctr"/>
                      <a:r>
                        <a:rPr lang="ru-RU" sz="1400" b="1" dirty="0" smtClean="0"/>
                        <a:t>11</a:t>
                      </a:r>
                      <a:endParaRPr lang="ru-RU" sz="1400" b="1" dirty="0"/>
                    </a:p>
                  </a:txBody>
                  <a:tcPr marT="34290" marB="34290"/>
                </a:tc>
                <a:tc>
                  <a:txBody>
                    <a:bodyPr/>
                    <a:lstStyle/>
                    <a:p>
                      <a:pPr algn="ctr"/>
                      <a:r>
                        <a:rPr lang="ru-RU" sz="1400" b="1" dirty="0" smtClean="0"/>
                        <a:t>4</a:t>
                      </a:r>
                      <a:endParaRPr lang="ru-RU" sz="1400" b="1" dirty="0"/>
                    </a:p>
                  </a:txBody>
                  <a:tcPr marT="34290" marB="34290"/>
                </a:tc>
              </a:tr>
              <a:tr h="274320">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t>Если учитель задаёт тебе вопрос</a:t>
                      </a:r>
                    </a:p>
                    <a:p>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59</a:t>
                      </a:r>
                      <a:endParaRPr lang="ru-RU" sz="1400" b="1" dirty="0"/>
                    </a:p>
                  </a:txBody>
                  <a:tcPr marT="34290" marB="34290"/>
                </a:tc>
                <a:tc>
                  <a:txBody>
                    <a:bodyPr/>
                    <a:lstStyle/>
                    <a:p>
                      <a:pPr algn="ctr"/>
                      <a:r>
                        <a:rPr lang="ru-RU" sz="1400" b="1" dirty="0" smtClean="0"/>
                        <a:t>32</a:t>
                      </a:r>
                      <a:endParaRPr lang="ru-RU" sz="1400" b="1" dirty="0"/>
                    </a:p>
                  </a:txBody>
                  <a:tcPr marT="34290" marB="34290"/>
                </a:tc>
                <a:tc>
                  <a:txBody>
                    <a:bodyPr/>
                    <a:lstStyle/>
                    <a:p>
                      <a:pPr algn="ctr"/>
                      <a:r>
                        <a:rPr lang="ru-RU" sz="1400" b="1" dirty="0" smtClean="0"/>
                        <a:t>7</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48</a:t>
                      </a:r>
                      <a:endParaRPr lang="ru-RU" sz="1400" b="1" dirty="0"/>
                    </a:p>
                  </a:txBody>
                  <a:tcPr marT="34290" marB="34290"/>
                </a:tc>
                <a:tc>
                  <a:txBody>
                    <a:bodyPr/>
                    <a:lstStyle/>
                    <a:p>
                      <a:pPr algn="ctr"/>
                      <a:r>
                        <a:rPr lang="ru-RU" sz="1400" b="1" dirty="0" smtClean="0"/>
                        <a:t>45</a:t>
                      </a:r>
                      <a:endParaRPr lang="ru-RU" sz="1400" b="1" dirty="0"/>
                    </a:p>
                  </a:txBody>
                  <a:tcPr marT="34290" marB="34290"/>
                </a:tc>
                <a:tc>
                  <a:txBody>
                    <a:bodyPr/>
                    <a:lstStyle/>
                    <a:p>
                      <a:pPr algn="ctr"/>
                      <a:r>
                        <a:rPr lang="ru-RU" sz="1400" b="1" dirty="0" smtClean="0"/>
                        <a:t>5</a:t>
                      </a:r>
                      <a:endParaRPr lang="ru-RU" sz="1400" b="1" dirty="0"/>
                    </a:p>
                  </a:txBody>
                  <a:tcPr marT="34290" marB="34290"/>
                </a:tc>
              </a:tr>
              <a:tr h="274320">
                <a:tc vMerge="1">
                  <a:txBody>
                    <a:bodyPr/>
                    <a:lstStyle/>
                    <a:p>
                      <a:endParaRPr lang="ru-RU"/>
                    </a:p>
                  </a:txBody>
                  <a:tcPr/>
                </a:tc>
                <a:tc>
                  <a:txBody>
                    <a:bodyPr/>
                    <a:lstStyle/>
                    <a:p>
                      <a:pPr algn="ctr"/>
                      <a:r>
                        <a:rPr lang="ru-RU" sz="1400" b="1" dirty="0" smtClean="0"/>
                        <a:t>3</a:t>
                      </a:r>
                      <a:endParaRPr lang="ru-RU" sz="1400" b="1" dirty="0"/>
                    </a:p>
                  </a:txBody>
                  <a:tcPr marT="34290" marB="34290"/>
                </a:tc>
                <a:tc>
                  <a:txBody>
                    <a:bodyPr/>
                    <a:lstStyle/>
                    <a:p>
                      <a:pPr algn="ctr"/>
                      <a:r>
                        <a:rPr lang="ru-RU" sz="1400" b="1" dirty="0" smtClean="0"/>
                        <a:t>42</a:t>
                      </a:r>
                      <a:endParaRPr lang="ru-RU" sz="1400" b="1" dirty="0"/>
                    </a:p>
                  </a:txBody>
                  <a:tcPr marT="34290" marB="34290"/>
                </a:tc>
                <a:tc>
                  <a:txBody>
                    <a:bodyPr/>
                    <a:lstStyle/>
                    <a:p>
                      <a:pPr algn="ctr"/>
                      <a:r>
                        <a:rPr lang="ru-RU" sz="1400" b="1" dirty="0" smtClean="0"/>
                        <a:t>51</a:t>
                      </a:r>
                      <a:endParaRPr lang="ru-RU" sz="1400" b="1" dirty="0"/>
                    </a:p>
                  </a:txBody>
                  <a:tcPr marT="34290" marB="34290"/>
                </a:tc>
                <a:tc>
                  <a:txBody>
                    <a:bodyPr/>
                    <a:lstStyle/>
                    <a:p>
                      <a:pPr algn="ctr"/>
                      <a:r>
                        <a:rPr lang="ru-RU" sz="1400" b="1" dirty="0" smtClean="0"/>
                        <a:t>6</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37</a:t>
                      </a:r>
                      <a:endParaRPr lang="ru-RU" sz="1400" b="1" dirty="0"/>
                    </a:p>
                  </a:txBody>
                  <a:tcPr marT="34290" marB="34290"/>
                </a:tc>
                <a:tc>
                  <a:txBody>
                    <a:bodyPr/>
                    <a:lstStyle/>
                    <a:p>
                      <a:pPr algn="ctr"/>
                      <a:r>
                        <a:rPr lang="ru-RU" sz="1400" b="1" dirty="0" smtClean="0"/>
                        <a:t>58</a:t>
                      </a:r>
                      <a:endParaRPr lang="ru-RU" sz="1400" b="1" dirty="0"/>
                    </a:p>
                  </a:txBody>
                  <a:tcPr marT="34290" marB="34290"/>
                </a:tc>
                <a:tc>
                  <a:txBody>
                    <a:bodyPr/>
                    <a:lstStyle/>
                    <a:p>
                      <a:pPr algn="ctr"/>
                      <a:r>
                        <a:rPr lang="ru-RU" sz="1400" b="1" dirty="0" smtClean="0"/>
                        <a:t>5</a:t>
                      </a:r>
                      <a:endParaRPr lang="ru-RU" sz="1400" b="1" dirty="0"/>
                    </a:p>
                  </a:txBody>
                  <a:tcPr marT="34290" marB="34290"/>
                </a:tc>
              </a:tr>
              <a:tr h="274320">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t>Если на уроке вы проходите новый материал</a:t>
                      </a:r>
                    </a:p>
                    <a:p>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78</a:t>
                      </a:r>
                      <a:endParaRPr lang="ru-RU" sz="1400" b="1" dirty="0"/>
                    </a:p>
                  </a:txBody>
                  <a:tcPr marT="34290" marB="34290"/>
                </a:tc>
                <a:tc>
                  <a:txBody>
                    <a:bodyPr/>
                    <a:lstStyle/>
                    <a:p>
                      <a:pPr algn="ctr"/>
                      <a:r>
                        <a:rPr lang="ru-RU" sz="1400" b="1" dirty="0" smtClean="0"/>
                        <a:t>15</a:t>
                      </a:r>
                      <a:endParaRPr lang="ru-RU" sz="1400" b="1" dirty="0"/>
                    </a:p>
                  </a:txBody>
                  <a:tcPr marT="34290" marB="34290"/>
                </a:tc>
                <a:tc>
                  <a:txBody>
                    <a:bodyPr/>
                    <a:lstStyle/>
                    <a:p>
                      <a:pPr algn="ctr"/>
                      <a:r>
                        <a:rPr lang="ru-RU" sz="1400" b="1" dirty="0" smtClean="0"/>
                        <a:t>5</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74</a:t>
                      </a:r>
                      <a:endParaRPr lang="ru-RU" sz="1400" b="1" dirty="0"/>
                    </a:p>
                  </a:txBody>
                  <a:tcPr marT="34290" marB="34290"/>
                </a:tc>
                <a:tc>
                  <a:txBody>
                    <a:bodyPr/>
                    <a:lstStyle/>
                    <a:p>
                      <a:pPr algn="ctr"/>
                      <a:r>
                        <a:rPr lang="ru-RU" sz="1400" b="1" dirty="0" smtClean="0"/>
                        <a:t>19</a:t>
                      </a:r>
                      <a:endParaRPr lang="ru-RU" sz="1400" b="1" dirty="0"/>
                    </a:p>
                  </a:txBody>
                  <a:tcPr marT="34290" marB="34290"/>
                </a:tc>
                <a:tc>
                  <a:txBody>
                    <a:bodyPr/>
                    <a:lstStyle/>
                    <a:p>
                      <a:pPr algn="ctr"/>
                      <a:r>
                        <a:rPr lang="ru-RU" sz="1400" b="1" dirty="0" smtClean="0"/>
                        <a:t>5</a:t>
                      </a:r>
                      <a:endParaRPr lang="ru-RU" sz="1400" b="1" dirty="0"/>
                    </a:p>
                  </a:txBody>
                  <a:tcPr marT="34290" marB="34290"/>
                </a:tc>
              </a:tr>
              <a:tr h="274320">
                <a:tc vMerge="1">
                  <a:txBody>
                    <a:bodyPr/>
                    <a:lstStyle/>
                    <a:p>
                      <a:endParaRPr lang="ru-RU" sz="1800" b="1" dirty="0"/>
                    </a:p>
                  </a:txBody>
                  <a:tcPr anchor="ctr"/>
                </a:tc>
                <a:tc>
                  <a:txBody>
                    <a:bodyPr/>
                    <a:lstStyle/>
                    <a:p>
                      <a:pPr algn="ctr"/>
                      <a:r>
                        <a:rPr lang="ru-RU" sz="1400" b="1" dirty="0" smtClean="0"/>
                        <a:t>3</a:t>
                      </a:r>
                      <a:endParaRPr lang="ru-RU" sz="1400" b="1" dirty="0"/>
                    </a:p>
                  </a:txBody>
                  <a:tcPr marT="34290" marB="34290"/>
                </a:tc>
                <a:tc>
                  <a:txBody>
                    <a:bodyPr/>
                    <a:lstStyle/>
                    <a:p>
                      <a:pPr algn="ctr"/>
                      <a:r>
                        <a:rPr lang="ru-RU" sz="1400" b="1" dirty="0" smtClean="0"/>
                        <a:t>71</a:t>
                      </a:r>
                      <a:endParaRPr lang="ru-RU" sz="1400" b="1" dirty="0"/>
                    </a:p>
                  </a:txBody>
                  <a:tcPr marT="34290" marB="34290"/>
                </a:tc>
                <a:tc>
                  <a:txBody>
                    <a:bodyPr/>
                    <a:lstStyle/>
                    <a:p>
                      <a:pPr algn="ctr"/>
                      <a:r>
                        <a:rPr lang="ru-RU" sz="1400" b="1" dirty="0" smtClean="0"/>
                        <a:t>24</a:t>
                      </a:r>
                      <a:endParaRPr lang="ru-RU" sz="1400" b="1" dirty="0"/>
                    </a:p>
                  </a:txBody>
                  <a:tcPr marT="34290" marB="34290"/>
                </a:tc>
                <a:tc>
                  <a:txBody>
                    <a:bodyPr/>
                    <a:lstStyle/>
                    <a:p>
                      <a:pPr algn="ctr"/>
                      <a:r>
                        <a:rPr lang="ru-RU" sz="1400" b="1" dirty="0" smtClean="0"/>
                        <a:t>4</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67</a:t>
                      </a:r>
                      <a:endParaRPr lang="ru-RU" sz="1400" b="1" dirty="0"/>
                    </a:p>
                  </a:txBody>
                  <a:tcPr marT="34290" marB="34290"/>
                </a:tc>
                <a:tc>
                  <a:txBody>
                    <a:bodyPr/>
                    <a:lstStyle/>
                    <a:p>
                      <a:pPr algn="ctr"/>
                      <a:r>
                        <a:rPr lang="ru-RU" sz="1400" b="1" dirty="0" smtClean="0"/>
                        <a:t>29</a:t>
                      </a:r>
                      <a:endParaRPr lang="ru-RU" sz="1400" b="1" dirty="0"/>
                    </a:p>
                  </a:txBody>
                  <a:tcPr marT="34290" marB="34290"/>
                </a:tc>
                <a:tc>
                  <a:txBody>
                    <a:bodyPr/>
                    <a:lstStyle/>
                    <a:p>
                      <a:pPr algn="ctr"/>
                      <a:r>
                        <a:rPr lang="ru-RU" sz="1400" b="1" dirty="0" smtClean="0"/>
                        <a:t>3</a:t>
                      </a:r>
                      <a:endParaRPr lang="ru-RU" sz="1400" b="1" dirty="0"/>
                    </a:p>
                  </a:txBody>
                  <a:tcPr marT="34290" marB="34290"/>
                </a:tc>
              </a:tr>
            </a:tbl>
          </a:graphicData>
        </a:graphic>
      </p:graphicFrame>
      <p:grpSp>
        <p:nvGrpSpPr>
          <p:cNvPr id="2" name="Группа 32"/>
          <p:cNvGrpSpPr>
            <a:grpSpLocks/>
          </p:cNvGrpSpPr>
          <p:nvPr/>
        </p:nvGrpSpPr>
        <p:grpSpPr bwMode="auto">
          <a:xfrm>
            <a:off x="6019801" y="1085850"/>
            <a:ext cx="2303463" cy="457200"/>
            <a:chOff x="6084168" y="2348881"/>
            <a:chExt cx="2304192" cy="608668"/>
          </a:xfrm>
        </p:grpSpPr>
        <p:pic>
          <p:nvPicPr>
            <p:cNvPr id="91223" name="Рисунок 28"/>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6084168" y="2348881"/>
              <a:ext cx="576064" cy="504055"/>
            </a:xfrm>
            <a:prstGeom prst="rect">
              <a:avLst/>
            </a:prstGeom>
            <a:noFill/>
            <a:ln w="9525">
              <a:noFill/>
              <a:miter lim="800000"/>
              <a:headEnd/>
              <a:tailEnd/>
            </a:ln>
          </p:spPr>
        </p:pic>
        <p:pic>
          <p:nvPicPr>
            <p:cNvPr id="91224" name="Рисунок 30"/>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6876256" y="2377466"/>
              <a:ext cx="576000" cy="504000"/>
            </a:xfrm>
            <a:prstGeom prst="rect">
              <a:avLst/>
            </a:prstGeom>
            <a:noFill/>
            <a:ln w="9525">
              <a:noFill/>
              <a:miter lim="800000"/>
              <a:headEnd/>
              <a:tailEnd/>
            </a:ln>
          </p:spPr>
        </p:pic>
        <p:pic>
          <p:nvPicPr>
            <p:cNvPr id="91225" name="Рисунок 31"/>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7812360" y="2453549"/>
              <a:ext cx="576000" cy="50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algn="l"/>
            <a:endParaRPr lang="ru-RU" sz="3200" dirty="0" smtClean="0">
              <a:solidFill>
                <a:schemeClr val="bg1"/>
              </a:solidFill>
            </a:endParaRP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ru-RU" sz="2300" dirty="0" smtClean="0">
                <a:solidFill>
                  <a:schemeClr val="tx1"/>
                </a:solidFill>
              </a:rPr>
              <a:t>2. Оценка качества начального образования на школьном, муниципальном, региональном или федеральном уровнях в ходе мониторинговых исследований.</a:t>
            </a:r>
            <a:br>
              <a:rPr lang="ru-RU" sz="2300" dirty="0" smtClean="0">
                <a:solidFill>
                  <a:schemeClr val="tx1"/>
                </a:solidFill>
              </a:rPr>
            </a:br>
            <a:endParaRPr lang="ru-RU"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6"/>
          <p:cNvSpPr txBox="1">
            <a:spLocks noChangeArrowheads="1"/>
          </p:cNvSpPr>
          <p:nvPr/>
        </p:nvSpPr>
        <p:spPr bwMode="auto">
          <a:xfrm>
            <a:off x="1476375" y="482204"/>
            <a:ext cx="6553200" cy="486287"/>
          </a:xfrm>
          <a:prstGeom prst="rect">
            <a:avLst/>
          </a:prstGeom>
          <a:gradFill rotWithShape="1">
            <a:gsLst>
              <a:gs pos="0">
                <a:srgbClr val="F3F9FA"/>
              </a:gs>
              <a:gs pos="100000">
                <a:srgbClr val="EEF7F8"/>
              </a:gs>
            </a:gsLst>
            <a:path path="shape">
              <a:fillToRect l="50000" t="50000" r="50000" b="50000"/>
            </a:path>
          </a:gradFill>
          <a:ln w="9525">
            <a:solidFill>
              <a:srgbClr val="FF0000"/>
            </a:solidFill>
            <a:miter lim="800000"/>
            <a:headEnd/>
            <a:tailEnd/>
          </a:ln>
        </p:spPr>
        <p:txBody>
          <a:bodyPr>
            <a:spAutoFit/>
          </a:bodyPr>
          <a:lstStyle/>
          <a:p>
            <a:pPr algn="ctr">
              <a:lnSpc>
                <a:spcPct val="80000"/>
              </a:lnSpc>
            </a:pPr>
            <a:r>
              <a:rPr lang="ru-RU" sz="3200">
                <a:solidFill>
                  <a:schemeClr val="tx2"/>
                </a:solidFill>
              </a:rPr>
              <a:t>ЛИЧНОСТНЫЕ РЕЗУЛЬТАТЫ</a:t>
            </a:r>
          </a:p>
        </p:txBody>
      </p:sp>
      <p:sp>
        <p:nvSpPr>
          <p:cNvPr id="26" name="AutoShape 2"/>
          <p:cNvSpPr>
            <a:spLocks noChangeArrowheads="1"/>
          </p:cNvSpPr>
          <p:nvPr/>
        </p:nvSpPr>
        <p:spPr bwMode="gray">
          <a:xfrm>
            <a:off x="215900" y="114301"/>
            <a:ext cx="8712200" cy="756047"/>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a:lnSpc>
                <a:spcPct val="80000"/>
              </a:lnSpc>
              <a:defRPr/>
            </a:pPr>
            <a:r>
              <a:rPr lang="ru-RU" sz="3200" b="1" dirty="0">
                <a:solidFill>
                  <a:schemeClr val="tx2"/>
                </a:solidFill>
                <a:effectLst>
                  <a:outerShdw blurRad="38100" dist="38100" dir="2700000" algn="tl">
                    <a:srgbClr val="000000"/>
                  </a:outerShdw>
                </a:effectLst>
                <a:cs typeface="+mn-cs"/>
              </a:rPr>
              <a:t>Методика «Настроение</a:t>
            </a:r>
            <a:r>
              <a:rPr lang="ru-RU" sz="3200" b="1" dirty="0" smtClean="0">
                <a:solidFill>
                  <a:schemeClr val="tx2"/>
                </a:solidFill>
                <a:effectLst>
                  <a:outerShdw blurRad="38100" dist="38100" dir="2700000" algn="tl">
                    <a:srgbClr val="000000"/>
                  </a:outerShdw>
                </a:effectLst>
                <a:cs typeface="+mn-cs"/>
              </a:rPr>
              <a:t>» (1-4 классы, не ФГОС)</a:t>
            </a:r>
            <a:endParaRPr lang="ru-RU" sz="3200" b="1" dirty="0">
              <a:solidFill>
                <a:schemeClr val="tx2"/>
              </a:solidFill>
              <a:effectLst>
                <a:outerShdw blurRad="38100" dist="38100" dir="2700000" algn="tl">
                  <a:srgbClr val="000000"/>
                </a:outerShdw>
              </a:effectLst>
              <a:cs typeface="+mn-cs"/>
            </a:endParaRPr>
          </a:p>
        </p:txBody>
      </p:sp>
      <p:graphicFrame>
        <p:nvGraphicFramePr>
          <p:cNvPr id="28" name="Таблица 27"/>
          <p:cNvGraphicFramePr>
            <a:graphicFrameLocks noGrp="1"/>
          </p:cNvGraphicFramePr>
          <p:nvPr/>
        </p:nvGraphicFramePr>
        <p:xfrm>
          <a:off x="611188" y="979885"/>
          <a:ext cx="7847012" cy="3947160"/>
        </p:xfrm>
        <a:graphic>
          <a:graphicData uri="http://schemas.openxmlformats.org/drawingml/2006/table">
            <a:tbl>
              <a:tblPr firstRow="1" bandRow="1">
                <a:tableStyleId>{21E4AEA4-8DFA-4A89-87EB-49C32662AFE0}</a:tableStyleId>
              </a:tblPr>
              <a:tblGrid>
                <a:gridCol w="4422863"/>
                <a:gridCol w="927374"/>
                <a:gridCol w="784701"/>
                <a:gridCol w="784701"/>
                <a:gridCol w="927373"/>
              </a:tblGrid>
              <a:tr h="274320">
                <a:tc rowSpan="2">
                  <a:txBody>
                    <a:bodyPr/>
                    <a:lstStyle/>
                    <a:p>
                      <a:pPr algn="ctr"/>
                      <a:r>
                        <a:rPr lang="ru-RU" sz="1400" dirty="0" smtClean="0"/>
                        <a:t>Ситуация</a:t>
                      </a:r>
                      <a:endParaRPr lang="ru-RU" sz="1400" dirty="0"/>
                    </a:p>
                  </a:txBody>
                  <a:tcPr marT="34290" marB="34290" anchor="ctr"/>
                </a:tc>
                <a:tc rowSpan="2">
                  <a:txBody>
                    <a:bodyPr/>
                    <a:lstStyle/>
                    <a:p>
                      <a:pPr algn="ctr"/>
                      <a:r>
                        <a:rPr lang="ru-RU" sz="1400" dirty="0" smtClean="0"/>
                        <a:t>Класс</a:t>
                      </a:r>
                      <a:endParaRPr lang="ru-RU" sz="1400" dirty="0"/>
                    </a:p>
                  </a:txBody>
                  <a:tcPr marT="34290" marB="34290" anchor="ctr"/>
                </a:tc>
                <a:tc gridSpan="3">
                  <a:txBody>
                    <a:bodyPr/>
                    <a:lstStyle/>
                    <a:p>
                      <a:pPr algn="ctr"/>
                      <a:r>
                        <a:rPr lang="ru-RU" sz="1400" dirty="0" smtClean="0"/>
                        <a:t>Настроение</a:t>
                      </a:r>
                      <a:endParaRPr lang="ru-RU" sz="1400" dirty="0"/>
                    </a:p>
                  </a:txBody>
                  <a:tcPr marT="34290" marB="34290" anchor="ctr"/>
                </a:tc>
                <a:tc hMerge="1">
                  <a:txBody>
                    <a:bodyPr/>
                    <a:lstStyle/>
                    <a:p>
                      <a:endParaRPr lang="ru-RU" dirty="0"/>
                    </a:p>
                  </a:txBody>
                  <a:tcPr/>
                </a:tc>
                <a:tc hMerge="1">
                  <a:txBody>
                    <a:bodyPr/>
                    <a:lstStyle/>
                    <a:p>
                      <a:endParaRPr lang="ru-RU" dirty="0"/>
                    </a:p>
                  </a:txBody>
                  <a:tcPr/>
                </a:tc>
              </a:tr>
              <a:tr h="274320">
                <a:tc vMerge="1">
                  <a:txBody>
                    <a:bodyPr/>
                    <a:lstStyle/>
                    <a:p>
                      <a:endParaRPr lang="ru-RU" dirty="0"/>
                    </a:p>
                  </a:txBody>
                  <a:tcPr>
                    <a:solidFill>
                      <a:schemeClr val="accent2"/>
                    </a:solidFill>
                  </a:tcPr>
                </a:tc>
                <a:tc vMerge="1">
                  <a:txBody>
                    <a:bodyPr/>
                    <a:lstStyle/>
                    <a:p>
                      <a:endParaRPr lang="ru-RU" dirty="0"/>
                    </a:p>
                  </a:txBody>
                  <a:tcPr>
                    <a:solidFill>
                      <a:schemeClr val="accent2"/>
                    </a:solidFill>
                  </a:tcPr>
                </a:tc>
                <a:tc>
                  <a:txBody>
                    <a:bodyPr/>
                    <a:lstStyle/>
                    <a:p>
                      <a:endParaRPr lang="ru-RU" sz="1400" dirty="0"/>
                    </a:p>
                  </a:txBody>
                  <a:tcPr marT="34290" marB="34290">
                    <a:solidFill>
                      <a:schemeClr val="accent2"/>
                    </a:solidFill>
                  </a:tcPr>
                </a:tc>
                <a:tc>
                  <a:txBody>
                    <a:bodyPr/>
                    <a:lstStyle/>
                    <a:p>
                      <a:endParaRPr lang="ru-RU" sz="1400" dirty="0"/>
                    </a:p>
                  </a:txBody>
                  <a:tcPr marT="34290" marB="34290">
                    <a:solidFill>
                      <a:schemeClr val="accent2"/>
                    </a:solidFill>
                  </a:tcPr>
                </a:tc>
                <a:tc>
                  <a:txBody>
                    <a:bodyPr/>
                    <a:lstStyle/>
                    <a:p>
                      <a:endParaRPr lang="ru-RU" sz="1400" dirty="0"/>
                    </a:p>
                  </a:txBody>
                  <a:tcPr marT="34290" marB="34290">
                    <a:solidFill>
                      <a:schemeClr val="accent2"/>
                    </a:solidFill>
                  </a:tcPr>
                </a:tc>
              </a:tr>
              <a:tr h="274320">
                <a:tc rowSpan="4">
                  <a:txBody>
                    <a:bodyPr/>
                    <a:lstStyle/>
                    <a:p>
                      <a:r>
                        <a:rPr lang="ru-RU" sz="1400" b="1" dirty="0" smtClean="0"/>
                        <a:t>Когда у вас контрольная</a:t>
                      </a:r>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54</a:t>
                      </a:r>
                      <a:endParaRPr lang="ru-RU" sz="1400" b="1" dirty="0"/>
                    </a:p>
                  </a:txBody>
                  <a:tcPr marT="34290" marB="34290"/>
                </a:tc>
                <a:tc>
                  <a:txBody>
                    <a:bodyPr/>
                    <a:lstStyle/>
                    <a:p>
                      <a:pPr algn="ctr"/>
                      <a:r>
                        <a:rPr lang="ru-RU" sz="1400" b="1" dirty="0" smtClean="0"/>
                        <a:t>30</a:t>
                      </a:r>
                      <a:endParaRPr lang="ru-RU" sz="1400" b="1" dirty="0"/>
                    </a:p>
                  </a:txBody>
                  <a:tcPr marT="34290" marB="34290"/>
                </a:tc>
                <a:tc>
                  <a:txBody>
                    <a:bodyPr/>
                    <a:lstStyle/>
                    <a:p>
                      <a:pPr algn="ctr"/>
                      <a:r>
                        <a:rPr lang="ru-RU" sz="1400" b="1" dirty="0" smtClean="0"/>
                        <a:t>13</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41</a:t>
                      </a:r>
                      <a:endParaRPr lang="ru-RU" sz="1400" b="1" dirty="0"/>
                    </a:p>
                  </a:txBody>
                  <a:tcPr marT="34290" marB="34290"/>
                </a:tc>
                <a:tc>
                  <a:txBody>
                    <a:bodyPr/>
                    <a:lstStyle/>
                    <a:p>
                      <a:pPr algn="ctr"/>
                      <a:r>
                        <a:rPr lang="ru-RU" sz="1400" b="1" dirty="0" smtClean="0"/>
                        <a:t>41</a:t>
                      </a:r>
                      <a:endParaRPr lang="ru-RU" sz="1400" b="1" dirty="0"/>
                    </a:p>
                  </a:txBody>
                  <a:tcPr marT="34290" marB="34290"/>
                </a:tc>
                <a:tc>
                  <a:txBody>
                    <a:bodyPr/>
                    <a:lstStyle/>
                    <a:p>
                      <a:pPr algn="ctr"/>
                      <a:r>
                        <a:rPr lang="ru-RU" sz="1400" b="1" dirty="0" smtClean="0"/>
                        <a:t>16</a:t>
                      </a:r>
                      <a:endParaRPr lang="ru-RU" sz="1400" b="1" dirty="0"/>
                    </a:p>
                  </a:txBody>
                  <a:tcPr marT="34290" marB="34290"/>
                </a:tc>
              </a:tr>
              <a:tr h="274320">
                <a:tc vMerge="1">
                  <a:txBody>
                    <a:bodyPr/>
                    <a:lstStyle/>
                    <a:p>
                      <a:endParaRPr lang="ru-RU" sz="1800" b="1" dirty="0"/>
                    </a:p>
                  </a:txBody>
                  <a:tcPr anchor="ctr"/>
                </a:tc>
                <a:tc>
                  <a:txBody>
                    <a:bodyPr/>
                    <a:lstStyle/>
                    <a:p>
                      <a:pPr algn="ctr"/>
                      <a:r>
                        <a:rPr lang="ru-RU" sz="1400" b="1" dirty="0" smtClean="0"/>
                        <a:t>3</a:t>
                      </a:r>
                      <a:endParaRPr lang="ru-RU" sz="1400" b="1" dirty="0"/>
                    </a:p>
                  </a:txBody>
                  <a:tcPr marT="34290" marB="34290"/>
                </a:tc>
                <a:tc>
                  <a:txBody>
                    <a:bodyPr/>
                    <a:lstStyle/>
                    <a:p>
                      <a:pPr algn="ctr"/>
                      <a:r>
                        <a:rPr lang="ru-RU" sz="1400" b="1" dirty="0" smtClean="0"/>
                        <a:t>35</a:t>
                      </a:r>
                      <a:endParaRPr lang="ru-RU" sz="1400" b="1" dirty="0"/>
                    </a:p>
                  </a:txBody>
                  <a:tcPr marT="34290" marB="34290"/>
                </a:tc>
                <a:tc>
                  <a:txBody>
                    <a:bodyPr/>
                    <a:lstStyle/>
                    <a:p>
                      <a:pPr algn="ctr"/>
                      <a:r>
                        <a:rPr lang="ru-RU" sz="1400" b="1" dirty="0" smtClean="0"/>
                        <a:t>44</a:t>
                      </a:r>
                      <a:endParaRPr lang="ru-RU" sz="1400" b="1" dirty="0"/>
                    </a:p>
                  </a:txBody>
                  <a:tcPr marT="34290" marB="34290"/>
                </a:tc>
                <a:tc>
                  <a:txBody>
                    <a:bodyPr/>
                    <a:lstStyle/>
                    <a:p>
                      <a:pPr algn="ctr"/>
                      <a:r>
                        <a:rPr lang="ru-RU" sz="1400" b="1" dirty="0" smtClean="0"/>
                        <a:t>19</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30</a:t>
                      </a:r>
                      <a:endParaRPr lang="ru-RU" sz="1400" b="1" dirty="0"/>
                    </a:p>
                  </a:txBody>
                  <a:tcPr marT="34290" marB="34290"/>
                </a:tc>
                <a:tc>
                  <a:txBody>
                    <a:bodyPr/>
                    <a:lstStyle/>
                    <a:p>
                      <a:pPr algn="ctr"/>
                      <a:r>
                        <a:rPr lang="ru-RU" sz="1400" b="1" dirty="0" smtClean="0"/>
                        <a:t>49</a:t>
                      </a:r>
                      <a:endParaRPr lang="ru-RU" sz="1400" b="1" dirty="0"/>
                    </a:p>
                  </a:txBody>
                  <a:tcPr marT="34290" marB="34290"/>
                </a:tc>
                <a:tc>
                  <a:txBody>
                    <a:bodyPr/>
                    <a:lstStyle/>
                    <a:p>
                      <a:pPr algn="ctr"/>
                      <a:r>
                        <a:rPr lang="ru-RU" sz="1400" b="1" dirty="0" smtClean="0"/>
                        <a:t>20</a:t>
                      </a:r>
                      <a:endParaRPr lang="ru-RU" sz="1400" b="1" dirty="0"/>
                    </a:p>
                  </a:txBody>
                  <a:tcPr marT="34290" marB="34290"/>
                </a:tc>
              </a:tr>
              <a:tr h="274320">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t>Если учитель делает тебе замечание</a:t>
                      </a:r>
                    </a:p>
                    <a:p>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9</a:t>
                      </a:r>
                      <a:endParaRPr lang="ru-RU" sz="1400" b="1" dirty="0"/>
                    </a:p>
                  </a:txBody>
                  <a:tcPr marT="34290" marB="34290"/>
                </a:tc>
                <a:tc>
                  <a:txBody>
                    <a:bodyPr/>
                    <a:lstStyle/>
                    <a:p>
                      <a:pPr algn="ctr"/>
                      <a:r>
                        <a:rPr lang="ru-RU" sz="1400" b="1" dirty="0" smtClean="0"/>
                        <a:t>26</a:t>
                      </a:r>
                      <a:endParaRPr lang="ru-RU" sz="1400" b="1" dirty="0"/>
                    </a:p>
                  </a:txBody>
                  <a:tcPr marT="34290" marB="34290"/>
                </a:tc>
                <a:tc>
                  <a:txBody>
                    <a:bodyPr/>
                    <a:lstStyle/>
                    <a:p>
                      <a:pPr algn="ctr"/>
                      <a:r>
                        <a:rPr lang="ru-RU" sz="1400" b="1" dirty="0" smtClean="0"/>
                        <a:t>61</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3</a:t>
                      </a:r>
                      <a:endParaRPr lang="ru-RU" sz="1400" b="1" dirty="0"/>
                    </a:p>
                  </a:txBody>
                  <a:tcPr marT="34290" marB="34290"/>
                </a:tc>
                <a:tc>
                  <a:txBody>
                    <a:bodyPr/>
                    <a:lstStyle/>
                    <a:p>
                      <a:pPr algn="ctr"/>
                      <a:r>
                        <a:rPr lang="ru-RU" sz="1400" b="1" dirty="0" smtClean="0"/>
                        <a:t>25</a:t>
                      </a:r>
                      <a:endParaRPr lang="ru-RU" sz="1400" b="1" dirty="0"/>
                    </a:p>
                  </a:txBody>
                  <a:tcPr marT="34290" marB="34290"/>
                </a:tc>
                <a:tc>
                  <a:txBody>
                    <a:bodyPr/>
                    <a:lstStyle/>
                    <a:p>
                      <a:pPr algn="ctr"/>
                      <a:r>
                        <a:rPr lang="ru-RU" sz="1400" b="1" dirty="0" smtClean="0"/>
                        <a:t>69</a:t>
                      </a:r>
                      <a:endParaRPr lang="ru-RU" sz="1400" b="1" dirty="0"/>
                    </a:p>
                  </a:txBody>
                  <a:tcPr marT="34290" marB="34290"/>
                </a:tc>
              </a:tr>
              <a:tr h="274320">
                <a:tc vMerge="1">
                  <a:txBody>
                    <a:bodyPr/>
                    <a:lstStyle/>
                    <a:p>
                      <a:endParaRPr lang="ru-RU"/>
                    </a:p>
                  </a:txBody>
                  <a:tcPr/>
                </a:tc>
                <a:tc>
                  <a:txBody>
                    <a:bodyPr/>
                    <a:lstStyle/>
                    <a:p>
                      <a:pPr algn="ctr"/>
                      <a:r>
                        <a:rPr lang="ru-RU" sz="1400" b="1" dirty="0" smtClean="0"/>
                        <a:t>3</a:t>
                      </a:r>
                      <a:endParaRPr lang="ru-RU" sz="1400" b="1" dirty="0"/>
                    </a:p>
                  </a:txBody>
                  <a:tcPr marT="34290" marB="34290"/>
                </a:tc>
                <a:tc>
                  <a:txBody>
                    <a:bodyPr/>
                    <a:lstStyle/>
                    <a:p>
                      <a:pPr algn="ctr"/>
                      <a:r>
                        <a:rPr lang="ru-RU" sz="1400" b="1" dirty="0" smtClean="0"/>
                        <a:t>2</a:t>
                      </a:r>
                      <a:endParaRPr lang="ru-RU" sz="1400" b="1" dirty="0"/>
                    </a:p>
                  </a:txBody>
                  <a:tcPr marT="34290" marB="34290"/>
                </a:tc>
                <a:tc>
                  <a:txBody>
                    <a:bodyPr/>
                    <a:lstStyle/>
                    <a:p>
                      <a:pPr algn="ctr"/>
                      <a:r>
                        <a:rPr lang="ru-RU" sz="1400" b="1" dirty="0" smtClean="0"/>
                        <a:t>25</a:t>
                      </a:r>
                      <a:endParaRPr lang="ru-RU" sz="1400" b="1" dirty="0"/>
                    </a:p>
                  </a:txBody>
                  <a:tcPr marT="34290" marB="34290"/>
                </a:tc>
                <a:tc>
                  <a:txBody>
                    <a:bodyPr/>
                    <a:lstStyle/>
                    <a:p>
                      <a:pPr algn="ctr"/>
                      <a:r>
                        <a:rPr lang="ru-RU" sz="1400" b="1" dirty="0" smtClean="0"/>
                        <a:t>71</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2</a:t>
                      </a:r>
                      <a:endParaRPr lang="ru-RU" sz="1400" b="1" dirty="0"/>
                    </a:p>
                  </a:txBody>
                  <a:tcPr marT="34290" marB="34290"/>
                </a:tc>
                <a:tc>
                  <a:txBody>
                    <a:bodyPr/>
                    <a:lstStyle/>
                    <a:p>
                      <a:pPr algn="ctr"/>
                      <a:r>
                        <a:rPr lang="ru-RU" sz="1400" b="1" dirty="0" smtClean="0"/>
                        <a:t>29</a:t>
                      </a:r>
                      <a:endParaRPr lang="ru-RU" sz="1400" b="1" dirty="0"/>
                    </a:p>
                  </a:txBody>
                  <a:tcPr marT="34290" marB="34290"/>
                </a:tc>
                <a:tc>
                  <a:txBody>
                    <a:bodyPr/>
                    <a:lstStyle/>
                    <a:p>
                      <a:pPr algn="ctr"/>
                      <a:r>
                        <a:rPr lang="ru-RU" sz="1400" b="1" dirty="0" smtClean="0"/>
                        <a:t>69</a:t>
                      </a:r>
                      <a:endParaRPr lang="ru-RU" sz="1400" b="1" dirty="0"/>
                    </a:p>
                  </a:txBody>
                  <a:tcPr marT="34290" marB="34290"/>
                </a:tc>
              </a:tr>
              <a:tr h="274320">
                <a:tc rowSpan="4">
                  <a:txBody>
                    <a:bodyPr/>
                    <a:lstStyle/>
                    <a:p>
                      <a:r>
                        <a:rPr lang="ru-RU" sz="1400" b="1" dirty="0" smtClean="0"/>
                        <a:t>Если в школе отменяют уроки и можно остаться дома</a:t>
                      </a:r>
                      <a:endParaRPr lang="ru-RU" sz="1400" b="1" dirty="0"/>
                    </a:p>
                  </a:txBody>
                  <a:tcPr marT="34290" marB="34290" anchor="ctr"/>
                </a:tc>
                <a:tc>
                  <a:txBody>
                    <a:bodyPr/>
                    <a:lstStyle/>
                    <a:p>
                      <a:pPr algn="ctr"/>
                      <a:r>
                        <a:rPr lang="ru-RU" sz="1400" b="1" dirty="0" smtClean="0"/>
                        <a:t>1</a:t>
                      </a:r>
                      <a:endParaRPr lang="ru-RU" sz="1400" b="1" dirty="0"/>
                    </a:p>
                  </a:txBody>
                  <a:tcPr marT="34290" marB="34290"/>
                </a:tc>
                <a:tc>
                  <a:txBody>
                    <a:bodyPr/>
                    <a:lstStyle/>
                    <a:p>
                      <a:pPr algn="ctr"/>
                      <a:r>
                        <a:rPr lang="ru-RU" sz="1400" b="1" dirty="0" smtClean="0"/>
                        <a:t>54</a:t>
                      </a:r>
                      <a:endParaRPr lang="ru-RU" sz="1400" b="1" dirty="0"/>
                    </a:p>
                  </a:txBody>
                  <a:tcPr marT="34290" marB="34290"/>
                </a:tc>
                <a:tc>
                  <a:txBody>
                    <a:bodyPr/>
                    <a:lstStyle/>
                    <a:p>
                      <a:pPr algn="ctr"/>
                      <a:r>
                        <a:rPr lang="ru-RU" sz="1400" b="1" dirty="0" smtClean="0"/>
                        <a:t>15</a:t>
                      </a:r>
                      <a:endParaRPr lang="ru-RU" sz="1400" b="1" dirty="0"/>
                    </a:p>
                  </a:txBody>
                  <a:tcPr marT="34290" marB="34290"/>
                </a:tc>
                <a:tc>
                  <a:txBody>
                    <a:bodyPr/>
                    <a:lstStyle/>
                    <a:p>
                      <a:pPr algn="ctr"/>
                      <a:r>
                        <a:rPr lang="ru-RU" sz="1400" b="1" dirty="0" smtClean="0"/>
                        <a:t>28</a:t>
                      </a:r>
                      <a:endParaRPr lang="ru-RU" sz="1400" b="1" dirty="0"/>
                    </a:p>
                  </a:txBody>
                  <a:tcPr marT="34290" marB="34290"/>
                </a:tc>
              </a:tr>
              <a:tr h="274320">
                <a:tc vMerge="1">
                  <a:txBody>
                    <a:bodyPr/>
                    <a:lstStyle/>
                    <a:p>
                      <a:endParaRPr lang="ru-RU"/>
                    </a:p>
                  </a:txBody>
                  <a:tcPr/>
                </a:tc>
                <a:tc>
                  <a:txBody>
                    <a:bodyPr/>
                    <a:lstStyle/>
                    <a:p>
                      <a:pPr algn="ctr"/>
                      <a:r>
                        <a:rPr lang="ru-RU" sz="1400" b="1" dirty="0" smtClean="0"/>
                        <a:t>2</a:t>
                      </a:r>
                      <a:endParaRPr lang="ru-RU" sz="1400" b="1" dirty="0"/>
                    </a:p>
                  </a:txBody>
                  <a:tcPr marT="34290" marB="34290"/>
                </a:tc>
                <a:tc>
                  <a:txBody>
                    <a:bodyPr/>
                    <a:lstStyle/>
                    <a:p>
                      <a:pPr algn="ctr"/>
                      <a:r>
                        <a:rPr lang="ru-RU" sz="1400" b="1" dirty="0" smtClean="0"/>
                        <a:t>53</a:t>
                      </a:r>
                      <a:endParaRPr lang="ru-RU" sz="1400" b="1" dirty="0"/>
                    </a:p>
                  </a:txBody>
                  <a:tcPr marT="34290" marB="34290"/>
                </a:tc>
                <a:tc>
                  <a:txBody>
                    <a:bodyPr/>
                    <a:lstStyle/>
                    <a:p>
                      <a:pPr algn="ctr"/>
                      <a:r>
                        <a:rPr lang="ru-RU" sz="1400" b="1" dirty="0" smtClean="0"/>
                        <a:t>22</a:t>
                      </a:r>
                      <a:endParaRPr lang="ru-RU" sz="1400" b="1" dirty="0"/>
                    </a:p>
                  </a:txBody>
                  <a:tcPr marT="34290" marB="34290"/>
                </a:tc>
                <a:tc>
                  <a:txBody>
                    <a:bodyPr/>
                    <a:lstStyle/>
                    <a:p>
                      <a:pPr algn="ctr"/>
                      <a:r>
                        <a:rPr lang="ru-RU" sz="1400" b="1" dirty="0" smtClean="0"/>
                        <a:t>22</a:t>
                      </a:r>
                      <a:endParaRPr lang="ru-RU" sz="1400" b="1" dirty="0"/>
                    </a:p>
                  </a:txBody>
                  <a:tcPr marT="34290" marB="34290"/>
                </a:tc>
              </a:tr>
              <a:tr h="274320">
                <a:tc vMerge="1">
                  <a:txBody>
                    <a:bodyPr/>
                    <a:lstStyle/>
                    <a:p>
                      <a:endParaRPr lang="ru-RU" sz="1800" b="1" dirty="0"/>
                    </a:p>
                  </a:txBody>
                  <a:tcPr anchor="ctr"/>
                </a:tc>
                <a:tc>
                  <a:txBody>
                    <a:bodyPr/>
                    <a:lstStyle/>
                    <a:p>
                      <a:pPr algn="ctr"/>
                      <a:r>
                        <a:rPr lang="ru-RU" sz="1400" b="1" dirty="0" smtClean="0"/>
                        <a:t>3</a:t>
                      </a:r>
                      <a:endParaRPr lang="ru-RU" sz="1400" b="1" dirty="0"/>
                    </a:p>
                  </a:txBody>
                  <a:tcPr marT="34290" marB="34290"/>
                </a:tc>
                <a:tc>
                  <a:txBody>
                    <a:bodyPr/>
                    <a:lstStyle/>
                    <a:p>
                      <a:pPr algn="ctr"/>
                      <a:r>
                        <a:rPr lang="ru-RU" sz="1400" b="1" dirty="0" smtClean="0"/>
                        <a:t>58</a:t>
                      </a:r>
                      <a:endParaRPr lang="ru-RU" sz="1400" b="1" dirty="0"/>
                    </a:p>
                  </a:txBody>
                  <a:tcPr marT="34290" marB="34290"/>
                </a:tc>
                <a:tc>
                  <a:txBody>
                    <a:bodyPr/>
                    <a:lstStyle/>
                    <a:p>
                      <a:pPr algn="ctr"/>
                      <a:r>
                        <a:rPr lang="ru-RU" sz="1400" b="1" dirty="0" smtClean="0"/>
                        <a:t>26</a:t>
                      </a:r>
                      <a:endParaRPr lang="ru-RU" sz="1400" b="1" dirty="0"/>
                    </a:p>
                  </a:txBody>
                  <a:tcPr marT="34290" marB="34290"/>
                </a:tc>
                <a:tc>
                  <a:txBody>
                    <a:bodyPr/>
                    <a:lstStyle/>
                    <a:p>
                      <a:pPr algn="ctr"/>
                      <a:r>
                        <a:rPr lang="ru-RU" sz="1400" b="1" dirty="0" smtClean="0"/>
                        <a:t>15</a:t>
                      </a:r>
                      <a:endParaRPr lang="ru-RU" sz="1400" b="1" dirty="0"/>
                    </a:p>
                  </a:txBody>
                  <a:tcPr marT="34290" marB="34290"/>
                </a:tc>
              </a:tr>
              <a:tr h="274320">
                <a:tc vMerge="1">
                  <a:txBody>
                    <a:bodyPr/>
                    <a:lstStyle/>
                    <a:p>
                      <a:endParaRPr lang="ru-RU"/>
                    </a:p>
                  </a:txBody>
                  <a:tcPr/>
                </a:tc>
                <a:tc>
                  <a:txBody>
                    <a:bodyPr/>
                    <a:lstStyle/>
                    <a:p>
                      <a:pPr algn="ctr"/>
                      <a:r>
                        <a:rPr lang="ru-RU" sz="1400" b="1" dirty="0" smtClean="0"/>
                        <a:t>4</a:t>
                      </a:r>
                      <a:endParaRPr lang="ru-RU" sz="1400" b="1" dirty="0"/>
                    </a:p>
                  </a:txBody>
                  <a:tcPr marT="34290" marB="34290"/>
                </a:tc>
                <a:tc>
                  <a:txBody>
                    <a:bodyPr/>
                    <a:lstStyle/>
                    <a:p>
                      <a:pPr algn="ctr"/>
                      <a:r>
                        <a:rPr lang="ru-RU" sz="1400" b="1" dirty="0" smtClean="0"/>
                        <a:t>61</a:t>
                      </a:r>
                      <a:endParaRPr lang="ru-RU" sz="1400" b="1" dirty="0"/>
                    </a:p>
                  </a:txBody>
                  <a:tcPr marT="34290" marB="34290"/>
                </a:tc>
                <a:tc>
                  <a:txBody>
                    <a:bodyPr/>
                    <a:lstStyle/>
                    <a:p>
                      <a:pPr algn="ctr"/>
                      <a:r>
                        <a:rPr lang="ru-RU" sz="1400" b="1" dirty="0" smtClean="0"/>
                        <a:t>26</a:t>
                      </a:r>
                      <a:endParaRPr lang="ru-RU" sz="1400" b="1" dirty="0"/>
                    </a:p>
                  </a:txBody>
                  <a:tcPr marT="34290" marB="34290"/>
                </a:tc>
                <a:tc>
                  <a:txBody>
                    <a:bodyPr/>
                    <a:lstStyle/>
                    <a:p>
                      <a:pPr algn="ctr"/>
                      <a:r>
                        <a:rPr lang="ru-RU" sz="1400" b="1" dirty="0" smtClean="0"/>
                        <a:t>11</a:t>
                      </a:r>
                      <a:endParaRPr lang="ru-RU" sz="1400" b="1" dirty="0"/>
                    </a:p>
                  </a:txBody>
                  <a:tcPr marT="34290" marB="34290"/>
                </a:tc>
              </a:tr>
            </a:tbl>
          </a:graphicData>
        </a:graphic>
      </p:graphicFrame>
      <p:grpSp>
        <p:nvGrpSpPr>
          <p:cNvPr id="2" name="Группа 32"/>
          <p:cNvGrpSpPr>
            <a:grpSpLocks/>
          </p:cNvGrpSpPr>
          <p:nvPr/>
        </p:nvGrpSpPr>
        <p:grpSpPr bwMode="auto">
          <a:xfrm>
            <a:off x="6096001" y="1143000"/>
            <a:ext cx="2252663" cy="435769"/>
            <a:chOff x="6084169" y="2348880"/>
            <a:chExt cx="2252930" cy="580139"/>
          </a:xfrm>
        </p:grpSpPr>
        <p:pic>
          <p:nvPicPr>
            <p:cNvPr id="92247" name="Рисунок 28"/>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6084169" y="2424964"/>
              <a:ext cx="576064" cy="504055"/>
            </a:xfrm>
            <a:prstGeom prst="rect">
              <a:avLst/>
            </a:prstGeom>
            <a:noFill/>
            <a:ln w="9525">
              <a:noFill/>
              <a:miter lim="800000"/>
              <a:headEnd/>
              <a:tailEnd/>
            </a:ln>
          </p:spPr>
        </p:pic>
        <p:pic>
          <p:nvPicPr>
            <p:cNvPr id="92248" name="Рисунок 30"/>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6846411" y="2348880"/>
              <a:ext cx="576001" cy="504000"/>
            </a:xfrm>
            <a:prstGeom prst="rect">
              <a:avLst/>
            </a:prstGeom>
            <a:noFill/>
            <a:ln w="9525">
              <a:noFill/>
              <a:miter lim="800000"/>
              <a:headEnd/>
              <a:tailEnd/>
            </a:ln>
          </p:spPr>
        </p:pic>
        <p:pic>
          <p:nvPicPr>
            <p:cNvPr id="92249" name="Рисунок 31"/>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7761099" y="2424964"/>
              <a:ext cx="576000" cy="50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r>
              <a:rPr lang="ru-RU" sz="3200" dirty="0" smtClean="0">
                <a:solidFill>
                  <a:schemeClr val="bg1"/>
                </a:solidFill>
              </a:rPr>
              <a:t>Самооценка младших школьников </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ru-RU" sz="2400" dirty="0">
              <a:solidFill>
                <a:schemeClr val="tx1"/>
              </a:solidFill>
            </a:endParaRPr>
          </a:p>
        </p:txBody>
      </p:sp>
      <p:pic>
        <p:nvPicPr>
          <p:cNvPr id="6" name="Picture 2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28860" y="1214428"/>
            <a:ext cx="6480175" cy="3742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21"/>
          <p:cNvSpPr txBox="1">
            <a:spLocks noChangeArrowheads="1"/>
          </p:cNvSpPr>
          <p:nvPr/>
        </p:nvSpPr>
        <p:spPr bwMode="auto">
          <a:xfrm>
            <a:off x="214282" y="2000246"/>
            <a:ext cx="1871663" cy="923330"/>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i="1" dirty="0"/>
              <a:t>Методика</a:t>
            </a:r>
          </a:p>
          <a:p>
            <a:pPr algn="ctr" eaLnBrk="1" hangingPunct="1"/>
            <a:r>
              <a:rPr lang="ru-RU" altLang="ru-RU" i="1" dirty="0" err="1" smtClean="0"/>
              <a:t>Дембо-Рубинштейн</a:t>
            </a:r>
            <a:endParaRPr lang="ru-RU" altLang="ru-RU"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algn="l"/>
            <a:r>
              <a:rPr lang="ru-RU" sz="3200" dirty="0" smtClean="0">
                <a:solidFill>
                  <a:schemeClr val="bg1"/>
                </a:solidFill>
              </a:rPr>
              <a:t>Динамика самооценки младших школьников </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ru-RU" sz="2400" dirty="0">
              <a:solidFill>
                <a:schemeClr val="tx1"/>
              </a:solidFill>
            </a:endParaRPr>
          </a:p>
        </p:txBody>
      </p:sp>
      <p:pic>
        <p:nvPicPr>
          <p:cNvPr id="8194" name="Picture 2"/>
          <p:cNvPicPr>
            <a:picLocks noChangeAspect="1" noChangeArrowheads="1"/>
          </p:cNvPicPr>
          <p:nvPr/>
        </p:nvPicPr>
        <p:blipFill>
          <a:blip r:embed="rId4" cstate="print"/>
          <a:srcRect/>
          <a:stretch>
            <a:fillRect/>
          </a:stretch>
        </p:blipFill>
        <p:spPr bwMode="auto">
          <a:xfrm>
            <a:off x="714348" y="1214428"/>
            <a:ext cx="7643866" cy="38909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0"/>
            <a:ext cx="9158288" cy="1320784"/>
          </a:xfrm>
          <a:prstGeom prst="rect">
            <a:avLst/>
          </a:prstGeom>
          <a:noFill/>
          <a:ln w="9525">
            <a:noFill/>
            <a:miter lim="800000"/>
            <a:headEnd/>
            <a:tailEnd/>
          </a:ln>
        </p:spPr>
      </p:pic>
      <p:sp>
        <p:nvSpPr>
          <p:cNvPr id="2" name="Заголовок 1"/>
          <p:cNvSpPr>
            <a:spLocks noGrp="1"/>
          </p:cNvSpPr>
          <p:nvPr>
            <p:ph type="ctrTitle"/>
          </p:nvPr>
        </p:nvSpPr>
        <p:spPr>
          <a:xfrm>
            <a:off x="0" y="123478"/>
            <a:ext cx="9072594" cy="1008112"/>
          </a:xfrm>
        </p:spPr>
        <p:txBody>
          <a:bodyPr/>
          <a:lstStyle/>
          <a:p>
            <a:pPr algn="l"/>
            <a:r>
              <a:rPr lang="ru-RU" sz="3200" dirty="0" smtClean="0">
                <a:solidFill>
                  <a:schemeClr val="bg1"/>
                </a:solidFill>
              </a:rPr>
              <a:t>Изменение самооценки младших школьников (1)</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tabLst>
                <a:tab pos="457200" algn="l"/>
              </a:tabLst>
            </a:pPr>
            <a:r>
              <a:rPr lang="ru-RU" sz="2400" dirty="0" smtClean="0">
                <a:solidFill>
                  <a:schemeClr val="tx1"/>
                </a:solidFill>
              </a:rPr>
              <a:t>Ля-Ля-Ля</a:t>
            </a:r>
          </a:p>
          <a:p>
            <a:pPr algn="just"/>
            <a:endParaRPr lang="ru-RU" sz="2400" dirty="0">
              <a:solidFill>
                <a:schemeClr val="tx1"/>
              </a:solidFill>
            </a:endParaRPr>
          </a:p>
        </p:txBody>
      </p:sp>
      <p:graphicFrame>
        <p:nvGraphicFramePr>
          <p:cNvPr id="7" name="Диаграмма 6"/>
          <p:cNvGraphicFramePr>
            <a:graphicFrameLocks/>
          </p:cNvGraphicFramePr>
          <p:nvPr>
            <p:extLst>
              <p:ext uri="{D42A27DB-BD31-4B8C-83A1-F6EECF244321}">
                <p14:modId xmlns="" xmlns:p14="http://schemas.microsoft.com/office/powerpoint/2010/main" val="2290393304"/>
              </p:ext>
            </p:extLst>
          </p:nvPr>
        </p:nvGraphicFramePr>
        <p:xfrm>
          <a:off x="214282" y="1285866"/>
          <a:ext cx="8793480" cy="385763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0" y="123478"/>
            <a:ext cx="9144000" cy="1008112"/>
          </a:xfrm>
        </p:spPr>
        <p:txBody>
          <a:bodyPr/>
          <a:lstStyle/>
          <a:p>
            <a:pPr algn="l"/>
            <a:r>
              <a:rPr lang="ru-RU" sz="3200" dirty="0" smtClean="0">
                <a:solidFill>
                  <a:schemeClr val="bg1"/>
                </a:solidFill>
              </a:rPr>
              <a:t>Изменение самооценки младших школьников (2) </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tabLst>
                <a:tab pos="457200" algn="l"/>
              </a:tabLst>
            </a:pPr>
            <a:r>
              <a:rPr lang="ru-RU" sz="2400" dirty="0" smtClean="0">
                <a:solidFill>
                  <a:schemeClr val="tx1"/>
                </a:solidFill>
              </a:rPr>
              <a:t>Ля-Ля-Ля</a:t>
            </a:r>
          </a:p>
          <a:p>
            <a:pPr algn="just"/>
            <a:endParaRPr lang="ru-RU" sz="2400" dirty="0">
              <a:solidFill>
                <a:schemeClr val="tx1"/>
              </a:solidFill>
            </a:endParaRPr>
          </a:p>
        </p:txBody>
      </p:sp>
      <p:graphicFrame>
        <p:nvGraphicFramePr>
          <p:cNvPr id="6" name="Диаграмма 5"/>
          <p:cNvGraphicFramePr>
            <a:graphicFrameLocks/>
          </p:cNvGraphicFramePr>
          <p:nvPr>
            <p:extLst>
              <p:ext uri="{D42A27DB-BD31-4B8C-83A1-F6EECF244321}">
                <p14:modId xmlns="" xmlns:p14="http://schemas.microsoft.com/office/powerpoint/2010/main" val="3209055881"/>
              </p:ext>
            </p:extLst>
          </p:nvPr>
        </p:nvGraphicFramePr>
        <p:xfrm>
          <a:off x="0" y="1214428"/>
          <a:ext cx="9144000" cy="37719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0" y="123478"/>
            <a:ext cx="9144000" cy="1008112"/>
          </a:xfrm>
        </p:spPr>
        <p:txBody>
          <a:bodyPr/>
          <a:lstStyle/>
          <a:p>
            <a:pPr marL="5205413">
              <a:lnSpc>
                <a:spcPct val="80000"/>
              </a:lnSpc>
            </a:pPr>
            <a:r>
              <a:rPr lang="ru-RU" sz="2800" dirty="0" smtClean="0">
                <a:solidFill>
                  <a:schemeClr val="bg1"/>
                </a:solidFill>
              </a:rPr>
              <a:t>Оценка мотивации младших школьников</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ru-RU" sz="2400" dirty="0">
              <a:solidFill>
                <a:schemeClr val="tx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2844" y="0"/>
            <a:ext cx="5105402"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5876925" y="1571618"/>
            <a:ext cx="2592388" cy="1200329"/>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ru-RU" altLang="ru-RU" sz="2400" dirty="0">
                <a:latin typeface="+mj-lt"/>
              </a:rPr>
              <a:t>Структура и динамика мотивации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0" y="-20638"/>
            <a:ext cx="9144000" cy="1691827"/>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r>
              <a:rPr lang="ru-RU" altLang="ru-RU" sz="2800" b="1" dirty="0" smtClean="0">
                <a:solidFill>
                  <a:schemeClr val="bg1"/>
                </a:solidFill>
              </a:rPr>
              <a:t>Структура мотивации младших школьников</a:t>
            </a:r>
            <a:br>
              <a:rPr lang="ru-RU" altLang="ru-RU" sz="2800" b="1" dirty="0" smtClean="0">
                <a:solidFill>
                  <a:schemeClr val="bg1"/>
                </a:solidFill>
              </a:rPr>
            </a:br>
            <a:r>
              <a:rPr lang="ru-RU" altLang="ru-RU" sz="2800" b="1" dirty="0" smtClean="0">
                <a:solidFill>
                  <a:schemeClr val="bg1"/>
                </a:solidFill>
              </a:rPr>
              <a:t> (выраженность мотивов, 2 и 4 классы, не ФГОС)</a:t>
            </a:r>
            <a:endParaRPr lang="ru-RU" sz="2800" dirty="0" smtClean="0">
              <a:solidFill>
                <a:schemeClr val="bg1"/>
              </a:solidFill>
            </a:endParaRP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ru-RU" sz="2400" dirty="0">
              <a:solidFill>
                <a:schemeClr val="tx1"/>
              </a:solidFill>
            </a:endParaRPr>
          </a:p>
        </p:txBody>
      </p:sp>
      <p:graphicFrame>
        <p:nvGraphicFramePr>
          <p:cNvPr id="6" name="Диаграмма 5"/>
          <p:cNvGraphicFramePr>
            <a:graphicFrameLocks/>
          </p:cNvGraphicFramePr>
          <p:nvPr>
            <p:extLst>
              <p:ext uri="{D42A27DB-BD31-4B8C-83A1-F6EECF244321}">
                <p14:modId xmlns="" xmlns:p14="http://schemas.microsoft.com/office/powerpoint/2010/main" val="3607066082"/>
              </p:ext>
            </p:extLst>
          </p:nvPr>
        </p:nvGraphicFramePr>
        <p:xfrm>
          <a:off x="152400" y="1643056"/>
          <a:ext cx="8991600" cy="35004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820472" cy="1008112"/>
          </a:xfrm>
        </p:spPr>
        <p:txBody>
          <a:bodyPr/>
          <a:lstStyle/>
          <a:p>
            <a:r>
              <a:rPr lang="ru-RU" sz="3200" dirty="0" smtClean="0">
                <a:solidFill>
                  <a:schemeClr val="bg1"/>
                </a:solidFill>
              </a:rPr>
              <a:t>Динамика образовательных результатов учащихся за 4 года обучения в начальной школе</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ru-RU" sz="2400" dirty="0">
              <a:solidFill>
                <a:schemeClr val="tx1"/>
              </a:solidFill>
            </a:endParaRPr>
          </a:p>
        </p:txBody>
      </p:sp>
      <p:graphicFrame>
        <p:nvGraphicFramePr>
          <p:cNvPr id="6" name="Chart 1"/>
          <p:cNvGraphicFramePr>
            <a:graphicFrameLocks/>
          </p:cNvGraphicFramePr>
          <p:nvPr/>
        </p:nvGraphicFramePr>
        <p:xfrm>
          <a:off x="457200" y="1200150"/>
          <a:ext cx="8229600" cy="394334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r>
              <a:rPr lang="ru-RU" sz="3200" b="1" i="1" dirty="0" smtClean="0">
                <a:solidFill>
                  <a:schemeClr val="bg1"/>
                </a:solidFill>
              </a:rPr>
              <a:t>Предварительные выводы (отношения, самооценка, мотивация</a:t>
            </a:r>
            <a:endParaRPr lang="ru-RU" sz="3200" dirty="0" smtClean="0">
              <a:solidFill>
                <a:schemeClr val="bg1"/>
              </a:solidFill>
            </a:endParaRP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buFontTx/>
              <a:buAutoNum type="arabicPeriod"/>
              <a:defRPr/>
            </a:pPr>
            <a:r>
              <a:rPr lang="ru-RU" sz="1800" dirty="0" smtClean="0">
                <a:solidFill>
                  <a:schemeClr val="tx2">
                    <a:lumMod val="75000"/>
                  </a:schemeClr>
                </a:solidFill>
              </a:rPr>
              <a:t>Отношение учащихся к школе и конкретным ситуациям учебной деятельности в целом положительное. По отношению к урокам наибольшее напряжение проявляется на уроках русского языка. По сравнению со 2-м классом уменьшается число позитивных ответов. </a:t>
            </a:r>
          </a:p>
          <a:p>
            <a:pPr marL="514350" indent="-514350" algn="just">
              <a:buFontTx/>
              <a:buAutoNum type="arabicPeriod"/>
              <a:defRPr/>
            </a:pPr>
            <a:r>
              <a:rPr lang="ru-RU" sz="1800" dirty="0" smtClean="0">
                <a:solidFill>
                  <a:schemeClr val="tx2">
                    <a:lumMod val="75000"/>
                  </a:schemeClr>
                </a:solidFill>
              </a:rPr>
              <a:t>Около 30% учащихся 4 класса имеют заниженную самооценку, которая может проявляться в неустойчивости настроения детей, ожидании дальнейших неудач, снижении активности в учебной деятельности.</a:t>
            </a:r>
          </a:p>
          <a:p>
            <a:pPr marL="514350" indent="-514350" algn="just">
              <a:buFontTx/>
              <a:buAutoNum type="arabicPeriod"/>
              <a:defRPr/>
            </a:pPr>
            <a:r>
              <a:rPr lang="ru-RU" sz="1800" dirty="0" smtClean="0">
                <a:solidFill>
                  <a:schemeClr val="tx2">
                    <a:lumMod val="75000"/>
                  </a:schemeClr>
                </a:solidFill>
              </a:rPr>
              <a:t>Большинство обследованных учащихся демонстрируют высокий уровень учебной мотивации.</a:t>
            </a:r>
          </a:p>
          <a:p>
            <a:pPr marL="514350" indent="-514350" algn="just">
              <a:buFontTx/>
              <a:buAutoNum type="arabicPeriod"/>
              <a:defRPr/>
            </a:pPr>
            <a:r>
              <a:rPr lang="ru-RU" sz="1800" dirty="0" smtClean="0">
                <a:solidFill>
                  <a:schemeClr val="tx2">
                    <a:lumMod val="75000"/>
                  </a:schemeClr>
                </a:solidFill>
              </a:rPr>
              <a:t>Важными мотивами являются: познавательные мотивы, мотив значимости результата и мотив получения одобрения родителей и учителя. Это во многом определяет отношение ребенка к различным сторонам его жизни и ориентацию на выбор «правильных» ответов, одобряемых  взрослыми.</a:t>
            </a:r>
          </a:p>
          <a:p>
            <a:pPr algn="just"/>
            <a:endParaRPr lang="ru-RU"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algn="l"/>
            <a:endParaRPr lang="ru-RU" sz="3200" dirty="0" smtClean="0">
              <a:solidFill>
                <a:schemeClr val="bg1"/>
              </a:solidFill>
            </a:endParaRP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ru-RU" sz="2300" dirty="0" smtClean="0"/>
          </a:p>
          <a:p>
            <a:pPr algn="l"/>
            <a:r>
              <a:rPr lang="ru-RU" sz="2300" b="1" dirty="0" smtClean="0">
                <a:solidFill>
                  <a:schemeClr val="tx1"/>
                </a:solidFill>
              </a:rPr>
              <a:t>5. Результаты внедрения инструментария и процедур оценки качества начального общего образования в соответствии с Федеральными государственными образовательными стандартами.</a:t>
            </a:r>
          </a:p>
          <a:p>
            <a:pPr algn="just"/>
            <a:endParaRPr lang="ru-RU"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a:lnSpc>
                <a:spcPct val="80000"/>
              </a:lnSpc>
            </a:pPr>
            <a:r>
              <a:rPr lang="ru-RU" sz="3200" dirty="0" smtClean="0">
                <a:solidFill>
                  <a:schemeClr val="bg1"/>
                </a:solidFill>
              </a:rPr>
              <a:t>Система мониторинга качества образования в начальной школе</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ru-RU" sz="2400" dirty="0">
              <a:solidFill>
                <a:schemeClr val="tx1"/>
              </a:solidFill>
            </a:endParaRPr>
          </a:p>
        </p:txBody>
      </p:sp>
      <p:sp>
        <p:nvSpPr>
          <p:cNvPr id="9" name="Прямоугольник 8"/>
          <p:cNvSpPr/>
          <p:nvPr/>
        </p:nvSpPr>
        <p:spPr>
          <a:xfrm>
            <a:off x="214282" y="4500576"/>
            <a:ext cx="8786874"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ru-RU" sz="1300" u="sng" dirty="0" smtClean="0">
                <a:solidFill>
                  <a:schemeClr val="tx1"/>
                </a:solidFill>
              </a:rPr>
              <a:t>Контекстная информация</a:t>
            </a:r>
            <a:r>
              <a:rPr lang="ru-RU" sz="1300" dirty="0" smtClean="0">
                <a:solidFill>
                  <a:schemeClr val="tx1"/>
                </a:solidFill>
              </a:rPr>
              <a:t>: карта учащегося (индивидуально-личностное развитие ученика,  взаимодействие со сверстниками и взрослыми, состояние здоровья); анкета для родителей (поддержка семьи в обучении, образовательная среда дома); анкета для учителя (особенности учебного процесса, организация учебной деятельности, использование ИКТ в обучении)</a:t>
            </a:r>
            <a:endParaRPr lang="ru-RU" sz="1300" dirty="0">
              <a:solidFill>
                <a:schemeClr val="tx1"/>
              </a:solidFill>
            </a:endParaRPr>
          </a:p>
        </p:txBody>
      </p:sp>
      <p:sp>
        <p:nvSpPr>
          <p:cNvPr id="10" name="Прямоугольник 9"/>
          <p:cNvSpPr/>
          <p:nvPr/>
        </p:nvSpPr>
        <p:spPr>
          <a:xfrm>
            <a:off x="0" y="3500444"/>
            <a:ext cx="1714480" cy="9286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200" b="1" dirty="0" smtClean="0">
                <a:solidFill>
                  <a:schemeClr val="tx2">
                    <a:lumMod val="75000"/>
                  </a:schemeClr>
                </a:solidFill>
              </a:rPr>
              <a:t>Начало 1 класса</a:t>
            </a:r>
          </a:p>
          <a:p>
            <a:pPr algn="ctr">
              <a:lnSpc>
                <a:spcPct val="80000"/>
              </a:lnSpc>
            </a:pPr>
            <a:r>
              <a:rPr lang="ru-RU" sz="1200" u="sng" dirty="0" smtClean="0">
                <a:solidFill>
                  <a:schemeClr val="tx2">
                    <a:lumMod val="75000"/>
                  </a:schemeClr>
                </a:solidFill>
              </a:rPr>
              <a:t>Стартовая диагност</a:t>
            </a:r>
            <a:r>
              <a:rPr lang="ru-RU" sz="1200" dirty="0" smtClean="0">
                <a:solidFill>
                  <a:schemeClr val="tx2">
                    <a:lumMod val="75000"/>
                  </a:schemeClr>
                </a:solidFill>
              </a:rPr>
              <a:t>ика (индивидуально-личностное развитие, предпосылки учебной деятельности)</a:t>
            </a:r>
            <a:endParaRPr lang="ru-RU" sz="1200" dirty="0">
              <a:solidFill>
                <a:schemeClr val="tx2">
                  <a:lumMod val="75000"/>
                </a:schemeClr>
              </a:solidFill>
            </a:endParaRPr>
          </a:p>
        </p:txBody>
      </p:sp>
      <p:sp>
        <p:nvSpPr>
          <p:cNvPr id="11" name="Прямоугольник 10"/>
          <p:cNvSpPr/>
          <p:nvPr/>
        </p:nvSpPr>
        <p:spPr>
          <a:xfrm>
            <a:off x="1714480" y="3071816"/>
            <a:ext cx="1857388" cy="13573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ru-RU" sz="1200" b="1" dirty="0" smtClean="0">
                <a:solidFill>
                  <a:schemeClr val="tx1"/>
                </a:solidFill>
              </a:rPr>
              <a:t>Конец 1 класса</a:t>
            </a:r>
          </a:p>
          <a:p>
            <a:pPr algn="ctr">
              <a:lnSpc>
                <a:spcPct val="80000"/>
              </a:lnSpc>
            </a:pPr>
            <a:endParaRPr lang="ru-RU" sz="1200" b="1" dirty="0" smtClean="0">
              <a:solidFill>
                <a:schemeClr val="tx1"/>
              </a:solidFill>
            </a:endParaRPr>
          </a:p>
          <a:p>
            <a:pPr algn="ctr">
              <a:lnSpc>
                <a:spcPct val="80000"/>
              </a:lnSpc>
            </a:pPr>
            <a:r>
              <a:rPr lang="ru-RU" sz="1200" u="sng" dirty="0" smtClean="0">
                <a:solidFill>
                  <a:schemeClr val="tx2">
                    <a:lumMod val="75000"/>
                  </a:schemeClr>
                </a:solidFill>
              </a:rPr>
              <a:t>Предметные результаты </a:t>
            </a:r>
            <a:r>
              <a:rPr lang="ru-RU" sz="1200" dirty="0" smtClean="0">
                <a:solidFill>
                  <a:schemeClr val="tx2">
                    <a:lumMod val="75000"/>
                  </a:schemeClr>
                </a:solidFill>
              </a:rPr>
              <a:t>(математика, русский язык, чтение (Х)</a:t>
            </a:r>
          </a:p>
          <a:p>
            <a:pPr algn="ctr">
              <a:lnSpc>
                <a:spcPct val="80000"/>
              </a:lnSpc>
            </a:pPr>
            <a:r>
              <a:rPr lang="ru-RU" sz="1200" u="sng" dirty="0" smtClean="0">
                <a:solidFill>
                  <a:schemeClr val="tx2">
                    <a:lumMod val="75000"/>
                  </a:schemeClr>
                </a:solidFill>
              </a:rPr>
              <a:t>Личностные резул</a:t>
            </a:r>
            <a:r>
              <a:rPr lang="ru-RU" sz="1200" dirty="0" smtClean="0">
                <a:solidFill>
                  <a:schemeClr val="tx2">
                    <a:lumMod val="75000"/>
                  </a:schemeClr>
                </a:solidFill>
              </a:rPr>
              <a:t>ьтаты (самооценка, отношение к учебной деятельности)</a:t>
            </a:r>
            <a:endParaRPr lang="ru-RU" sz="1200" dirty="0">
              <a:solidFill>
                <a:schemeClr val="tx2">
                  <a:lumMod val="75000"/>
                </a:schemeClr>
              </a:solidFill>
            </a:endParaRPr>
          </a:p>
        </p:txBody>
      </p:sp>
      <p:sp>
        <p:nvSpPr>
          <p:cNvPr id="13" name="Прямоугольник 12"/>
          <p:cNvSpPr/>
          <p:nvPr/>
        </p:nvSpPr>
        <p:spPr>
          <a:xfrm>
            <a:off x="3571868" y="2643188"/>
            <a:ext cx="1785950" cy="1785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ru-RU" sz="1200" b="1" dirty="0" smtClean="0">
                <a:solidFill>
                  <a:schemeClr val="tx1"/>
                </a:solidFill>
              </a:rPr>
              <a:t>Конец 2 класса</a:t>
            </a:r>
          </a:p>
          <a:p>
            <a:pPr algn="ctr">
              <a:lnSpc>
                <a:spcPct val="80000"/>
              </a:lnSpc>
            </a:pPr>
            <a:endParaRPr lang="ru-RU" sz="1200" b="1" dirty="0" smtClean="0">
              <a:solidFill>
                <a:schemeClr val="tx1"/>
              </a:solidFill>
            </a:endParaRPr>
          </a:p>
          <a:p>
            <a:pPr algn="ctr">
              <a:lnSpc>
                <a:spcPct val="80000"/>
              </a:lnSpc>
            </a:pPr>
            <a:r>
              <a:rPr lang="ru-RU" sz="1200" u="sng" dirty="0" smtClean="0">
                <a:solidFill>
                  <a:schemeClr val="tx2">
                    <a:lumMod val="75000"/>
                  </a:schemeClr>
                </a:solidFill>
              </a:rPr>
              <a:t>Предметные результаты </a:t>
            </a:r>
            <a:r>
              <a:rPr lang="ru-RU" sz="1200" dirty="0" smtClean="0">
                <a:solidFill>
                  <a:schemeClr val="tx2">
                    <a:lumMod val="75000"/>
                  </a:schemeClr>
                </a:solidFill>
              </a:rPr>
              <a:t>(математика, русский язык, чтение (Х+</a:t>
            </a:r>
            <a:r>
              <a:rPr lang="ru-RU" sz="1200" dirty="0" smtClean="0">
                <a:solidFill>
                  <a:srgbClr val="FF0000"/>
                </a:solidFill>
              </a:rPr>
              <a:t>Н-П</a:t>
            </a:r>
            <a:r>
              <a:rPr lang="ru-RU" sz="1200" dirty="0" smtClean="0">
                <a:solidFill>
                  <a:schemeClr val="tx2">
                    <a:lumMod val="75000"/>
                  </a:schemeClr>
                </a:solidFill>
              </a:rPr>
              <a:t>)</a:t>
            </a:r>
          </a:p>
          <a:p>
            <a:pPr algn="ctr">
              <a:lnSpc>
                <a:spcPct val="80000"/>
              </a:lnSpc>
            </a:pPr>
            <a:r>
              <a:rPr lang="ru-RU" sz="1200" u="sng" dirty="0" smtClean="0">
                <a:solidFill>
                  <a:schemeClr val="tx2">
                    <a:lumMod val="75000"/>
                  </a:schemeClr>
                </a:solidFill>
              </a:rPr>
              <a:t>Личностные результаты </a:t>
            </a:r>
            <a:r>
              <a:rPr lang="ru-RU" sz="1200" dirty="0" smtClean="0">
                <a:solidFill>
                  <a:schemeClr val="tx2">
                    <a:lumMod val="75000"/>
                  </a:schemeClr>
                </a:solidFill>
              </a:rPr>
              <a:t>(самооценка, отношение к учебной деятельности, </a:t>
            </a:r>
            <a:r>
              <a:rPr lang="ru-RU" sz="1200" dirty="0" smtClean="0">
                <a:solidFill>
                  <a:srgbClr val="FF0000"/>
                </a:solidFill>
              </a:rPr>
              <a:t>структура мотивации</a:t>
            </a:r>
            <a:r>
              <a:rPr lang="ru-RU" sz="1200" dirty="0" smtClean="0">
                <a:solidFill>
                  <a:schemeClr val="tx2">
                    <a:lumMod val="75000"/>
                  </a:schemeClr>
                </a:solidFill>
              </a:rPr>
              <a:t>)</a:t>
            </a:r>
            <a:endParaRPr lang="ru-RU" sz="1200" dirty="0">
              <a:solidFill>
                <a:schemeClr val="tx2">
                  <a:lumMod val="75000"/>
                </a:schemeClr>
              </a:solidFill>
            </a:endParaRPr>
          </a:p>
        </p:txBody>
      </p:sp>
      <p:sp>
        <p:nvSpPr>
          <p:cNvPr id="14" name="Прямоугольник 13"/>
          <p:cNvSpPr/>
          <p:nvPr/>
        </p:nvSpPr>
        <p:spPr>
          <a:xfrm>
            <a:off x="7215206" y="1643056"/>
            <a:ext cx="1928794" cy="27860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ru-RU" sz="1250" b="1" dirty="0" smtClean="0">
                <a:solidFill>
                  <a:schemeClr val="tx1"/>
                </a:solidFill>
              </a:rPr>
              <a:t>Конец 4 класса</a:t>
            </a:r>
          </a:p>
          <a:p>
            <a:pPr algn="ctr">
              <a:lnSpc>
                <a:spcPct val="80000"/>
              </a:lnSpc>
            </a:pPr>
            <a:endParaRPr lang="ru-RU" sz="1250" u="sng" dirty="0" smtClean="0">
              <a:solidFill>
                <a:schemeClr val="tx2">
                  <a:lumMod val="75000"/>
                </a:schemeClr>
              </a:solidFill>
            </a:endParaRPr>
          </a:p>
          <a:p>
            <a:pPr algn="ctr">
              <a:lnSpc>
                <a:spcPct val="80000"/>
              </a:lnSpc>
            </a:pPr>
            <a:r>
              <a:rPr lang="ru-RU" sz="1250" u="sng" dirty="0" smtClean="0">
                <a:solidFill>
                  <a:schemeClr val="tx2">
                    <a:lumMod val="75000"/>
                  </a:schemeClr>
                </a:solidFill>
              </a:rPr>
              <a:t>Предметные результаты </a:t>
            </a:r>
            <a:r>
              <a:rPr lang="ru-RU" sz="1250" dirty="0" smtClean="0">
                <a:solidFill>
                  <a:schemeClr val="tx2">
                    <a:lumMod val="75000"/>
                  </a:schemeClr>
                </a:solidFill>
              </a:rPr>
              <a:t>(математика, </a:t>
            </a:r>
          </a:p>
          <a:p>
            <a:pPr algn="ctr">
              <a:lnSpc>
                <a:spcPct val="80000"/>
              </a:lnSpc>
            </a:pPr>
            <a:r>
              <a:rPr lang="ru-RU" sz="1250" dirty="0" smtClean="0">
                <a:solidFill>
                  <a:schemeClr val="tx2">
                    <a:lumMod val="75000"/>
                  </a:schemeClr>
                </a:solidFill>
              </a:rPr>
              <a:t>русский язык)</a:t>
            </a:r>
          </a:p>
          <a:p>
            <a:pPr algn="ctr">
              <a:lnSpc>
                <a:spcPct val="80000"/>
              </a:lnSpc>
            </a:pPr>
            <a:r>
              <a:rPr lang="ru-RU" sz="1250" u="sng" dirty="0" err="1" smtClean="0">
                <a:solidFill>
                  <a:srgbClr val="FF0000"/>
                </a:solidFill>
              </a:rPr>
              <a:t>Метапредметные</a:t>
            </a:r>
            <a:r>
              <a:rPr lang="ru-RU" sz="1250" u="sng" dirty="0" smtClean="0">
                <a:solidFill>
                  <a:srgbClr val="FF0000"/>
                </a:solidFill>
              </a:rPr>
              <a:t> результаты </a:t>
            </a:r>
            <a:r>
              <a:rPr lang="ru-RU" sz="1250" dirty="0" smtClean="0">
                <a:solidFill>
                  <a:srgbClr val="FF0000"/>
                </a:solidFill>
              </a:rPr>
              <a:t>(читательская грамотность, проектная деятельность) </a:t>
            </a:r>
          </a:p>
          <a:p>
            <a:pPr algn="ctr">
              <a:lnSpc>
                <a:spcPct val="80000"/>
              </a:lnSpc>
            </a:pPr>
            <a:r>
              <a:rPr lang="ru-RU" sz="1250" u="sng" dirty="0" smtClean="0">
                <a:solidFill>
                  <a:schemeClr val="tx2">
                    <a:lumMod val="75000"/>
                  </a:schemeClr>
                </a:solidFill>
              </a:rPr>
              <a:t>Личностные результаты </a:t>
            </a:r>
            <a:r>
              <a:rPr lang="ru-RU" sz="1250" dirty="0" smtClean="0">
                <a:solidFill>
                  <a:schemeClr val="tx2">
                    <a:lumMod val="75000"/>
                  </a:schemeClr>
                </a:solidFill>
              </a:rPr>
              <a:t>(самооценка, отношение к учебной  деятельности, структура мотивации, </a:t>
            </a:r>
            <a:r>
              <a:rPr lang="ru-RU" sz="1250" dirty="0" smtClean="0">
                <a:solidFill>
                  <a:srgbClr val="FF0000"/>
                </a:solidFill>
              </a:rPr>
              <a:t>моральные </a:t>
            </a:r>
            <a:r>
              <a:rPr lang="ru-RU" sz="1250" dirty="0" err="1" smtClean="0">
                <a:solidFill>
                  <a:srgbClr val="FF0000"/>
                </a:solidFill>
              </a:rPr>
              <a:t>дилеммы-</a:t>
            </a:r>
            <a:r>
              <a:rPr lang="ru-RU" sz="1250" dirty="0" err="1" smtClean="0">
                <a:solidFill>
                  <a:schemeClr val="tx2">
                    <a:lumMod val="75000"/>
                  </a:schemeClr>
                </a:solidFill>
              </a:rPr>
              <a:t>неперсонефицированно</a:t>
            </a:r>
            <a:r>
              <a:rPr lang="ru-RU" sz="1250" dirty="0" smtClean="0">
                <a:solidFill>
                  <a:schemeClr val="tx2">
                    <a:lumMod val="75000"/>
                  </a:schemeClr>
                </a:solidFill>
              </a:rPr>
              <a:t>)</a:t>
            </a:r>
            <a:endParaRPr lang="ru-RU" sz="1250" dirty="0">
              <a:solidFill>
                <a:schemeClr val="tx2">
                  <a:lumMod val="75000"/>
                </a:schemeClr>
              </a:solidFill>
            </a:endParaRPr>
          </a:p>
        </p:txBody>
      </p:sp>
      <p:sp>
        <p:nvSpPr>
          <p:cNvPr id="15" name="Прямоугольник 14"/>
          <p:cNvSpPr/>
          <p:nvPr/>
        </p:nvSpPr>
        <p:spPr>
          <a:xfrm>
            <a:off x="5357818" y="2214560"/>
            <a:ext cx="1857388" cy="22145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ru-RU" sz="1300" b="1" dirty="0" smtClean="0">
                <a:solidFill>
                  <a:schemeClr val="tx1"/>
                </a:solidFill>
              </a:rPr>
              <a:t>Конец 3 класса</a:t>
            </a:r>
          </a:p>
          <a:p>
            <a:pPr algn="ctr">
              <a:lnSpc>
                <a:spcPct val="80000"/>
              </a:lnSpc>
            </a:pPr>
            <a:endParaRPr lang="ru-RU" sz="1300" u="sng" dirty="0" smtClean="0">
              <a:solidFill>
                <a:schemeClr val="tx2">
                  <a:lumMod val="75000"/>
                </a:schemeClr>
              </a:solidFill>
            </a:endParaRPr>
          </a:p>
          <a:p>
            <a:pPr algn="ctr">
              <a:lnSpc>
                <a:spcPct val="80000"/>
              </a:lnSpc>
            </a:pPr>
            <a:r>
              <a:rPr lang="ru-RU" sz="1300" u="sng" dirty="0" smtClean="0">
                <a:solidFill>
                  <a:schemeClr val="tx2">
                    <a:lumMod val="75000"/>
                  </a:schemeClr>
                </a:solidFill>
              </a:rPr>
              <a:t>Предметные результаты </a:t>
            </a:r>
            <a:r>
              <a:rPr lang="ru-RU" sz="1300" dirty="0" smtClean="0">
                <a:solidFill>
                  <a:schemeClr val="tx2">
                    <a:lumMod val="75000"/>
                  </a:schemeClr>
                </a:solidFill>
              </a:rPr>
              <a:t>(математика, русский язык, чтение (Х+Н-П)</a:t>
            </a:r>
          </a:p>
          <a:p>
            <a:pPr algn="ctr">
              <a:lnSpc>
                <a:spcPct val="80000"/>
              </a:lnSpc>
            </a:pPr>
            <a:r>
              <a:rPr lang="ru-RU" sz="1300" u="sng" dirty="0" smtClean="0">
                <a:solidFill>
                  <a:schemeClr val="tx2">
                    <a:lumMod val="75000"/>
                  </a:schemeClr>
                </a:solidFill>
              </a:rPr>
              <a:t>Личностные результаты </a:t>
            </a:r>
            <a:r>
              <a:rPr lang="ru-RU" sz="1300" dirty="0" smtClean="0">
                <a:solidFill>
                  <a:schemeClr val="tx2">
                    <a:lumMod val="75000"/>
                  </a:schemeClr>
                </a:solidFill>
              </a:rPr>
              <a:t>(самооценка, отношение к учебной деятельности, структура мотивации)</a:t>
            </a:r>
            <a:endParaRPr lang="ru-RU" sz="1300" dirty="0">
              <a:solidFill>
                <a:schemeClr val="tx2">
                  <a:lumMod val="75000"/>
                </a:schemeClr>
              </a:solidFill>
            </a:endParaRPr>
          </a:p>
        </p:txBody>
      </p:sp>
      <p:sp>
        <p:nvSpPr>
          <p:cNvPr id="17" name="Стрелка углом 16"/>
          <p:cNvSpPr/>
          <p:nvPr/>
        </p:nvSpPr>
        <p:spPr>
          <a:xfrm>
            <a:off x="2786050" y="2357436"/>
            <a:ext cx="813816" cy="725804"/>
          </a:xfrm>
          <a:prstGeom prst="bentArrow">
            <a:avLst>
              <a:gd name="adj1" fmla="val 25000"/>
              <a:gd name="adj2" fmla="val 25000"/>
              <a:gd name="adj3" fmla="val 25000"/>
              <a:gd name="adj4" fmla="val 5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2" name="Стрелка углом 21"/>
          <p:cNvSpPr/>
          <p:nvPr/>
        </p:nvSpPr>
        <p:spPr>
          <a:xfrm>
            <a:off x="1214414" y="2643188"/>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3" name="Стрелка углом 22"/>
          <p:cNvSpPr/>
          <p:nvPr/>
        </p:nvSpPr>
        <p:spPr>
          <a:xfrm>
            <a:off x="4714876" y="1785932"/>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4" name="Стрелка углом 23"/>
          <p:cNvSpPr/>
          <p:nvPr/>
        </p:nvSpPr>
        <p:spPr>
          <a:xfrm>
            <a:off x="6572266" y="1357304"/>
            <a:ext cx="714378" cy="857256"/>
          </a:xfrm>
          <a:prstGeom prst="bentArrow">
            <a:avLst>
              <a:gd name="adj1" fmla="val 25000"/>
              <a:gd name="adj2" fmla="val 25000"/>
              <a:gd name="adj3" fmla="val 2298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5" name="Стрелка вправо 24"/>
          <p:cNvSpPr/>
          <p:nvPr/>
        </p:nvSpPr>
        <p:spPr>
          <a:xfrm>
            <a:off x="7929586" y="1285866"/>
            <a:ext cx="1008000" cy="25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xfrm>
            <a:off x="6875463" y="4769644"/>
            <a:ext cx="1905000" cy="3429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D990BBE1-2002-4491-B85D-19CD3B0D194F}" type="slidenum">
              <a:rPr lang="ru-RU" altLang="ru-RU" sz="1400" smtClean="0">
                <a:latin typeface="Arial" charset="0"/>
              </a:rPr>
              <a:pPr eaLnBrk="1" hangingPunct="1">
                <a:spcBef>
                  <a:spcPct val="0"/>
                </a:spcBef>
                <a:buFontTx/>
                <a:buNone/>
              </a:pPr>
              <a:t>50</a:t>
            </a:fld>
            <a:endParaRPr lang="ru-RU" altLang="ru-RU" sz="1400" smtClean="0">
              <a:latin typeface="Arial" charset="0"/>
            </a:endParaRPr>
          </a:p>
        </p:txBody>
      </p:sp>
      <p:sp>
        <p:nvSpPr>
          <p:cNvPr id="11267" name="Text Box 2"/>
          <p:cNvSpPr txBox="1">
            <a:spLocks noChangeArrowheads="1"/>
          </p:cNvSpPr>
          <p:nvPr/>
        </p:nvSpPr>
        <p:spPr bwMode="auto">
          <a:xfrm>
            <a:off x="9813925" y="4888706"/>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 name="Скругленный прямоугольник 2"/>
          <p:cNvSpPr/>
          <p:nvPr/>
        </p:nvSpPr>
        <p:spPr bwMode="auto">
          <a:xfrm>
            <a:off x="108000" y="1646999"/>
            <a:ext cx="2628000" cy="129600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eaLnBrk="0" hangingPunct="0">
              <a:defRPr/>
            </a:pPr>
            <a:r>
              <a:rPr lang="ru-RU" sz="2400" dirty="0">
                <a:solidFill>
                  <a:srgbClr val="0070C0"/>
                </a:solidFill>
                <a:cs typeface="+mn-cs"/>
              </a:rPr>
              <a:t>Индивидуальные</a:t>
            </a:r>
          </a:p>
          <a:p>
            <a:pPr algn="ctr" eaLnBrk="0" hangingPunct="0">
              <a:defRPr/>
            </a:pPr>
            <a:r>
              <a:rPr lang="ru-RU" sz="2400" dirty="0">
                <a:solidFill>
                  <a:srgbClr val="0070C0"/>
                </a:solidFill>
                <a:cs typeface="+mn-cs"/>
              </a:rPr>
              <a:t>достижения</a:t>
            </a:r>
          </a:p>
          <a:p>
            <a:pPr algn="ctr" eaLnBrk="0" hangingPunct="0">
              <a:defRPr/>
            </a:pPr>
            <a:r>
              <a:rPr lang="ru-RU" sz="2400" dirty="0">
                <a:solidFill>
                  <a:srgbClr val="0070C0"/>
                </a:solidFill>
                <a:cs typeface="+mn-cs"/>
              </a:rPr>
              <a:t>учащихся</a:t>
            </a:r>
          </a:p>
        </p:txBody>
      </p:sp>
      <p:sp>
        <p:nvSpPr>
          <p:cNvPr id="11271" name="Скругленный прямоугольник 7"/>
          <p:cNvSpPr>
            <a:spLocks noChangeArrowheads="1"/>
          </p:cNvSpPr>
          <p:nvPr/>
        </p:nvSpPr>
        <p:spPr bwMode="auto">
          <a:xfrm>
            <a:off x="107950" y="3239690"/>
            <a:ext cx="2627313" cy="1403761"/>
          </a:xfrm>
          <a:prstGeom prst="roundRect">
            <a:avLst>
              <a:gd name="adj" fmla="val 16667"/>
            </a:avLst>
          </a:prstGeom>
          <a:gradFill rotWithShape="1">
            <a:gsLst>
              <a:gs pos="0">
                <a:srgbClr val="B2B2B2"/>
              </a:gs>
              <a:gs pos="50000">
                <a:srgbClr val="FFFFCC"/>
              </a:gs>
              <a:gs pos="100000">
                <a:srgbClr val="B2B2B2"/>
              </a:gs>
            </a:gsLst>
            <a:lin ang="5400000" scaled="1"/>
          </a:gra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ru-RU" sz="2400" dirty="0">
                <a:solidFill>
                  <a:srgbClr val="0070C0"/>
                </a:solidFill>
                <a:latin typeface="Arial" charset="0"/>
              </a:rPr>
              <a:t>Состояние</a:t>
            </a:r>
          </a:p>
          <a:p>
            <a:pPr algn="ctr">
              <a:spcBef>
                <a:spcPct val="0"/>
              </a:spcBef>
              <a:buFontTx/>
              <a:buNone/>
            </a:pPr>
            <a:r>
              <a:rPr lang="ru-RU" altLang="ru-RU" sz="2400" dirty="0">
                <a:solidFill>
                  <a:srgbClr val="0070C0"/>
                </a:solidFill>
                <a:latin typeface="Arial" charset="0"/>
              </a:rPr>
              <a:t>системы</a:t>
            </a:r>
          </a:p>
          <a:p>
            <a:pPr algn="ctr">
              <a:spcBef>
                <a:spcPct val="0"/>
              </a:spcBef>
              <a:buFontTx/>
              <a:buNone/>
            </a:pPr>
            <a:r>
              <a:rPr lang="ru-RU" altLang="ru-RU" sz="2400" dirty="0">
                <a:solidFill>
                  <a:srgbClr val="0070C0"/>
                </a:solidFill>
                <a:latin typeface="Arial" charset="0"/>
              </a:rPr>
              <a:t>начального</a:t>
            </a:r>
          </a:p>
          <a:p>
            <a:pPr algn="ctr">
              <a:spcBef>
                <a:spcPct val="0"/>
              </a:spcBef>
              <a:buFontTx/>
              <a:buNone/>
            </a:pPr>
            <a:r>
              <a:rPr lang="ru-RU" altLang="ru-RU" sz="2400" dirty="0">
                <a:solidFill>
                  <a:srgbClr val="0070C0"/>
                </a:solidFill>
                <a:latin typeface="Arial" charset="0"/>
              </a:rPr>
              <a:t>образования</a:t>
            </a:r>
          </a:p>
        </p:txBody>
      </p:sp>
      <p:sp>
        <p:nvSpPr>
          <p:cNvPr id="6" name="Прямоугольник с двумя скругленными соседними углами 5"/>
          <p:cNvSpPr/>
          <p:nvPr/>
        </p:nvSpPr>
        <p:spPr bwMode="auto">
          <a:xfrm>
            <a:off x="2771776" y="1241823"/>
            <a:ext cx="1800225" cy="297656"/>
          </a:xfrm>
          <a:prstGeom prst="round2SameRect">
            <a:avLst/>
          </a:prstGeom>
          <a:solidFill>
            <a:srgbClr val="66CCFF"/>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000" b="1" i="1" dirty="0">
                <a:solidFill>
                  <a:srgbClr val="0070C0"/>
                </a:solidFill>
                <a:cs typeface="+mn-cs"/>
              </a:rPr>
              <a:t>предметные</a:t>
            </a:r>
          </a:p>
        </p:txBody>
      </p:sp>
      <p:sp>
        <p:nvSpPr>
          <p:cNvPr id="10" name="Прямоугольник с двумя скругленными соседними углами 9"/>
          <p:cNvSpPr/>
          <p:nvPr/>
        </p:nvSpPr>
        <p:spPr bwMode="auto">
          <a:xfrm>
            <a:off x="4679950" y="1241823"/>
            <a:ext cx="2376488" cy="297656"/>
          </a:xfrm>
          <a:prstGeom prst="round2SameRect">
            <a:avLst/>
          </a:prstGeom>
          <a:solidFill>
            <a:srgbClr val="00FF00"/>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000" b="1" i="1" dirty="0" err="1">
                <a:solidFill>
                  <a:srgbClr val="0070C0"/>
                </a:solidFill>
                <a:cs typeface="+mn-cs"/>
              </a:rPr>
              <a:t>метапредметные</a:t>
            </a:r>
            <a:endParaRPr lang="ru-RU" sz="2000" b="1" i="1" dirty="0">
              <a:solidFill>
                <a:srgbClr val="0070C0"/>
              </a:solidFill>
              <a:cs typeface="+mn-cs"/>
            </a:endParaRPr>
          </a:p>
        </p:txBody>
      </p:sp>
      <p:sp>
        <p:nvSpPr>
          <p:cNvPr id="11" name="Прямоугольник с двумя скругленными соседними углами 10"/>
          <p:cNvSpPr/>
          <p:nvPr/>
        </p:nvSpPr>
        <p:spPr bwMode="auto">
          <a:xfrm>
            <a:off x="7143768" y="1232288"/>
            <a:ext cx="1871662" cy="297656"/>
          </a:xfrm>
          <a:prstGeom prst="round2SameRect">
            <a:avLst/>
          </a:prstGeom>
          <a:solidFill>
            <a:srgbClr val="FFFF00"/>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algn="ctr" eaLnBrk="0" hangingPunct="0">
              <a:defRPr/>
            </a:pPr>
            <a:r>
              <a:rPr lang="ru-RU" sz="2000" b="1" i="1" dirty="0">
                <a:solidFill>
                  <a:srgbClr val="0070C0"/>
                </a:solidFill>
                <a:cs typeface="+mn-cs"/>
              </a:rPr>
              <a:t>личностные</a:t>
            </a:r>
          </a:p>
        </p:txBody>
      </p:sp>
      <p:sp>
        <p:nvSpPr>
          <p:cNvPr id="11275" name="Прямоугольник 6"/>
          <p:cNvSpPr>
            <a:spLocks noChangeArrowheads="1"/>
          </p:cNvSpPr>
          <p:nvPr/>
        </p:nvSpPr>
        <p:spPr bwMode="auto">
          <a:xfrm>
            <a:off x="2771776" y="1646635"/>
            <a:ext cx="504825" cy="350044"/>
          </a:xfrm>
          <a:prstGeom prst="rect">
            <a:avLst/>
          </a:prstGeom>
          <a:solidFill>
            <a:srgbClr val="66CCFF"/>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ru-RU" sz="1800" dirty="0">
                <a:solidFill>
                  <a:srgbClr val="0070C0"/>
                </a:solidFill>
                <a:latin typeface="Arial" charset="0"/>
              </a:rPr>
              <a:t>РЯ</a:t>
            </a:r>
          </a:p>
        </p:txBody>
      </p:sp>
      <p:sp>
        <p:nvSpPr>
          <p:cNvPr id="11276" name="Прямоугольник 12"/>
          <p:cNvSpPr>
            <a:spLocks noChangeArrowheads="1"/>
          </p:cNvSpPr>
          <p:nvPr/>
        </p:nvSpPr>
        <p:spPr bwMode="auto">
          <a:xfrm>
            <a:off x="3419476" y="1646635"/>
            <a:ext cx="504825" cy="351234"/>
          </a:xfrm>
          <a:prstGeom prst="rect">
            <a:avLst/>
          </a:prstGeom>
          <a:solidFill>
            <a:srgbClr val="66CCFF"/>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ru-RU" sz="1800" dirty="0">
                <a:solidFill>
                  <a:srgbClr val="0070C0"/>
                </a:solidFill>
                <a:latin typeface="Arial" charset="0"/>
              </a:rPr>
              <a:t>МА</a:t>
            </a:r>
          </a:p>
        </p:txBody>
      </p:sp>
      <p:sp>
        <p:nvSpPr>
          <p:cNvPr id="11278" name="Прямоугольник 14"/>
          <p:cNvSpPr>
            <a:spLocks noChangeArrowheads="1"/>
          </p:cNvSpPr>
          <p:nvPr/>
        </p:nvSpPr>
        <p:spPr bwMode="auto">
          <a:xfrm>
            <a:off x="4679950" y="1571619"/>
            <a:ext cx="2376488" cy="804870"/>
          </a:xfrm>
          <a:prstGeom prst="rect">
            <a:avLst/>
          </a:prstGeom>
          <a:solidFill>
            <a:srgbClr val="00FF00"/>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5000"/>
              </a:lnSpc>
              <a:spcBef>
                <a:spcPct val="0"/>
              </a:spcBef>
              <a:buFontTx/>
              <a:buNone/>
            </a:pPr>
            <a:r>
              <a:rPr lang="ru-RU" altLang="ru-RU" sz="1800" dirty="0">
                <a:solidFill>
                  <a:srgbClr val="0070C0"/>
                </a:solidFill>
                <a:latin typeface="Arial" charset="0"/>
              </a:rPr>
              <a:t>Комплексные</a:t>
            </a:r>
          </a:p>
          <a:p>
            <a:pPr algn="ctr">
              <a:lnSpc>
                <a:spcPct val="85000"/>
              </a:lnSpc>
              <a:spcBef>
                <a:spcPct val="0"/>
              </a:spcBef>
              <a:buFontTx/>
              <a:buNone/>
            </a:pPr>
            <a:r>
              <a:rPr lang="ru-RU" altLang="ru-RU" sz="1800" dirty="0">
                <a:solidFill>
                  <a:srgbClr val="0070C0"/>
                </a:solidFill>
                <a:latin typeface="Arial" charset="0"/>
              </a:rPr>
              <a:t>работы с текстом</a:t>
            </a:r>
          </a:p>
          <a:p>
            <a:pPr algn="ctr">
              <a:lnSpc>
                <a:spcPct val="85000"/>
              </a:lnSpc>
              <a:spcBef>
                <a:spcPct val="0"/>
              </a:spcBef>
              <a:buFontTx/>
              <a:buNone/>
            </a:pPr>
            <a:r>
              <a:rPr lang="ru-RU" altLang="ru-RU" sz="1800" dirty="0">
                <a:solidFill>
                  <a:srgbClr val="0070C0"/>
                </a:solidFill>
                <a:latin typeface="Arial" charset="0"/>
              </a:rPr>
              <a:t>на </a:t>
            </a:r>
            <a:r>
              <a:rPr lang="ru-RU" altLang="ru-RU" sz="1800" dirty="0" err="1">
                <a:solidFill>
                  <a:srgbClr val="0070C0"/>
                </a:solidFill>
                <a:latin typeface="Arial" charset="0"/>
              </a:rPr>
              <a:t>межпредметной</a:t>
            </a:r>
            <a:endParaRPr lang="ru-RU" altLang="ru-RU" sz="1800" dirty="0">
              <a:solidFill>
                <a:srgbClr val="0070C0"/>
              </a:solidFill>
              <a:latin typeface="Arial" charset="0"/>
            </a:endParaRPr>
          </a:p>
          <a:p>
            <a:pPr algn="ctr">
              <a:lnSpc>
                <a:spcPct val="85000"/>
              </a:lnSpc>
              <a:spcBef>
                <a:spcPct val="0"/>
              </a:spcBef>
              <a:buFontTx/>
              <a:buNone/>
            </a:pPr>
            <a:r>
              <a:rPr lang="ru-RU" altLang="ru-RU" sz="1800" dirty="0">
                <a:solidFill>
                  <a:srgbClr val="0070C0"/>
                </a:solidFill>
                <a:latin typeface="Arial" charset="0"/>
              </a:rPr>
              <a:t>основе</a:t>
            </a:r>
          </a:p>
        </p:txBody>
      </p:sp>
      <p:sp>
        <p:nvSpPr>
          <p:cNvPr id="11279" name="Прямоугольник 15"/>
          <p:cNvSpPr>
            <a:spLocks noChangeArrowheads="1"/>
          </p:cNvSpPr>
          <p:nvPr/>
        </p:nvSpPr>
        <p:spPr bwMode="auto">
          <a:xfrm>
            <a:off x="2771776" y="2025253"/>
            <a:ext cx="1800225" cy="890588"/>
          </a:xfrm>
          <a:prstGeom prst="rect">
            <a:avLst/>
          </a:prstGeom>
          <a:solidFill>
            <a:srgbClr val="66CCFF"/>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ru-RU" sz="1600" dirty="0">
                <a:solidFill>
                  <a:srgbClr val="0070C0"/>
                </a:solidFill>
                <a:latin typeface="Arial" charset="0"/>
              </a:rPr>
              <a:t>Основа: </a:t>
            </a:r>
            <a:r>
              <a:rPr lang="ru-RU" altLang="ru-RU" sz="1600" dirty="0" err="1" smtClean="0">
                <a:solidFill>
                  <a:srgbClr val="0070C0"/>
                </a:solidFill>
                <a:latin typeface="Arial" charset="0"/>
              </a:rPr>
              <a:t>Пл</a:t>
            </a:r>
            <a:r>
              <a:rPr lang="ru-RU" altLang="ru-RU" sz="1600" dirty="0" smtClean="0">
                <a:solidFill>
                  <a:srgbClr val="0070C0"/>
                </a:solidFill>
                <a:latin typeface="Arial" charset="0"/>
              </a:rPr>
              <a:t> Рез</a:t>
            </a:r>
            <a:endParaRPr lang="ru-RU" altLang="ru-RU" sz="1600" dirty="0">
              <a:solidFill>
                <a:srgbClr val="0070C0"/>
              </a:solidFill>
              <a:latin typeface="Arial" charset="0"/>
            </a:endParaRPr>
          </a:p>
          <a:p>
            <a:pPr algn="ctr">
              <a:spcBef>
                <a:spcPct val="0"/>
              </a:spcBef>
              <a:buFontTx/>
              <a:buNone/>
            </a:pPr>
            <a:r>
              <a:rPr lang="ru-RU" altLang="ru-RU" sz="1600" dirty="0">
                <a:solidFill>
                  <a:srgbClr val="0070C0"/>
                </a:solidFill>
                <a:latin typeface="Arial" charset="0"/>
              </a:rPr>
              <a:t>блок «Выпуск-</a:t>
            </a:r>
          </a:p>
          <a:p>
            <a:pPr algn="ctr">
              <a:spcBef>
                <a:spcPct val="0"/>
              </a:spcBef>
              <a:buFontTx/>
              <a:buNone/>
            </a:pPr>
            <a:r>
              <a:rPr lang="ru-RU" altLang="ru-RU" sz="1600" dirty="0">
                <a:solidFill>
                  <a:srgbClr val="0070C0"/>
                </a:solidFill>
                <a:latin typeface="Arial" charset="0"/>
              </a:rPr>
              <a:t>ник научится»</a:t>
            </a:r>
          </a:p>
        </p:txBody>
      </p:sp>
      <p:sp>
        <p:nvSpPr>
          <p:cNvPr id="11280" name="Прямоугольник 16"/>
          <p:cNvSpPr>
            <a:spLocks noChangeArrowheads="1"/>
          </p:cNvSpPr>
          <p:nvPr/>
        </p:nvSpPr>
        <p:spPr bwMode="auto">
          <a:xfrm>
            <a:off x="2771776" y="3239691"/>
            <a:ext cx="504825" cy="351234"/>
          </a:xfrm>
          <a:prstGeom prst="rect">
            <a:avLst/>
          </a:prstGeom>
          <a:solidFill>
            <a:srgbClr val="66CCFF"/>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ru-RU" sz="1800" dirty="0">
                <a:solidFill>
                  <a:srgbClr val="0070C0"/>
                </a:solidFill>
                <a:latin typeface="Arial" charset="0"/>
              </a:rPr>
              <a:t>РЯ</a:t>
            </a:r>
          </a:p>
        </p:txBody>
      </p:sp>
      <p:sp>
        <p:nvSpPr>
          <p:cNvPr id="11281" name="Прямоугольник 17"/>
          <p:cNvSpPr>
            <a:spLocks noChangeArrowheads="1"/>
          </p:cNvSpPr>
          <p:nvPr/>
        </p:nvSpPr>
        <p:spPr bwMode="auto">
          <a:xfrm>
            <a:off x="2771776" y="3618310"/>
            <a:ext cx="1800225" cy="1025142"/>
          </a:xfrm>
          <a:prstGeom prst="rect">
            <a:avLst/>
          </a:prstGeom>
          <a:solidFill>
            <a:srgbClr val="66CCFF"/>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ru-RU" sz="1600" dirty="0">
                <a:solidFill>
                  <a:srgbClr val="0070C0"/>
                </a:solidFill>
                <a:latin typeface="Arial" charset="0"/>
              </a:rPr>
              <a:t>Основа: </a:t>
            </a:r>
            <a:r>
              <a:rPr lang="ru-RU" altLang="ru-RU" sz="1600" dirty="0" err="1" smtClean="0">
                <a:solidFill>
                  <a:srgbClr val="0070C0"/>
                </a:solidFill>
                <a:latin typeface="Arial" charset="0"/>
              </a:rPr>
              <a:t>Пл</a:t>
            </a:r>
            <a:r>
              <a:rPr lang="ru-RU" altLang="ru-RU" sz="1600" dirty="0" smtClean="0">
                <a:solidFill>
                  <a:srgbClr val="0070C0"/>
                </a:solidFill>
                <a:latin typeface="Arial" charset="0"/>
              </a:rPr>
              <a:t> Рез</a:t>
            </a:r>
            <a:endParaRPr lang="ru-RU" altLang="ru-RU" sz="1600" dirty="0">
              <a:solidFill>
                <a:srgbClr val="0070C0"/>
              </a:solidFill>
              <a:latin typeface="Arial" charset="0"/>
            </a:endParaRPr>
          </a:p>
          <a:p>
            <a:pPr algn="ctr">
              <a:spcBef>
                <a:spcPct val="0"/>
              </a:spcBef>
              <a:buFontTx/>
              <a:buNone/>
            </a:pPr>
            <a:r>
              <a:rPr lang="ru-RU" altLang="ru-RU" sz="1600" dirty="0">
                <a:solidFill>
                  <a:srgbClr val="0070C0"/>
                </a:solidFill>
                <a:latin typeface="Arial" charset="0"/>
              </a:rPr>
              <a:t>оба блока</a:t>
            </a:r>
          </a:p>
          <a:p>
            <a:pPr algn="ctr">
              <a:lnSpc>
                <a:spcPct val="75000"/>
              </a:lnSpc>
              <a:spcBef>
                <a:spcPct val="0"/>
              </a:spcBef>
              <a:buFontTx/>
              <a:buNone/>
            </a:pPr>
            <a:r>
              <a:rPr lang="ru-RU" altLang="ru-RU" sz="1300" dirty="0">
                <a:solidFill>
                  <a:srgbClr val="0070C0"/>
                </a:solidFill>
                <a:latin typeface="Arial" charset="0"/>
              </a:rPr>
              <a:t>(«Выпускник научится»</a:t>
            </a:r>
          </a:p>
          <a:p>
            <a:pPr algn="ctr">
              <a:lnSpc>
                <a:spcPct val="75000"/>
              </a:lnSpc>
              <a:spcBef>
                <a:spcPct val="0"/>
              </a:spcBef>
              <a:buFontTx/>
              <a:buNone/>
            </a:pPr>
            <a:r>
              <a:rPr lang="ru-RU" altLang="ru-RU" sz="1300" dirty="0">
                <a:solidFill>
                  <a:srgbClr val="0070C0"/>
                </a:solidFill>
                <a:latin typeface="Arial" charset="0"/>
              </a:rPr>
              <a:t>и «</a:t>
            </a:r>
            <a:r>
              <a:rPr lang="ru-RU" altLang="ru-RU" sz="1300" i="1" dirty="0">
                <a:solidFill>
                  <a:srgbClr val="0070C0"/>
                </a:solidFill>
                <a:latin typeface="Arial" charset="0"/>
              </a:rPr>
              <a:t>Выпускник полу-</a:t>
            </a:r>
          </a:p>
          <a:p>
            <a:pPr algn="ctr">
              <a:lnSpc>
                <a:spcPct val="75000"/>
              </a:lnSpc>
              <a:spcBef>
                <a:spcPct val="0"/>
              </a:spcBef>
              <a:buFontTx/>
              <a:buNone/>
            </a:pPr>
            <a:r>
              <a:rPr lang="ru-RU" altLang="ru-RU" sz="1300" i="1" dirty="0" err="1">
                <a:solidFill>
                  <a:srgbClr val="0070C0"/>
                </a:solidFill>
                <a:latin typeface="Arial" charset="0"/>
              </a:rPr>
              <a:t>чит</a:t>
            </a:r>
            <a:r>
              <a:rPr lang="ru-RU" altLang="ru-RU" sz="1300" i="1" dirty="0">
                <a:solidFill>
                  <a:srgbClr val="0070C0"/>
                </a:solidFill>
                <a:latin typeface="Arial" charset="0"/>
              </a:rPr>
              <a:t> возможность</a:t>
            </a:r>
          </a:p>
          <a:p>
            <a:pPr algn="ctr">
              <a:lnSpc>
                <a:spcPct val="75000"/>
              </a:lnSpc>
              <a:spcBef>
                <a:spcPct val="0"/>
              </a:spcBef>
              <a:buFontTx/>
              <a:buNone/>
            </a:pPr>
            <a:r>
              <a:rPr lang="ru-RU" altLang="ru-RU" sz="1300" i="1" dirty="0">
                <a:solidFill>
                  <a:srgbClr val="0070C0"/>
                </a:solidFill>
                <a:latin typeface="Arial" charset="0"/>
              </a:rPr>
              <a:t>научиться»)</a:t>
            </a:r>
            <a:endParaRPr lang="ru-RU" altLang="ru-RU" sz="1600" dirty="0">
              <a:solidFill>
                <a:srgbClr val="0070C0"/>
              </a:solidFill>
              <a:latin typeface="Arial" charset="0"/>
            </a:endParaRPr>
          </a:p>
        </p:txBody>
      </p:sp>
      <p:sp>
        <p:nvSpPr>
          <p:cNvPr id="11282" name="Прямоугольник 18"/>
          <p:cNvSpPr>
            <a:spLocks noChangeArrowheads="1"/>
          </p:cNvSpPr>
          <p:nvPr/>
        </p:nvSpPr>
        <p:spPr bwMode="auto">
          <a:xfrm>
            <a:off x="3419476" y="3239691"/>
            <a:ext cx="504825" cy="351234"/>
          </a:xfrm>
          <a:prstGeom prst="rect">
            <a:avLst/>
          </a:prstGeom>
          <a:solidFill>
            <a:srgbClr val="66CCFF"/>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ru-RU" sz="1800" dirty="0">
                <a:solidFill>
                  <a:srgbClr val="0070C0"/>
                </a:solidFill>
                <a:latin typeface="Arial" charset="0"/>
              </a:rPr>
              <a:t>МА</a:t>
            </a:r>
          </a:p>
        </p:txBody>
      </p:sp>
      <p:sp>
        <p:nvSpPr>
          <p:cNvPr id="11284" name="Прямоугольник 21"/>
          <p:cNvSpPr>
            <a:spLocks noChangeArrowheads="1"/>
          </p:cNvSpPr>
          <p:nvPr/>
        </p:nvSpPr>
        <p:spPr bwMode="auto">
          <a:xfrm>
            <a:off x="7164388" y="3239692"/>
            <a:ext cx="1871662" cy="810815"/>
          </a:xfrm>
          <a:prstGeom prst="rect">
            <a:avLst/>
          </a:prstGeom>
          <a:solidFill>
            <a:srgbClr val="FFFF00"/>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5000"/>
              </a:lnSpc>
            </a:pPr>
            <a:r>
              <a:rPr lang="ru-RU" altLang="ru-RU" dirty="0">
                <a:solidFill>
                  <a:srgbClr val="0070C0"/>
                </a:solidFill>
              </a:rPr>
              <a:t>Анкеты:</a:t>
            </a:r>
          </a:p>
          <a:p>
            <a:pPr>
              <a:lnSpc>
                <a:spcPct val="85000"/>
              </a:lnSpc>
              <a:buFont typeface="Arial" charset="0"/>
              <a:buChar char="•"/>
            </a:pPr>
            <a:r>
              <a:rPr lang="ru-RU" altLang="ru-RU" dirty="0">
                <a:solidFill>
                  <a:srgbClr val="0070C0"/>
                </a:solidFill>
              </a:rPr>
              <a:t>самооценка</a:t>
            </a:r>
          </a:p>
          <a:p>
            <a:pPr>
              <a:lnSpc>
                <a:spcPct val="85000"/>
              </a:lnSpc>
              <a:buFont typeface="Arial" charset="0"/>
              <a:buChar char="•"/>
            </a:pPr>
            <a:r>
              <a:rPr lang="ru-RU" altLang="ru-RU" dirty="0">
                <a:solidFill>
                  <a:srgbClr val="0070C0"/>
                </a:solidFill>
              </a:rPr>
              <a:t>отношение</a:t>
            </a:r>
          </a:p>
          <a:p>
            <a:pPr>
              <a:lnSpc>
                <a:spcPct val="85000"/>
              </a:lnSpc>
              <a:buFont typeface="Arial" charset="0"/>
              <a:buChar char="•"/>
            </a:pPr>
            <a:r>
              <a:rPr lang="ru-RU" altLang="ru-RU" dirty="0">
                <a:solidFill>
                  <a:srgbClr val="0070C0"/>
                </a:solidFill>
              </a:rPr>
              <a:t>мотивация</a:t>
            </a:r>
          </a:p>
        </p:txBody>
      </p:sp>
      <p:sp>
        <p:nvSpPr>
          <p:cNvPr id="11285" name="Прямоугольник 22"/>
          <p:cNvSpPr>
            <a:spLocks noChangeArrowheads="1"/>
          </p:cNvSpPr>
          <p:nvPr/>
        </p:nvSpPr>
        <p:spPr bwMode="auto">
          <a:xfrm>
            <a:off x="4679950" y="2402682"/>
            <a:ext cx="2376488" cy="669134"/>
          </a:xfrm>
          <a:prstGeom prst="rect">
            <a:avLst/>
          </a:prstGeom>
          <a:solidFill>
            <a:srgbClr val="00FF00"/>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5000"/>
              </a:lnSpc>
              <a:spcBef>
                <a:spcPct val="0"/>
              </a:spcBef>
              <a:buFontTx/>
              <a:buNone/>
            </a:pPr>
            <a:r>
              <a:rPr lang="ru-RU" altLang="ru-RU" sz="1800" dirty="0">
                <a:solidFill>
                  <a:srgbClr val="0070C0"/>
                </a:solidFill>
                <a:latin typeface="Arial" charset="0"/>
              </a:rPr>
              <a:t>Групповой проект:</a:t>
            </a:r>
          </a:p>
          <a:p>
            <a:pPr algn="ctr">
              <a:lnSpc>
                <a:spcPct val="85000"/>
              </a:lnSpc>
              <a:spcBef>
                <a:spcPct val="0"/>
              </a:spcBef>
              <a:buFontTx/>
              <a:buNone/>
            </a:pPr>
            <a:r>
              <a:rPr lang="ru-RU" altLang="ru-RU" sz="1800" dirty="0">
                <a:solidFill>
                  <a:srgbClr val="0070C0"/>
                </a:solidFill>
                <a:latin typeface="Arial" charset="0"/>
              </a:rPr>
              <a:t>индивидуальный</a:t>
            </a:r>
          </a:p>
          <a:p>
            <a:pPr algn="ctr">
              <a:lnSpc>
                <a:spcPct val="85000"/>
              </a:lnSpc>
              <a:spcBef>
                <a:spcPct val="0"/>
              </a:spcBef>
              <a:buFontTx/>
              <a:buNone/>
            </a:pPr>
            <a:r>
              <a:rPr lang="ru-RU" altLang="ru-RU" sz="1800" dirty="0">
                <a:solidFill>
                  <a:srgbClr val="0070C0"/>
                </a:solidFill>
                <a:latin typeface="Arial" charset="0"/>
              </a:rPr>
              <a:t>уровень</a:t>
            </a:r>
          </a:p>
        </p:txBody>
      </p:sp>
      <p:sp>
        <p:nvSpPr>
          <p:cNvPr id="11286" name="Прямоугольник 23"/>
          <p:cNvSpPr>
            <a:spLocks noChangeArrowheads="1"/>
          </p:cNvSpPr>
          <p:nvPr/>
        </p:nvSpPr>
        <p:spPr bwMode="auto">
          <a:xfrm>
            <a:off x="4679950" y="3239691"/>
            <a:ext cx="2376488" cy="1241822"/>
          </a:xfrm>
          <a:prstGeom prst="rect">
            <a:avLst/>
          </a:prstGeom>
          <a:solidFill>
            <a:srgbClr val="00FF00"/>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5000"/>
              </a:lnSpc>
              <a:spcBef>
                <a:spcPct val="0"/>
              </a:spcBef>
              <a:buFontTx/>
              <a:buNone/>
            </a:pPr>
            <a:r>
              <a:rPr lang="ru-RU" altLang="ru-RU" sz="1800" dirty="0">
                <a:solidFill>
                  <a:srgbClr val="0070C0"/>
                </a:solidFill>
                <a:latin typeface="Arial" charset="0"/>
              </a:rPr>
              <a:t>ТО ЖЕ +</a:t>
            </a:r>
          </a:p>
          <a:p>
            <a:pPr algn="ctr">
              <a:lnSpc>
                <a:spcPct val="85000"/>
              </a:lnSpc>
              <a:spcBef>
                <a:spcPct val="0"/>
              </a:spcBef>
              <a:buFontTx/>
              <a:buNone/>
            </a:pPr>
            <a:r>
              <a:rPr lang="ru-RU" altLang="ru-RU" sz="1800" dirty="0">
                <a:solidFill>
                  <a:srgbClr val="0070C0"/>
                </a:solidFill>
                <a:latin typeface="Arial" charset="0"/>
              </a:rPr>
              <a:t>Групповой проект:</a:t>
            </a:r>
          </a:p>
          <a:p>
            <a:pPr algn="ctr">
              <a:lnSpc>
                <a:spcPct val="85000"/>
              </a:lnSpc>
              <a:spcBef>
                <a:spcPct val="0"/>
              </a:spcBef>
              <a:buFontTx/>
              <a:buNone/>
            </a:pPr>
            <a:r>
              <a:rPr lang="ru-RU" altLang="ru-RU" sz="1800" dirty="0">
                <a:solidFill>
                  <a:srgbClr val="0070C0"/>
                </a:solidFill>
                <a:latin typeface="Arial" charset="0"/>
              </a:rPr>
              <a:t>уровень группы</a:t>
            </a:r>
          </a:p>
        </p:txBody>
      </p:sp>
      <p:sp>
        <p:nvSpPr>
          <p:cNvPr id="11287" name="Прямоугольник 24"/>
          <p:cNvSpPr>
            <a:spLocks noChangeArrowheads="1"/>
          </p:cNvSpPr>
          <p:nvPr/>
        </p:nvSpPr>
        <p:spPr bwMode="auto">
          <a:xfrm>
            <a:off x="7164388" y="1646635"/>
            <a:ext cx="1871662" cy="1296590"/>
          </a:xfrm>
          <a:prstGeom prst="rect">
            <a:avLst/>
          </a:prstGeom>
          <a:solidFill>
            <a:srgbClr val="FFFF00"/>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ru-RU" sz="2200" b="1" i="1" dirty="0" smtClean="0">
                <a:solidFill>
                  <a:srgbClr val="FF0000"/>
                </a:solidFill>
                <a:latin typeface="Arial" charset="0"/>
              </a:rPr>
              <a:t>?</a:t>
            </a:r>
            <a:endParaRPr lang="ru-RU" altLang="ru-RU" sz="2200" b="1" i="1" dirty="0">
              <a:solidFill>
                <a:srgbClr val="FF0000"/>
              </a:solidFill>
              <a:latin typeface="Arial" charset="0"/>
            </a:endParaRPr>
          </a:p>
        </p:txBody>
      </p:sp>
      <p:sp>
        <p:nvSpPr>
          <p:cNvPr id="11288" name="Прямоугольник 25"/>
          <p:cNvSpPr>
            <a:spLocks noChangeArrowheads="1"/>
          </p:cNvSpPr>
          <p:nvPr/>
        </p:nvSpPr>
        <p:spPr bwMode="auto">
          <a:xfrm>
            <a:off x="7164388" y="4050506"/>
            <a:ext cx="1871662" cy="404813"/>
          </a:xfrm>
          <a:prstGeom prst="rect">
            <a:avLst/>
          </a:prstGeom>
          <a:solidFill>
            <a:srgbClr val="FFFF00"/>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5000"/>
              </a:lnSpc>
              <a:spcBef>
                <a:spcPct val="0"/>
              </a:spcBef>
              <a:buFontTx/>
              <a:buNone/>
            </a:pPr>
            <a:r>
              <a:rPr lang="ru-RU" altLang="ru-RU" sz="1800" dirty="0">
                <a:solidFill>
                  <a:srgbClr val="0070C0"/>
                </a:solidFill>
                <a:latin typeface="Arial" charset="0"/>
              </a:rPr>
              <a:t>Моральные</a:t>
            </a:r>
          </a:p>
          <a:p>
            <a:pPr algn="ctr">
              <a:lnSpc>
                <a:spcPct val="85000"/>
              </a:lnSpc>
              <a:spcBef>
                <a:spcPct val="0"/>
              </a:spcBef>
              <a:buFontTx/>
              <a:buNone/>
            </a:pPr>
            <a:r>
              <a:rPr lang="ru-RU" altLang="ru-RU" sz="1800" dirty="0">
                <a:solidFill>
                  <a:srgbClr val="0070C0"/>
                </a:solidFill>
                <a:latin typeface="Arial" charset="0"/>
              </a:rPr>
              <a:t>дилеммы</a:t>
            </a:r>
          </a:p>
        </p:txBody>
      </p:sp>
      <p:sp>
        <p:nvSpPr>
          <p:cNvPr id="9" name="Скругленный прямоугольник 8"/>
          <p:cNvSpPr/>
          <p:nvPr/>
        </p:nvSpPr>
        <p:spPr bwMode="auto">
          <a:xfrm>
            <a:off x="687389" y="4649392"/>
            <a:ext cx="7773987" cy="326231"/>
          </a:xfrm>
          <a:prstGeom prst="round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eaLnBrk="0" hangingPunct="0">
              <a:defRPr/>
            </a:pPr>
            <a:r>
              <a:rPr lang="ru-RU" b="1" i="1" dirty="0">
                <a:solidFill>
                  <a:srgbClr val="0070C0"/>
                </a:solidFill>
                <a:cs typeface="+mn-cs"/>
              </a:rPr>
              <a:t>Контекстная информация,  анкеты для учителей и родителей </a:t>
            </a:r>
          </a:p>
        </p:txBody>
      </p:sp>
      <p:sp>
        <p:nvSpPr>
          <p:cNvPr id="27" name="AutoShape 2"/>
          <p:cNvSpPr>
            <a:spLocks noChangeArrowheads="1"/>
          </p:cNvSpPr>
          <p:nvPr/>
        </p:nvSpPr>
        <p:spPr bwMode="gray">
          <a:xfrm>
            <a:off x="76201" y="0"/>
            <a:ext cx="8996363" cy="1059656"/>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a:lnSpc>
                <a:spcPct val="80000"/>
              </a:lnSpc>
              <a:defRPr/>
            </a:pPr>
            <a:r>
              <a:rPr lang="ru-RU" sz="2800" b="1" dirty="0" smtClean="0">
                <a:solidFill>
                  <a:schemeClr val="tx2"/>
                </a:solidFill>
                <a:latin typeface="+mj-lt"/>
                <a:cs typeface="+mn-cs"/>
              </a:rPr>
              <a:t>Общее описание модели мониторинга</a:t>
            </a:r>
          </a:p>
          <a:p>
            <a:pPr algn="ctr">
              <a:lnSpc>
                <a:spcPct val="80000"/>
              </a:lnSpc>
              <a:defRPr/>
            </a:pPr>
            <a:r>
              <a:rPr lang="ru-RU" sz="2800" b="1" dirty="0" smtClean="0">
                <a:solidFill>
                  <a:schemeClr val="tx2"/>
                </a:solidFill>
                <a:latin typeface="+mj-lt"/>
                <a:cs typeface="+mn-cs"/>
              </a:rPr>
              <a:t>комплексной оценки качества</a:t>
            </a:r>
          </a:p>
          <a:p>
            <a:pPr algn="ctr">
              <a:lnSpc>
                <a:spcPct val="80000"/>
              </a:lnSpc>
              <a:defRPr/>
            </a:pPr>
            <a:r>
              <a:rPr lang="ru-RU" sz="2800" b="1" dirty="0" smtClean="0">
                <a:solidFill>
                  <a:schemeClr val="tx2"/>
                </a:solidFill>
                <a:latin typeface="+mj-lt"/>
                <a:cs typeface="+mn-cs"/>
              </a:rPr>
              <a:t>начального образования</a:t>
            </a:r>
            <a:endParaRPr lang="ru-RU" sz="2800" b="1" dirty="0">
              <a:solidFill>
                <a:schemeClr val="tx2"/>
              </a:solidFill>
              <a:latin typeface="+mj-lt"/>
              <a:cs typeface="+mn-cs"/>
            </a:endParaRPr>
          </a:p>
        </p:txBody>
      </p:sp>
    </p:spTree>
    <p:extLst>
      <p:ext uri="{BB962C8B-B14F-4D97-AF65-F5344CB8AC3E}">
        <p14:creationId xmlns:p14="http://schemas.microsoft.com/office/powerpoint/2010/main" xmlns="" val="350796289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a:spLocks noGrp="1" noChangeArrowheads="1"/>
          </p:cNvSpPr>
          <p:nvPr>
            <p:ph type="sldNum" sz="quarter" idx="12"/>
          </p:nvPr>
        </p:nvSpPr>
        <p:spPr/>
        <p:txBody>
          <a:bodyPr/>
          <a:lstStyle/>
          <a:p>
            <a:pPr>
              <a:defRPr/>
            </a:pPr>
            <a:fld id="{3A55ECE2-29C4-41D6-8B1D-91F2FE2A3ACD}" type="slidenum">
              <a:rPr lang="ru-RU"/>
              <a:pPr>
                <a:defRPr/>
              </a:pPr>
              <a:t>51</a:t>
            </a:fld>
            <a:endParaRPr lang="ru-RU"/>
          </a:p>
        </p:txBody>
      </p:sp>
      <p:sp>
        <p:nvSpPr>
          <p:cNvPr id="940034" name="AutoShape 2"/>
          <p:cNvSpPr>
            <a:spLocks noChangeArrowheads="1"/>
          </p:cNvSpPr>
          <p:nvPr/>
        </p:nvSpPr>
        <p:spPr bwMode="gray">
          <a:xfrm>
            <a:off x="0" y="0"/>
            <a:ext cx="9036050" cy="789385"/>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0" hangingPunct="0">
              <a:lnSpc>
                <a:spcPct val="80000"/>
              </a:lnSpc>
              <a:defRPr/>
            </a:pPr>
            <a:r>
              <a:rPr lang="ru-RU" sz="3200" b="1" dirty="0" smtClean="0">
                <a:solidFill>
                  <a:schemeClr val="tx2"/>
                </a:solidFill>
                <a:latin typeface="+mj-lt"/>
                <a:cs typeface="+mn-cs"/>
              </a:rPr>
              <a:t>Оценка качества </a:t>
            </a:r>
            <a:r>
              <a:rPr lang="ru-RU" sz="3200" b="1" dirty="0" smtClean="0">
                <a:solidFill>
                  <a:schemeClr val="tx2"/>
                </a:solidFill>
                <a:latin typeface="+mj-lt"/>
                <a:cs typeface="+mn-cs"/>
              </a:rPr>
              <a:t>начального образования</a:t>
            </a:r>
            <a:r>
              <a:rPr lang="ru-RU" sz="3200" b="1" dirty="0" smtClean="0">
                <a:solidFill>
                  <a:schemeClr val="tx2"/>
                </a:solidFill>
                <a:latin typeface="+mj-lt"/>
                <a:cs typeface="+mn-cs"/>
              </a:rPr>
              <a:t>, </a:t>
            </a:r>
          </a:p>
          <a:p>
            <a:pPr algn="ctr" eaLnBrk="0" hangingPunct="0">
              <a:lnSpc>
                <a:spcPct val="80000"/>
              </a:lnSpc>
              <a:defRPr/>
            </a:pPr>
            <a:r>
              <a:rPr lang="ru-RU" sz="3200" b="1" dirty="0" smtClean="0">
                <a:solidFill>
                  <a:schemeClr val="tx2"/>
                </a:solidFill>
                <a:latin typeface="+mj-lt"/>
                <a:cs typeface="+mn-cs"/>
              </a:rPr>
              <a:t> работа </a:t>
            </a:r>
            <a:r>
              <a:rPr lang="ru-RU" sz="3200" b="1" dirty="0">
                <a:solidFill>
                  <a:schemeClr val="tx2"/>
                </a:solidFill>
                <a:latin typeface="+mj-lt"/>
                <a:cs typeface="+mn-cs"/>
              </a:rPr>
              <a:t>с текстом</a:t>
            </a:r>
          </a:p>
        </p:txBody>
      </p:sp>
      <p:sp>
        <p:nvSpPr>
          <p:cNvPr id="40964" name="Скругленный прямоугольник 3"/>
          <p:cNvSpPr>
            <a:spLocks noChangeArrowheads="1"/>
          </p:cNvSpPr>
          <p:nvPr/>
        </p:nvSpPr>
        <p:spPr bwMode="auto">
          <a:xfrm>
            <a:off x="4464051" y="857238"/>
            <a:ext cx="4392613" cy="1093006"/>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ru-RU" altLang="ru-RU">
              <a:solidFill>
                <a:schemeClr val="bg2"/>
              </a:solidFill>
            </a:endParaRPr>
          </a:p>
        </p:txBody>
      </p:sp>
      <p:sp>
        <p:nvSpPr>
          <p:cNvPr id="40965" name="Прямоугольник 19"/>
          <p:cNvSpPr>
            <a:spLocks noChangeArrowheads="1"/>
          </p:cNvSpPr>
          <p:nvPr/>
        </p:nvSpPr>
        <p:spPr bwMode="auto">
          <a:xfrm>
            <a:off x="4518026" y="928676"/>
            <a:ext cx="4500563"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altLang="ru-RU" sz="1600" b="1" dirty="0">
                <a:solidFill>
                  <a:srgbClr val="000000"/>
                </a:solidFill>
              </a:rPr>
              <a:t>Общее понимание, ориентация в тексте</a:t>
            </a:r>
          </a:p>
          <a:p>
            <a:pPr>
              <a:buFont typeface="Wingdings" pitchFamily="2" charset="2"/>
              <a:buChar char="ü"/>
            </a:pPr>
            <a:r>
              <a:rPr lang="ru-RU" altLang="ru-RU" sz="1400" dirty="0">
                <a:solidFill>
                  <a:srgbClr val="000000"/>
                </a:solidFill>
              </a:rPr>
              <a:t>поиск и выявление разного вида информации</a:t>
            </a:r>
          </a:p>
          <a:p>
            <a:pPr>
              <a:buFont typeface="Wingdings" pitchFamily="2" charset="2"/>
              <a:buChar char="ü"/>
            </a:pPr>
            <a:r>
              <a:rPr lang="ru-RU" altLang="ru-RU" sz="1400" dirty="0">
                <a:solidFill>
                  <a:srgbClr val="000000"/>
                </a:solidFill>
              </a:rPr>
              <a:t>прямые выводы и заключения на основе фактов</a:t>
            </a:r>
          </a:p>
          <a:p>
            <a:pPr>
              <a:buFont typeface="Wingdings" pitchFamily="2" charset="2"/>
              <a:buChar char="ü"/>
            </a:pPr>
            <a:r>
              <a:rPr lang="ru-RU" altLang="ru-RU" sz="1400" dirty="0">
                <a:solidFill>
                  <a:srgbClr val="000000"/>
                </a:solidFill>
              </a:rPr>
              <a:t>понимание основной идеи</a:t>
            </a:r>
          </a:p>
        </p:txBody>
      </p:sp>
      <p:sp>
        <p:nvSpPr>
          <p:cNvPr id="40966" name="Скругленный прямоугольник 20"/>
          <p:cNvSpPr>
            <a:spLocks noChangeArrowheads="1"/>
          </p:cNvSpPr>
          <p:nvPr/>
        </p:nvSpPr>
        <p:spPr bwMode="auto">
          <a:xfrm>
            <a:off x="4429124" y="2000246"/>
            <a:ext cx="4429125" cy="1428760"/>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ru-RU" altLang="ru-RU">
              <a:solidFill>
                <a:schemeClr val="bg2"/>
              </a:solidFill>
            </a:endParaRPr>
          </a:p>
        </p:txBody>
      </p:sp>
      <p:sp>
        <p:nvSpPr>
          <p:cNvPr id="40967" name="Прямоугольник 21"/>
          <p:cNvSpPr>
            <a:spLocks noChangeArrowheads="1"/>
          </p:cNvSpPr>
          <p:nvPr/>
        </p:nvSpPr>
        <p:spPr bwMode="auto">
          <a:xfrm>
            <a:off x="4733925" y="2000246"/>
            <a:ext cx="381635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altLang="ru-RU" sz="1600" b="1" dirty="0">
                <a:solidFill>
                  <a:srgbClr val="000000"/>
                </a:solidFill>
              </a:rPr>
              <a:t>Детальное понимание содержания и формы текста</a:t>
            </a:r>
          </a:p>
          <a:p>
            <a:pPr>
              <a:buFont typeface="Wingdings" pitchFamily="2" charset="2"/>
              <a:buChar char="ü"/>
            </a:pPr>
            <a:r>
              <a:rPr lang="ru-RU" altLang="ru-RU" sz="1400" dirty="0">
                <a:solidFill>
                  <a:srgbClr val="000000"/>
                </a:solidFill>
              </a:rPr>
              <a:t>анализ, интерпретация и обобщение информации</a:t>
            </a:r>
          </a:p>
          <a:p>
            <a:pPr>
              <a:buFont typeface="Wingdings" pitchFamily="2" charset="2"/>
              <a:buChar char="ü"/>
            </a:pPr>
            <a:r>
              <a:rPr lang="ru-RU" altLang="ru-RU" sz="1400" dirty="0">
                <a:solidFill>
                  <a:srgbClr val="000000"/>
                </a:solidFill>
              </a:rPr>
              <a:t>сложные выводы</a:t>
            </a:r>
          </a:p>
          <a:p>
            <a:pPr>
              <a:buFont typeface="Wingdings" pitchFamily="2" charset="2"/>
              <a:buChar char="ü"/>
            </a:pPr>
            <a:r>
              <a:rPr lang="ru-RU" altLang="ru-RU" sz="1400" dirty="0">
                <a:solidFill>
                  <a:srgbClr val="000000"/>
                </a:solidFill>
              </a:rPr>
              <a:t>оценочные суждения</a:t>
            </a:r>
          </a:p>
        </p:txBody>
      </p:sp>
      <p:sp>
        <p:nvSpPr>
          <p:cNvPr id="40968" name="Скругленный прямоугольник 22"/>
          <p:cNvSpPr>
            <a:spLocks noChangeArrowheads="1"/>
          </p:cNvSpPr>
          <p:nvPr/>
        </p:nvSpPr>
        <p:spPr bwMode="auto">
          <a:xfrm>
            <a:off x="4500562" y="3429006"/>
            <a:ext cx="4429125" cy="1643074"/>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ru-RU" altLang="ru-RU">
              <a:solidFill>
                <a:schemeClr val="bg2"/>
              </a:solidFill>
            </a:endParaRPr>
          </a:p>
        </p:txBody>
      </p:sp>
      <p:sp>
        <p:nvSpPr>
          <p:cNvPr id="40969" name="Прямоугольник 23"/>
          <p:cNvSpPr>
            <a:spLocks noChangeArrowheads="1"/>
          </p:cNvSpPr>
          <p:nvPr/>
        </p:nvSpPr>
        <p:spPr bwMode="auto">
          <a:xfrm>
            <a:off x="4843464" y="3408760"/>
            <a:ext cx="4033837"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altLang="ru-RU" sz="1600" b="1" dirty="0">
                <a:solidFill>
                  <a:srgbClr val="000000"/>
                </a:solidFill>
              </a:rPr>
              <a:t>Выход за рамки текста, его использование для решения разнообразных задач</a:t>
            </a:r>
          </a:p>
          <a:p>
            <a:pPr marL="342900" indent="-342900">
              <a:buFont typeface="Wingdings" pitchFamily="2" charset="2"/>
              <a:buChar char="ü"/>
            </a:pPr>
            <a:r>
              <a:rPr lang="ru-RU" altLang="ru-RU" sz="1400" dirty="0">
                <a:solidFill>
                  <a:srgbClr val="000000"/>
                </a:solidFill>
              </a:rPr>
              <a:t>без привлечения дополнительной информации</a:t>
            </a:r>
          </a:p>
          <a:p>
            <a:pPr marL="342900" indent="-342900">
              <a:buFont typeface="Wingdings" pitchFamily="2" charset="2"/>
              <a:buChar char="ü"/>
            </a:pPr>
            <a:r>
              <a:rPr lang="ru-RU" altLang="ru-RU" sz="1400" dirty="0">
                <a:solidFill>
                  <a:srgbClr val="000000"/>
                </a:solidFill>
              </a:rPr>
              <a:t>с привлечением дополнительной информации</a:t>
            </a:r>
          </a:p>
        </p:txBody>
      </p:sp>
      <p:sp>
        <p:nvSpPr>
          <p:cNvPr id="40970" name="Скругленный прямоугольник 11"/>
          <p:cNvSpPr>
            <a:spLocks noChangeArrowheads="1"/>
          </p:cNvSpPr>
          <p:nvPr/>
        </p:nvSpPr>
        <p:spPr bwMode="auto">
          <a:xfrm>
            <a:off x="123825" y="1447801"/>
            <a:ext cx="3368675" cy="222647"/>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ru-RU" altLang="ru-RU" sz="1600" b="1" i="1" dirty="0">
                <a:solidFill>
                  <a:srgbClr val="002060"/>
                </a:solidFill>
              </a:rPr>
              <a:t>историческая проблематика</a:t>
            </a:r>
          </a:p>
        </p:txBody>
      </p:sp>
      <p:sp>
        <p:nvSpPr>
          <p:cNvPr id="40974" name="Rectangle 3"/>
          <p:cNvSpPr>
            <a:spLocks noChangeArrowheads="1"/>
          </p:cNvSpPr>
          <p:nvPr/>
        </p:nvSpPr>
        <p:spPr bwMode="auto">
          <a:xfrm>
            <a:off x="0" y="-1321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ru-RU" altLang="ru-RU"/>
          </a:p>
        </p:txBody>
      </p:sp>
      <p:sp>
        <p:nvSpPr>
          <p:cNvPr id="40975" name="Скругленный прямоугольник 17"/>
          <p:cNvSpPr>
            <a:spLocks noChangeArrowheads="1"/>
          </p:cNvSpPr>
          <p:nvPr/>
        </p:nvSpPr>
        <p:spPr bwMode="auto">
          <a:xfrm>
            <a:off x="165100" y="1123950"/>
            <a:ext cx="3397250" cy="277416"/>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ru-RU" altLang="ru-RU" b="1" i="1" dirty="0">
                <a:solidFill>
                  <a:srgbClr val="002060"/>
                </a:solidFill>
              </a:rPr>
              <a:t>Научно-популярные тексты</a:t>
            </a:r>
          </a:p>
        </p:txBody>
      </p:sp>
      <p:sp>
        <p:nvSpPr>
          <p:cNvPr id="40979" name="Скругленный прямоугольник 29"/>
          <p:cNvSpPr>
            <a:spLocks noChangeArrowheads="1"/>
          </p:cNvSpPr>
          <p:nvPr/>
        </p:nvSpPr>
        <p:spPr bwMode="auto">
          <a:xfrm>
            <a:off x="1571604" y="3804056"/>
            <a:ext cx="2928958" cy="321471"/>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en-US" altLang="ru-RU" sz="1600" b="1" i="1" dirty="0" smtClean="0">
                <a:solidFill>
                  <a:schemeClr val="tx2">
                    <a:lumMod val="60000"/>
                    <a:lumOff val="40000"/>
                  </a:schemeClr>
                </a:solidFill>
              </a:rPr>
              <a:t>“</a:t>
            </a:r>
            <a:r>
              <a:rPr lang="ru-RU" altLang="ru-RU" sz="1600" b="1" i="1" dirty="0">
                <a:solidFill>
                  <a:schemeClr val="tx2">
                    <a:lumMod val="60000"/>
                    <a:lumOff val="40000"/>
                  </a:schemeClr>
                </a:solidFill>
              </a:rPr>
              <a:t>Удивительные животные</a:t>
            </a:r>
            <a:r>
              <a:rPr lang="en-US" altLang="ru-RU" sz="1600" b="1" i="1" dirty="0">
                <a:solidFill>
                  <a:schemeClr val="tx2">
                    <a:lumMod val="60000"/>
                    <a:lumOff val="40000"/>
                  </a:schemeClr>
                </a:solidFill>
              </a:rPr>
              <a:t>”</a:t>
            </a:r>
            <a:endParaRPr lang="ru-RU" altLang="ru-RU" sz="1600" b="1" i="1" dirty="0">
              <a:solidFill>
                <a:schemeClr val="tx2">
                  <a:lumMod val="60000"/>
                  <a:lumOff val="40000"/>
                </a:schemeClr>
              </a:solidFill>
            </a:endParaRPr>
          </a:p>
        </p:txBody>
      </p:sp>
      <p:sp>
        <p:nvSpPr>
          <p:cNvPr id="40980" name="Скругленный прямоугольник 30"/>
          <p:cNvSpPr>
            <a:spLocks noChangeArrowheads="1"/>
          </p:cNvSpPr>
          <p:nvPr/>
        </p:nvSpPr>
        <p:spPr bwMode="auto">
          <a:xfrm>
            <a:off x="2000233" y="1714494"/>
            <a:ext cx="2062181" cy="426250"/>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en-US" altLang="ru-RU" sz="1600" b="1" i="1" dirty="0" smtClean="0">
                <a:solidFill>
                  <a:schemeClr val="bg2"/>
                </a:solidFill>
              </a:rPr>
              <a:t>“</a:t>
            </a:r>
            <a:r>
              <a:rPr lang="ru-RU" altLang="ru-RU" sz="1600" b="1" i="1" dirty="0" smtClean="0">
                <a:solidFill>
                  <a:schemeClr val="tx2">
                    <a:lumMod val="60000"/>
                    <a:lumOff val="40000"/>
                  </a:schemeClr>
                </a:solidFill>
              </a:rPr>
              <a:t>Владимир Даль</a:t>
            </a:r>
            <a:r>
              <a:rPr lang="en-US" altLang="ru-RU" sz="1600" b="1" i="1" dirty="0" smtClean="0">
                <a:solidFill>
                  <a:schemeClr val="tx2">
                    <a:lumMod val="60000"/>
                    <a:lumOff val="40000"/>
                  </a:schemeClr>
                </a:solidFill>
              </a:rPr>
              <a:t>”</a:t>
            </a:r>
            <a:r>
              <a:rPr lang="ru-RU" altLang="ru-RU" sz="1600" b="1" i="1" dirty="0" smtClean="0">
                <a:solidFill>
                  <a:schemeClr val="tx2">
                    <a:lumMod val="60000"/>
                    <a:lumOff val="40000"/>
                  </a:schemeClr>
                </a:solidFill>
              </a:rPr>
              <a:t>,</a:t>
            </a:r>
          </a:p>
          <a:p>
            <a:pPr algn="ctr">
              <a:lnSpc>
                <a:spcPct val="85000"/>
              </a:lnSpc>
            </a:pPr>
            <a:r>
              <a:rPr lang="ru-RU" altLang="ru-RU" sz="1600" b="1" i="1" dirty="0" smtClean="0">
                <a:solidFill>
                  <a:schemeClr val="tx2">
                    <a:lumMod val="60000"/>
                    <a:lumOff val="40000"/>
                  </a:schemeClr>
                </a:solidFill>
              </a:rPr>
              <a:t> </a:t>
            </a:r>
            <a:r>
              <a:rPr lang="en-US" altLang="ru-RU" sz="1600" b="1" i="1" dirty="0" smtClean="0">
                <a:solidFill>
                  <a:schemeClr val="tx2">
                    <a:lumMod val="60000"/>
                    <a:lumOff val="40000"/>
                  </a:schemeClr>
                </a:solidFill>
              </a:rPr>
              <a:t>“</a:t>
            </a:r>
            <a:r>
              <a:rPr lang="ru-RU" altLang="ru-RU" sz="1600" b="1" i="1" dirty="0" smtClean="0">
                <a:solidFill>
                  <a:schemeClr val="tx2">
                    <a:lumMod val="60000"/>
                    <a:lumOff val="40000"/>
                  </a:schemeClr>
                </a:solidFill>
              </a:rPr>
              <a:t>Иван Кулибин»</a:t>
            </a:r>
            <a:r>
              <a:rPr lang="en-US" altLang="ru-RU" sz="1600" b="1" i="1" dirty="0" smtClean="0">
                <a:solidFill>
                  <a:schemeClr val="tx2">
                    <a:lumMod val="60000"/>
                    <a:lumOff val="40000"/>
                  </a:schemeClr>
                </a:solidFill>
              </a:rPr>
              <a:t>”</a:t>
            </a:r>
            <a:endParaRPr lang="ru-RU" altLang="ru-RU" sz="1600" b="1" i="1" dirty="0">
              <a:solidFill>
                <a:schemeClr val="tx2">
                  <a:lumMod val="60000"/>
                  <a:lumOff val="40000"/>
                </a:schemeClr>
              </a:solidFill>
            </a:endParaRPr>
          </a:p>
        </p:txBody>
      </p:sp>
      <p:sp>
        <p:nvSpPr>
          <p:cNvPr id="40981" name="Скругленный прямоугольник 31"/>
          <p:cNvSpPr>
            <a:spLocks noChangeArrowheads="1"/>
          </p:cNvSpPr>
          <p:nvPr/>
        </p:nvSpPr>
        <p:spPr bwMode="auto">
          <a:xfrm>
            <a:off x="1928795" y="2196700"/>
            <a:ext cx="2428892" cy="375050"/>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ru-RU" altLang="ru-RU" sz="1600" b="1" i="1" dirty="0">
                <a:solidFill>
                  <a:schemeClr val="tx2">
                    <a:lumMod val="60000"/>
                    <a:lumOff val="40000"/>
                  </a:schemeClr>
                </a:solidFill>
              </a:rPr>
              <a:t>естественнонаучная </a:t>
            </a:r>
            <a:endParaRPr lang="ru-RU" altLang="ru-RU" sz="1600" b="1" i="1" dirty="0" smtClean="0">
              <a:solidFill>
                <a:schemeClr val="tx2">
                  <a:lumMod val="60000"/>
                  <a:lumOff val="40000"/>
                </a:schemeClr>
              </a:solidFill>
            </a:endParaRPr>
          </a:p>
          <a:p>
            <a:pPr algn="ctr">
              <a:lnSpc>
                <a:spcPct val="85000"/>
              </a:lnSpc>
            </a:pPr>
            <a:r>
              <a:rPr lang="ru-RU" altLang="ru-RU" sz="1600" b="1" i="1" dirty="0" smtClean="0">
                <a:solidFill>
                  <a:schemeClr val="tx2">
                    <a:lumMod val="60000"/>
                    <a:lumOff val="40000"/>
                  </a:schemeClr>
                </a:solidFill>
              </a:rPr>
              <a:t>проблематика</a:t>
            </a:r>
            <a:endParaRPr lang="ru-RU" altLang="ru-RU" sz="1600" b="1" i="1" dirty="0">
              <a:solidFill>
                <a:schemeClr val="tx2">
                  <a:lumMod val="60000"/>
                  <a:lumOff val="40000"/>
                </a:schemeClr>
              </a:solidFill>
            </a:endParaRPr>
          </a:p>
        </p:txBody>
      </p:sp>
      <p:sp>
        <p:nvSpPr>
          <p:cNvPr id="40982" name="Скругленный прямоугольник 32"/>
          <p:cNvSpPr>
            <a:spLocks noChangeArrowheads="1"/>
          </p:cNvSpPr>
          <p:nvPr/>
        </p:nvSpPr>
        <p:spPr bwMode="auto">
          <a:xfrm>
            <a:off x="165100" y="4086226"/>
            <a:ext cx="3962400" cy="222647"/>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ru-RU" altLang="ru-RU" sz="1600" b="1" i="1" dirty="0">
                <a:solidFill>
                  <a:schemeClr val="tx2">
                    <a:lumMod val="60000"/>
                    <a:lumOff val="40000"/>
                  </a:schemeClr>
                </a:solidFill>
              </a:rPr>
              <a:t>обществоведческая проблематика</a:t>
            </a:r>
          </a:p>
        </p:txBody>
      </p:sp>
      <p:pic>
        <p:nvPicPr>
          <p:cNvPr id="40983" name="Рисунок 33"/>
          <p:cNvPicPr>
            <a:picLocks noChangeAspect="1" noChangeArrowheads="1"/>
          </p:cNvPicPr>
          <p:nvPr/>
        </p:nvPicPr>
        <p:blipFill>
          <a:blip r:embed="rId3" cstate="print">
            <a:extLst>
              <a:ext uri="{28A0092B-C50C-407E-A947-70E740481C1C}">
                <a14:useLocalDpi xmlns:a14="http://schemas.microsoft.com/office/drawing/2010/main" xmlns="" val="0"/>
              </a:ext>
            </a:extLst>
          </a:blip>
          <a:srcRect l="33591" t="14769" r="2820" b="13850"/>
          <a:stretch>
            <a:fillRect/>
          </a:stretch>
        </p:blipFill>
        <p:spPr bwMode="auto">
          <a:xfrm>
            <a:off x="182564" y="4301728"/>
            <a:ext cx="1527175" cy="746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4" name="Рисунок 34"/>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92" t="23178" r="66411" b="9749"/>
          <a:stretch>
            <a:fillRect/>
          </a:stretch>
        </p:blipFill>
        <p:spPr bwMode="auto">
          <a:xfrm>
            <a:off x="1703388" y="4318398"/>
            <a:ext cx="755650" cy="729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5" name="Скругленный прямоугольник 35"/>
          <p:cNvSpPr>
            <a:spLocks noChangeArrowheads="1"/>
          </p:cNvSpPr>
          <p:nvPr/>
        </p:nvSpPr>
        <p:spPr bwMode="auto">
          <a:xfrm>
            <a:off x="2625726" y="4505325"/>
            <a:ext cx="1031875" cy="339329"/>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5000"/>
              </a:lnSpc>
            </a:pPr>
            <a:r>
              <a:rPr lang="en-US" altLang="ru-RU" sz="1600" b="1" i="1" dirty="0">
                <a:solidFill>
                  <a:schemeClr val="tx2">
                    <a:lumMod val="60000"/>
                    <a:lumOff val="40000"/>
                  </a:schemeClr>
                </a:solidFill>
              </a:rPr>
              <a:t>“</a:t>
            </a:r>
            <a:r>
              <a:rPr lang="ru-RU" altLang="ru-RU" sz="1600" b="1" i="1" dirty="0">
                <a:solidFill>
                  <a:schemeClr val="tx2">
                    <a:lumMod val="60000"/>
                    <a:lumOff val="40000"/>
                  </a:schemeClr>
                </a:solidFill>
              </a:rPr>
              <a:t>Семья</a:t>
            </a:r>
            <a:r>
              <a:rPr lang="en-US" altLang="ru-RU" sz="1600" b="1" i="1" dirty="0">
                <a:solidFill>
                  <a:schemeClr val="tx2">
                    <a:lumMod val="60000"/>
                    <a:lumOff val="40000"/>
                  </a:schemeClr>
                </a:solidFill>
              </a:rPr>
              <a:t>”</a:t>
            </a:r>
            <a:endParaRPr lang="ru-RU" altLang="ru-RU" sz="1600" b="1" i="1" dirty="0">
              <a:solidFill>
                <a:schemeClr val="tx2">
                  <a:lumMod val="60000"/>
                  <a:lumOff val="40000"/>
                </a:schemeClr>
              </a:solidFill>
            </a:endParaRPr>
          </a:p>
        </p:txBody>
      </p:sp>
      <p:pic>
        <p:nvPicPr>
          <p:cNvPr id="1026" name="Picture 2"/>
          <p:cNvPicPr>
            <a:picLocks noChangeAspect="1" noChangeArrowheads="1"/>
          </p:cNvPicPr>
          <p:nvPr/>
        </p:nvPicPr>
        <p:blipFill>
          <a:blip r:embed="rId5" cstate="print"/>
          <a:srcRect/>
          <a:stretch>
            <a:fillRect/>
          </a:stretch>
        </p:blipFill>
        <p:spPr bwMode="auto">
          <a:xfrm>
            <a:off x="357158" y="1714494"/>
            <a:ext cx="1357290" cy="107157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142844" y="2839643"/>
            <a:ext cx="1428728" cy="1071571"/>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1714481" y="2678907"/>
            <a:ext cx="1214445" cy="1125149"/>
          </a:xfrm>
          <a:prstGeom prst="rect">
            <a:avLst/>
          </a:prstGeom>
          <a:noFill/>
          <a:ln w="9525">
            <a:noFill/>
            <a:miter lim="800000"/>
            <a:headEnd/>
            <a:tailEnd/>
          </a:ln>
        </p:spPr>
      </p:pic>
      <p:pic>
        <p:nvPicPr>
          <p:cNvPr id="1029" name="Picture 5"/>
          <p:cNvPicPr>
            <a:picLocks noChangeAspect="1" noChangeArrowheads="1"/>
          </p:cNvPicPr>
          <p:nvPr/>
        </p:nvPicPr>
        <p:blipFill>
          <a:blip r:embed="rId8" cstate="print"/>
          <a:srcRect/>
          <a:stretch>
            <a:fillRect/>
          </a:stretch>
        </p:blipFill>
        <p:spPr bwMode="auto">
          <a:xfrm>
            <a:off x="3143240" y="2714626"/>
            <a:ext cx="1285884" cy="1125149"/>
          </a:xfrm>
          <a:prstGeom prst="rect">
            <a:avLst/>
          </a:prstGeom>
          <a:noFill/>
          <a:ln w="9525">
            <a:noFill/>
            <a:miter lim="800000"/>
            <a:headEnd/>
            <a:tailEnd/>
          </a:ln>
        </p:spPr>
      </p:pic>
    </p:spTree>
    <p:extLst>
      <p:ext uri="{BB962C8B-B14F-4D97-AF65-F5344CB8AC3E}">
        <p14:creationId xmlns:p14="http://schemas.microsoft.com/office/powerpoint/2010/main" xmlns="" val="4555424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a:spLocks noGrp="1" noChangeArrowheads="1"/>
          </p:cNvSpPr>
          <p:nvPr>
            <p:ph type="sldNum" sz="quarter" idx="12"/>
          </p:nvPr>
        </p:nvSpPr>
        <p:spPr/>
        <p:txBody>
          <a:bodyPr/>
          <a:lstStyle/>
          <a:p>
            <a:pPr>
              <a:defRPr/>
            </a:pPr>
            <a:fld id="{49CE128C-9F0F-4DC8-8E6B-715E41FB17FA}" type="slidenum">
              <a:rPr lang="ru-RU"/>
              <a:pPr>
                <a:defRPr/>
              </a:pPr>
              <a:t>52</a:t>
            </a:fld>
            <a:endParaRPr lang="ru-RU"/>
          </a:p>
        </p:txBody>
      </p:sp>
      <p:sp>
        <p:nvSpPr>
          <p:cNvPr id="20483" name="Text Box 6"/>
          <p:cNvSpPr txBox="1">
            <a:spLocks noChangeArrowheads="1"/>
          </p:cNvSpPr>
          <p:nvPr/>
        </p:nvSpPr>
        <p:spPr bwMode="auto">
          <a:xfrm>
            <a:off x="952500" y="1007269"/>
            <a:ext cx="7272338" cy="486287"/>
          </a:xfrm>
          <a:prstGeom prst="rect">
            <a:avLst/>
          </a:prstGeom>
          <a:gradFill rotWithShape="1">
            <a:gsLst>
              <a:gs pos="0">
                <a:srgbClr val="F3F9FA"/>
              </a:gs>
              <a:gs pos="100000">
                <a:srgbClr val="EEF7F8"/>
              </a:gs>
            </a:gsLst>
            <a:path path="shape">
              <a:fillToRect l="50000" t="50000" r="50000" b="50000"/>
            </a:path>
          </a:gradFill>
          <a:ln w="9525">
            <a:solidFill>
              <a:srgbClr val="FF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pPr>
            <a:r>
              <a:rPr lang="ru-RU" sz="3200" b="1">
                <a:solidFill>
                  <a:srgbClr val="000000"/>
                </a:solidFill>
              </a:rPr>
              <a:t>ГРУППОВЫЕ </a:t>
            </a:r>
            <a:r>
              <a:rPr lang="ru-RU" sz="3200" b="1" smtClean="0">
                <a:solidFill>
                  <a:srgbClr val="000000"/>
                </a:solidFill>
              </a:rPr>
              <a:t>ПРОЕКТЫ</a:t>
            </a:r>
            <a:endParaRPr lang="ru-RU" sz="3200" b="1" dirty="0">
              <a:solidFill>
                <a:srgbClr val="000000"/>
              </a:solidFill>
            </a:endParaRPr>
          </a:p>
        </p:txBody>
      </p:sp>
      <p:sp>
        <p:nvSpPr>
          <p:cNvPr id="940034" name="AutoShape 2"/>
          <p:cNvSpPr>
            <a:spLocks noChangeArrowheads="1"/>
          </p:cNvSpPr>
          <p:nvPr/>
        </p:nvSpPr>
        <p:spPr bwMode="gray">
          <a:xfrm>
            <a:off x="0" y="114301"/>
            <a:ext cx="9036050" cy="756047"/>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a:lnSpc>
                <a:spcPct val="80000"/>
              </a:lnSpc>
              <a:defRPr/>
            </a:pPr>
            <a:r>
              <a:rPr lang="ru-RU" sz="3400" b="1" dirty="0" smtClean="0">
                <a:solidFill>
                  <a:schemeClr val="tx2"/>
                </a:solidFill>
                <a:latin typeface="+mj-lt"/>
                <a:cs typeface="+mn-cs"/>
              </a:rPr>
              <a:t>Оценка качества начального</a:t>
            </a:r>
            <a:endParaRPr lang="ru-RU" sz="3400" b="1" dirty="0">
              <a:solidFill>
                <a:schemeClr val="tx2"/>
              </a:solidFill>
              <a:latin typeface="+mj-lt"/>
              <a:cs typeface="+mn-cs"/>
            </a:endParaRPr>
          </a:p>
          <a:p>
            <a:pPr algn="ctr">
              <a:lnSpc>
                <a:spcPct val="80000"/>
              </a:lnSpc>
              <a:defRPr/>
            </a:pPr>
            <a:r>
              <a:rPr lang="ru-RU" sz="3400" b="1" dirty="0" smtClean="0">
                <a:solidFill>
                  <a:schemeClr val="tx2"/>
                </a:solidFill>
                <a:latin typeface="+mj-lt"/>
                <a:cs typeface="+mn-cs"/>
              </a:rPr>
              <a:t>образования</a:t>
            </a:r>
            <a:r>
              <a:rPr lang="ru-RU" sz="3400" b="1" dirty="0" smtClean="0">
                <a:solidFill>
                  <a:schemeClr val="tx2"/>
                </a:solidFill>
                <a:latin typeface="+mj-lt"/>
                <a:cs typeface="+mn-cs"/>
              </a:rPr>
              <a:t>: </a:t>
            </a:r>
            <a:r>
              <a:rPr lang="ru-RU" sz="3400" b="1" dirty="0">
                <a:solidFill>
                  <a:schemeClr val="tx2"/>
                </a:solidFill>
                <a:latin typeface="+mj-lt"/>
                <a:cs typeface="+mn-cs"/>
              </a:rPr>
              <a:t>групповые проекты </a:t>
            </a:r>
          </a:p>
        </p:txBody>
      </p:sp>
      <p:sp>
        <p:nvSpPr>
          <p:cNvPr id="2" name="Прямоугольник с двумя вырезанными соседними углами 1"/>
          <p:cNvSpPr/>
          <p:nvPr/>
        </p:nvSpPr>
        <p:spPr bwMode="auto">
          <a:xfrm>
            <a:off x="63500" y="1446610"/>
            <a:ext cx="2087563" cy="998934"/>
          </a:xfrm>
          <a:prstGeom prst="snip2SameRect">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wrap="none" lIns="90000" tIns="46800" rIns="90000" bIns="46800"/>
          <a:lstStyle/>
          <a:p>
            <a:pPr algn="ctr" eaLnBrk="0" hangingPunct="0">
              <a:defRPr/>
            </a:pPr>
            <a:r>
              <a:rPr lang="ru-RU" sz="1600" b="1" dirty="0">
                <a:solidFill>
                  <a:schemeClr val="tx2">
                    <a:lumMod val="60000"/>
                    <a:lumOff val="40000"/>
                  </a:schemeClr>
                </a:solidFill>
                <a:latin typeface="Arial" pitchFamily="34" charset="0"/>
                <a:cs typeface="+mn-cs"/>
              </a:rPr>
              <a:t>Познавательный</a:t>
            </a:r>
          </a:p>
          <a:p>
            <a:pPr eaLnBrk="0" hangingPunct="0">
              <a:defRPr/>
            </a:pPr>
            <a:endParaRPr lang="ru-RU" sz="800" b="1" dirty="0">
              <a:solidFill>
                <a:schemeClr val="tx2">
                  <a:lumMod val="60000"/>
                  <a:lumOff val="40000"/>
                </a:schemeClr>
              </a:solidFill>
              <a:latin typeface="Arial" pitchFamily="34" charset="0"/>
              <a:cs typeface="+mn-cs"/>
            </a:endParaRPr>
          </a:p>
          <a:p>
            <a:pPr algn="ctr" eaLnBrk="0" hangingPunct="0">
              <a:defRPr/>
            </a:pPr>
            <a:r>
              <a:rPr lang="ru-RU" sz="1600" b="1" dirty="0">
                <a:solidFill>
                  <a:schemeClr val="tx2">
                    <a:lumMod val="60000"/>
                    <a:lumOff val="40000"/>
                  </a:schemeClr>
                </a:solidFill>
                <a:latin typeface="Arial" pitchFamily="34" charset="0"/>
                <a:cs typeface="+mn-cs"/>
              </a:rPr>
              <a:t>«ЧТО МЫ ЗНАЕМ</a:t>
            </a:r>
          </a:p>
          <a:p>
            <a:pPr algn="ctr" eaLnBrk="0" hangingPunct="0">
              <a:defRPr/>
            </a:pPr>
            <a:r>
              <a:rPr lang="ru-RU" sz="1600" b="1" dirty="0">
                <a:solidFill>
                  <a:schemeClr val="tx2">
                    <a:lumMod val="60000"/>
                    <a:lumOff val="40000"/>
                  </a:schemeClr>
                </a:solidFill>
                <a:latin typeface="Arial" pitchFamily="34" charset="0"/>
                <a:cs typeface="+mn-cs"/>
              </a:rPr>
              <a:t>О ЗЕМЛЕ?»</a:t>
            </a: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p:txBody>
      </p:sp>
      <p:sp>
        <p:nvSpPr>
          <p:cNvPr id="35" name="Прямоугольник с двумя вырезанными соседними углами 34"/>
          <p:cNvSpPr/>
          <p:nvPr/>
        </p:nvSpPr>
        <p:spPr bwMode="auto">
          <a:xfrm>
            <a:off x="2386013" y="1450182"/>
            <a:ext cx="2089150" cy="998935"/>
          </a:xfrm>
          <a:prstGeom prst="snip2SameRect">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wrap="none" lIns="90000" tIns="46800" rIns="90000" bIns="46800"/>
          <a:lstStyle/>
          <a:p>
            <a:pPr algn="ctr" eaLnBrk="0" hangingPunct="0">
              <a:defRPr/>
            </a:pPr>
            <a:r>
              <a:rPr lang="ru-RU" sz="1600" b="1" dirty="0">
                <a:solidFill>
                  <a:schemeClr val="tx2">
                    <a:lumMod val="60000"/>
                    <a:lumOff val="40000"/>
                  </a:schemeClr>
                </a:solidFill>
                <a:latin typeface="Arial" pitchFamily="34" charset="0"/>
                <a:cs typeface="+mn-cs"/>
              </a:rPr>
              <a:t>Конструкторский</a:t>
            </a:r>
          </a:p>
          <a:p>
            <a:pPr eaLnBrk="0" hangingPunct="0">
              <a:defRPr/>
            </a:pPr>
            <a:endParaRPr lang="ru-RU" sz="800" b="1" dirty="0">
              <a:solidFill>
                <a:schemeClr val="tx2">
                  <a:lumMod val="60000"/>
                  <a:lumOff val="40000"/>
                </a:schemeClr>
              </a:solidFill>
              <a:latin typeface="Arial" pitchFamily="34" charset="0"/>
              <a:cs typeface="+mn-cs"/>
            </a:endParaRPr>
          </a:p>
          <a:p>
            <a:pPr algn="ctr" eaLnBrk="0" hangingPunct="0">
              <a:defRPr/>
            </a:pPr>
            <a:r>
              <a:rPr lang="ru-RU" sz="1600" b="1" dirty="0">
                <a:solidFill>
                  <a:schemeClr val="tx2">
                    <a:lumMod val="60000"/>
                    <a:lumOff val="40000"/>
                  </a:schemeClr>
                </a:solidFill>
                <a:latin typeface="Arial" pitchFamily="34" charset="0"/>
                <a:cs typeface="+mn-cs"/>
              </a:rPr>
              <a:t>«МАКЕТ ДЕТСКОЙ</a:t>
            </a:r>
          </a:p>
          <a:p>
            <a:pPr algn="ctr" eaLnBrk="0" hangingPunct="0">
              <a:defRPr/>
            </a:pPr>
            <a:r>
              <a:rPr lang="ru-RU" sz="1600" b="1" dirty="0">
                <a:solidFill>
                  <a:schemeClr val="tx2">
                    <a:lumMod val="60000"/>
                    <a:lumOff val="40000"/>
                  </a:schemeClr>
                </a:solidFill>
                <a:latin typeface="Arial" pitchFamily="34" charset="0"/>
                <a:cs typeface="+mn-cs"/>
              </a:rPr>
              <a:t>ПЛОЩАДКИ»</a:t>
            </a: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p:txBody>
      </p:sp>
      <p:sp>
        <p:nvSpPr>
          <p:cNvPr id="36" name="Прямоугольник с двумя вырезанными соседними углами 35"/>
          <p:cNvSpPr/>
          <p:nvPr/>
        </p:nvSpPr>
        <p:spPr bwMode="auto">
          <a:xfrm>
            <a:off x="4606925" y="1450182"/>
            <a:ext cx="2197100" cy="998935"/>
          </a:xfrm>
          <a:prstGeom prst="snip2SameRect">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wrap="none" lIns="90000" tIns="46800" rIns="90000" bIns="46800"/>
          <a:lstStyle/>
          <a:p>
            <a:pPr algn="ctr" eaLnBrk="0" hangingPunct="0">
              <a:defRPr/>
            </a:pPr>
            <a:r>
              <a:rPr lang="ru-RU" sz="1600" b="1" dirty="0">
                <a:solidFill>
                  <a:schemeClr val="tx2">
                    <a:lumMod val="60000"/>
                    <a:lumOff val="40000"/>
                  </a:schemeClr>
                </a:solidFill>
                <a:latin typeface="Arial" pitchFamily="34" charset="0"/>
                <a:cs typeface="+mn-cs"/>
              </a:rPr>
              <a:t>Исследовательский</a:t>
            </a:r>
          </a:p>
          <a:p>
            <a:pPr eaLnBrk="0" hangingPunct="0">
              <a:defRPr/>
            </a:pPr>
            <a:endParaRPr lang="ru-RU" sz="800" b="1" dirty="0">
              <a:solidFill>
                <a:schemeClr val="tx2">
                  <a:lumMod val="60000"/>
                  <a:lumOff val="40000"/>
                </a:schemeClr>
              </a:solidFill>
              <a:latin typeface="Arial" pitchFamily="34" charset="0"/>
              <a:cs typeface="+mn-cs"/>
            </a:endParaRPr>
          </a:p>
          <a:p>
            <a:pPr algn="ctr" eaLnBrk="0" hangingPunct="0">
              <a:defRPr/>
            </a:pPr>
            <a:r>
              <a:rPr lang="ru-RU" sz="1400" b="1" dirty="0">
                <a:solidFill>
                  <a:schemeClr val="tx2">
                    <a:lumMod val="60000"/>
                    <a:lumOff val="40000"/>
                  </a:schemeClr>
                </a:solidFill>
                <a:latin typeface="Arial" pitchFamily="34" charset="0"/>
                <a:cs typeface="+mn-cs"/>
              </a:rPr>
              <a:t>«КАК МЫ ПРОВО-</a:t>
            </a:r>
          </a:p>
          <a:p>
            <a:pPr algn="ctr" eaLnBrk="0" hangingPunct="0">
              <a:defRPr/>
            </a:pPr>
            <a:r>
              <a:rPr lang="ru-RU" sz="1400" b="1" dirty="0">
                <a:solidFill>
                  <a:schemeClr val="tx2">
                    <a:lumMod val="60000"/>
                    <a:lumOff val="40000"/>
                  </a:schemeClr>
                </a:solidFill>
                <a:latin typeface="Arial" pitchFamily="34" charset="0"/>
                <a:cs typeface="+mn-cs"/>
              </a:rPr>
              <a:t>ДИМ СВОБОДНОЕ</a:t>
            </a:r>
          </a:p>
          <a:p>
            <a:pPr algn="ctr" eaLnBrk="0" hangingPunct="0">
              <a:defRPr/>
            </a:pPr>
            <a:r>
              <a:rPr lang="ru-RU" sz="1400" b="1" dirty="0">
                <a:solidFill>
                  <a:schemeClr val="tx2">
                    <a:lumMod val="60000"/>
                    <a:lumOff val="40000"/>
                  </a:schemeClr>
                </a:solidFill>
                <a:latin typeface="Arial" pitchFamily="34" charset="0"/>
                <a:cs typeface="+mn-cs"/>
              </a:rPr>
              <a:t>ВРЕМЯ?»</a:t>
            </a:r>
          </a:p>
          <a:p>
            <a:pPr eaLnBrk="0" hangingPunct="0">
              <a:defRPr/>
            </a:pPr>
            <a:endParaRPr lang="ru-RU" sz="1600" b="1" dirty="0">
              <a:solidFill>
                <a:schemeClr val="tx2">
                  <a:lumMod val="60000"/>
                  <a:lumOff val="40000"/>
                </a:schemeClr>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p:txBody>
      </p:sp>
      <p:sp>
        <p:nvSpPr>
          <p:cNvPr id="37" name="Прямоугольник с двумя вырезанными соседними углами 36"/>
          <p:cNvSpPr/>
          <p:nvPr/>
        </p:nvSpPr>
        <p:spPr bwMode="auto">
          <a:xfrm>
            <a:off x="6840538" y="1446610"/>
            <a:ext cx="2195512" cy="910826"/>
          </a:xfrm>
          <a:prstGeom prst="snip2SameRect">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wrap="none" lIns="90000" tIns="46800" rIns="90000" bIns="46800"/>
          <a:lstStyle/>
          <a:p>
            <a:pPr algn="ctr" eaLnBrk="0" hangingPunct="0">
              <a:defRPr/>
            </a:pPr>
            <a:r>
              <a:rPr lang="ru-RU" sz="1600" b="1" dirty="0">
                <a:solidFill>
                  <a:schemeClr val="tx2">
                    <a:lumMod val="60000"/>
                    <a:lumOff val="40000"/>
                  </a:schemeClr>
                </a:solidFill>
                <a:latin typeface="Arial" pitchFamily="34" charset="0"/>
                <a:cs typeface="+mn-cs"/>
              </a:rPr>
              <a:t>Социальный</a:t>
            </a:r>
          </a:p>
          <a:p>
            <a:pPr eaLnBrk="0" hangingPunct="0">
              <a:defRPr/>
            </a:pPr>
            <a:endParaRPr lang="ru-RU" sz="800" b="1" dirty="0">
              <a:solidFill>
                <a:schemeClr val="tx2">
                  <a:lumMod val="60000"/>
                  <a:lumOff val="40000"/>
                </a:schemeClr>
              </a:solidFill>
              <a:latin typeface="Arial" pitchFamily="34" charset="0"/>
              <a:cs typeface="+mn-cs"/>
            </a:endParaRPr>
          </a:p>
          <a:p>
            <a:pPr algn="ctr" eaLnBrk="0" hangingPunct="0">
              <a:defRPr/>
            </a:pPr>
            <a:r>
              <a:rPr lang="ru-RU" sz="1400" b="1" dirty="0">
                <a:solidFill>
                  <a:schemeClr val="tx2">
                    <a:lumMod val="60000"/>
                    <a:lumOff val="40000"/>
                  </a:schemeClr>
                </a:solidFill>
                <a:latin typeface="Arial" pitchFamily="34" charset="0"/>
                <a:cs typeface="+mn-cs"/>
              </a:rPr>
              <a:t>«ПОМОГИ</a:t>
            </a:r>
          </a:p>
          <a:p>
            <a:pPr algn="ctr" eaLnBrk="0" hangingPunct="0">
              <a:defRPr/>
            </a:pPr>
            <a:r>
              <a:rPr lang="ru-RU" sz="1400" b="1" dirty="0">
                <a:solidFill>
                  <a:schemeClr val="tx2">
                    <a:lumMod val="60000"/>
                    <a:lumOff val="40000"/>
                  </a:schemeClr>
                </a:solidFill>
                <a:latin typeface="Arial" pitchFamily="34" charset="0"/>
                <a:cs typeface="+mn-cs"/>
              </a:rPr>
              <a:t>БУДУЩЕМУ</a:t>
            </a:r>
          </a:p>
          <a:p>
            <a:pPr algn="ctr" eaLnBrk="0" hangingPunct="0">
              <a:defRPr/>
            </a:pPr>
            <a:r>
              <a:rPr lang="ru-RU" sz="1400" b="1" dirty="0">
                <a:solidFill>
                  <a:schemeClr val="tx2">
                    <a:lumMod val="60000"/>
                    <a:lumOff val="40000"/>
                  </a:schemeClr>
                </a:solidFill>
                <a:latin typeface="Arial" pitchFamily="34" charset="0"/>
                <a:cs typeface="+mn-cs"/>
              </a:rPr>
              <a:t>ПЕРВОКЛАССНИКУ»</a:t>
            </a: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p:txBody>
      </p:sp>
      <p:sp>
        <p:nvSpPr>
          <p:cNvPr id="4" name="Скругленный прямоугольник 3"/>
          <p:cNvSpPr>
            <a:spLocks noChangeArrowheads="1"/>
          </p:cNvSpPr>
          <p:nvPr/>
        </p:nvSpPr>
        <p:spPr bwMode="auto">
          <a:xfrm>
            <a:off x="63500" y="2518173"/>
            <a:ext cx="8972550" cy="944165"/>
          </a:xfrm>
          <a:prstGeom prst="roundRect">
            <a:avLst>
              <a:gd name="adj" fmla="val 16667"/>
            </a:avLst>
          </a:prstGeom>
          <a:solidFill>
            <a:srgbClr val="FFFFFF"/>
          </a:solidFill>
          <a:ln w="9525" algn="ctr">
            <a:solidFill>
              <a:schemeClr val="tx1"/>
            </a:solidFill>
            <a:round/>
            <a:headEnd/>
            <a:tailEnd/>
          </a:ln>
        </p:spPr>
        <p:txBody>
          <a:bodyPr wrap="none" lIns="90000" tIns="46800" rIns="90000" bIns="46800" anchor="ctr"/>
          <a:lstStyle/>
          <a:p>
            <a:pPr algn="ctr" eaLnBrk="0" hangingPunct="0"/>
            <a:r>
              <a:rPr lang="ru-RU" dirty="0">
                <a:solidFill>
                  <a:schemeClr val="tx2">
                    <a:lumMod val="60000"/>
                    <a:lumOff val="40000"/>
                  </a:schemeClr>
                </a:solidFill>
              </a:rPr>
              <a:t>Дети, работая в малых группах, по 4-5 человек, уточняют тему проекта,</a:t>
            </a:r>
          </a:p>
          <a:p>
            <a:pPr algn="ctr" eaLnBrk="0" hangingPunct="0"/>
            <a:r>
              <a:rPr lang="ru-RU" dirty="0">
                <a:solidFill>
                  <a:schemeClr val="tx2">
                    <a:lumMod val="60000"/>
                    <a:lumOff val="40000"/>
                  </a:schemeClr>
                </a:solidFill>
              </a:rPr>
              <a:t>планируют работу и готовят макет, плакат, или компьютерную презентацию,</a:t>
            </a:r>
          </a:p>
          <a:p>
            <a:pPr algn="ctr" eaLnBrk="0" hangingPunct="0"/>
            <a:r>
              <a:rPr lang="ru-RU" dirty="0">
                <a:solidFill>
                  <a:schemeClr val="tx2">
                    <a:lumMod val="60000"/>
                    <a:lumOff val="40000"/>
                  </a:schemeClr>
                </a:solidFill>
              </a:rPr>
              <a:t> которую представляют классу. Они отмечают </a:t>
            </a:r>
            <a:r>
              <a:rPr lang="ru-RU" dirty="0" err="1">
                <a:solidFill>
                  <a:schemeClr val="tx2">
                    <a:lumMod val="60000"/>
                    <a:lumOff val="40000"/>
                  </a:schemeClr>
                </a:solidFill>
              </a:rPr>
              <a:t>стикерами</a:t>
            </a:r>
            <a:r>
              <a:rPr lang="ru-RU" dirty="0">
                <a:solidFill>
                  <a:schemeClr val="tx2">
                    <a:lumMod val="60000"/>
                    <a:lumOff val="40000"/>
                  </a:schemeClr>
                </a:solidFill>
              </a:rPr>
              <a:t> наиболее понравившуюся</a:t>
            </a:r>
          </a:p>
          <a:p>
            <a:pPr algn="ctr" eaLnBrk="0" hangingPunct="0"/>
            <a:r>
              <a:rPr lang="ru-RU" dirty="0">
                <a:solidFill>
                  <a:schemeClr val="tx2">
                    <a:lumMod val="60000"/>
                    <a:lumOff val="40000"/>
                  </a:schemeClr>
                </a:solidFill>
              </a:rPr>
              <a:t>им работу и оценивают работу своей группы и свой вклад в работу группы.</a:t>
            </a:r>
          </a:p>
        </p:txBody>
      </p:sp>
      <p:sp>
        <p:nvSpPr>
          <p:cNvPr id="41" name="Прямоугольник с двумя вырезанными соседними углами 40"/>
          <p:cNvSpPr/>
          <p:nvPr/>
        </p:nvSpPr>
        <p:spPr bwMode="auto">
          <a:xfrm rot="10800000">
            <a:off x="63500" y="3543300"/>
            <a:ext cx="2087563" cy="877491"/>
          </a:xfrm>
          <a:prstGeom prst="snip2SameRect">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wrap="none" lIns="90000" tIns="46800" rIns="90000" bIns="46800"/>
          <a:lstStyle/>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p:txBody>
      </p:sp>
      <p:sp>
        <p:nvSpPr>
          <p:cNvPr id="44" name="TextBox 43"/>
          <p:cNvSpPr txBox="1">
            <a:spLocks noChangeArrowheads="1"/>
          </p:cNvSpPr>
          <p:nvPr/>
        </p:nvSpPr>
        <p:spPr bwMode="auto">
          <a:xfrm>
            <a:off x="170793" y="3543300"/>
            <a:ext cx="1980927"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sz="1400" b="1" dirty="0"/>
              <a:t>короткий текст,</a:t>
            </a:r>
          </a:p>
          <a:p>
            <a:pPr algn="ctr"/>
            <a:r>
              <a:rPr lang="ru-RU" sz="1400" b="1" dirty="0"/>
              <a:t>вопросы к нему</a:t>
            </a:r>
          </a:p>
          <a:p>
            <a:pPr algn="ctr"/>
            <a:r>
              <a:rPr lang="ru-RU" sz="1400" b="1" dirty="0"/>
              <a:t>и иллюстрации,</a:t>
            </a:r>
          </a:p>
          <a:p>
            <a:pPr algn="ctr"/>
            <a:r>
              <a:rPr lang="ru-RU" sz="1400" b="1" dirty="0"/>
              <a:t>загадки, пословицы</a:t>
            </a:r>
          </a:p>
          <a:p>
            <a:pPr algn="ctr"/>
            <a:r>
              <a:rPr lang="ru-RU" sz="1400" b="1" dirty="0"/>
              <a:t>список литературы</a:t>
            </a:r>
            <a:endParaRPr lang="ru-RU" b="1" dirty="0"/>
          </a:p>
        </p:txBody>
      </p:sp>
      <p:sp>
        <p:nvSpPr>
          <p:cNvPr id="45" name="Прямоугольник с двумя вырезанными соседними углами 44"/>
          <p:cNvSpPr/>
          <p:nvPr/>
        </p:nvSpPr>
        <p:spPr bwMode="auto">
          <a:xfrm rot="10800000">
            <a:off x="2390776" y="3543300"/>
            <a:ext cx="2087563" cy="877491"/>
          </a:xfrm>
          <a:prstGeom prst="snip2SameRect">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wrap="none" lIns="90000" tIns="46800" rIns="90000" bIns="46800"/>
          <a:lstStyle/>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p:txBody>
      </p:sp>
      <p:sp>
        <p:nvSpPr>
          <p:cNvPr id="46" name="Прямоугольник с двумя вырезанными соседними углами 45"/>
          <p:cNvSpPr/>
          <p:nvPr/>
        </p:nvSpPr>
        <p:spPr bwMode="auto">
          <a:xfrm rot="10800000">
            <a:off x="4643438" y="3571882"/>
            <a:ext cx="2089150" cy="877491"/>
          </a:xfrm>
          <a:prstGeom prst="snip2SameRect">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wrap="none" lIns="90000" tIns="46800" rIns="90000" bIns="46800"/>
          <a:lstStyle/>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p:txBody>
      </p:sp>
      <p:sp>
        <p:nvSpPr>
          <p:cNvPr id="47" name="Прямоугольник с двумя вырезанными соседними углами 46"/>
          <p:cNvSpPr/>
          <p:nvPr/>
        </p:nvSpPr>
        <p:spPr bwMode="auto">
          <a:xfrm rot="10800000">
            <a:off x="6894513" y="3543300"/>
            <a:ext cx="2087562" cy="877491"/>
          </a:xfrm>
          <a:prstGeom prst="snip2SameRect">
            <a:avLst/>
          </a:pr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p:spPr>
        <p:txBody>
          <a:bodyPr wrap="none" lIns="90000" tIns="46800" rIns="90000" bIns="46800"/>
          <a:lstStyle/>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a:p>
            <a:pPr eaLnBrk="0" hangingPunct="0">
              <a:defRPr/>
            </a:pPr>
            <a:endParaRPr lang="ru-RU" sz="1600" b="1" dirty="0">
              <a:solidFill>
                <a:schemeClr val="bg2"/>
              </a:solidFill>
              <a:latin typeface="Arial" pitchFamily="34" charset="0"/>
              <a:cs typeface="+mn-cs"/>
            </a:endParaRPr>
          </a:p>
        </p:txBody>
      </p:sp>
      <p:sp>
        <p:nvSpPr>
          <p:cNvPr id="48" name="TextBox 47"/>
          <p:cNvSpPr txBox="1">
            <a:spLocks noChangeArrowheads="1"/>
          </p:cNvSpPr>
          <p:nvPr/>
        </p:nvSpPr>
        <p:spPr bwMode="auto">
          <a:xfrm>
            <a:off x="2499036" y="3569494"/>
            <a:ext cx="187262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sz="1400" b="1" dirty="0"/>
              <a:t>макет – рисунок,</a:t>
            </a:r>
          </a:p>
          <a:p>
            <a:pPr algn="ctr"/>
            <a:r>
              <a:rPr lang="ru-RU" sz="1400" b="1" dirty="0"/>
              <a:t>или из ЛЕГО,</a:t>
            </a:r>
          </a:p>
          <a:p>
            <a:pPr algn="ctr"/>
            <a:r>
              <a:rPr lang="ru-RU" sz="1400" b="1" dirty="0"/>
              <a:t>или из пластилина</a:t>
            </a:r>
          </a:p>
          <a:p>
            <a:pPr algn="ctr"/>
            <a:r>
              <a:rPr lang="ru-RU" sz="1400" b="1" dirty="0"/>
              <a:t>+ пояснения</a:t>
            </a:r>
            <a:endParaRPr lang="ru-RU" b="1" dirty="0"/>
          </a:p>
        </p:txBody>
      </p:sp>
      <p:sp>
        <p:nvSpPr>
          <p:cNvPr id="49" name="TextBox 48"/>
          <p:cNvSpPr txBox="1">
            <a:spLocks noChangeArrowheads="1"/>
          </p:cNvSpPr>
          <p:nvPr/>
        </p:nvSpPr>
        <p:spPr bwMode="auto">
          <a:xfrm>
            <a:off x="4664048" y="3543300"/>
            <a:ext cx="2100319"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sz="1400" b="1" dirty="0" smtClean="0"/>
              <a:t>вопросы</a:t>
            </a:r>
            <a:r>
              <a:rPr lang="ru-RU" sz="1400" b="1" dirty="0"/>
              <a:t>, опрос</a:t>
            </a:r>
          </a:p>
          <a:p>
            <a:pPr algn="ctr"/>
            <a:r>
              <a:rPr lang="ru-RU" sz="1400" b="1" dirty="0"/>
              <a:t>диаграмма</a:t>
            </a:r>
          </a:p>
          <a:p>
            <a:pPr algn="ctr"/>
            <a:r>
              <a:rPr lang="ru-RU" sz="1400" b="1" dirty="0"/>
              <a:t>текст-интерпрета</a:t>
            </a:r>
            <a:r>
              <a:rPr lang="ru-RU" sz="1400" b="1" dirty="0">
                <a:solidFill>
                  <a:schemeClr val="bg2"/>
                </a:solidFill>
              </a:rPr>
              <a:t>ция </a:t>
            </a:r>
            <a:endParaRPr lang="ru-RU" b="1" dirty="0">
              <a:solidFill>
                <a:schemeClr val="bg2"/>
              </a:solidFill>
            </a:endParaRPr>
          </a:p>
        </p:txBody>
      </p:sp>
      <p:sp>
        <p:nvSpPr>
          <p:cNvPr id="50" name="TextBox 49"/>
          <p:cNvSpPr txBox="1">
            <a:spLocks noChangeArrowheads="1"/>
          </p:cNvSpPr>
          <p:nvPr/>
        </p:nvSpPr>
        <p:spPr bwMode="auto">
          <a:xfrm>
            <a:off x="6842089" y="3545681"/>
            <a:ext cx="2193999"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sz="1400" b="1" dirty="0"/>
              <a:t>выделяют возможные</a:t>
            </a:r>
          </a:p>
          <a:p>
            <a:pPr algn="ctr"/>
            <a:r>
              <a:rPr lang="ru-RU" sz="1400" b="1" dirty="0"/>
              <a:t>проблемы</a:t>
            </a:r>
          </a:p>
          <a:p>
            <a:pPr algn="ctr"/>
            <a:r>
              <a:rPr lang="ru-RU" sz="1400" b="1" dirty="0"/>
              <a:t>первоклассников и</a:t>
            </a:r>
          </a:p>
          <a:p>
            <a:pPr algn="ctr"/>
            <a:r>
              <a:rPr lang="ru-RU" sz="1400" b="1" dirty="0"/>
              <a:t>составляют план</a:t>
            </a:r>
          </a:p>
          <a:p>
            <a:pPr algn="ctr"/>
            <a:r>
              <a:rPr lang="ru-RU" sz="1400" b="1" dirty="0"/>
              <a:t>помощи/опеки </a:t>
            </a:r>
          </a:p>
        </p:txBody>
      </p:sp>
      <p:sp>
        <p:nvSpPr>
          <p:cNvPr id="7" name="Блок-схема: несколько документов 6"/>
          <p:cNvSpPr>
            <a:spLocks noChangeArrowheads="1"/>
          </p:cNvSpPr>
          <p:nvPr/>
        </p:nvSpPr>
        <p:spPr bwMode="auto">
          <a:xfrm>
            <a:off x="171450" y="4502944"/>
            <a:ext cx="8053388" cy="640556"/>
          </a:xfrm>
          <a:prstGeom prst="flowChartMultidocument">
            <a:avLst/>
          </a:prstGeom>
          <a:solidFill>
            <a:srgbClr val="FFCCFF"/>
          </a:solidFill>
          <a:ln w="9525" algn="ctr">
            <a:solidFill>
              <a:schemeClr val="tx1"/>
            </a:solidFill>
            <a:round/>
            <a:headEnd/>
            <a:tailEnd/>
          </a:ln>
        </p:spPr>
        <p:txBody>
          <a:bodyPr wrap="none" lIns="90000" tIns="46800" rIns="90000" bIns="46800" anchor="ctr"/>
          <a:lstStyle/>
          <a:p>
            <a:pPr eaLnBrk="0" hangingPunct="0"/>
            <a:r>
              <a:rPr lang="ru-RU" b="1" u="sng" dirty="0"/>
              <a:t>Наблюдаем</a:t>
            </a:r>
            <a:r>
              <a:rPr lang="ru-RU" dirty="0"/>
              <a:t>: планирование работы и ее исполнение, взаимодействие,</a:t>
            </a:r>
          </a:p>
          <a:p>
            <a:pPr eaLnBrk="0" hangingPunct="0"/>
            <a:r>
              <a:rPr lang="ru-RU" dirty="0"/>
              <a:t>конфликты, активность, инициативность  </a:t>
            </a:r>
          </a:p>
        </p:txBody>
      </p:sp>
    </p:spTree>
    <p:extLst>
      <p:ext uri="{BB962C8B-B14F-4D97-AF65-F5344CB8AC3E}">
        <p14:creationId xmlns:p14="http://schemas.microsoft.com/office/powerpoint/2010/main" xmlns="" val="25573191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4786312" y="1"/>
            <a:ext cx="4357687" cy="803672"/>
          </a:xfrm>
          <a:prstGeom prst="rect">
            <a:avLst/>
          </a:prstGeom>
          <a:noFill/>
          <a:ln w="9525">
            <a:noFill/>
            <a:miter lim="800000"/>
            <a:headEnd/>
            <a:tailEnd/>
          </a:ln>
        </p:spPr>
        <p:txBody>
          <a:bodyPr/>
          <a:lstStyle/>
          <a:p>
            <a:pPr algn="ctr">
              <a:lnSpc>
                <a:spcPct val="80000"/>
              </a:lnSpc>
            </a:pPr>
            <a:r>
              <a:rPr lang="ru-RU" sz="2400" b="1" dirty="0" smtClean="0">
                <a:solidFill>
                  <a:schemeClr val="tx2">
                    <a:lumMod val="75000"/>
                  </a:schemeClr>
                </a:solidFill>
                <a:latin typeface="Arial Narrow" pitchFamily="34" charset="0"/>
              </a:rPr>
              <a:t>Результаты </a:t>
            </a:r>
            <a:r>
              <a:rPr lang="ru-RU" sz="2400" b="1" dirty="0">
                <a:solidFill>
                  <a:schemeClr val="tx2">
                    <a:lumMod val="75000"/>
                  </a:schemeClr>
                </a:solidFill>
                <a:latin typeface="Arial Narrow" pitchFamily="34" charset="0"/>
              </a:rPr>
              <a:t>образовательного учреждения</a:t>
            </a:r>
          </a:p>
        </p:txBody>
      </p:sp>
      <p:sp>
        <p:nvSpPr>
          <p:cNvPr id="46083" name="Text Box 4"/>
          <p:cNvSpPr txBox="1">
            <a:spLocks noChangeArrowheads="1"/>
          </p:cNvSpPr>
          <p:nvPr/>
        </p:nvSpPr>
        <p:spPr bwMode="auto">
          <a:xfrm>
            <a:off x="285720" y="785800"/>
            <a:ext cx="8462963" cy="2646878"/>
          </a:xfrm>
          <a:prstGeom prst="rect">
            <a:avLst/>
          </a:prstGeom>
          <a:noFill/>
          <a:ln w="9525">
            <a:noFill/>
            <a:miter lim="800000"/>
            <a:headEnd/>
            <a:tailEnd/>
          </a:ln>
        </p:spPr>
        <p:txBody>
          <a:bodyPr>
            <a:spAutoFit/>
          </a:bodyPr>
          <a:lstStyle/>
          <a:p>
            <a:pPr algn="just">
              <a:defRPr/>
            </a:pPr>
            <a:endParaRPr lang="ru-RU" b="1" dirty="0"/>
          </a:p>
          <a:p>
            <a:pPr>
              <a:defRPr/>
            </a:pPr>
            <a:endParaRPr lang="ru-RU" b="1" dirty="0"/>
          </a:p>
          <a:p>
            <a:pPr>
              <a:defRPr/>
            </a:pPr>
            <a:endParaRPr lang="ru-RU" b="1" dirty="0"/>
          </a:p>
          <a:p>
            <a:pPr>
              <a:defRPr/>
            </a:pPr>
            <a:endParaRPr lang="ru-RU" sz="2000" dirty="0"/>
          </a:p>
          <a:p>
            <a:pPr>
              <a:defRPr/>
            </a:pPr>
            <a:endParaRPr lang="ru-RU" sz="2400" dirty="0"/>
          </a:p>
          <a:p>
            <a:pPr marL="457200" indent="-457200" algn="just">
              <a:buFontTx/>
              <a:buAutoNum type="arabicPeriod"/>
              <a:defRPr/>
            </a:pPr>
            <a:endParaRPr lang="ru-RU" sz="2400" dirty="0"/>
          </a:p>
          <a:p>
            <a:pPr indent="363538" algn="just">
              <a:buFontTx/>
              <a:buChar char="-"/>
              <a:defRPr/>
            </a:pPr>
            <a:endParaRPr lang="ru-RU" sz="2200" dirty="0"/>
          </a:p>
          <a:p>
            <a:pPr indent="363538" algn="just">
              <a:buFontTx/>
              <a:buChar char="-"/>
              <a:defRPr/>
            </a:pPr>
            <a:r>
              <a:rPr lang="ru-RU" sz="2200" dirty="0"/>
              <a:t> </a:t>
            </a:r>
            <a:endParaRPr lang="ru-RU" sz="2200" b="1" dirty="0"/>
          </a:p>
        </p:txBody>
      </p:sp>
      <p:sp>
        <p:nvSpPr>
          <p:cNvPr id="16388" name="Номер слайда 3"/>
          <p:cNvSpPr>
            <a:spLocks noGrp="1"/>
          </p:cNvSpPr>
          <p:nvPr>
            <p:ph type="sldNum" sz="quarter" idx="11"/>
          </p:nvPr>
        </p:nvSpPr>
        <p:spPr>
          <a:xfrm>
            <a:off x="457200" y="4683919"/>
            <a:ext cx="2133600" cy="357188"/>
          </a:xfrm>
          <a:noFill/>
        </p:spPr>
        <p:txBody>
          <a:bodyPr/>
          <a:lstStyle/>
          <a:p>
            <a:pPr algn="l"/>
            <a:fld id="{87A00516-D45F-43DE-A055-9E3D49134A1F}" type="slidenum">
              <a:rPr lang="ru-RU" smtClean="0">
                <a:latin typeface="Arial" charset="0"/>
              </a:rPr>
              <a:pPr algn="l"/>
              <a:t>53</a:t>
            </a:fld>
            <a:endParaRPr lang="ru-RU" smtClean="0">
              <a:latin typeface="Arial" charset="0"/>
            </a:endParaRPr>
          </a:p>
        </p:txBody>
      </p:sp>
      <p:pic>
        <p:nvPicPr>
          <p:cNvPr id="16389" name="Рисунок 4"/>
          <p:cNvPicPr>
            <a:picLocks noChangeAspect="1" noChangeArrowheads="1"/>
          </p:cNvPicPr>
          <p:nvPr/>
        </p:nvPicPr>
        <p:blipFill>
          <a:blip r:embed="rId3" cstate="print"/>
          <a:srcRect/>
          <a:stretch>
            <a:fillRect/>
          </a:stretch>
        </p:blipFill>
        <p:spPr bwMode="auto">
          <a:xfrm>
            <a:off x="571501" y="2035969"/>
            <a:ext cx="3929063" cy="3107531"/>
          </a:xfrm>
          <a:prstGeom prst="rect">
            <a:avLst/>
          </a:prstGeom>
          <a:noFill/>
          <a:ln w="9525">
            <a:noFill/>
            <a:miter lim="800000"/>
            <a:headEnd/>
            <a:tailEnd/>
          </a:ln>
        </p:spPr>
      </p:pic>
      <p:pic>
        <p:nvPicPr>
          <p:cNvPr id="16390" name="Рисунок 5"/>
          <p:cNvPicPr>
            <a:picLocks noChangeAspect="1" noChangeArrowheads="1"/>
          </p:cNvPicPr>
          <p:nvPr/>
        </p:nvPicPr>
        <p:blipFill>
          <a:blip r:embed="rId4" cstate="print"/>
          <a:srcRect/>
          <a:stretch>
            <a:fillRect/>
          </a:stretch>
        </p:blipFill>
        <p:spPr bwMode="auto">
          <a:xfrm>
            <a:off x="5072064" y="857250"/>
            <a:ext cx="3786187" cy="3857625"/>
          </a:xfrm>
          <a:prstGeom prst="rect">
            <a:avLst/>
          </a:prstGeom>
          <a:noFill/>
          <a:ln w="9525">
            <a:noFill/>
            <a:miter lim="800000"/>
            <a:headEnd/>
            <a:tailEnd/>
          </a:ln>
        </p:spPr>
      </p:pic>
      <p:pic>
        <p:nvPicPr>
          <p:cNvPr id="16391" name="Содержимое 5"/>
          <p:cNvPicPr>
            <a:picLocks/>
          </p:cNvPicPr>
          <p:nvPr/>
        </p:nvPicPr>
        <p:blipFill>
          <a:blip r:embed="rId5" cstate="print"/>
          <a:srcRect/>
          <a:stretch>
            <a:fillRect/>
          </a:stretch>
        </p:blipFill>
        <p:spPr bwMode="auto">
          <a:xfrm>
            <a:off x="4786314" y="3375423"/>
            <a:ext cx="4143375" cy="1768078"/>
          </a:xfrm>
          <a:prstGeom prst="rect">
            <a:avLst/>
          </a:prstGeom>
          <a:noFill/>
          <a:ln w="9525">
            <a:noFill/>
            <a:miter lim="800000"/>
            <a:headEnd/>
            <a:tailEnd/>
          </a:ln>
        </p:spPr>
      </p:pic>
      <p:pic>
        <p:nvPicPr>
          <p:cNvPr id="16392" name="Picture 2"/>
          <p:cNvPicPr>
            <a:picLocks noChangeAspect="1" noChangeArrowheads="1"/>
          </p:cNvPicPr>
          <p:nvPr/>
        </p:nvPicPr>
        <p:blipFill>
          <a:blip r:embed="rId6" cstate="print"/>
          <a:srcRect/>
          <a:stretch>
            <a:fillRect/>
          </a:stretch>
        </p:blipFill>
        <p:spPr bwMode="auto">
          <a:xfrm>
            <a:off x="428626" y="160735"/>
            <a:ext cx="4214813" cy="1768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457200" y="205978"/>
            <a:ext cx="2543175" cy="4348163"/>
          </a:xfrm>
        </p:spPr>
        <p:txBody>
          <a:bodyPr/>
          <a:lstStyle/>
          <a:p>
            <a:r>
              <a:rPr lang="ru-RU" sz="2400" dirty="0" smtClean="0"/>
              <a:t>Освоение ФГОС по регионам. Распределение учащихся 4 класса по уровням достижения планируемых результатов по </a:t>
            </a:r>
            <a:r>
              <a:rPr lang="ru-RU" sz="2400" u="sng" dirty="0" smtClean="0"/>
              <a:t>математике</a:t>
            </a:r>
            <a:r>
              <a:rPr lang="ru-RU" sz="2400" dirty="0" smtClean="0"/>
              <a:t> в соответствии с ФГОС начальной школы</a:t>
            </a:r>
          </a:p>
        </p:txBody>
      </p:sp>
      <p:pic>
        <p:nvPicPr>
          <p:cNvPr id="14339" name="Рисунок 3"/>
          <p:cNvPicPr>
            <a:picLocks noChangeAspect="1" noChangeArrowheads="1"/>
          </p:cNvPicPr>
          <p:nvPr/>
        </p:nvPicPr>
        <p:blipFill>
          <a:blip r:embed="rId3" cstate="print"/>
          <a:srcRect/>
          <a:stretch>
            <a:fillRect/>
          </a:stretch>
        </p:blipFill>
        <p:spPr bwMode="auto">
          <a:xfrm>
            <a:off x="3143250" y="0"/>
            <a:ext cx="600075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071802" y="0"/>
            <a:ext cx="6072198" cy="1393023"/>
          </a:xfrm>
        </p:spPr>
        <p:style>
          <a:lnRef idx="0">
            <a:schemeClr val="accent5"/>
          </a:lnRef>
          <a:fillRef idx="3">
            <a:schemeClr val="accent5"/>
          </a:fillRef>
          <a:effectRef idx="3">
            <a:schemeClr val="accent5"/>
          </a:effectRef>
          <a:fontRef idx="minor">
            <a:schemeClr val="lt1"/>
          </a:fontRef>
        </p:style>
        <p:txBody>
          <a:bodyPr>
            <a:noAutofit/>
          </a:bodyPr>
          <a:lstStyle/>
          <a:p>
            <a:r>
              <a:rPr lang="ru-RU" sz="2800" dirty="0" smtClean="0"/>
              <a:t>Результаты выполнения итоговых работ за курс начальной школы (4 класс, конец 2013/2014 учебного года)</a:t>
            </a:r>
            <a:endParaRPr lang="ru-RU" sz="2800" dirty="0"/>
          </a:p>
        </p:txBody>
      </p:sp>
      <p:sp>
        <p:nvSpPr>
          <p:cNvPr id="3" name="Подзаголовок 2"/>
          <p:cNvSpPr>
            <a:spLocks noGrp="1"/>
          </p:cNvSpPr>
          <p:nvPr>
            <p:ph type="subTitle" idx="1"/>
          </p:nvPr>
        </p:nvSpPr>
        <p:spPr>
          <a:xfrm>
            <a:off x="3143240" y="1446602"/>
            <a:ext cx="6000760" cy="3536181"/>
          </a:xfrm>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pPr algn="just"/>
            <a:r>
              <a:rPr lang="ru-RU" sz="2000" dirty="0" smtClean="0"/>
              <a:t>	</a:t>
            </a:r>
            <a:r>
              <a:rPr lang="ru-RU" sz="2000" b="1" dirty="0" smtClean="0">
                <a:solidFill>
                  <a:schemeClr val="tx1"/>
                </a:solidFill>
              </a:rPr>
              <a:t>В Тверской области в данном исследовании участвовали 12088 четвероклассников из 756 классов 539 образовательных учреждений. Из них 396 учащихся из 19 классов в 11 образовательных учреждениях обучались по новым ФГОС.</a:t>
            </a:r>
          </a:p>
          <a:p>
            <a:pPr algn="just"/>
            <a:r>
              <a:rPr lang="ru-RU" sz="2000" b="1" dirty="0" smtClean="0">
                <a:solidFill>
                  <a:schemeClr val="tx1"/>
                </a:solidFill>
              </a:rPr>
              <a:t>В экспериментальных школах ФГОС учащиеся в среднем выполнили 73% заданий итоговой работы по математике и 69% заданий по русскому языку (учащиеся, которые еще не обучались полностью по новым ФГОС, во всех школах Тверской области – 69% и 66% соответственно). Достаточно успешно выполнены задания повышенного уровня: по математике в школах ФГОС - 63%, во всех школах - 59% и по русскому языку 55% и 50% соответственно.</a:t>
            </a:r>
          </a:p>
          <a:p>
            <a:pPr algn="just"/>
            <a:r>
              <a:rPr lang="ru-RU" sz="2000" b="1" dirty="0" smtClean="0">
                <a:solidFill>
                  <a:schemeClr val="tx1"/>
                </a:solidFill>
              </a:rPr>
              <a:t>     Средний процент выполнения работы по читательской грамотности для всех школ Тверской области составил 65% (для школ ФГОС – 67%), а по групповым проектам для всех школ– 67% (для школ ФГОС – 66%). Отсутствие различий в результатах показывает, что формированию </a:t>
            </a:r>
            <a:r>
              <a:rPr lang="ru-RU" sz="2000" b="1" dirty="0" err="1" smtClean="0">
                <a:solidFill>
                  <a:schemeClr val="tx1"/>
                </a:solidFill>
              </a:rPr>
              <a:t>метапредметных</a:t>
            </a:r>
            <a:r>
              <a:rPr lang="ru-RU" sz="2000" b="1" dirty="0" smtClean="0">
                <a:solidFill>
                  <a:schemeClr val="tx1"/>
                </a:solidFill>
              </a:rPr>
              <a:t> результатов необходимо уделить особое внимание.</a:t>
            </a:r>
          </a:p>
          <a:p>
            <a:pPr algn="just"/>
            <a:endParaRPr lang="ru-RU" sz="2000" dirty="0" smtClean="0">
              <a:solidFill>
                <a:schemeClr val="tx1"/>
              </a:solidFill>
            </a:endParaRPr>
          </a:p>
          <a:p>
            <a:endParaRPr lang="ru-RU" dirty="0"/>
          </a:p>
        </p:txBody>
      </p:sp>
      <p:sp>
        <p:nvSpPr>
          <p:cNvPr id="5" name="Овал 4"/>
          <p:cNvSpPr/>
          <p:nvPr/>
        </p:nvSpPr>
        <p:spPr>
          <a:xfrm>
            <a:off x="1193210" y="1843799"/>
            <a:ext cx="1224136" cy="798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2" cstate="print"/>
          <a:srcRect/>
          <a:stretch>
            <a:fillRect/>
          </a:stretch>
        </p:blipFill>
        <p:spPr bwMode="auto">
          <a:xfrm>
            <a:off x="0" y="160717"/>
            <a:ext cx="2762250" cy="4879187"/>
          </a:xfrm>
          <a:prstGeom prst="rect">
            <a:avLst/>
          </a:prstGeom>
          <a:noFill/>
          <a:ln w="9525">
            <a:noFill/>
            <a:miter lim="800000"/>
            <a:headEnd/>
            <a:tailEnd/>
          </a:ln>
        </p:spPr>
      </p:pic>
    </p:spTree>
    <p:extLst>
      <p:ext uri="{BB962C8B-B14F-4D97-AF65-F5344CB8AC3E}">
        <p14:creationId xmlns:p14="http://schemas.microsoft.com/office/powerpoint/2010/main" xmlns="" val="2566069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43306" y="0"/>
            <a:ext cx="5500694" cy="1393023"/>
          </a:xfrm>
        </p:spPr>
        <p:style>
          <a:lnRef idx="0">
            <a:schemeClr val="accent5"/>
          </a:lnRef>
          <a:fillRef idx="3">
            <a:schemeClr val="accent5"/>
          </a:fillRef>
          <a:effectRef idx="3">
            <a:schemeClr val="accent5"/>
          </a:effectRef>
          <a:fontRef idx="minor">
            <a:schemeClr val="lt1"/>
          </a:fontRef>
        </p:style>
        <p:txBody>
          <a:bodyPr>
            <a:noAutofit/>
          </a:bodyPr>
          <a:lstStyle/>
          <a:p>
            <a:r>
              <a:rPr lang="ru-RU" sz="2400" dirty="0" smtClean="0"/>
              <a:t>Распределение учащихся по уровням освоения планируемых результатов (4 класс, конец 2013/2014 учебного года)</a:t>
            </a:r>
            <a:endParaRPr lang="ru-RU" sz="2400" dirty="0"/>
          </a:p>
        </p:txBody>
      </p:sp>
      <p:sp>
        <p:nvSpPr>
          <p:cNvPr id="3" name="Подзаголовок 2"/>
          <p:cNvSpPr>
            <a:spLocks noGrp="1"/>
          </p:cNvSpPr>
          <p:nvPr>
            <p:ph type="subTitle" idx="1"/>
          </p:nvPr>
        </p:nvSpPr>
        <p:spPr>
          <a:xfrm>
            <a:off x="3714744" y="1446602"/>
            <a:ext cx="5429256" cy="3536181"/>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algn="just"/>
            <a:r>
              <a:rPr lang="ru-RU" sz="2000" dirty="0" smtClean="0"/>
              <a:t>	</a:t>
            </a:r>
            <a:r>
              <a:rPr lang="ru-RU" sz="1800" dirty="0" smtClean="0"/>
              <a:t> </a:t>
            </a:r>
            <a:r>
              <a:rPr lang="ru-RU" sz="2400" b="1" dirty="0" smtClean="0">
                <a:solidFill>
                  <a:schemeClr val="tx1"/>
                </a:solidFill>
              </a:rPr>
              <a:t>12,3% четвероклассников, обучавшихся по новым ФГОС, продемонстрировали одновременно высокий уровень достижений по математике и русскому языку и повышенный уровень по работе с текстом. 1,9% учащихся продемонстрировали самые низкие результаты (недостаточный уровень по математике, русскому языку и работе с текстом).</a:t>
            </a:r>
          </a:p>
          <a:p>
            <a:pPr algn="just"/>
            <a:endParaRPr lang="ru-RU" sz="2400" b="1" dirty="0" smtClean="0">
              <a:solidFill>
                <a:schemeClr val="tx1"/>
              </a:solidFill>
            </a:endParaRPr>
          </a:p>
          <a:p>
            <a:endParaRPr lang="ru-RU" dirty="0"/>
          </a:p>
        </p:txBody>
      </p:sp>
      <p:sp>
        <p:nvSpPr>
          <p:cNvPr id="5" name="Овал 4"/>
          <p:cNvSpPr/>
          <p:nvPr/>
        </p:nvSpPr>
        <p:spPr>
          <a:xfrm>
            <a:off x="1193210" y="1843799"/>
            <a:ext cx="1224136" cy="798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2" cstate="print"/>
          <a:srcRect/>
          <a:stretch>
            <a:fillRect/>
          </a:stretch>
        </p:blipFill>
        <p:spPr bwMode="auto">
          <a:xfrm>
            <a:off x="214282" y="107139"/>
            <a:ext cx="3429024" cy="5036361"/>
          </a:xfrm>
          <a:prstGeom prst="rect">
            <a:avLst/>
          </a:prstGeom>
          <a:noFill/>
          <a:ln w="9525">
            <a:noFill/>
            <a:miter lim="800000"/>
            <a:headEnd/>
            <a:tailEnd/>
          </a:ln>
        </p:spPr>
      </p:pic>
    </p:spTree>
    <p:extLst>
      <p:ext uri="{BB962C8B-B14F-4D97-AF65-F5344CB8AC3E}">
        <p14:creationId xmlns:p14="http://schemas.microsoft.com/office/powerpoint/2010/main" xmlns="" val="256606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0"/>
            <a:ext cx="8229600" cy="1071552"/>
          </a:xfrm>
        </p:spPr>
        <p:style>
          <a:lnRef idx="0">
            <a:schemeClr val="accent5"/>
          </a:lnRef>
          <a:fillRef idx="3">
            <a:schemeClr val="accent5"/>
          </a:fillRef>
          <a:effectRef idx="3">
            <a:schemeClr val="accent5"/>
          </a:effectRef>
          <a:fontRef idx="minor">
            <a:schemeClr val="lt1"/>
          </a:fontRef>
        </p:style>
        <p:txBody>
          <a:bodyPr>
            <a:normAutofit/>
          </a:bodyPr>
          <a:lstStyle/>
          <a:p>
            <a:r>
              <a:rPr lang="ru-RU" sz="3200" dirty="0" smtClean="0"/>
              <a:t>Распределение учащихся по уровням достижений</a:t>
            </a:r>
            <a:endParaRPr lang="ru-RU" sz="32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3125" y="1200151"/>
            <a:ext cx="4475343" cy="1857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18856" y="1221600"/>
            <a:ext cx="4032448" cy="1782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28860" y="3053957"/>
            <a:ext cx="5215408" cy="1900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372026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0"/>
            <a:ext cx="7772400" cy="1005577"/>
          </a:xfrm>
        </p:spPr>
        <p:style>
          <a:lnRef idx="0">
            <a:schemeClr val="accent5"/>
          </a:lnRef>
          <a:fillRef idx="3">
            <a:schemeClr val="accent5"/>
          </a:fillRef>
          <a:effectRef idx="3">
            <a:schemeClr val="accent5"/>
          </a:effectRef>
          <a:fontRef idx="minor">
            <a:schemeClr val="lt1"/>
          </a:fontRef>
        </p:style>
        <p:txBody>
          <a:bodyPr>
            <a:noAutofit/>
          </a:bodyPr>
          <a:lstStyle/>
          <a:p>
            <a:r>
              <a:rPr lang="ru-RU" sz="2400" dirty="0" smtClean="0"/>
              <a:t>Результаты выполнения итоговой работы по математике по уровням достижений</a:t>
            </a:r>
            <a:br>
              <a:rPr lang="ru-RU" sz="2400" dirty="0" smtClean="0"/>
            </a:br>
            <a:r>
              <a:rPr lang="ru-RU" sz="2400" dirty="0" smtClean="0"/>
              <a:t> (4 класс, конец 2013/2014 учебного года)</a:t>
            </a:r>
            <a:endParaRPr lang="ru-RU" sz="2400" dirty="0"/>
          </a:p>
        </p:txBody>
      </p:sp>
      <p:sp>
        <p:nvSpPr>
          <p:cNvPr id="3" name="Подзаголовок 2"/>
          <p:cNvSpPr>
            <a:spLocks noGrp="1"/>
          </p:cNvSpPr>
          <p:nvPr>
            <p:ph type="subTitle" idx="1"/>
          </p:nvPr>
        </p:nvSpPr>
        <p:spPr>
          <a:xfrm>
            <a:off x="755576" y="1761660"/>
            <a:ext cx="7776864" cy="2862318"/>
          </a:xfrm>
        </p:spPr>
        <p:style>
          <a:lnRef idx="1">
            <a:schemeClr val="accent5"/>
          </a:lnRef>
          <a:fillRef idx="2">
            <a:schemeClr val="accent5"/>
          </a:fillRef>
          <a:effectRef idx="1">
            <a:schemeClr val="accent5"/>
          </a:effectRef>
          <a:fontRef idx="minor">
            <a:schemeClr val="dk1"/>
          </a:fontRef>
        </p:style>
        <p:txBody>
          <a:bodyPr/>
          <a:lstStyle/>
          <a:p>
            <a:endParaRPr lang="ru-RU"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7744" y="1059582"/>
            <a:ext cx="5184576" cy="3564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Прямоугольник 3"/>
          <p:cNvSpPr/>
          <p:nvPr/>
        </p:nvSpPr>
        <p:spPr>
          <a:xfrm>
            <a:off x="2987824" y="1491630"/>
            <a:ext cx="1008112"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566069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Заголовок 1"/>
          <p:cNvSpPr>
            <a:spLocks noGrp="1"/>
          </p:cNvSpPr>
          <p:nvPr>
            <p:ph type="title"/>
          </p:nvPr>
        </p:nvSpPr>
        <p:spPr/>
        <p:txBody>
          <a:bodyPr/>
          <a:lstStyle/>
          <a:p>
            <a:pPr algn="ctr"/>
            <a:r>
              <a:rPr lang="ru-RU" altLang="ru-RU" sz="2800" smtClean="0"/>
              <a:t>Профиль индивидуально-личностного развития учащегося (ФГОС, 2014 г.)</a:t>
            </a:r>
          </a:p>
        </p:txBody>
      </p:sp>
      <p:pic>
        <p:nvPicPr>
          <p:cNvPr id="103427"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971550"/>
            <a:ext cx="8229600" cy="377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r>
              <a:rPr lang="ru-RU" sz="2800" dirty="0" smtClean="0">
                <a:solidFill>
                  <a:schemeClr val="bg1"/>
                </a:solidFill>
                <a:latin typeface="+mn-lt"/>
              </a:rPr>
              <a:t>Показатели мониторинга образовательных достижений учащихся в начальной ш</a:t>
            </a:r>
            <a:r>
              <a:rPr lang="ru-RU" sz="2800" b="1" dirty="0" smtClean="0">
                <a:solidFill>
                  <a:schemeClr val="bg1"/>
                </a:solidFill>
                <a:latin typeface="+mn-lt"/>
              </a:rPr>
              <a:t>коле</a:t>
            </a:r>
            <a:endParaRPr lang="ru-RU" sz="2800" dirty="0" smtClean="0">
              <a:solidFill>
                <a:schemeClr val="bg1"/>
              </a:solidFill>
              <a:latin typeface="+mn-lt"/>
            </a:endParaRP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tabLst>
                <a:tab pos="457200" algn="l"/>
              </a:tabLst>
            </a:pPr>
            <a:endParaRPr lang="ru-RU" sz="2400" dirty="0" smtClean="0">
              <a:solidFill>
                <a:schemeClr val="tx1"/>
              </a:solidFill>
            </a:endParaRPr>
          </a:p>
          <a:p>
            <a:pPr algn="just"/>
            <a:endParaRPr lang="ru-RU" sz="2400" dirty="0">
              <a:solidFill>
                <a:schemeClr val="tx1"/>
              </a:solidFill>
            </a:endParaRPr>
          </a:p>
        </p:txBody>
      </p:sp>
      <p:sp>
        <p:nvSpPr>
          <p:cNvPr id="6" name="Содержимое 2"/>
          <p:cNvSpPr txBox="1">
            <a:spLocks/>
          </p:cNvSpPr>
          <p:nvPr/>
        </p:nvSpPr>
        <p:spPr bwMode="auto">
          <a:xfrm>
            <a:off x="357158" y="1200150"/>
            <a:ext cx="8329642" cy="3871930"/>
          </a:xfrm>
          <a:prstGeom prst="rect">
            <a:avLst/>
          </a:prstGeom>
          <a:ln w="9525" cap="flat" cmpd="sng" algn="ctr">
            <a:solidFill>
              <a:schemeClr val="accent5">
                <a:shade val="95000"/>
                <a:satMod val="105000"/>
              </a:schemeClr>
            </a:solidFill>
            <a:prstDash val="solid"/>
            <a:miter lim="800000"/>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rmAutofit fontScale="70000" lnSpcReduction="20000"/>
          </a:bodyPr>
          <a:lstStyle/>
          <a:p>
            <a:pPr marL="0" marR="0" lvl="0" indent="0" algn="just" defTabSz="914400" rtl="0" eaLnBrk="1" fontAlgn="base" latinLnBrk="0" hangingPunct="1">
              <a:lnSpc>
                <a:spcPct val="100000"/>
              </a:lnSpc>
              <a:spcBef>
                <a:spcPct val="20000"/>
              </a:spcBef>
              <a:spcAft>
                <a:spcPct val="0"/>
              </a:spcAft>
              <a:buClrTx/>
              <a:buSzTx/>
              <a:buFont typeface="Wingdings" pitchFamily="2" charset="2"/>
              <a:buChar char="ü"/>
              <a:tabLst/>
              <a:defRPr/>
            </a:pPr>
            <a:r>
              <a:rPr kumimoji="0" lang="ru-RU"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показатели образовательных достижений учащихся начальной школы (предметные и </a:t>
            </a:r>
            <a:r>
              <a:rPr kumimoji="0" lang="ru-RU" sz="3200" b="1"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метапредметные</a:t>
            </a:r>
            <a:r>
              <a:rPr kumimoji="0" lang="ru-RU"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результаты):</a:t>
            </a:r>
            <a:r>
              <a:rPr kumimoji="0" lang="ru-RU" sz="32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3200" b="0" i="1" u="none" strike="noStrike" kern="1200" cap="none" spc="0" normalizeH="0" baseline="0" noProof="0" dirty="0" smtClean="0">
                <a:ln>
                  <a:noFill/>
                </a:ln>
                <a:solidFill>
                  <a:schemeClr val="tx1"/>
                </a:solidFill>
                <a:effectLst/>
                <a:uLnTx/>
                <a:uFillTx/>
                <a:latin typeface="+mn-lt"/>
                <a:ea typeface="+mn-ea"/>
                <a:cs typeface="+mn-cs"/>
              </a:rPr>
              <a:t>успешность освоения учебной программы и достижение базового уровня подготовки</a:t>
            </a:r>
            <a:endParaRPr kumimoji="0" lang="ru-RU" sz="32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 typeface="Wingdings" pitchFamily="2" charset="2"/>
              <a:buChar char="ü"/>
              <a:tabLst/>
              <a:defRPr/>
            </a:pPr>
            <a:r>
              <a:rPr kumimoji="0" lang="ru-RU"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индивидуально-личностные особеннос</a:t>
            </a:r>
            <a:r>
              <a:rPr kumimoji="0" lang="ru-RU" sz="3200" b="1" i="0" u="none" strike="noStrike" kern="1200" cap="none" spc="0" normalizeH="0" baseline="0" noProof="0" dirty="0" smtClean="0">
                <a:ln>
                  <a:noFill/>
                </a:ln>
                <a:solidFill>
                  <a:schemeClr val="tx1"/>
                </a:solidFill>
                <a:effectLst/>
                <a:uLnTx/>
                <a:uFillTx/>
                <a:latin typeface="Times New Roman" pitchFamily="18" charset="0"/>
                <a:ea typeface="+mn-ea"/>
                <a:cs typeface="+mn-cs"/>
              </a:rPr>
              <a:t>ти ребенка</a:t>
            </a:r>
          </a:p>
          <a:p>
            <a:pPr marL="266700" marR="0" lvl="0" indent="-266700" algn="just" defTabSz="914400" rtl="0" eaLnBrk="1" fontAlgn="base" latinLnBrk="0" hangingPunct="1">
              <a:lnSpc>
                <a:spcPct val="100000"/>
              </a:lnSpc>
              <a:spcBef>
                <a:spcPct val="20000"/>
              </a:spcBef>
              <a:spcAft>
                <a:spcPct val="0"/>
              </a:spcAft>
              <a:buClrTx/>
              <a:buSzTx/>
              <a:buFont typeface="Wingdings" pitchFamily="2" charset="2"/>
              <a:buChar char="ü"/>
              <a:tabLst/>
              <a:defRPr/>
            </a:pPr>
            <a:r>
              <a:rPr kumimoji="0" lang="ru-RU" sz="3200" b="1" i="0" u="none" strike="noStrike" kern="1200" cap="none" spc="0" normalizeH="0" baseline="0" noProof="0" dirty="0" smtClean="0">
                <a:ln>
                  <a:noFill/>
                </a:ln>
                <a:solidFill>
                  <a:schemeClr val="tx1"/>
                </a:solidFill>
                <a:effectLst/>
                <a:uLnTx/>
                <a:uFillTx/>
                <a:latin typeface="Times New Roman" pitchFamily="18" charset="0"/>
                <a:ea typeface="+mn-ea"/>
                <a:cs typeface="+mn-cs"/>
              </a:rPr>
              <a:t>поддержка семьи в обучении и образовательные ресурсы дома</a:t>
            </a:r>
          </a:p>
          <a:p>
            <a:pPr marR="0" lvl="0" indent="266700" algn="just" defTabSz="914400" rtl="0" eaLnBrk="1" fontAlgn="base" latinLnBrk="0" hangingPunct="1">
              <a:lnSpc>
                <a:spcPct val="100000"/>
              </a:lnSpc>
              <a:spcBef>
                <a:spcPct val="20000"/>
              </a:spcBef>
              <a:spcAft>
                <a:spcPct val="0"/>
              </a:spcAft>
              <a:buClrTx/>
              <a:buSzTx/>
              <a:buFont typeface="Wingdings" pitchFamily="2" charset="2"/>
              <a:buChar char="ü"/>
              <a:tabLst/>
              <a:defRPr/>
            </a:pPr>
            <a:r>
              <a:rPr kumimoji="0" lang="ru-RU" sz="3200" b="1" i="0" u="none" strike="noStrike" kern="1200" cap="none" spc="0" normalizeH="0" baseline="0" noProof="0" dirty="0" smtClean="0">
                <a:ln>
                  <a:noFill/>
                </a:ln>
                <a:solidFill>
                  <a:schemeClr val="tx1"/>
                </a:solidFill>
                <a:effectLst/>
                <a:uLnTx/>
                <a:uFillTx/>
                <a:latin typeface="Times New Roman" pitchFamily="18" charset="0"/>
                <a:ea typeface="+mn-ea"/>
                <a:cs typeface="+mn-cs"/>
              </a:rPr>
              <a:t>здоровье ученика</a:t>
            </a:r>
            <a:endParaRPr kumimoji="0" lang="ru-RU" sz="32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R="0" lvl="0" indent="266700" algn="just" defTabSz="914400" rtl="0" eaLnBrk="1" fontAlgn="base" latinLnBrk="0" hangingPunct="1">
              <a:lnSpc>
                <a:spcPct val="100000"/>
              </a:lnSpc>
              <a:spcBef>
                <a:spcPct val="20000"/>
              </a:spcBef>
              <a:spcAft>
                <a:spcPct val="0"/>
              </a:spcAft>
              <a:buClrTx/>
              <a:buSzTx/>
              <a:buFont typeface="Wingdings" pitchFamily="2" charset="2"/>
              <a:buChar char="ü"/>
              <a:tabLst/>
              <a:defRPr/>
            </a:pPr>
            <a:r>
              <a:rPr kumimoji="0" lang="ru-RU"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контекстные показатели, связанные с индивидуальными особенностями учащихся, спецификой учебного процесса, особенностями класса и образовательного учреждения, характеристиками семей учащихся</a:t>
            </a:r>
          </a:p>
          <a:p>
            <a:pPr marL="609600" marR="0" lvl="0" indent="-609600" algn="just" defTabSz="914400" rtl="0" eaLnBrk="1" fontAlgn="base" latinLnBrk="0" hangingPunct="1">
              <a:lnSpc>
                <a:spcPct val="100000"/>
              </a:lnSpc>
              <a:spcBef>
                <a:spcPct val="20000"/>
              </a:spcBef>
              <a:spcAft>
                <a:spcPct val="0"/>
              </a:spcAft>
              <a:buClrTx/>
              <a:buSzTx/>
              <a:buFontTx/>
              <a:buChar char="-"/>
              <a:tabLst/>
              <a:defRPr/>
            </a:pPr>
            <a:endParaRPr kumimoji="0" lang="ru-RU" sz="32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527984" y="4651706"/>
            <a:ext cx="468452" cy="342900"/>
          </a:xfrm>
        </p:spPr>
        <p:txBody>
          <a:bodyPr/>
          <a:lstStyle/>
          <a:p>
            <a:pPr>
              <a:defRPr/>
            </a:pPr>
            <a:fld id="{C7378187-516D-4B9D-B7A7-A0A61A568AC1}" type="slidenum">
              <a:rPr lang="ru-RU" smtClean="0"/>
              <a:pPr>
                <a:defRPr/>
              </a:pPr>
              <a:t>60</a:t>
            </a:fld>
            <a:endParaRPr lang="ru-RU"/>
          </a:p>
        </p:txBody>
      </p:sp>
      <p:sp>
        <p:nvSpPr>
          <p:cNvPr id="7" name="AutoShape 5"/>
          <p:cNvSpPr>
            <a:spLocks noChangeArrowheads="1"/>
          </p:cNvSpPr>
          <p:nvPr/>
        </p:nvSpPr>
        <p:spPr bwMode="gray">
          <a:xfrm>
            <a:off x="107504" y="1"/>
            <a:ext cx="8892988" cy="951569"/>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rPr>
              <a:t>Достижение предметных результатов:</a:t>
            </a:r>
          </a:p>
          <a:p>
            <a:pPr algn="ctr" eaLnBrk="1" hangingPunct="1">
              <a:lnSpc>
                <a:spcPct val="85000"/>
              </a:lnSpc>
              <a:defRPr/>
            </a:pPr>
            <a:r>
              <a:rPr lang="ru-RU" sz="2400" b="1" i="1" dirty="0" smtClean="0">
                <a:solidFill>
                  <a:srgbClr val="FFFF00"/>
                </a:solidFill>
              </a:rPr>
              <a:t>Русский язык, Математика, Окружающий мир, 2013</a:t>
            </a:r>
            <a:endParaRPr lang="ru-RU" sz="2400" b="1" i="1" dirty="0">
              <a:solidFill>
                <a:srgbClr val="FFFF00"/>
              </a:solidFill>
            </a:endParaRPr>
          </a:p>
        </p:txBody>
      </p:sp>
      <p:cxnSp>
        <p:nvCxnSpPr>
          <p:cNvPr id="4" name="Прямая соединительная линия 3"/>
          <p:cNvCxnSpPr/>
          <p:nvPr/>
        </p:nvCxnSpPr>
        <p:spPr bwMode="auto">
          <a:xfrm flipV="1">
            <a:off x="972000" y="4158000"/>
            <a:ext cx="7200000" cy="27003"/>
          </a:xfrm>
          <a:prstGeom prst="line">
            <a:avLst/>
          </a:prstGeom>
          <a:gradFill rotWithShape="1">
            <a:gsLst>
              <a:gs pos="0">
                <a:srgbClr val="B2B2B2"/>
              </a:gs>
              <a:gs pos="50000">
                <a:srgbClr val="FFFFCC"/>
              </a:gs>
              <a:gs pos="100000">
                <a:srgbClr val="B2B2B2"/>
              </a:gs>
            </a:gsLst>
            <a:lin ang="5400000" scaled="1"/>
          </a:gradFill>
          <a:ln w="38100" cap="sq" cmpd="sng" algn="ctr">
            <a:solidFill>
              <a:schemeClr val="tx1"/>
            </a:solidFill>
            <a:prstDash val="solid"/>
            <a:bevel/>
            <a:headEnd type="none" w="med" len="med"/>
            <a:tailEnd type="none" w="med" len="med"/>
          </a:ln>
          <a:effectLst/>
        </p:spPr>
      </p:cxnSp>
      <p:sp>
        <p:nvSpPr>
          <p:cNvPr id="9" name="TextBox 8"/>
          <p:cNvSpPr txBox="1"/>
          <p:nvPr/>
        </p:nvSpPr>
        <p:spPr>
          <a:xfrm>
            <a:off x="720000" y="4293000"/>
            <a:ext cx="432000" cy="261610"/>
          </a:xfrm>
          <a:prstGeom prst="rect">
            <a:avLst/>
          </a:prstGeom>
          <a:noFill/>
        </p:spPr>
        <p:txBody>
          <a:bodyPr wrap="square" rtlCol="0">
            <a:spAutoFit/>
          </a:bodyPr>
          <a:lstStyle/>
          <a:p>
            <a:r>
              <a:rPr lang="ru-RU" sz="1100" b="1" dirty="0" smtClean="0"/>
              <a:t>100</a:t>
            </a:r>
            <a:endParaRPr lang="ru-RU" sz="1100" b="1" dirty="0"/>
          </a:p>
        </p:txBody>
      </p:sp>
      <p:cxnSp>
        <p:nvCxnSpPr>
          <p:cNvPr id="11" name="Прямая соединительная линия 10"/>
          <p:cNvCxnSpPr/>
          <p:nvPr/>
        </p:nvCxnSpPr>
        <p:spPr bwMode="auto">
          <a:xfrm>
            <a:off x="97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4" name="Прямая соединительная линия 13"/>
          <p:cNvCxnSpPr/>
          <p:nvPr/>
        </p:nvCxnSpPr>
        <p:spPr bwMode="auto">
          <a:xfrm>
            <a:off x="169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5" name="Прямая соединительная линия 14"/>
          <p:cNvCxnSpPr/>
          <p:nvPr/>
        </p:nvCxnSpPr>
        <p:spPr bwMode="auto">
          <a:xfrm>
            <a:off x="2412000" y="4110927"/>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6" name="Прямая соединительная линия 15"/>
          <p:cNvCxnSpPr/>
          <p:nvPr/>
        </p:nvCxnSpPr>
        <p:spPr bwMode="auto">
          <a:xfrm>
            <a:off x="313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7" name="Прямая соединительная линия 16"/>
          <p:cNvCxnSpPr/>
          <p:nvPr/>
        </p:nvCxnSpPr>
        <p:spPr bwMode="auto">
          <a:xfrm>
            <a:off x="385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9" name="Прямая соединительная линия 18"/>
          <p:cNvCxnSpPr/>
          <p:nvPr/>
        </p:nvCxnSpPr>
        <p:spPr bwMode="auto">
          <a:xfrm>
            <a:off x="457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0" name="Прямая соединительная линия 19"/>
          <p:cNvCxnSpPr/>
          <p:nvPr/>
        </p:nvCxnSpPr>
        <p:spPr bwMode="auto">
          <a:xfrm>
            <a:off x="529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1" name="Прямая соединительная линия 20"/>
          <p:cNvCxnSpPr/>
          <p:nvPr/>
        </p:nvCxnSpPr>
        <p:spPr bwMode="auto">
          <a:xfrm>
            <a:off x="601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4" name="Прямая соединительная линия 23"/>
          <p:cNvCxnSpPr/>
          <p:nvPr/>
        </p:nvCxnSpPr>
        <p:spPr bwMode="auto">
          <a:xfrm>
            <a:off x="673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5" name="Прямая соединительная линия 24"/>
          <p:cNvCxnSpPr/>
          <p:nvPr/>
        </p:nvCxnSpPr>
        <p:spPr bwMode="auto">
          <a:xfrm>
            <a:off x="745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7" name="Прямая соединительная линия 26"/>
          <p:cNvCxnSpPr/>
          <p:nvPr/>
        </p:nvCxnSpPr>
        <p:spPr bwMode="auto">
          <a:xfrm>
            <a:off x="817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sp>
        <p:nvSpPr>
          <p:cNvPr id="28" name="TextBox 27"/>
          <p:cNvSpPr txBox="1"/>
          <p:nvPr/>
        </p:nvSpPr>
        <p:spPr>
          <a:xfrm>
            <a:off x="7272000" y="4293000"/>
            <a:ext cx="360000" cy="261610"/>
          </a:xfrm>
          <a:prstGeom prst="rect">
            <a:avLst/>
          </a:prstGeom>
          <a:noFill/>
        </p:spPr>
        <p:txBody>
          <a:bodyPr wrap="square" rtlCol="0">
            <a:spAutoFit/>
          </a:bodyPr>
          <a:lstStyle/>
          <a:p>
            <a:r>
              <a:rPr lang="ru-RU" sz="1100" b="1" dirty="0" smtClean="0"/>
              <a:t>80</a:t>
            </a:r>
            <a:endParaRPr lang="ru-RU" sz="1100" b="1" dirty="0"/>
          </a:p>
        </p:txBody>
      </p:sp>
      <p:sp>
        <p:nvSpPr>
          <p:cNvPr id="29" name="TextBox 28"/>
          <p:cNvSpPr txBox="1"/>
          <p:nvPr/>
        </p:nvSpPr>
        <p:spPr>
          <a:xfrm>
            <a:off x="7956000" y="4293000"/>
            <a:ext cx="432000" cy="261610"/>
          </a:xfrm>
          <a:prstGeom prst="rect">
            <a:avLst/>
          </a:prstGeom>
          <a:noFill/>
        </p:spPr>
        <p:txBody>
          <a:bodyPr wrap="square" rtlCol="0">
            <a:spAutoFit/>
          </a:bodyPr>
          <a:lstStyle/>
          <a:p>
            <a:r>
              <a:rPr lang="ru-RU" sz="1100" b="1" dirty="0" smtClean="0"/>
              <a:t>100</a:t>
            </a:r>
            <a:endParaRPr lang="ru-RU" sz="1100" b="1" dirty="0"/>
          </a:p>
        </p:txBody>
      </p:sp>
      <p:sp>
        <p:nvSpPr>
          <p:cNvPr id="35" name="TextBox 34"/>
          <p:cNvSpPr txBox="1"/>
          <p:nvPr/>
        </p:nvSpPr>
        <p:spPr>
          <a:xfrm>
            <a:off x="4428000" y="4293000"/>
            <a:ext cx="259364" cy="261610"/>
          </a:xfrm>
          <a:prstGeom prst="rect">
            <a:avLst/>
          </a:prstGeom>
          <a:noFill/>
        </p:spPr>
        <p:txBody>
          <a:bodyPr wrap="square" rtlCol="0">
            <a:spAutoFit/>
          </a:bodyPr>
          <a:lstStyle/>
          <a:p>
            <a:r>
              <a:rPr lang="ru-RU" sz="1100" b="1" dirty="0" smtClean="0"/>
              <a:t>0</a:t>
            </a:r>
            <a:endParaRPr lang="ru-RU" sz="1100" b="1" dirty="0"/>
          </a:p>
        </p:txBody>
      </p:sp>
      <p:sp>
        <p:nvSpPr>
          <p:cNvPr id="38" name="TextBox 37"/>
          <p:cNvSpPr txBox="1"/>
          <p:nvPr/>
        </p:nvSpPr>
        <p:spPr>
          <a:xfrm>
            <a:off x="1512000" y="4293000"/>
            <a:ext cx="360000" cy="261610"/>
          </a:xfrm>
          <a:prstGeom prst="rect">
            <a:avLst/>
          </a:prstGeom>
          <a:noFill/>
        </p:spPr>
        <p:txBody>
          <a:bodyPr wrap="square" rtlCol="0">
            <a:spAutoFit/>
          </a:bodyPr>
          <a:lstStyle/>
          <a:p>
            <a:r>
              <a:rPr lang="ru-RU" sz="1100" b="1" dirty="0" smtClean="0"/>
              <a:t>80</a:t>
            </a:r>
            <a:endParaRPr lang="ru-RU" sz="1100" b="1" dirty="0"/>
          </a:p>
        </p:txBody>
      </p:sp>
      <p:sp>
        <p:nvSpPr>
          <p:cNvPr id="39" name="TextBox 38"/>
          <p:cNvSpPr txBox="1"/>
          <p:nvPr/>
        </p:nvSpPr>
        <p:spPr>
          <a:xfrm>
            <a:off x="2232000" y="4293000"/>
            <a:ext cx="360000" cy="261610"/>
          </a:xfrm>
          <a:prstGeom prst="rect">
            <a:avLst/>
          </a:prstGeom>
          <a:noFill/>
        </p:spPr>
        <p:txBody>
          <a:bodyPr wrap="square" rtlCol="0">
            <a:spAutoFit/>
          </a:bodyPr>
          <a:lstStyle/>
          <a:p>
            <a:r>
              <a:rPr lang="ru-RU" sz="1100" b="1" dirty="0" smtClean="0"/>
              <a:t>60</a:t>
            </a:r>
            <a:endParaRPr lang="ru-RU" sz="1100" b="1" dirty="0"/>
          </a:p>
        </p:txBody>
      </p:sp>
      <p:sp>
        <p:nvSpPr>
          <p:cNvPr id="40" name="TextBox 39"/>
          <p:cNvSpPr txBox="1"/>
          <p:nvPr/>
        </p:nvSpPr>
        <p:spPr>
          <a:xfrm>
            <a:off x="2952000" y="4292089"/>
            <a:ext cx="360000" cy="261610"/>
          </a:xfrm>
          <a:prstGeom prst="rect">
            <a:avLst/>
          </a:prstGeom>
          <a:noFill/>
        </p:spPr>
        <p:txBody>
          <a:bodyPr wrap="square" rtlCol="0">
            <a:spAutoFit/>
          </a:bodyPr>
          <a:lstStyle/>
          <a:p>
            <a:r>
              <a:rPr lang="ru-RU" sz="1100" b="1" dirty="0" smtClean="0"/>
              <a:t>40</a:t>
            </a:r>
            <a:endParaRPr lang="ru-RU" sz="1100" b="1" dirty="0"/>
          </a:p>
        </p:txBody>
      </p:sp>
      <p:sp>
        <p:nvSpPr>
          <p:cNvPr id="41" name="TextBox 40"/>
          <p:cNvSpPr txBox="1"/>
          <p:nvPr/>
        </p:nvSpPr>
        <p:spPr>
          <a:xfrm>
            <a:off x="3672000" y="4266000"/>
            <a:ext cx="360000" cy="261610"/>
          </a:xfrm>
          <a:prstGeom prst="rect">
            <a:avLst/>
          </a:prstGeom>
          <a:noFill/>
        </p:spPr>
        <p:txBody>
          <a:bodyPr wrap="square" rtlCol="0">
            <a:spAutoFit/>
          </a:bodyPr>
          <a:lstStyle/>
          <a:p>
            <a:r>
              <a:rPr lang="ru-RU" sz="1100" b="1" dirty="0" smtClean="0"/>
              <a:t>20</a:t>
            </a:r>
            <a:endParaRPr lang="ru-RU" sz="1100" b="1" dirty="0"/>
          </a:p>
        </p:txBody>
      </p:sp>
      <p:sp>
        <p:nvSpPr>
          <p:cNvPr id="42" name="TextBox 41"/>
          <p:cNvSpPr txBox="1"/>
          <p:nvPr/>
        </p:nvSpPr>
        <p:spPr>
          <a:xfrm>
            <a:off x="5112000" y="4293000"/>
            <a:ext cx="360000" cy="261610"/>
          </a:xfrm>
          <a:prstGeom prst="rect">
            <a:avLst/>
          </a:prstGeom>
          <a:noFill/>
        </p:spPr>
        <p:txBody>
          <a:bodyPr wrap="square" rtlCol="0">
            <a:spAutoFit/>
          </a:bodyPr>
          <a:lstStyle/>
          <a:p>
            <a:r>
              <a:rPr lang="ru-RU" sz="1100" b="1" dirty="0" smtClean="0"/>
              <a:t>20</a:t>
            </a:r>
            <a:endParaRPr lang="ru-RU" sz="1100" b="1" dirty="0"/>
          </a:p>
        </p:txBody>
      </p:sp>
      <p:sp>
        <p:nvSpPr>
          <p:cNvPr id="43" name="TextBox 42"/>
          <p:cNvSpPr txBox="1"/>
          <p:nvPr/>
        </p:nvSpPr>
        <p:spPr>
          <a:xfrm>
            <a:off x="5832000" y="4293000"/>
            <a:ext cx="360000" cy="261610"/>
          </a:xfrm>
          <a:prstGeom prst="rect">
            <a:avLst/>
          </a:prstGeom>
          <a:noFill/>
        </p:spPr>
        <p:txBody>
          <a:bodyPr wrap="square" rtlCol="0">
            <a:spAutoFit/>
          </a:bodyPr>
          <a:lstStyle/>
          <a:p>
            <a:r>
              <a:rPr lang="ru-RU" sz="1100" b="1" dirty="0" smtClean="0"/>
              <a:t>40</a:t>
            </a:r>
            <a:endParaRPr lang="ru-RU" sz="1100" b="1" dirty="0"/>
          </a:p>
        </p:txBody>
      </p:sp>
      <p:sp>
        <p:nvSpPr>
          <p:cNvPr id="44" name="TextBox 43"/>
          <p:cNvSpPr txBox="1"/>
          <p:nvPr/>
        </p:nvSpPr>
        <p:spPr>
          <a:xfrm>
            <a:off x="6552000" y="4293000"/>
            <a:ext cx="360000" cy="261610"/>
          </a:xfrm>
          <a:prstGeom prst="rect">
            <a:avLst/>
          </a:prstGeom>
          <a:noFill/>
        </p:spPr>
        <p:txBody>
          <a:bodyPr wrap="square" rtlCol="0">
            <a:spAutoFit/>
          </a:bodyPr>
          <a:lstStyle/>
          <a:p>
            <a:r>
              <a:rPr lang="ru-RU" sz="1100" b="1" dirty="0" smtClean="0"/>
              <a:t>60</a:t>
            </a:r>
            <a:endParaRPr lang="ru-RU" sz="1100" b="1" dirty="0"/>
          </a:p>
        </p:txBody>
      </p:sp>
      <p:sp>
        <p:nvSpPr>
          <p:cNvPr id="26" name="Прямоугольник 25"/>
          <p:cNvSpPr/>
          <p:nvPr/>
        </p:nvSpPr>
        <p:spPr bwMode="auto">
          <a:xfrm>
            <a:off x="3888000" y="3240000"/>
            <a:ext cx="144000" cy="432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46" name="Прямоугольник 45"/>
          <p:cNvSpPr/>
          <p:nvPr/>
        </p:nvSpPr>
        <p:spPr bwMode="auto">
          <a:xfrm>
            <a:off x="4032000" y="3240000"/>
            <a:ext cx="540000" cy="432000"/>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49" name="Прямоугольник 48"/>
          <p:cNvSpPr/>
          <p:nvPr/>
        </p:nvSpPr>
        <p:spPr bwMode="auto">
          <a:xfrm>
            <a:off x="4572000" y="3240000"/>
            <a:ext cx="1476000" cy="432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50" name="Прямоугольник 49"/>
          <p:cNvSpPr/>
          <p:nvPr/>
        </p:nvSpPr>
        <p:spPr bwMode="auto">
          <a:xfrm>
            <a:off x="6048000" y="3240000"/>
            <a:ext cx="864000" cy="43200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51" name="Прямоугольник 50"/>
          <p:cNvSpPr/>
          <p:nvPr/>
        </p:nvSpPr>
        <p:spPr bwMode="auto">
          <a:xfrm>
            <a:off x="6912000" y="3240000"/>
            <a:ext cx="540000" cy="432000"/>
          </a:xfrm>
          <a:prstGeom prst="rect">
            <a:avLst/>
          </a:prstGeom>
          <a:solidFill>
            <a:srgbClr val="C00000"/>
          </a:solidFill>
          <a:ln w="9525" cap="flat" cmpd="sng" algn="ctr">
            <a:solidFill>
              <a:schemeClr val="tx2">
                <a:lumMod val="75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52" name="TextBox 51"/>
          <p:cNvSpPr txBox="1"/>
          <p:nvPr/>
        </p:nvSpPr>
        <p:spPr>
          <a:xfrm>
            <a:off x="3816000" y="3375000"/>
            <a:ext cx="259364" cy="307777"/>
          </a:xfrm>
          <a:prstGeom prst="rect">
            <a:avLst/>
          </a:prstGeom>
          <a:noFill/>
        </p:spPr>
        <p:txBody>
          <a:bodyPr wrap="square" rtlCol="0">
            <a:spAutoFit/>
          </a:bodyPr>
          <a:lstStyle/>
          <a:p>
            <a:r>
              <a:rPr lang="ru-RU" sz="1400" b="1" dirty="0" smtClean="0">
                <a:solidFill>
                  <a:schemeClr val="accent3"/>
                </a:solidFill>
              </a:rPr>
              <a:t>4</a:t>
            </a:r>
            <a:endParaRPr lang="ru-RU" sz="1400" b="1" dirty="0">
              <a:solidFill>
                <a:schemeClr val="accent3"/>
              </a:solidFill>
            </a:endParaRPr>
          </a:p>
        </p:txBody>
      </p:sp>
      <p:sp>
        <p:nvSpPr>
          <p:cNvPr id="53" name="TextBox 52"/>
          <p:cNvSpPr txBox="1"/>
          <p:nvPr/>
        </p:nvSpPr>
        <p:spPr>
          <a:xfrm>
            <a:off x="4032000" y="3375000"/>
            <a:ext cx="450000" cy="307777"/>
          </a:xfrm>
          <a:prstGeom prst="rect">
            <a:avLst/>
          </a:prstGeom>
          <a:noFill/>
        </p:spPr>
        <p:txBody>
          <a:bodyPr wrap="square" rtlCol="0">
            <a:spAutoFit/>
          </a:bodyPr>
          <a:lstStyle/>
          <a:p>
            <a:r>
              <a:rPr lang="ru-RU" sz="1400" b="1" dirty="0" smtClean="0">
                <a:solidFill>
                  <a:schemeClr val="accent3"/>
                </a:solidFill>
              </a:rPr>
              <a:t>15</a:t>
            </a:r>
            <a:endParaRPr lang="ru-RU" sz="1400" b="1" dirty="0">
              <a:solidFill>
                <a:schemeClr val="accent3"/>
              </a:solidFill>
            </a:endParaRPr>
          </a:p>
        </p:txBody>
      </p:sp>
      <p:sp>
        <p:nvSpPr>
          <p:cNvPr id="54" name="TextBox 53"/>
          <p:cNvSpPr txBox="1"/>
          <p:nvPr/>
        </p:nvSpPr>
        <p:spPr>
          <a:xfrm>
            <a:off x="5112000" y="3375000"/>
            <a:ext cx="468000" cy="307777"/>
          </a:xfrm>
          <a:prstGeom prst="rect">
            <a:avLst/>
          </a:prstGeom>
          <a:noFill/>
        </p:spPr>
        <p:txBody>
          <a:bodyPr wrap="square" rtlCol="0">
            <a:spAutoFit/>
          </a:bodyPr>
          <a:lstStyle/>
          <a:p>
            <a:r>
              <a:rPr lang="ru-RU" sz="1400" b="1" dirty="0" smtClean="0">
                <a:solidFill>
                  <a:schemeClr val="bg2"/>
                </a:solidFill>
              </a:rPr>
              <a:t>41</a:t>
            </a:r>
            <a:endParaRPr lang="ru-RU" sz="1400" b="1" dirty="0">
              <a:solidFill>
                <a:schemeClr val="bg2"/>
              </a:solidFill>
            </a:endParaRPr>
          </a:p>
        </p:txBody>
      </p:sp>
      <p:sp>
        <p:nvSpPr>
          <p:cNvPr id="55" name="TextBox 54"/>
          <p:cNvSpPr txBox="1"/>
          <p:nvPr/>
        </p:nvSpPr>
        <p:spPr>
          <a:xfrm>
            <a:off x="6264000" y="3375000"/>
            <a:ext cx="476348" cy="307777"/>
          </a:xfrm>
          <a:prstGeom prst="rect">
            <a:avLst/>
          </a:prstGeom>
          <a:noFill/>
        </p:spPr>
        <p:txBody>
          <a:bodyPr wrap="square" rtlCol="0">
            <a:spAutoFit/>
          </a:bodyPr>
          <a:lstStyle/>
          <a:p>
            <a:r>
              <a:rPr lang="ru-RU" sz="1400" b="1" dirty="0" smtClean="0">
                <a:solidFill>
                  <a:schemeClr val="bg2"/>
                </a:solidFill>
              </a:rPr>
              <a:t>24</a:t>
            </a:r>
            <a:endParaRPr lang="ru-RU" sz="1400" b="1" dirty="0">
              <a:solidFill>
                <a:schemeClr val="bg2"/>
              </a:solidFill>
            </a:endParaRPr>
          </a:p>
        </p:txBody>
      </p:sp>
      <p:sp>
        <p:nvSpPr>
          <p:cNvPr id="56" name="TextBox 55"/>
          <p:cNvSpPr txBox="1"/>
          <p:nvPr/>
        </p:nvSpPr>
        <p:spPr>
          <a:xfrm>
            <a:off x="6948001" y="3375000"/>
            <a:ext cx="525831" cy="307777"/>
          </a:xfrm>
          <a:prstGeom prst="rect">
            <a:avLst/>
          </a:prstGeom>
          <a:noFill/>
        </p:spPr>
        <p:txBody>
          <a:bodyPr wrap="square" rtlCol="0">
            <a:spAutoFit/>
          </a:bodyPr>
          <a:lstStyle/>
          <a:p>
            <a:r>
              <a:rPr lang="ru-RU" sz="1400" b="1" dirty="0" smtClean="0"/>
              <a:t>15</a:t>
            </a:r>
            <a:endParaRPr lang="ru-RU" sz="1400" b="1" dirty="0"/>
          </a:p>
        </p:txBody>
      </p:sp>
      <p:sp>
        <p:nvSpPr>
          <p:cNvPr id="58" name="Прямоугольник 57"/>
          <p:cNvSpPr/>
          <p:nvPr/>
        </p:nvSpPr>
        <p:spPr bwMode="auto">
          <a:xfrm>
            <a:off x="2024536" y="4645318"/>
            <a:ext cx="180000" cy="135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48" name="TextBox 47"/>
          <p:cNvSpPr txBox="1"/>
          <p:nvPr/>
        </p:nvSpPr>
        <p:spPr>
          <a:xfrm>
            <a:off x="2157071" y="4567364"/>
            <a:ext cx="1740989" cy="369332"/>
          </a:xfrm>
          <a:prstGeom prst="rect">
            <a:avLst/>
          </a:prstGeom>
          <a:noFill/>
        </p:spPr>
        <p:txBody>
          <a:bodyPr wrap="none" rtlCol="0">
            <a:spAutoFit/>
          </a:bodyPr>
          <a:lstStyle/>
          <a:p>
            <a:r>
              <a:rPr lang="ru-RU" b="1" dirty="0" smtClean="0"/>
              <a:t>Недостаточный</a:t>
            </a:r>
            <a:endParaRPr lang="ru-RU" b="1" dirty="0"/>
          </a:p>
        </p:txBody>
      </p:sp>
      <p:sp>
        <p:nvSpPr>
          <p:cNvPr id="60" name="Прямоугольник 59"/>
          <p:cNvSpPr/>
          <p:nvPr/>
        </p:nvSpPr>
        <p:spPr bwMode="auto">
          <a:xfrm>
            <a:off x="2024536" y="4894156"/>
            <a:ext cx="180000" cy="135000"/>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61" name="TextBox 60"/>
          <p:cNvSpPr txBox="1"/>
          <p:nvPr/>
        </p:nvSpPr>
        <p:spPr>
          <a:xfrm>
            <a:off x="2204536" y="4835644"/>
            <a:ext cx="1537216" cy="369332"/>
          </a:xfrm>
          <a:prstGeom prst="rect">
            <a:avLst/>
          </a:prstGeom>
          <a:noFill/>
        </p:spPr>
        <p:txBody>
          <a:bodyPr wrap="none" rtlCol="0">
            <a:spAutoFit/>
          </a:bodyPr>
          <a:lstStyle/>
          <a:p>
            <a:r>
              <a:rPr lang="ru-RU" b="1" dirty="0" smtClean="0"/>
              <a:t>Пониженный</a:t>
            </a:r>
            <a:endParaRPr lang="ru-RU" b="1" dirty="0"/>
          </a:p>
        </p:txBody>
      </p:sp>
      <p:sp>
        <p:nvSpPr>
          <p:cNvPr id="62" name="Прямоугольник 61"/>
          <p:cNvSpPr/>
          <p:nvPr/>
        </p:nvSpPr>
        <p:spPr bwMode="auto">
          <a:xfrm>
            <a:off x="4392000" y="4826656"/>
            <a:ext cx="180000" cy="135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63" name="TextBox 62"/>
          <p:cNvSpPr txBox="1"/>
          <p:nvPr/>
        </p:nvSpPr>
        <p:spPr>
          <a:xfrm>
            <a:off x="4572186" y="4738982"/>
            <a:ext cx="1055097" cy="369332"/>
          </a:xfrm>
          <a:prstGeom prst="rect">
            <a:avLst/>
          </a:prstGeom>
          <a:noFill/>
        </p:spPr>
        <p:txBody>
          <a:bodyPr wrap="none" rtlCol="0">
            <a:spAutoFit/>
          </a:bodyPr>
          <a:lstStyle/>
          <a:p>
            <a:r>
              <a:rPr lang="ru-RU" b="1" dirty="0" smtClean="0"/>
              <a:t>Базовый</a:t>
            </a:r>
            <a:endParaRPr lang="ru-RU" b="1" dirty="0"/>
          </a:p>
        </p:txBody>
      </p:sp>
      <p:sp>
        <p:nvSpPr>
          <p:cNvPr id="64" name="Прямоугольник 63"/>
          <p:cNvSpPr/>
          <p:nvPr/>
        </p:nvSpPr>
        <p:spPr bwMode="auto">
          <a:xfrm>
            <a:off x="5998950" y="4625731"/>
            <a:ext cx="180000" cy="13500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65" name="TextBox 64"/>
          <p:cNvSpPr txBox="1"/>
          <p:nvPr/>
        </p:nvSpPr>
        <p:spPr>
          <a:xfrm>
            <a:off x="6178951" y="4558645"/>
            <a:ext cx="1571264" cy="369332"/>
          </a:xfrm>
          <a:prstGeom prst="rect">
            <a:avLst/>
          </a:prstGeom>
          <a:noFill/>
        </p:spPr>
        <p:txBody>
          <a:bodyPr wrap="none" rtlCol="0">
            <a:spAutoFit/>
          </a:bodyPr>
          <a:lstStyle/>
          <a:p>
            <a:r>
              <a:rPr lang="ru-RU" b="1" dirty="0" smtClean="0"/>
              <a:t>Повышенный</a:t>
            </a:r>
            <a:endParaRPr lang="ru-RU" b="1" dirty="0"/>
          </a:p>
        </p:txBody>
      </p:sp>
      <p:sp>
        <p:nvSpPr>
          <p:cNvPr id="66" name="Прямоугольник 65"/>
          <p:cNvSpPr/>
          <p:nvPr/>
        </p:nvSpPr>
        <p:spPr bwMode="auto">
          <a:xfrm>
            <a:off x="6012000" y="4880981"/>
            <a:ext cx="180000" cy="13500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67" name="TextBox 66"/>
          <p:cNvSpPr txBox="1"/>
          <p:nvPr/>
        </p:nvSpPr>
        <p:spPr>
          <a:xfrm>
            <a:off x="6192001" y="4823156"/>
            <a:ext cx="1069524" cy="369332"/>
          </a:xfrm>
          <a:prstGeom prst="rect">
            <a:avLst/>
          </a:prstGeom>
          <a:noFill/>
        </p:spPr>
        <p:txBody>
          <a:bodyPr wrap="none" rtlCol="0">
            <a:spAutoFit/>
          </a:bodyPr>
          <a:lstStyle/>
          <a:p>
            <a:r>
              <a:rPr lang="ru-RU" b="1" dirty="0" smtClean="0"/>
              <a:t>Высокий</a:t>
            </a:r>
            <a:endParaRPr lang="ru-RU" b="1" dirty="0"/>
          </a:p>
        </p:txBody>
      </p:sp>
      <p:sp>
        <p:nvSpPr>
          <p:cNvPr id="59" name="TextBox 58"/>
          <p:cNvSpPr txBox="1"/>
          <p:nvPr/>
        </p:nvSpPr>
        <p:spPr>
          <a:xfrm>
            <a:off x="107504" y="3375000"/>
            <a:ext cx="3024496" cy="400110"/>
          </a:xfrm>
          <a:prstGeom prst="rect">
            <a:avLst/>
          </a:prstGeom>
          <a:noFill/>
        </p:spPr>
        <p:txBody>
          <a:bodyPr wrap="square" rtlCol="0">
            <a:spAutoFit/>
          </a:bodyPr>
          <a:lstStyle/>
          <a:p>
            <a:r>
              <a:rPr lang="ru-RU" sz="2000" b="1" dirty="0" smtClean="0"/>
              <a:t>ОКРУЖАЮЩИЙ МИР</a:t>
            </a:r>
            <a:endParaRPr lang="ru-RU" sz="2000" b="1" dirty="0"/>
          </a:p>
        </p:txBody>
      </p:sp>
      <p:sp>
        <p:nvSpPr>
          <p:cNvPr id="69" name="Прямоугольник 68"/>
          <p:cNvSpPr/>
          <p:nvPr/>
        </p:nvSpPr>
        <p:spPr bwMode="auto">
          <a:xfrm>
            <a:off x="3636000" y="2430000"/>
            <a:ext cx="252000" cy="432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0" name="Прямоугольник 69"/>
          <p:cNvSpPr/>
          <p:nvPr/>
        </p:nvSpPr>
        <p:spPr bwMode="auto">
          <a:xfrm>
            <a:off x="3888000" y="2430000"/>
            <a:ext cx="684000" cy="432000"/>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1" name="Прямоугольник 70"/>
          <p:cNvSpPr/>
          <p:nvPr/>
        </p:nvSpPr>
        <p:spPr bwMode="auto">
          <a:xfrm>
            <a:off x="4572000" y="2430000"/>
            <a:ext cx="864000" cy="432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2" name="Прямоугольник 71"/>
          <p:cNvSpPr/>
          <p:nvPr/>
        </p:nvSpPr>
        <p:spPr bwMode="auto">
          <a:xfrm>
            <a:off x="5436000" y="2430000"/>
            <a:ext cx="1224000" cy="43200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3" name="Прямоугольник 72"/>
          <p:cNvSpPr/>
          <p:nvPr/>
        </p:nvSpPr>
        <p:spPr bwMode="auto">
          <a:xfrm>
            <a:off x="6660000" y="2430000"/>
            <a:ext cx="576000" cy="432000"/>
          </a:xfrm>
          <a:prstGeom prst="rect">
            <a:avLst/>
          </a:prstGeom>
          <a:solidFill>
            <a:srgbClr val="C00000"/>
          </a:solidFill>
          <a:ln w="9525" cap="flat" cmpd="sng" algn="ctr">
            <a:solidFill>
              <a:schemeClr val="tx2">
                <a:lumMod val="75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4" name="TextBox 73"/>
          <p:cNvSpPr txBox="1"/>
          <p:nvPr/>
        </p:nvSpPr>
        <p:spPr>
          <a:xfrm>
            <a:off x="3636000" y="2538000"/>
            <a:ext cx="259364" cy="307777"/>
          </a:xfrm>
          <a:prstGeom prst="rect">
            <a:avLst/>
          </a:prstGeom>
          <a:noFill/>
        </p:spPr>
        <p:txBody>
          <a:bodyPr wrap="square" rtlCol="0">
            <a:spAutoFit/>
          </a:bodyPr>
          <a:lstStyle/>
          <a:p>
            <a:r>
              <a:rPr lang="ru-RU" sz="1400" b="1" dirty="0" smtClean="0">
                <a:solidFill>
                  <a:schemeClr val="accent3"/>
                </a:solidFill>
              </a:rPr>
              <a:t>7</a:t>
            </a:r>
            <a:endParaRPr lang="ru-RU" sz="1400" b="1" dirty="0">
              <a:solidFill>
                <a:schemeClr val="accent3"/>
              </a:solidFill>
            </a:endParaRPr>
          </a:p>
        </p:txBody>
      </p:sp>
      <p:sp>
        <p:nvSpPr>
          <p:cNvPr id="75" name="TextBox 74"/>
          <p:cNvSpPr txBox="1"/>
          <p:nvPr/>
        </p:nvSpPr>
        <p:spPr>
          <a:xfrm>
            <a:off x="3996000" y="2538000"/>
            <a:ext cx="450000" cy="307777"/>
          </a:xfrm>
          <a:prstGeom prst="rect">
            <a:avLst/>
          </a:prstGeom>
          <a:noFill/>
        </p:spPr>
        <p:txBody>
          <a:bodyPr wrap="square" rtlCol="0">
            <a:spAutoFit/>
          </a:bodyPr>
          <a:lstStyle/>
          <a:p>
            <a:r>
              <a:rPr lang="ru-RU" sz="1400" b="1" dirty="0" smtClean="0">
                <a:solidFill>
                  <a:schemeClr val="accent3"/>
                </a:solidFill>
              </a:rPr>
              <a:t>19</a:t>
            </a:r>
            <a:endParaRPr lang="ru-RU" sz="1400" b="1" dirty="0">
              <a:solidFill>
                <a:schemeClr val="accent3"/>
              </a:solidFill>
            </a:endParaRPr>
          </a:p>
        </p:txBody>
      </p:sp>
      <p:sp>
        <p:nvSpPr>
          <p:cNvPr id="76" name="TextBox 75"/>
          <p:cNvSpPr txBox="1"/>
          <p:nvPr/>
        </p:nvSpPr>
        <p:spPr>
          <a:xfrm>
            <a:off x="4824000" y="2538000"/>
            <a:ext cx="468000" cy="307777"/>
          </a:xfrm>
          <a:prstGeom prst="rect">
            <a:avLst/>
          </a:prstGeom>
          <a:noFill/>
        </p:spPr>
        <p:txBody>
          <a:bodyPr wrap="square" rtlCol="0">
            <a:spAutoFit/>
          </a:bodyPr>
          <a:lstStyle/>
          <a:p>
            <a:r>
              <a:rPr lang="ru-RU" sz="1400" b="1" dirty="0" smtClean="0"/>
              <a:t>24</a:t>
            </a:r>
            <a:endParaRPr lang="ru-RU" sz="1400" b="1" dirty="0"/>
          </a:p>
        </p:txBody>
      </p:sp>
      <p:sp>
        <p:nvSpPr>
          <p:cNvPr id="77" name="TextBox 76"/>
          <p:cNvSpPr txBox="1"/>
          <p:nvPr/>
        </p:nvSpPr>
        <p:spPr>
          <a:xfrm>
            <a:off x="5868000" y="2538000"/>
            <a:ext cx="476348" cy="307777"/>
          </a:xfrm>
          <a:prstGeom prst="rect">
            <a:avLst/>
          </a:prstGeom>
          <a:noFill/>
        </p:spPr>
        <p:txBody>
          <a:bodyPr wrap="square" rtlCol="0">
            <a:spAutoFit/>
          </a:bodyPr>
          <a:lstStyle/>
          <a:p>
            <a:r>
              <a:rPr lang="ru-RU" sz="1400" b="1" dirty="0" smtClean="0">
                <a:solidFill>
                  <a:schemeClr val="bg2"/>
                </a:solidFill>
              </a:rPr>
              <a:t>34</a:t>
            </a:r>
            <a:endParaRPr lang="ru-RU" sz="1400" b="1" dirty="0">
              <a:solidFill>
                <a:schemeClr val="bg2"/>
              </a:solidFill>
            </a:endParaRPr>
          </a:p>
        </p:txBody>
      </p:sp>
      <p:sp>
        <p:nvSpPr>
          <p:cNvPr id="78" name="TextBox 77"/>
          <p:cNvSpPr txBox="1"/>
          <p:nvPr/>
        </p:nvSpPr>
        <p:spPr>
          <a:xfrm>
            <a:off x="6732001" y="2538000"/>
            <a:ext cx="525831" cy="307777"/>
          </a:xfrm>
          <a:prstGeom prst="rect">
            <a:avLst/>
          </a:prstGeom>
          <a:noFill/>
        </p:spPr>
        <p:txBody>
          <a:bodyPr wrap="square" rtlCol="0">
            <a:spAutoFit/>
          </a:bodyPr>
          <a:lstStyle/>
          <a:p>
            <a:r>
              <a:rPr lang="ru-RU" sz="1400" b="1" dirty="0" smtClean="0"/>
              <a:t>16</a:t>
            </a:r>
            <a:endParaRPr lang="ru-RU" sz="1400" b="1" dirty="0"/>
          </a:p>
        </p:txBody>
      </p:sp>
      <p:sp>
        <p:nvSpPr>
          <p:cNvPr id="79" name="TextBox 78"/>
          <p:cNvSpPr txBox="1"/>
          <p:nvPr/>
        </p:nvSpPr>
        <p:spPr>
          <a:xfrm>
            <a:off x="108000" y="2538000"/>
            <a:ext cx="2268252" cy="400110"/>
          </a:xfrm>
          <a:prstGeom prst="rect">
            <a:avLst/>
          </a:prstGeom>
          <a:noFill/>
        </p:spPr>
        <p:txBody>
          <a:bodyPr wrap="square" rtlCol="0">
            <a:spAutoFit/>
          </a:bodyPr>
          <a:lstStyle/>
          <a:p>
            <a:r>
              <a:rPr lang="ru-RU" sz="2000" b="1" dirty="0" smtClean="0"/>
              <a:t>МАТЕМАТИКА</a:t>
            </a:r>
            <a:endParaRPr lang="ru-RU" sz="2000" b="1" dirty="0"/>
          </a:p>
        </p:txBody>
      </p:sp>
      <p:sp>
        <p:nvSpPr>
          <p:cNvPr id="80" name="Прямоугольник 79"/>
          <p:cNvSpPr/>
          <p:nvPr/>
        </p:nvSpPr>
        <p:spPr bwMode="auto">
          <a:xfrm>
            <a:off x="3996000" y="1620000"/>
            <a:ext cx="108000" cy="432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1" name="Прямоугольник 80"/>
          <p:cNvSpPr/>
          <p:nvPr/>
        </p:nvSpPr>
        <p:spPr bwMode="auto">
          <a:xfrm>
            <a:off x="4104000" y="1620000"/>
            <a:ext cx="468000" cy="432000"/>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2" name="Прямоугольник 81"/>
          <p:cNvSpPr/>
          <p:nvPr/>
        </p:nvSpPr>
        <p:spPr bwMode="auto">
          <a:xfrm>
            <a:off x="4572000" y="1607337"/>
            <a:ext cx="900000" cy="432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3" name="Прямоугольник 82"/>
          <p:cNvSpPr/>
          <p:nvPr/>
        </p:nvSpPr>
        <p:spPr bwMode="auto">
          <a:xfrm>
            <a:off x="5472000" y="1620000"/>
            <a:ext cx="1512000" cy="43200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4" name="Прямоугольник 83"/>
          <p:cNvSpPr/>
          <p:nvPr/>
        </p:nvSpPr>
        <p:spPr bwMode="auto">
          <a:xfrm>
            <a:off x="6984000" y="1620000"/>
            <a:ext cx="612000" cy="432000"/>
          </a:xfrm>
          <a:prstGeom prst="rect">
            <a:avLst/>
          </a:prstGeom>
          <a:solidFill>
            <a:srgbClr val="C00000"/>
          </a:solidFill>
          <a:ln w="9525" cap="flat" cmpd="sng" algn="ctr">
            <a:solidFill>
              <a:schemeClr val="tx2">
                <a:lumMod val="75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5" name="TextBox 84"/>
          <p:cNvSpPr txBox="1"/>
          <p:nvPr/>
        </p:nvSpPr>
        <p:spPr>
          <a:xfrm>
            <a:off x="3924000" y="1701000"/>
            <a:ext cx="259364" cy="307777"/>
          </a:xfrm>
          <a:prstGeom prst="rect">
            <a:avLst/>
          </a:prstGeom>
          <a:noFill/>
        </p:spPr>
        <p:txBody>
          <a:bodyPr wrap="square" rtlCol="0">
            <a:spAutoFit/>
          </a:bodyPr>
          <a:lstStyle/>
          <a:p>
            <a:r>
              <a:rPr lang="ru-RU" sz="1400" b="1" dirty="0" smtClean="0">
                <a:solidFill>
                  <a:schemeClr val="accent3"/>
                </a:solidFill>
              </a:rPr>
              <a:t>3</a:t>
            </a:r>
            <a:endParaRPr lang="ru-RU" sz="1400" b="1" dirty="0">
              <a:solidFill>
                <a:schemeClr val="accent3"/>
              </a:solidFill>
            </a:endParaRPr>
          </a:p>
        </p:txBody>
      </p:sp>
      <p:sp>
        <p:nvSpPr>
          <p:cNvPr id="86" name="TextBox 85"/>
          <p:cNvSpPr txBox="1"/>
          <p:nvPr/>
        </p:nvSpPr>
        <p:spPr>
          <a:xfrm>
            <a:off x="4140000" y="1701000"/>
            <a:ext cx="450000" cy="307777"/>
          </a:xfrm>
          <a:prstGeom prst="rect">
            <a:avLst/>
          </a:prstGeom>
          <a:noFill/>
        </p:spPr>
        <p:txBody>
          <a:bodyPr wrap="square" rtlCol="0">
            <a:spAutoFit/>
          </a:bodyPr>
          <a:lstStyle/>
          <a:p>
            <a:r>
              <a:rPr lang="ru-RU" sz="1400" b="1" dirty="0" smtClean="0">
                <a:solidFill>
                  <a:schemeClr val="accent3"/>
                </a:solidFill>
              </a:rPr>
              <a:t>13</a:t>
            </a:r>
            <a:endParaRPr lang="ru-RU" sz="1400" b="1" dirty="0">
              <a:solidFill>
                <a:schemeClr val="accent3"/>
              </a:solidFill>
            </a:endParaRPr>
          </a:p>
        </p:txBody>
      </p:sp>
      <p:sp>
        <p:nvSpPr>
          <p:cNvPr id="87" name="TextBox 86"/>
          <p:cNvSpPr txBox="1"/>
          <p:nvPr/>
        </p:nvSpPr>
        <p:spPr>
          <a:xfrm>
            <a:off x="4860000" y="1701000"/>
            <a:ext cx="468000" cy="307777"/>
          </a:xfrm>
          <a:prstGeom prst="rect">
            <a:avLst/>
          </a:prstGeom>
          <a:noFill/>
        </p:spPr>
        <p:txBody>
          <a:bodyPr wrap="square" rtlCol="0">
            <a:spAutoFit/>
          </a:bodyPr>
          <a:lstStyle/>
          <a:p>
            <a:r>
              <a:rPr lang="ru-RU" sz="1400" b="1" dirty="0" smtClean="0"/>
              <a:t>25</a:t>
            </a:r>
            <a:endParaRPr lang="ru-RU" sz="1400" b="1" dirty="0"/>
          </a:p>
        </p:txBody>
      </p:sp>
      <p:sp>
        <p:nvSpPr>
          <p:cNvPr id="88" name="TextBox 87"/>
          <p:cNvSpPr txBox="1"/>
          <p:nvPr/>
        </p:nvSpPr>
        <p:spPr>
          <a:xfrm>
            <a:off x="6012000" y="1700999"/>
            <a:ext cx="476348" cy="307777"/>
          </a:xfrm>
          <a:prstGeom prst="rect">
            <a:avLst/>
          </a:prstGeom>
          <a:noFill/>
        </p:spPr>
        <p:txBody>
          <a:bodyPr wrap="square" rtlCol="0">
            <a:spAutoFit/>
          </a:bodyPr>
          <a:lstStyle/>
          <a:p>
            <a:r>
              <a:rPr lang="ru-RU" sz="1400" b="1" dirty="0" smtClean="0">
                <a:solidFill>
                  <a:schemeClr val="bg2"/>
                </a:solidFill>
              </a:rPr>
              <a:t>42</a:t>
            </a:r>
            <a:endParaRPr lang="ru-RU" sz="1400" b="1" dirty="0">
              <a:solidFill>
                <a:schemeClr val="bg2"/>
              </a:solidFill>
            </a:endParaRPr>
          </a:p>
        </p:txBody>
      </p:sp>
      <p:sp>
        <p:nvSpPr>
          <p:cNvPr id="89" name="TextBox 88"/>
          <p:cNvSpPr txBox="1"/>
          <p:nvPr/>
        </p:nvSpPr>
        <p:spPr>
          <a:xfrm>
            <a:off x="7056001" y="1700999"/>
            <a:ext cx="525831" cy="307777"/>
          </a:xfrm>
          <a:prstGeom prst="rect">
            <a:avLst/>
          </a:prstGeom>
          <a:noFill/>
        </p:spPr>
        <p:txBody>
          <a:bodyPr wrap="square" rtlCol="0">
            <a:spAutoFit/>
          </a:bodyPr>
          <a:lstStyle/>
          <a:p>
            <a:r>
              <a:rPr lang="ru-RU" sz="1400" b="1" dirty="0" smtClean="0"/>
              <a:t>17</a:t>
            </a:r>
            <a:endParaRPr lang="ru-RU" sz="1400" b="1" dirty="0"/>
          </a:p>
        </p:txBody>
      </p:sp>
      <p:sp>
        <p:nvSpPr>
          <p:cNvPr id="90" name="TextBox 89"/>
          <p:cNvSpPr txBox="1"/>
          <p:nvPr/>
        </p:nvSpPr>
        <p:spPr>
          <a:xfrm>
            <a:off x="107504" y="1701000"/>
            <a:ext cx="2268252" cy="400110"/>
          </a:xfrm>
          <a:prstGeom prst="rect">
            <a:avLst/>
          </a:prstGeom>
          <a:noFill/>
        </p:spPr>
        <p:txBody>
          <a:bodyPr wrap="square" rtlCol="0">
            <a:spAutoFit/>
          </a:bodyPr>
          <a:lstStyle/>
          <a:p>
            <a:r>
              <a:rPr lang="ru-RU" sz="2000" b="1" dirty="0" smtClean="0"/>
              <a:t>РУССКИЙ ЯЗЫК</a:t>
            </a:r>
            <a:endParaRPr lang="ru-RU" sz="2000" b="1" dirty="0"/>
          </a:p>
        </p:txBody>
      </p:sp>
      <p:cxnSp>
        <p:nvCxnSpPr>
          <p:cNvPr id="92" name="Прямая соединительная линия 91"/>
          <p:cNvCxnSpPr/>
          <p:nvPr/>
        </p:nvCxnSpPr>
        <p:spPr bwMode="auto">
          <a:xfrm rot="5400000">
            <a:off x="3250397" y="2893221"/>
            <a:ext cx="2643207" cy="0"/>
          </a:xfrm>
          <a:prstGeom prst="line">
            <a:avLst/>
          </a:prstGeom>
          <a:gradFill rotWithShape="1">
            <a:gsLst>
              <a:gs pos="0">
                <a:srgbClr val="B2B2B2"/>
              </a:gs>
              <a:gs pos="50000">
                <a:srgbClr val="FFFFCC"/>
              </a:gs>
              <a:gs pos="100000">
                <a:srgbClr val="B2B2B2"/>
              </a:gs>
            </a:gsLst>
            <a:lin ang="5400000" scaled="1"/>
          </a:gradFill>
          <a:ln w="38100" cap="flat" cmpd="sng" algn="ctr">
            <a:solidFill>
              <a:schemeClr val="tx1"/>
            </a:solidFill>
            <a:prstDash val="solid"/>
            <a:round/>
            <a:headEnd type="none" w="med" len="med"/>
            <a:tailEnd type="none" w="med" len="med"/>
          </a:ln>
          <a:effectLst/>
        </p:spPr>
      </p:cxnSp>
      <p:sp>
        <p:nvSpPr>
          <p:cNvPr id="96" name="TextBox 95"/>
          <p:cNvSpPr txBox="1"/>
          <p:nvPr/>
        </p:nvSpPr>
        <p:spPr>
          <a:xfrm>
            <a:off x="107504" y="1069033"/>
            <a:ext cx="7289753" cy="523220"/>
          </a:xfrm>
          <a:prstGeom prst="rect">
            <a:avLst/>
          </a:prstGeom>
          <a:noFill/>
        </p:spPr>
        <p:txBody>
          <a:bodyPr wrap="none" rtlCol="0">
            <a:spAutoFit/>
          </a:bodyPr>
          <a:lstStyle/>
          <a:p>
            <a:r>
              <a:rPr lang="ru-RU" sz="2800" b="1" i="1" dirty="0" smtClean="0">
                <a:solidFill>
                  <a:srgbClr val="002060"/>
                </a:solidFill>
              </a:rPr>
              <a:t>2013 </a:t>
            </a:r>
            <a:r>
              <a:rPr lang="ru-RU" sz="2600" b="1" i="1" dirty="0" smtClean="0">
                <a:solidFill>
                  <a:srgbClr val="002060"/>
                </a:solidFill>
              </a:rPr>
              <a:t>г., свыше 40 тыс. учащихся из 33 регионов</a:t>
            </a:r>
            <a:endParaRPr lang="ru-RU" sz="2600" b="1" i="1" dirty="0">
              <a:solidFill>
                <a:srgbClr val="002060"/>
              </a:solidFill>
            </a:endParaRPr>
          </a:p>
        </p:txBody>
      </p:sp>
      <p:sp>
        <p:nvSpPr>
          <p:cNvPr id="91" name="TextBox 90"/>
          <p:cNvSpPr txBox="1"/>
          <p:nvPr/>
        </p:nvSpPr>
        <p:spPr>
          <a:xfrm>
            <a:off x="107504" y="3836435"/>
            <a:ext cx="1708225" cy="307777"/>
          </a:xfrm>
          <a:prstGeom prst="rect">
            <a:avLst/>
          </a:prstGeom>
          <a:noFill/>
        </p:spPr>
        <p:txBody>
          <a:bodyPr wrap="none" rtlCol="0">
            <a:spAutoFit/>
          </a:bodyPr>
          <a:lstStyle/>
          <a:p>
            <a:r>
              <a:rPr lang="ru-RU" sz="1400" b="1" i="1" dirty="0" smtClean="0"/>
              <a:t>Процент учащихся</a:t>
            </a:r>
            <a:endParaRPr lang="ru-RU" sz="1400" b="1" i="1" dirty="0"/>
          </a:p>
        </p:txBody>
      </p:sp>
    </p:spTree>
    <p:extLst>
      <p:ext uri="{BB962C8B-B14F-4D97-AF65-F5344CB8AC3E}">
        <p14:creationId xmlns="" xmlns:p14="http://schemas.microsoft.com/office/powerpoint/2010/main" val="15938809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527984" y="4651706"/>
            <a:ext cx="468452" cy="342900"/>
          </a:xfrm>
        </p:spPr>
        <p:txBody>
          <a:bodyPr/>
          <a:lstStyle/>
          <a:p>
            <a:pPr>
              <a:defRPr/>
            </a:pPr>
            <a:fld id="{C7378187-516D-4B9D-B7A7-A0A61A568AC1}" type="slidenum">
              <a:rPr lang="ru-RU" smtClean="0"/>
              <a:pPr>
                <a:defRPr/>
              </a:pPr>
              <a:t>61</a:t>
            </a:fld>
            <a:endParaRPr lang="ru-RU"/>
          </a:p>
        </p:txBody>
      </p:sp>
      <p:sp>
        <p:nvSpPr>
          <p:cNvPr id="7" name="AutoShape 5"/>
          <p:cNvSpPr>
            <a:spLocks noChangeArrowheads="1"/>
          </p:cNvSpPr>
          <p:nvPr/>
        </p:nvSpPr>
        <p:spPr bwMode="gray">
          <a:xfrm>
            <a:off x="107504" y="1"/>
            <a:ext cx="8892988" cy="951569"/>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rPr>
              <a:t>Достижение предметных результатов:</a:t>
            </a:r>
          </a:p>
          <a:p>
            <a:pPr algn="ctr" eaLnBrk="1" hangingPunct="1">
              <a:lnSpc>
                <a:spcPct val="85000"/>
              </a:lnSpc>
              <a:defRPr/>
            </a:pPr>
            <a:r>
              <a:rPr lang="ru-RU" sz="2400" b="1" i="1" dirty="0" smtClean="0">
                <a:solidFill>
                  <a:srgbClr val="FFFF00"/>
                </a:solidFill>
              </a:rPr>
              <a:t>Русский язык, Математика, 2014</a:t>
            </a:r>
            <a:endParaRPr lang="ru-RU" sz="2400" b="1" i="1" dirty="0">
              <a:solidFill>
                <a:srgbClr val="FFFF00"/>
              </a:solidFill>
            </a:endParaRPr>
          </a:p>
        </p:txBody>
      </p:sp>
      <p:cxnSp>
        <p:nvCxnSpPr>
          <p:cNvPr id="4" name="Прямая соединительная линия 3"/>
          <p:cNvCxnSpPr/>
          <p:nvPr/>
        </p:nvCxnSpPr>
        <p:spPr bwMode="auto">
          <a:xfrm flipV="1">
            <a:off x="972000" y="4158000"/>
            <a:ext cx="7200000" cy="27003"/>
          </a:xfrm>
          <a:prstGeom prst="line">
            <a:avLst/>
          </a:prstGeom>
          <a:gradFill rotWithShape="1">
            <a:gsLst>
              <a:gs pos="0">
                <a:srgbClr val="B2B2B2"/>
              </a:gs>
              <a:gs pos="50000">
                <a:srgbClr val="FFFFCC"/>
              </a:gs>
              <a:gs pos="100000">
                <a:srgbClr val="B2B2B2"/>
              </a:gs>
            </a:gsLst>
            <a:lin ang="5400000" scaled="1"/>
          </a:gradFill>
          <a:ln w="38100" cap="sq" cmpd="sng" algn="ctr">
            <a:solidFill>
              <a:schemeClr val="tx1"/>
            </a:solidFill>
            <a:prstDash val="solid"/>
            <a:bevel/>
            <a:headEnd type="none" w="med" len="med"/>
            <a:tailEnd type="none" w="med" len="med"/>
          </a:ln>
          <a:effectLst/>
        </p:spPr>
      </p:cxnSp>
      <p:sp>
        <p:nvSpPr>
          <p:cNvPr id="9" name="TextBox 8"/>
          <p:cNvSpPr txBox="1"/>
          <p:nvPr/>
        </p:nvSpPr>
        <p:spPr>
          <a:xfrm>
            <a:off x="720000" y="4293000"/>
            <a:ext cx="432000" cy="261610"/>
          </a:xfrm>
          <a:prstGeom prst="rect">
            <a:avLst/>
          </a:prstGeom>
          <a:noFill/>
        </p:spPr>
        <p:txBody>
          <a:bodyPr wrap="square" rtlCol="0">
            <a:spAutoFit/>
          </a:bodyPr>
          <a:lstStyle/>
          <a:p>
            <a:r>
              <a:rPr lang="ru-RU" sz="1100" b="1" dirty="0" smtClean="0"/>
              <a:t>100</a:t>
            </a:r>
            <a:endParaRPr lang="ru-RU" sz="1100" b="1" dirty="0"/>
          </a:p>
        </p:txBody>
      </p:sp>
      <p:cxnSp>
        <p:nvCxnSpPr>
          <p:cNvPr id="11" name="Прямая соединительная линия 10"/>
          <p:cNvCxnSpPr/>
          <p:nvPr/>
        </p:nvCxnSpPr>
        <p:spPr bwMode="auto">
          <a:xfrm>
            <a:off x="97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4" name="Прямая соединительная линия 13"/>
          <p:cNvCxnSpPr/>
          <p:nvPr/>
        </p:nvCxnSpPr>
        <p:spPr bwMode="auto">
          <a:xfrm>
            <a:off x="169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5" name="Прямая соединительная линия 14"/>
          <p:cNvCxnSpPr/>
          <p:nvPr/>
        </p:nvCxnSpPr>
        <p:spPr bwMode="auto">
          <a:xfrm>
            <a:off x="2412000" y="4110927"/>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6" name="Прямая соединительная линия 15"/>
          <p:cNvCxnSpPr/>
          <p:nvPr/>
        </p:nvCxnSpPr>
        <p:spPr bwMode="auto">
          <a:xfrm>
            <a:off x="313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7" name="Прямая соединительная линия 16"/>
          <p:cNvCxnSpPr/>
          <p:nvPr/>
        </p:nvCxnSpPr>
        <p:spPr bwMode="auto">
          <a:xfrm>
            <a:off x="385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19" name="Прямая соединительная линия 18"/>
          <p:cNvCxnSpPr/>
          <p:nvPr/>
        </p:nvCxnSpPr>
        <p:spPr bwMode="auto">
          <a:xfrm>
            <a:off x="457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0" name="Прямая соединительная линия 19"/>
          <p:cNvCxnSpPr/>
          <p:nvPr/>
        </p:nvCxnSpPr>
        <p:spPr bwMode="auto">
          <a:xfrm>
            <a:off x="529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1" name="Прямая соединительная линия 20"/>
          <p:cNvCxnSpPr/>
          <p:nvPr/>
        </p:nvCxnSpPr>
        <p:spPr bwMode="auto">
          <a:xfrm>
            <a:off x="601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4" name="Прямая соединительная линия 23"/>
          <p:cNvCxnSpPr/>
          <p:nvPr/>
        </p:nvCxnSpPr>
        <p:spPr bwMode="auto">
          <a:xfrm>
            <a:off x="673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5" name="Прямая соединительная линия 24"/>
          <p:cNvCxnSpPr/>
          <p:nvPr/>
        </p:nvCxnSpPr>
        <p:spPr bwMode="auto">
          <a:xfrm>
            <a:off x="745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cxnSp>
        <p:nvCxnSpPr>
          <p:cNvPr id="27" name="Прямая соединительная линия 26"/>
          <p:cNvCxnSpPr/>
          <p:nvPr/>
        </p:nvCxnSpPr>
        <p:spPr bwMode="auto">
          <a:xfrm>
            <a:off x="8172000" y="4104000"/>
            <a:ext cx="0" cy="162000"/>
          </a:xfrm>
          <a:prstGeom prst="line">
            <a:avLst/>
          </a:prstGeom>
          <a:gradFill rotWithShape="1">
            <a:gsLst>
              <a:gs pos="0">
                <a:srgbClr val="B2B2B2"/>
              </a:gs>
              <a:gs pos="50000">
                <a:srgbClr val="FFFFCC"/>
              </a:gs>
              <a:gs pos="100000">
                <a:srgbClr val="B2B2B2"/>
              </a:gs>
            </a:gsLst>
            <a:lin ang="5400000" scaled="1"/>
          </a:gradFill>
          <a:ln w="28575" cap="flat" cmpd="sng" algn="ctr">
            <a:solidFill>
              <a:schemeClr val="tx1"/>
            </a:solidFill>
            <a:prstDash val="solid"/>
            <a:round/>
            <a:headEnd type="none" w="med" len="med"/>
            <a:tailEnd type="none" w="med" len="med"/>
          </a:ln>
          <a:effectLst/>
        </p:spPr>
      </p:cxnSp>
      <p:sp>
        <p:nvSpPr>
          <p:cNvPr id="28" name="TextBox 27"/>
          <p:cNvSpPr txBox="1"/>
          <p:nvPr/>
        </p:nvSpPr>
        <p:spPr>
          <a:xfrm>
            <a:off x="7272000" y="4293000"/>
            <a:ext cx="360000" cy="261610"/>
          </a:xfrm>
          <a:prstGeom prst="rect">
            <a:avLst/>
          </a:prstGeom>
          <a:noFill/>
        </p:spPr>
        <p:txBody>
          <a:bodyPr wrap="square" rtlCol="0">
            <a:spAutoFit/>
          </a:bodyPr>
          <a:lstStyle/>
          <a:p>
            <a:r>
              <a:rPr lang="ru-RU" sz="1100" b="1" dirty="0" smtClean="0"/>
              <a:t>80</a:t>
            </a:r>
            <a:endParaRPr lang="ru-RU" sz="1100" b="1" dirty="0"/>
          </a:p>
        </p:txBody>
      </p:sp>
      <p:sp>
        <p:nvSpPr>
          <p:cNvPr id="29" name="TextBox 28"/>
          <p:cNvSpPr txBox="1"/>
          <p:nvPr/>
        </p:nvSpPr>
        <p:spPr>
          <a:xfrm>
            <a:off x="7956000" y="4293000"/>
            <a:ext cx="432000" cy="261610"/>
          </a:xfrm>
          <a:prstGeom prst="rect">
            <a:avLst/>
          </a:prstGeom>
          <a:noFill/>
        </p:spPr>
        <p:txBody>
          <a:bodyPr wrap="square" rtlCol="0">
            <a:spAutoFit/>
          </a:bodyPr>
          <a:lstStyle/>
          <a:p>
            <a:r>
              <a:rPr lang="ru-RU" sz="1100" b="1" dirty="0" smtClean="0"/>
              <a:t>100</a:t>
            </a:r>
            <a:endParaRPr lang="ru-RU" sz="1100" b="1" dirty="0"/>
          </a:p>
        </p:txBody>
      </p:sp>
      <p:sp>
        <p:nvSpPr>
          <p:cNvPr id="35" name="TextBox 34"/>
          <p:cNvSpPr txBox="1"/>
          <p:nvPr/>
        </p:nvSpPr>
        <p:spPr>
          <a:xfrm>
            <a:off x="4428000" y="4293000"/>
            <a:ext cx="259364" cy="261610"/>
          </a:xfrm>
          <a:prstGeom prst="rect">
            <a:avLst/>
          </a:prstGeom>
          <a:noFill/>
        </p:spPr>
        <p:txBody>
          <a:bodyPr wrap="square" rtlCol="0">
            <a:spAutoFit/>
          </a:bodyPr>
          <a:lstStyle/>
          <a:p>
            <a:r>
              <a:rPr lang="ru-RU" sz="1100" b="1" dirty="0" smtClean="0"/>
              <a:t>0</a:t>
            </a:r>
            <a:endParaRPr lang="ru-RU" sz="1100" b="1" dirty="0"/>
          </a:p>
        </p:txBody>
      </p:sp>
      <p:sp>
        <p:nvSpPr>
          <p:cNvPr id="38" name="TextBox 37"/>
          <p:cNvSpPr txBox="1"/>
          <p:nvPr/>
        </p:nvSpPr>
        <p:spPr>
          <a:xfrm>
            <a:off x="1512000" y="4293000"/>
            <a:ext cx="360000" cy="261610"/>
          </a:xfrm>
          <a:prstGeom prst="rect">
            <a:avLst/>
          </a:prstGeom>
          <a:noFill/>
        </p:spPr>
        <p:txBody>
          <a:bodyPr wrap="square" rtlCol="0">
            <a:spAutoFit/>
          </a:bodyPr>
          <a:lstStyle/>
          <a:p>
            <a:r>
              <a:rPr lang="ru-RU" sz="1100" b="1" dirty="0" smtClean="0"/>
              <a:t>80</a:t>
            </a:r>
            <a:endParaRPr lang="ru-RU" sz="1100" b="1" dirty="0"/>
          </a:p>
        </p:txBody>
      </p:sp>
      <p:sp>
        <p:nvSpPr>
          <p:cNvPr id="39" name="TextBox 38"/>
          <p:cNvSpPr txBox="1"/>
          <p:nvPr/>
        </p:nvSpPr>
        <p:spPr>
          <a:xfrm>
            <a:off x="2232000" y="4293000"/>
            <a:ext cx="360000" cy="261610"/>
          </a:xfrm>
          <a:prstGeom prst="rect">
            <a:avLst/>
          </a:prstGeom>
          <a:noFill/>
        </p:spPr>
        <p:txBody>
          <a:bodyPr wrap="square" rtlCol="0">
            <a:spAutoFit/>
          </a:bodyPr>
          <a:lstStyle/>
          <a:p>
            <a:r>
              <a:rPr lang="ru-RU" sz="1100" b="1" dirty="0" smtClean="0"/>
              <a:t>60</a:t>
            </a:r>
            <a:endParaRPr lang="ru-RU" sz="1100" b="1" dirty="0"/>
          </a:p>
        </p:txBody>
      </p:sp>
      <p:sp>
        <p:nvSpPr>
          <p:cNvPr id="40" name="TextBox 39"/>
          <p:cNvSpPr txBox="1"/>
          <p:nvPr/>
        </p:nvSpPr>
        <p:spPr>
          <a:xfrm>
            <a:off x="2952000" y="4292089"/>
            <a:ext cx="360000" cy="261610"/>
          </a:xfrm>
          <a:prstGeom prst="rect">
            <a:avLst/>
          </a:prstGeom>
          <a:noFill/>
        </p:spPr>
        <p:txBody>
          <a:bodyPr wrap="square" rtlCol="0">
            <a:spAutoFit/>
          </a:bodyPr>
          <a:lstStyle/>
          <a:p>
            <a:r>
              <a:rPr lang="ru-RU" sz="1100" b="1" dirty="0" smtClean="0"/>
              <a:t>40</a:t>
            </a:r>
            <a:endParaRPr lang="ru-RU" sz="1100" b="1" dirty="0"/>
          </a:p>
        </p:txBody>
      </p:sp>
      <p:sp>
        <p:nvSpPr>
          <p:cNvPr id="41" name="TextBox 40"/>
          <p:cNvSpPr txBox="1"/>
          <p:nvPr/>
        </p:nvSpPr>
        <p:spPr>
          <a:xfrm>
            <a:off x="3672000" y="4266000"/>
            <a:ext cx="360000" cy="261610"/>
          </a:xfrm>
          <a:prstGeom prst="rect">
            <a:avLst/>
          </a:prstGeom>
          <a:noFill/>
        </p:spPr>
        <p:txBody>
          <a:bodyPr wrap="square" rtlCol="0">
            <a:spAutoFit/>
          </a:bodyPr>
          <a:lstStyle/>
          <a:p>
            <a:r>
              <a:rPr lang="ru-RU" sz="1100" b="1" dirty="0" smtClean="0"/>
              <a:t>20</a:t>
            </a:r>
            <a:endParaRPr lang="ru-RU" sz="1100" b="1" dirty="0"/>
          </a:p>
        </p:txBody>
      </p:sp>
      <p:sp>
        <p:nvSpPr>
          <p:cNvPr id="42" name="TextBox 41"/>
          <p:cNvSpPr txBox="1"/>
          <p:nvPr/>
        </p:nvSpPr>
        <p:spPr>
          <a:xfrm>
            <a:off x="5112000" y="4293000"/>
            <a:ext cx="360000" cy="261610"/>
          </a:xfrm>
          <a:prstGeom prst="rect">
            <a:avLst/>
          </a:prstGeom>
          <a:noFill/>
        </p:spPr>
        <p:txBody>
          <a:bodyPr wrap="square" rtlCol="0">
            <a:spAutoFit/>
          </a:bodyPr>
          <a:lstStyle/>
          <a:p>
            <a:r>
              <a:rPr lang="ru-RU" sz="1100" b="1" dirty="0" smtClean="0"/>
              <a:t>20</a:t>
            </a:r>
            <a:endParaRPr lang="ru-RU" sz="1100" b="1" dirty="0"/>
          </a:p>
        </p:txBody>
      </p:sp>
      <p:sp>
        <p:nvSpPr>
          <p:cNvPr id="43" name="TextBox 42"/>
          <p:cNvSpPr txBox="1"/>
          <p:nvPr/>
        </p:nvSpPr>
        <p:spPr>
          <a:xfrm>
            <a:off x="5832000" y="4293000"/>
            <a:ext cx="360000" cy="261610"/>
          </a:xfrm>
          <a:prstGeom prst="rect">
            <a:avLst/>
          </a:prstGeom>
          <a:noFill/>
        </p:spPr>
        <p:txBody>
          <a:bodyPr wrap="square" rtlCol="0">
            <a:spAutoFit/>
          </a:bodyPr>
          <a:lstStyle/>
          <a:p>
            <a:r>
              <a:rPr lang="ru-RU" sz="1100" b="1" dirty="0" smtClean="0"/>
              <a:t>40</a:t>
            </a:r>
            <a:endParaRPr lang="ru-RU" sz="1100" b="1" dirty="0"/>
          </a:p>
        </p:txBody>
      </p:sp>
      <p:sp>
        <p:nvSpPr>
          <p:cNvPr id="44" name="TextBox 43"/>
          <p:cNvSpPr txBox="1"/>
          <p:nvPr/>
        </p:nvSpPr>
        <p:spPr>
          <a:xfrm>
            <a:off x="6552000" y="4293000"/>
            <a:ext cx="360000" cy="261610"/>
          </a:xfrm>
          <a:prstGeom prst="rect">
            <a:avLst/>
          </a:prstGeom>
          <a:noFill/>
        </p:spPr>
        <p:txBody>
          <a:bodyPr wrap="square" rtlCol="0">
            <a:spAutoFit/>
          </a:bodyPr>
          <a:lstStyle/>
          <a:p>
            <a:r>
              <a:rPr lang="ru-RU" sz="1100" b="1" dirty="0" smtClean="0"/>
              <a:t>60</a:t>
            </a:r>
            <a:endParaRPr lang="ru-RU" sz="1100" b="1" dirty="0"/>
          </a:p>
        </p:txBody>
      </p:sp>
      <p:sp>
        <p:nvSpPr>
          <p:cNvPr id="58" name="Прямоугольник 57"/>
          <p:cNvSpPr/>
          <p:nvPr/>
        </p:nvSpPr>
        <p:spPr bwMode="auto">
          <a:xfrm>
            <a:off x="2024536" y="4645318"/>
            <a:ext cx="180000" cy="135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48" name="TextBox 47"/>
          <p:cNvSpPr txBox="1"/>
          <p:nvPr/>
        </p:nvSpPr>
        <p:spPr>
          <a:xfrm>
            <a:off x="2157071" y="4567364"/>
            <a:ext cx="1740989" cy="369332"/>
          </a:xfrm>
          <a:prstGeom prst="rect">
            <a:avLst/>
          </a:prstGeom>
          <a:noFill/>
        </p:spPr>
        <p:txBody>
          <a:bodyPr wrap="none" rtlCol="0">
            <a:spAutoFit/>
          </a:bodyPr>
          <a:lstStyle/>
          <a:p>
            <a:r>
              <a:rPr lang="ru-RU" b="1" dirty="0" smtClean="0"/>
              <a:t>Недостаточный</a:t>
            </a:r>
            <a:endParaRPr lang="ru-RU" b="1" dirty="0"/>
          </a:p>
        </p:txBody>
      </p:sp>
      <p:sp>
        <p:nvSpPr>
          <p:cNvPr id="60" name="Прямоугольник 59"/>
          <p:cNvSpPr/>
          <p:nvPr/>
        </p:nvSpPr>
        <p:spPr bwMode="auto">
          <a:xfrm>
            <a:off x="2024536" y="4894156"/>
            <a:ext cx="180000" cy="135000"/>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61" name="TextBox 60"/>
          <p:cNvSpPr txBox="1"/>
          <p:nvPr/>
        </p:nvSpPr>
        <p:spPr>
          <a:xfrm>
            <a:off x="2204536" y="4835644"/>
            <a:ext cx="1537216" cy="369332"/>
          </a:xfrm>
          <a:prstGeom prst="rect">
            <a:avLst/>
          </a:prstGeom>
          <a:noFill/>
        </p:spPr>
        <p:txBody>
          <a:bodyPr wrap="none" rtlCol="0">
            <a:spAutoFit/>
          </a:bodyPr>
          <a:lstStyle/>
          <a:p>
            <a:r>
              <a:rPr lang="ru-RU" b="1" dirty="0" smtClean="0"/>
              <a:t>Пониженный</a:t>
            </a:r>
            <a:endParaRPr lang="ru-RU" b="1" dirty="0"/>
          </a:p>
        </p:txBody>
      </p:sp>
      <p:sp>
        <p:nvSpPr>
          <p:cNvPr id="62" name="Прямоугольник 61"/>
          <p:cNvSpPr/>
          <p:nvPr/>
        </p:nvSpPr>
        <p:spPr bwMode="auto">
          <a:xfrm>
            <a:off x="4392000" y="4826656"/>
            <a:ext cx="180000" cy="135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63" name="TextBox 62"/>
          <p:cNvSpPr txBox="1"/>
          <p:nvPr/>
        </p:nvSpPr>
        <p:spPr>
          <a:xfrm>
            <a:off x="4572186" y="4738982"/>
            <a:ext cx="1055097" cy="369332"/>
          </a:xfrm>
          <a:prstGeom prst="rect">
            <a:avLst/>
          </a:prstGeom>
          <a:noFill/>
        </p:spPr>
        <p:txBody>
          <a:bodyPr wrap="none" rtlCol="0">
            <a:spAutoFit/>
          </a:bodyPr>
          <a:lstStyle/>
          <a:p>
            <a:r>
              <a:rPr lang="ru-RU" b="1" dirty="0" smtClean="0"/>
              <a:t>Базовый</a:t>
            </a:r>
            <a:endParaRPr lang="ru-RU" b="1" dirty="0"/>
          </a:p>
        </p:txBody>
      </p:sp>
      <p:sp>
        <p:nvSpPr>
          <p:cNvPr id="64" name="Прямоугольник 63"/>
          <p:cNvSpPr/>
          <p:nvPr/>
        </p:nvSpPr>
        <p:spPr bwMode="auto">
          <a:xfrm>
            <a:off x="5998950" y="4625731"/>
            <a:ext cx="180000" cy="13500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65" name="TextBox 64"/>
          <p:cNvSpPr txBox="1"/>
          <p:nvPr/>
        </p:nvSpPr>
        <p:spPr>
          <a:xfrm>
            <a:off x="6178951" y="4558645"/>
            <a:ext cx="1571264" cy="369332"/>
          </a:xfrm>
          <a:prstGeom prst="rect">
            <a:avLst/>
          </a:prstGeom>
          <a:noFill/>
        </p:spPr>
        <p:txBody>
          <a:bodyPr wrap="none" rtlCol="0">
            <a:spAutoFit/>
          </a:bodyPr>
          <a:lstStyle/>
          <a:p>
            <a:r>
              <a:rPr lang="ru-RU" b="1" dirty="0" smtClean="0"/>
              <a:t>Повышенный</a:t>
            </a:r>
            <a:endParaRPr lang="ru-RU" b="1" dirty="0"/>
          </a:p>
        </p:txBody>
      </p:sp>
      <p:sp>
        <p:nvSpPr>
          <p:cNvPr id="66" name="Прямоугольник 65"/>
          <p:cNvSpPr/>
          <p:nvPr/>
        </p:nvSpPr>
        <p:spPr bwMode="auto">
          <a:xfrm>
            <a:off x="6012000" y="4880981"/>
            <a:ext cx="180000" cy="13500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67" name="TextBox 66"/>
          <p:cNvSpPr txBox="1"/>
          <p:nvPr/>
        </p:nvSpPr>
        <p:spPr>
          <a:xfrm>
            <a:off x="6192001" y="4823156"/>
            <a:ext cx="1069524" cy="369332"/>
          </a:xfrm>
          <a:prstGeom prst="rect">
            <a:avLst/>
          </a:prstGeom>
          <a:noFill/>
        </p:spPr>
        <p:txBody>
          <a:bodyPr wrap="none" rtlCol="0">
            <a:spAutoFit/>
          </a:bodyPr>
          <a:lstStyle/>
          <a:p>
            <a:r>
              <a:rPr lang="ru-RU" b="1" dirty="0" smtClean="0"/>
              <a:t>Высокий</a:t>
            </a:r>
            <a:endParaRPr lang="ru-RU" b="1" dirty="0"/>
          </a:p>
        </p:txBody>
      </p:sp>
      <p:sp>
        <p:nvSpPr>
          <p:cNvPr id="69" name="Прямоугольник 68"/>
          <p:cNvSpPr/>
          <p:nvPr/>
        </p:nvSpPr>
        <p:spPr bwMode="auto">
          <a:xfrm>
            <a:off x="3636000" y="2430000"/>
            <a:ext cx="252000" cy="432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0" name="Прямоугольник 69"/>
          <p:cNvSpPr/>
          <p:nvPr/>
        </p:nvSpPr>
        <p:spPr bwMode="auto">
          <a:xfrm>
            <a:off x="3888000" y="2430000"/>
            <a:ext cx="684000" cy="432000"/>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1" name="Прямоугольник 70"/>
          <p:cNvSpPr/>
          <p:nvPr/>
        </p:nvSpPr>
        <p:spPr bwMode="auto">
          <a:xfrm>
            <a:off x="4572000" y="2430000"/>
            <a:ext cx="468000" cy="432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2" name="Прямоугольник 71"/>
          <p:cNvSpPr/>
          <p:nvPr/>
        </p:nvSpPr>
        <p:spPr bwMode="auto">
          <a:xfrm>
            <a:off x="5040000" y="2437416"/>
            <a:ext cx="1440000" cy="43200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3" name="Прямоугольник 72"/>
          <p:cNvSpPr/>
          <p:nvPr/>
        </p:nvSpPr>
        <p:spPr bwMode="auto">
          <a:xfrm>
            <a:off x="6480000" y="2437416"/>
            <a:ext cx="468000" cy="432000"/>
          </a:xfrm>
          <a:prstGeom prst="rect">
            <a:avLst/>
          </a:prstGeom>
          <a:solidFill>
            <a:srgbClr val="C00000"/>
          </a:solidFill>
          <a:ln w="9525" cap="flat" cmpd="sng" algn="ctr">
            <a:solidFill>
              <a:schemeClr val="tx2">
                <a:lumMod val="75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74" name="TextBox 73"/>
          <p:cNvSpPr txBox="1"/>
          <p:nvPr/>
        </p:nvSpPr>
        <p:spPr>
          <a:xfrm>
            <a:off x="3600000" y="2538000"/>
            <a:ext cx="180000" cy="307777"/>
          </a:xfrm>
          <a:prstGeom prst="rect">
            <a:avLst/>
          </a:prstGeom>
          <a:noFill/>
        </p:spPr>
        <p:txBody>
          <a:bodyPr wrap="square" rtlCol="0">
            <a:spAutoFit/>
          </a:bodyPr>
          <a:lstStyle/>
          <a:p>
            <a:r>
              <a:rPr lang="ru-RU" sz="1400" b="1" dirty="0" smtClean="0">
                <a:solidFill>
                  <a:schemeClr val="bg1"/>
                </a:solidFill>
              </a:rPr>
              <a:t>5</a:t>
            </a:r>
            <a:endParaRPr lang="ru-RU" sz="1400" b="1" dirty="0">
              <a:solidFill>
                <a:schemeClr val="bg1"/>
              </a:solidFill>
            </a:endParaRPr>
          </a:p>
        </p:txBody>
      </p:sp>
      <p:sp>
        <p:nvSpPr>
          <p:cNvPr id="75" name="TextBox 74"/>
          <p:cNvSpPr txBox="1"/>
          <p:nvPr/>
        </p:nvSpPr>
        <p:spPr>
          <a:xfrm>
            <a:off x="3996000" y="2538000"/>
            <a:ext cx="450000" cy="307777"/>
          </a:xfrm>
          <a:prstGeom prst="rect">
            <a:avLst/>
          </a:prstGeom>
          <a:noFill/>
        </p:spPr>
        <p:txBody>
          <a:bodyPr wrap="square" rtlCol="0">
            <a:spAutoFit/>
          </a:bodyPr>
          <a:lstStyle/>
          <a:p>
            <a:r>
              <a:rPr lang="ru-RU" sz="1400" b="1" dirty="0" smtClean="0">
                <a:solidFill>
                  <a:schemeClr val="accent3"/>
                </a:solidFill>
              </a:rPr>
              <a:t>19</a:t>
            </a:r>
            <a:endParaRPr lang="ru-RU" sz="1400" b="1" dirty="0">
              <a:solidFill>
                <a:schemeClr val="accent3"/>
              </a:solidFill>
            </a:endParaRPr>
          </a:p>
        </p:txBody>
      </p:sp>
      <p:sp>
        <p:nvSpPr>
          <p:cNvPr id="76" name="TextBox 75"/>
          <p:cNvSpPr txBox="1"/>
          <p:nvPr/>
        </p:nvSpPr>
        <p:spPr>
          <a:xfrm>
            <a:off x="4590000" y="2530584"/>
            <a:ext cx="468000" cy="307777"/>
          </a:xfrm>
          <a:prstGeom prst="rect">
            <a:avLst/>
          </a:prstGeom>
          <a:noFill/>
        </p:spPr>
        <p:txBody>
          <a:bodyPr wrap="square" rtlCol="0">
            <a:spAutoFit/>
          </a:bodyPr>
          <a:lstStyle/>
          <a:p>
            <a:r>
              <a:rPr lang="ru-RU" sz="1400" b="1" dirty="0" smtClean="0"/>
              <a:t>13</a:t>
            </a:r>
            <a:endParaRPr lang="ru-RU" sz="1400" b="1" dirty="0"/>
          </a:p>
        </p:txBody>
      </p:sp>
      <p:sp>
        <p:nvSpPr>
          <p:cNvPr id="77" name="TextBox 76"/>
          <p:cNvSpPr txBox="1"/>
          <p:nvPr/>
        </p:nvSpPr>
        <p:spPr>
          <a:xfrm>
            <a:off x="5593826" y="2530583"/>
            <a:ext cx="476348" cy="307777"/>
          </a:xfrm>
          <a:prstGeom prst="rect">
            <a:avLst/>
          </a:prstGeom>
          <a:noFill/>
        </p:spPr>
        <p:txBody>
          <a:bodyPr wrap="square" rtlCol="0">
            <a:spAutoFit/>
          </a:bodyPr>
          <a:lstStyle/>
          <a:p>
            <a:r>
              <a:rPr lang="ru-RU" sz="1400" b="1" dirty="0" smtClean="0">
                <a:solidFill>
                  <a:schemeClr val="bg2"/>
                </a:solidFill>
              </a:rPr>
              <a:t>40</a:t>
            </a:r>
            <a:endParaRPr lang="ru-RU" sz="1400" b="1" dirty="0">
              <a:solidFill>
                <a:schemeClr val="bg2"/>
              </a:solidFill>
            </a:endParaRPr>
          </a:p>
        </p:txBody>
      </p:sp>
      <p:sp>
        <p:nvSpPr>
          <p:cNvPr id="78" name="TextBox 77"/>
          <p:cNvSpPr txBox="1"/>
          <p:nvPr/>
        </p:nvSpPr>
        <p:spPr>
          <a:xfrm>
            <a:off x="6495370" y="2538000"/>
            <a:ext cx="525831" cy="307777"/>
          </a:xfrm>
          <a:prstGeom prst="rect">
            <a:avLst/>
          </a:prstGeom>
          <a:noFill/>
        </p:spPr>
        <p:txBody>
          <a:bodyPr wrap="square" rtlCol="0">
            <a:spAutoFit/>
          </a:bodyPr>
          <a:lstStyle/>
          <a:p>
            <a:r>
              <a:rPr lang="ru-RU" sz="1400" b="1" dirty="0" smtClean="0"/>
              <a:t>13</a:t>
            </a:r>
            <a:endParaRPr lang="ru-RU" sz="1400" b="1" dirty="0"/>
          </a:p>
        </p:txBody>
      </p:sp>
      <p:sp>
        <p:nvSpPr>
          <p:cNvPr id="79" name="TextBox 78"/>
          <p:cNvSpPr txBox="1"/>
          <p:nvPr/>
        </p:nvSpPr>
        <p:spPr>
          <a:xfrm>
            <a:off x="108000" y="2538000"/>
            <a:ext cx="2268252" cy="400110"/>
          </a:xfrm>
          <a:prstGeom prst="rect">
            <a:avLst/>
          </a:prstGeom>
          <a:noFill/>
        </p:spPr>
        <p:txBody>
          <a:bodyPr wrap="square" rtlCol="0">
            <a:spAutoFit/>
          </a:bodyPr>
          <a:lstStyle/>
          <a:p>
            <a:r>
              <a:rPr lang="ru-RU" sz="2000" b="1" dirty="0" smtClean="0"/>
              <a:t>МАТЕМАТИКА</a:t>
            </a:r>
            <a:endParaRPr lang="ru-RU" sz="2000" b="1" dirty="0"/>
          </a:p>
        </p:txBody>
      </p:sp>
      <p:sp>
        <p:nvSpPr>
          <p:cNvPr id="80" name="Прямоугольник 79"/>
          <p:cNvSpPr/>
          <p:nvPr/>
        </p:nvSpPr>
        <p:spPr bwMode="auto">
          <a:xfrm>
            <a:off x="3888000" y="1620000"/>
            <a:ext cx="72000" cy="432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1" name="Прямоугольник 80"/>
          <p:cNvSpPr/>
          <p:nvPr/>
        </p:nvSpPr>
        <p:spPr bwMode="auto">
          <a:xfrm>
            <a:off x="3960000" y="1620000"/>
            <a:ext cx="576000" cy="432000"/>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2" name="Прямоугольник 81"/>
          <p:cNvSpPr/>
          <p:nvPr/>
        </p:nvSpPr>
        <p:spPr bwMode="auto">
          <a:xfrm>
            <a:off x="4572000" y="1620000"/>
            <a:ext cx="468000" cy="432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3" name="Прямоугольник 82"/>
          <p:cNvSpPr/>
          <p:nvPr/>
        </p:nvSpPr>
        <p:spPr bwMode="auto">
          <a:xfrm>
            <a:off x="5040000" y="1620000"/>
            <a:ext cx="1620000" cy="432000"/>
          </a:xfrm>
          <a:prstGeom prst="rect">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4" name="Прямоугольник 83"/>
          <p:cNvSpPr/>
          <p:nvPr/>
        </p:nvSpPr>
        <p:spPr bwMode="auto">
          <a:xfrm>
            <a:off x="6660000" y="1620000"/>
            <a:ext cx="864000" cy="432000"/>
          </a:xfrm>
          <a:prstGeom prst="rect">
            <a:avLst/>
          </a:prstGeom>
          <a:solidFill>
            <a:srgbClr val="C00000"/>
          </a:solidFill>
          <a:ln w="9525" cap="flat" cmpd="sng" algn="ctr">
            <a:solidFill>
              <a:schemeClr val="tx2">
                <a:lumMod val="75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85" name="TextBox 84"/>
          <p:cNvSpPr txBox="1"/>
          <p:nvPr/>
        </p:nvSpPr>
        <p:spPr>
          <a:xfrm>
            <a:off x="3778636" y="1701000"/>
            <a:ext cx="259364" cy="307777"/>
          </a:xfrm>
          <a:prstGeom prst="rect">
            <a:avLst/>
          </a:prstGeom>
          <a:noFill/>
        </p:spPr>
        <p:txBody>
          <a:bodyPr wrap="square" rtlCol="0">
            <a:spAutoFit/>
          </a:bodyPr>
          <a:lstStyle/>
          <a:p>
            <a:r>
              <a:rPr lang="ru-RU" sz="1400" b="1" dirty="0" smtClean="0">
                <a:solidFill>
                  <a:schemeClr val="bg1"/>
                </a:solidFill>
              </a:rPr>
              <a:t>2</a:t>
            </a:r>
            <a:endParaRPr lang="ru-RU" sz="1400" b="1" dirty="0">
              <a:solidFill>
                <a:schemeClr val="bg1"/>
              </a:solidFill>
            </a:endParaRPr>
          </a:p>
        </p:txBody>
      </p:sp>
      <p:sp>
        <p:nvSpPr>
          <p:cNvPr id="86" name="TextBox 85"/>
          <p:cNvSpPr txBox="1"/>
          <p:nvPr/>
        </p:nvSpPr>
        <p:spPr>
          <a:xfrm>
            <a:off x="4140000" y="1701000"/>
            <a:ext cx="450000" cy="307777"/>
          </a:xfrm>
          <a:prstGeom prst="rect">
            <a:avLst/>
          </a:prstGeom>
          <a:noFill/>
        </p:spPr>
        <p:txBody>
          <a:bodyPr wrap="square" rtlCol="0">
            <a:spAutoFit/>
          </a:bodyPr>
          <a:lstStyle/>
          <a:p>
            <a:r>
              <a:rPr lang="ru-RU" sz="1400" b="1" dirty="0" smtClean="0">
                <a:solidFill>
                  <a:schemeClr val="accent3"/>
                </a:solidFill>
              </a:rPr>
              <a:t>16</a:t>
            </a:r>
            <a:endParaRPr lang="ru-RU" sz="1400" b="1" dirty="0">
              <a:solidFill>
                <a:schemeClr val="accent3"/>
              </a:solidFill>
            </a:endParaRPr>
          </a:p>
        </p:txBody>
      </p:sp>
      <p:sp>
        <p:nvSpPr>
          <p:cNvPr id="87" name="TextBox 86"/>
          <p:cNvSpPr txBox="1"/>
          <p:nvPr/>
        </p:nvSpPr>
        <p:spPr>
          <a:xfrm>
            <a:off x="4590000" y="1695663"/>
            <a:ext cx="468000" cy="307777"/>
          </a:xfrm>
          <a:prstGeom prst="rect">
            <a:avLst/>
          </a:prstGeom>
          <a:noFill/>
        </p:spPr>
        <p:txBody>
          <a:bodyPr wrap="square" rtlCol="0">
            <a:spAutoFit/>
          </a:bodyPr>
          <a:lstStyle/>
          <a:p>
            <a:r>
              <a:rPr lang="ru-RU" sz="1400" b="1" dirty="0" smtClean="0"/>
              <a:t>13</a:t>
            </a:r>
            <a:endParaRPr lang="ru-RU" sz="1400" b="1" dirty="0"/>
          </a:p>
        </p:txBody>
      </p:sp>
      <p:sp>
        <p:nvSpPr>
          <p:cNvPr id="88" name="TextBox 87"/>
          <p:cNvSpPr txBox="1"/>
          <p:nvPr/>
        </p:nvSpPr>
        <p:spPr>
          <a:xfrm>
            <a:off x="5620290" y="1720584"/>
            <a:ext cx="476348" cy="307777"/>
          </a:xfrm>
          <a:prstGeom prst="rect">
            <a:avLst/>
          </a:prstGeom>
          <a:noFill/>
        </p:spPr>
        <p:txBody>
          <a:bodyPr wrap="square" rtlCol="0">
            <a:spAutoFit/>
          </a:bodyPr>
          <a:lstStyle/>
          <a:p>
            <a:r>
              <a:rPr lang="ru-RU" sz="1400" b="1" dirty="0" smtClean="0">
                <a:solidFill>
                  <a:schemeClr val="bg2"/>
                </a:solidFill>
              </a:rPr>
              <a:t>45</a:t>
            </a:r>
            <a:endParaRPr lang="ru-RU" sz="1400" b="1" dirty="0">
              <a:solidFill>
                <a:schemeClr val="bg2"/>
              </a:solidFill>
            </a:endParaRPr>
          </a:p>
        </p:txBody>
      </p:sp>
      <p:sp>
        <p:nvSpPr>
          <p:cNvPr id="89" name="TextBox 88"/>
          <p:cNvSpPr txBox="1"/>
          <p:nvPr/>
        </p:nvSpPr>
        <p:spPr>
          <a:xfrm>
            <a:off x="7056001" y="1700999"/>
            <a:ext cx="525831" cy="307777"/>
          </a:xfrm>
          <a:prstGeom prst="rect">
            <a:avLst/>
          </a:prstGeom>
          <a:noFill/>
        </p:spPr>
        <p:txBody>
          <a:bodyPr wrap="square" rtlCol="0">
            <a:spAutoFit/>
          </a:bodyPr>
          <a:lstStyle/>
          <a:p>
            <a:r>
              <a:rPr lang="ru-RU" sz="1400" b="1" dirty="0" smtClean="0"/>
              <a:t>24</a:t>
            </a:r>
            <a:endParaRPr lang="ru-RU" sz="1400" b="1" dirty="0"/>
          </a:p>
        </p:txBody>
      </p:sp>
      <p:sp>
        <p:nvSpPr>
          <p:cNvPr id="90" name="TextBox 89"/>
          <p:cNvSpPr txBox="1"/>
          <p:nvPr/>
        </p:nvSpPr>
        <p:spPr>
          <a:xfrm>
            <a:off x="107504" y="1701000"/>
            <a:ext cx="2268252" cy="400110"/>
          </a:xfrm>
          <a:prstGeom prst="rect">
            <a:avLst/>
          </a:prstGeom>
          <a:noFill/>
        </p:spPr>
        <p:txBody>
          <a:bodyPr wrap="square" rtlCol="0">
            <a:spAutoFit/>
          </a:bodyPr>
          <a:lstStyle/>
          <a:p>
            <a:r>
              <a:rPr lang="ru-RU" sz="2000" b="1" dirty="0" smtClean="0"/>
              <a:t>РУССКИЙ ЯЗЫК</a:t>
            </a:r>
            <a:endParaRPr lang="ru-RU" sz="2000" b="1" dirty="0"/>
          </a:p>
        </p:txBody>
      </p:sp>
      <p:cxnSp>
        <p:nvCxnSpPr>
          <p:cNvPr id="92" name="Прямая соединительная линия 91"/>
          <p:cNvCxnSpPr/>
          <p:nvPr/>
        </p:nvCxnSpPr>
        <p:spPr bwMode="auto">
          <a:xfrm>
            <a:off x="4553998" y="1420557"/>
            <a:ext cx="0" cy="2696552"/>
          </a:xfrm>
          <a:prstGeom prst="line">
            <a:avLst/>
          </a:prstGeom>
          <a:gradFill rotWithShape="1">
            <a:gsLst>
              <a:gs pos="0">
                <a:srgbClr val="B2B2B2"/>
              </a:gs>
              <a:gs pos="50000">
                <a:srgbClr val="FFFFCC"/>
              </a:gs>
              <a:gs pos="100000">
                <a:srgbClr val="B2B2B2"/>
              </a:gs>
            </a:gsLst>
            <a:lin ang="5400000" scaled="1"/>
          </a:gradFill>
          <a:ln w="38100" cap="flat" cmpd="sng" algn="ctr">
            <a:solidFill>
              <a:schemeClr val="tx1"/>
            </a:solidFill>
            <a:prstDash val="solid"/>
            <a:round/>
            <a:headEnd type="none" w="med" len="med"/>
            <a:tailEnd type="none" w="med" len="med"/>
          </a:ln>
          <a:effectLst/>
        </p:spPr>
      </p:cxnSp>
      <p:sp>
        <p:nvSpPr>
          <p:cNvPr id="96" name="TextBox 95"/>
          <p:cNvSpPr txBox="1"/>
          <p:nvPr/>
        </p:nvSpPr>
        <p:spPr>
          <a:xfrm>
            <a:off x="107504" y="1069033"/>
            <a:ext cx="7470891" cy="523220"/>
          </a:xfrm>
          <a:prstGeom prst="rect">
            <a:avLst/>
          </a:prstGeom>
          <a:noFill/>
        </p:spPr>
        <p:txBody>
          <a:bodyPr wrap="none" rtlCol="0">
            <a:spAutoFit/>
          </a:bodyPr>
          <a:lstStyle/>
          <a:p>
            <a:r>
              <a:rPr lang="ru-RU" sz="2800" b="1" i="1" dirty="0" smtClean="0">
                <a:solidFill>
                  <a:srgbClr val="002060"/>
                </a:solidFill>
              </a:rPr>
              <a:t>2014 г., около 11 тыс. учащихся из 8 регионов</a:t>
            </a:r>
            <a:endParaRPr lang="ru-RU" sz="2800" b="1" i="1" dirty="0">
              <a:solidFill>
                <a:srgbClr val="002060"/>
              </a:solidFill>
            </a:endParaRPr>
          </a:p>
        </p:txBody>
      </p:sp>
      <p:sp>
        <p:nvSpPr>
          <p:cNvPr id="91" name="TextBox 90"/>
          <p:cNvSpPr txBox="1"/>
          <p:nvPr/>
        </p:nvSpPr>
        <p:spPr>
          <a:xfrm>
            <a:off x="107504" y="3836435"/>
            <a:ext cx="1708225" cy="307777"/>
          </a:xfrm>
          <a:prstGeom prst="rect">
            <a:avLst/>
          </a:prstGeom>
          <a:noFill/>
        </p:spPr>
        <p:txBody>
          <a:bodyPr wrap="none" rtlCol="0">
            <a:spAutoFit/>
          </a:bodyPr>
          <a:lstStyle/>
          <a:p>
            <a:r>
              <a:rPr lang="ru-RU" sz="1400" b="1" i="1" dirty="0" smtClean="0"/>
              <a:t>Процент учащихся</a:t>
            </a:r>
            <a:endParaRPr lang="ru-RU" sz="1400" b="1" i="1" dirty="0"/>
          </a:p>
        </p:txBody>
      </p:sp>
    </p:spTree>
    <p:extLst>
      <p:ext uri="{BB962C8B-B14F-4D97-AF65-F5344CB8AC3E}">
        <p14:creationId xmlns="" xmlns:p14="http://schemas.microsoft.com/office/powerpoint/2010/main" val="33540759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style>
          <a:lnRef idx="0">
            <a:schemeClr val="accent5"/>
          </a:lnRef>
          <a:fillRef idx="3">
            <a:schemeClr val="accent5"/>
          </a:fillRef>
          <a:effectRef idx="3">
            <a:schemeClr val="accent5"/>
          </a:effectRef>
          <a:fontRef idx="minor">
            <a:schemeClr val="lt1"/>
          </a:fontRef>
        </p:style>
        <p:txBody>
          <a:bodyPr>
            <a:noAutofit/>
          </a:bodyPr>
          <a:lstStyle/>
          <a:p>
            <a:r>
              <a:rPr lang="ru-RU" sz="2400" dirty="0"/>
              <a:t>Распределение отдельных классов по результатам выполнения итоговой работы по </a:t>
            </a:r>
            <a:r>
              <a:rPr lang="ru-RU" sz="2400" dirty="0" smtClean="0"/>
              <a:t>математике по </a:t>
            </a:r>
            <a:r>
              <a:rPr lang="ru-RU" sz="2400" dirty="0"/>
              <a:t>всем </a:t>
            </a:r>
            <a:r>
              <a:rPr lang="ru-RU" sz="2400" dirty="0" smtClean="0"/>
              <a:t>регионам и по Тверской  области (ФГОС)</a:t>
            </a:r>
            <a:endParaRPr lang="ru-RU" sz="2400"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8860" y="3214692"/>
            <a:ext cx="4319340" cy="1928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7752" y="1071553"/>
            <a:ext cx="4286248" cy="21181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srcRect/>
          <a:stretch>
            <a:fillRect/>
          </a:stretch>
        </p:blipFill>
        <p:spPr bwMode="auto">
          <a:xfrm>
            <a:off x="285720" y="1178709"/>
            <a:ext cx="4857784" cy="2089562"/>
          </a:xfrm>
          <a:prstGeom prst="rect">
            <a:avLst/>
          </a:prstGeom>
          <a:noFill/>
          <a:ln w="9525">
            <a:noFill/>
            <a:miter lim="800000"/>
            <a:headEnd/>
            <a:tailEnd/>
          </a:ln>
        </p:spPr>
      </p:pic>
    </p:spTree>
    <p:extLst>
      <p:ext uri="{BB962C8B-B14F-4D97-AF65-F5344CB8AC3E}">
        <p14:creationId xmlns:p14="http://schemas.microsoft.com/office/powerpoint/2010/main" xmlns="" val="17372026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Текст 2"/>
          <p:cNvSpPr>
            <a:spLocks noGrp="1"/>
          </p:cNvSpPr>
          <p:nvPr>
            <p:ph type="body" idx="1"/>
          </p:nvPr>
        </p:nvSpPr>
        <p:spPr>
          <a:xfrm>
            <a:off x="285720" y="1000114"/>
            <a:ext cx="4143375" cy="1071563"/>
          </a:xfrm>
        </p:spPr>
        <p:txBody>
          <a:bodyPr/>
          <a:lstStyle/>
          <a:p>
            <a:pPr>
              <a:lnSpc>
                <a:spcPct val="80000"/>
              </a:lnSpc>
            </a:pPr>
            <a:r>
              <a:rPr lang="ru-RU" b="0" dirty="0" smtClean="0">
                <a:solidFill>
                  <a:srgbClr val="0070C0"/>
                </a:solidFill>
              </a:rPr>
              <a:t>Факторы, влияние которых на результаты тестирования установлено</a:t>
            </a:r>
          </a:p>
        </p:txBody>
      </p:sp>
      <p:sp>
        <p:nvSpPr>
          <p:cNvPr id="18435" name="Содержимое 3"/>
          <p:cNvSpPr>
            <a:spLocks noGrp="1"/>
          </p:cNvSpPr>
          <p:nvPr>
            <p:ph sz="half" idx="2"/>
          </p:nvPr>
        </p:nvSpPr>
        <p:spPr>
          <a:xfrm>
            <a:off x="179388" y="2035969"/>
            <a:ext cx="4318000" cy="2857500"/>
          </a:xfrm>
        </p:spPr>
        <p:txBody>
          <a:bodyPr/>
          <a:lstStyle/>
          <a:p>
            <a:pPr marL="0" indent="0">
              <a:buFontTx/>
              <a:buNone/>
            </a:pPr>
            <a:r>
              <a:rPr lang="ru-RU" sz="2000" dirty="0" smtClean="0"/>
              <a:t>1. Вид образовательного учреждения (гимназия, лицей, школа и т.д.)</a:t>
            </a:r>
          </a:p>
          <a:p>
            <a:pPr marL="0" indent="0">
              <a:buFontTx/>
              <a:buNone/>
            </a:pPr>
            <a:r>
              <a:rPr lang="ru-RU" sz="2000" dirty="0" smtClean="0"/>
              <a:t>2. Квалификационная категория учителя</a:t>
            </a:r>
          </a:p>
          <a:p>
            <a:pPr marL="0" indent="0">
              <a:buFontTx/>
              <a:buNone/>
            </a:pPr>
            <a:r>
              <a:rPr lang="ru-RU" sz="2000" dirty="0" smtClean="0"/>
              <a:t>3. Создание условий для формирования и развития познавательной активности учащихся</a:t>
            </a:r>
          </a:p>
        </p:txBody>
      </p:sp>
      <p:sp>
        <p:nvSpPr>
          <p:cNvPr id="18436" name="Текст 4"/>
          <p:cNvSpPr>
            <a:spLocks noGrp="1"/>
          </p:cNvSpPr>
          <p:nvPr>
            <p:ph type="body" sz="quarter" idx="3"/>
          </p:nvPr>
        </p:nvSpPr>
        <p:spPr>
          <a:xfrm>
            <a:off x="4645025" y="1142990"/>
            <a:ext cx="4248150" cy="1214446"/>
          </a:xfrm>
        </p:spPr>
        <p:txBody>
          <a:bodyPr/>
          <a:lstStyle/>
          <a:p>
            <a:pPr>
              <a:lnSpc>
                <a:spcPct val="80000"/>
              </a:lnSpc>
            </a:pPr>
            <a:endParaRPr lang="ru-RU" b="0" dirty="0" smtClean="0">
              <a:solidFill>
                <a:srgbClr val="0070C0"/>
              </a:solidFill>
            </a:endParaRPr>
          </a:p>
          <a:p>
            <a:pPr>
              <a:lnSpc>
                <a:spcPct val="80000"/>
              </a:lnSpc>
            </a:pPr>
            <a:endParaRPr lang="ru-RU" b="0" dirty="0" smtClean="0">
              <a:solidFill>
                <a:srgbClr val="0070C0"/>
              </a:solidFill>
            </a:endParaRPr>
          </a:p>
          <a:p>
            <a:pPr>
              <a:lnSpc>
                <a:spcPct val="80000"/>
              </a:lnSpc>
            </a:pPr>
            <a:endParaRPr lang="ru-RU" b="0" dirty="0" smtClean="0">
              <a:solidFill>
                <a:srgbClr val="0070C0"/>
              </a:solidFill>
            </a:endParaRPr>
          </a:p>
          <a:p>
            <a:pPr>
              <a:lnSpc>
                <a:spcPct val="80000"/>
              </a:lnSpc>
            </a:pPr>
            <a:r>
              <a:rPr lang="ru-RU" b="0" dirty="0" smtClean="0">
                <a:solidFill>
                  <a:srgbClr val="0070C0"/>
                </a:solidFill>
              </a:rPr>
              <a:t>Факторы, влияние которых на результаты тестирования не выявлено</a:t>
            </a:r>
          </a:p>
          <a:p>
            <a:pPr>
              <a:lnSpc>
                <a:spcPct val="80000"/>
              </a:lnSpc>
            </a:pPr>
            <a:endParaRPr lang="ru-RU" b="0" dirty="0" smtClean="0">
              <a:solidFill>
                <a:srgbClr val="0070C0"/>
              </a:solidFill>
            </a:endParaRPr>
          </a:p>
        </p:txBody>
      </p:sp>
      <p:sp>
        <p:nvSpPr>
          <p:cNvPr id="6" name="Содержимое 5"/>
          <p:cNvSpPr>
            <a:spLocks noGrp="1"/>
          </p:cNvSpPr>
          <p:nvPr>
            <p:ph sz="quarter" idx="4"/>
          </p:nvPr>
        </p:nvSpPr>
        <p:spPr>
          <a:xfrm>
            <a:off x="4645025" y="2035968"/>
            <a:ext cx="4248150" cy="2558654"/>
          </a:xfrm>
        </p:spPr>
        <p:txBody>
          <a:bodyPr/>
          <a:lstStyle/>
          <a:p>
            <a:pPr marL="0" indent="0">
              <a:buFontTx/>
              <a:buNone/>
              <a:defRPr/>
            </a:pPr>
            <a:r>
              <a:rPr lang="ru-RU" sz="2000" dirty="0" smtClean="0"/>
              <a:t>1. Тип  образовательного учреждения (начальная, основная, средняя школа)</a:t>
            </a:r>
          </a:p>
          <a:p>
            <a:pPr marL="0" indent="0">
              <a:buFontTx/>
              <a:buNone/>
              <a:defRPr/>
            </a:pPr>
            <a:r>
              <a:rPr lang="ru-RU" sz="2000" dirty="0" smtClean="0"/>
              <a:t>2. Стаж учителя</a:t>
            </a:r>
          </a:p>
          <a:p>
            <a:pPr marL="0" indent="0">
              <a:buFontTx/>
              <a:buNone/>
              <a:defRPr/>
            </a:pPr>
            <a:r>
              <a:rPr lang="ru-RU" sz="2000" dirty="0" smtClean="0"/>
              <a:t>3. Число уроков по предмету (+ или – 1 урок)</a:t>
            </a:r>
          </a:p>
          <a:p>
            <a:pPr marL="0" indent="0">
              <a:buFontTx/>
              <a:buNone/>
              <a:defRPr/>
            </a:pPr>
            <a:r>
              <a:rPr lang="ru-RU" sz="2000" dirty="0" smtClean="0"/>
              <a:t>4. Продолжительность урока (40 или 45 мин)</a:t>
            </a:r>
          </a:p>
          <a:p>
            <a:pPr marL="0" indent="0">
              <a:buFontTx/>
              <a:buNone/>
              <a:defRPr/>
            </a:pPr>
            <a:r>
              <a:rPr lang="ru-RU" sz="2000" dirty="0" smtClean="0"/>
              <a:t>5. Используемый УМК</a:t>
            </a:r>
          </a:p>
          <a:p>
            <a:pPr marL="0" indent="0">
              <a:buFontTx/>
              <a:buNone/>
              <a:defRPr/>
            </a:pPr>
            <a:endParaRPr lang="ru-RU" sz="1600" dirty="0" smtClean="0"/>
          </a:p>
          <a:p>
            <a:pPr marL="0" indent="0">
              <a:buFontTx/>
              <a:buNone/>
              <a:defRPr/>
            </a:pPr>
            <a:endParaRPr lang="ru-RU" sz="1600" dirty="0" smtClean="0"/>
          </a:p>
          <a:p>
            <a:pPr marL="0" indent="0">
              <a:buFontTx/>
              <a:buNone/>
              <a:defRPr/>
            </a:pPr>
            <a:endParaRPr lang="ru-RU" sz="2000" dirty="0" smtClean="0"/>
          </a:p>
          <a:p>
            <a:pPr>
              <a:buFontTx/>
              <a:buNone/>
              <a:defRPr/>
            </a:pPr>
            <a:endParaRPr lang="ru-RU" sz="2000" dirty="0"/>
          </a:p>
        </p:txBody>
      </p:sp>
      <p:sp>
        <p:nvSpPr>
          <p:cNvPr id="18438" name="Rectangle 3"/>
          <p:cNvSpPr>
            <a:spLocks noGrp="1" noChangeArrowheads="1"/>
          </p:cNvSpPr>
          <p:nvPr>
            <p:ph type="title"/>
          </p:nvPr>
        </p:nvSpPr>
        <p:spPr>
          <a:xfrm>
            <a:off x="142875" y="1"/>
            <a:ext cx="9001125" cy="928676"/>
          </a:xfrm>
          <a:noFill/>
        </p:spPr>
        <p:txBody>
          <a:bodyPr/>
          <a:lstStyle/>
          <a:p>
            <a:pPr algn="just">
              <a:lnSpc>
                <a:spcPct val="80000"/>
              </a:lnSpc>
            </a:pPr>
            <a:r>
              <a:rPr lang="ru-RU" sz="2800" dirty="0" smtClean="0"/>
              <a:t>Характер связи отдельных факторов, характеризующих систему образования, и образовательных достижений</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323528" y="123478"/>
            <a:ext cx="8496176" cy="1008112"/>
          </a:xfrm>
        </p:spPr>
        <p:txBody>
          <a:bodyPr/>
          <a:lstStyle/>
          <a:p>
            <a:pPr marL="0" indent="0"/>
            <a:r>
              <a:rPr lang="ru-RU" sz="3200" dirty="0" smtClean="0">
                <a:solidFill>
                  <a:schemeClr val="bg1"/>
                </a:solidFill>
                <a:latin typeface="Arial" pitchFamily="34" charset="0"/>
              </a:rPr>
              <a:t>Важнейшие факторы, влияющие на достижение более высоких результатов:</a:t>
            </a:r>
          </a:p>
        </p:txBody>
      </p:sp>
      <p:sp>
        <p:nvSpPr>
          <p:cNvPr id="5" name="Объект 1"/>
          <p:cNvSpPr txBox="1">
            <a:spLocks/>
          </p:cNvSpPr>
          <p:nvPr/>
        </p:nvSpPr>
        <p:spPr bwMode="auto">
          <a:xfrm>
            <a:off x="107504" y="1500180"/>
            <a:ext cx="9001000" cy="3159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lnSpc>
                <a:spcPct val="90000"/>
              </a:lnSpc>
              <a:buFont typeface="Wingdings" pitchFamily="2" charset="2"/>
              <a:buChar char="ü"/>
            </a:pPr>
            <a:r>
              <a:rPr lang="ru-RU" sz="2800" b="1" dirty="0" smtClean="0">
                <a:solidFill>
                  <a:schemeClr val="tx1"/>
                </a:solidFill>
                <a:latin typeface="+mj-lt"/>
              </a:rPr>
              <a:t>развитие познавательной активности учащихся,</a:t>
            </a:r>
          </a:p>
          <a:p>
            <a:pPr marL="514350" indent="-514350" algn="just">
              <a:lnSpc>
                <a:spcPct val="90000"/>
              </a:lnSpc>
              <a:buFont typeface="Wingdings" pitchFamily="2" charset="2"/>
              <a:buChar char="ü"/>
            </a:pPr>
            <a:endParaRPr lang="ru-RU" sz="2800" b="1" dirty="0" smtClean="0">
              <a:solidFill>
                <a:schemeClr val="tx1"/>
              </a:solidFill>
              <a:latin typeface="+mj-lt"/>
            </a:endParaRPr>
          </a:p>
          <a:p>
            <a:pPr marL="514350" indent="-514350" algn="just">
              <a:lnSpc>
                <a:spcPct val="90000"/>
              </a:lnSpc>
              <a:buFont typeface="Wingdings" pitchFamily="2" charset="2"/>
              <a:buChar char="ü"/>
            </a:pPr>
            <a:r>
              <a:rPr lang="ru-RU" sz="2800" b="1" dirty="0" smtClean="0">
                <a:solidFill>
                  <a:schemeClr val="tx1"/>
                </a:solidFill>
                <a:latin typeface="+mj-lt"/>
              </a:rPr>
              <a:t>развитие навыков смыслового чтения,</a:t>
            </a:r>
          </a:p>
          <a:p>
            <a:pPr marL="514350" indent="-514350" algn="just">
              <a:lnSpc>
                <a:spcPct val="90000"/>
              </a:lnSpc>
              <a:buFont typeface="Wingdings" pitchFamily="2" charset="2"/>
              <a:buChar char="ü"/>
            </a:pPr>
            <a:endParaRPr lang="ru-RU" sz="2800" b="1" dirty="0" smtClean="0">
              <a:solidFill>
                <a:schemeClr val="tx1"/>
              </a:solidFill>
              <a:latin typeface="+mj-lt"/>
            </a:endParaRPr>
          </a:p>
          <a:p>
            <a:pPr marL="514350" indent="-514350" algn="just">
              <a:lnSpc>
                <a:spcPct val="90000"/>
              </a:lnSpc>
              <a:buFont typeface="Wingdings" pitchFamily="2" charset="2"/>
              <a:buChar char="ü"/>
            </a:pPr>
            <a:r>
              <a:rPr lang="ru-RU" sz="2800" b="1" dirty="0" smtClean="0">
                <a:solidFill>
                  <a:schemeClr val="tx1"/>
                </a:solidFill>
                <a:latin typeface="+mj-lt"/>
              </a:rPr>
              <a:t>участие детей в учебной проектной и исследовательской деятельности</a:t>
            </a:r>
          </a:p>
          <a:p>
            <a:pPr algn="just"/>
            <a:endParaRPr lang="ru-RU"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p:cNvSpPr>
            <a:spLocks noChangeArrowheads="1"/>
          </p:cNvSpPr>
          <p:nvPr/>
        </p:nvSpPr>
        <p:spPr bwMode="gray">
          <a:xfrm>
            <a:off x="179512" y="60471"/>
            <a:ext cx="8892988" cy="756084"/>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Оценка качества начального образования.</a:t>
            </a:r>
          </a:p>
          <a:p>
            <a:pPr algn="ctr" eaLnBrk="1" hangingPunct="1">
              <a:lnSpc>
                <a:spcPct val="85000"/>
              </a:lnSpc>
              <a:defRPr/>
            </a:pPr>
            <a:r>
              <a:rPr lang="ru-RU" sz="3000" b="1" dirty="0" smtClean="0">
                <a:solidFill>
                  <a:schemeClr val="tx2"/>
                </a:solidFill>
                <a:effectLst>
                  <a:outerShdw blurRad="38100" dist="38100" dir="2700000" algn="tl">
                    <a:srgbClr val="000000"/>
                  </a:outerShdw>
                </a:effectLst>
              </a:rPr>
              <a:t>Развитие познавательной активности, 2013</a:t>
            </a:r>
            <a:endParaRPr lang="ru-RU" sz="2400" b="1" dirty="0">
              <a:solidFill>
                <a:srgbClr val="FFFF00"/>
              </a:solidFill>
              <a:effectLst>
                <a:outerShdw blurRad="38100" dist="38100" dir="2700000" algn="tl">
                  <a:srgbClr val="000000"/>
                </a:outerShdw>
              </a:effectLst>
            </a:endParaRPr>
          </a:p>
        </p:txBody>
      </p:sp>
      <p:sp>
        <p:nvSpPr>
          <p:cNvPr id="8" name="Прямоугольник 7"/>
          <p:cNvSpPr/>
          <p:nvPr/>
        </p:nvSpPr>
        <p:spPr bwMode="auto">
          <a:xfrm>
            <a:off x="2478049" y="1609925"/>
            <a:ext cx="432000" cy="459051"/>
          </a:xfrm>
          <a:prstGeom prst="rect">
            <a:avLst/>
          </a:prstGeom>
          <a:solidFill>
            <a:schemeClr val="bg1">
              <a:lumMod val="5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rPr>
              <a:t>12</a:t>
            </a:r>
          </a:p>
        </p:txBody>
      </p:sp>
      <p:sp>
        <p:nvSpPr>
          <p:cNvPr id="10" name="TextBox 9"/>
          <p:cNvSpPr txBox="1"/>
          <p:nvPr/>
        </p:nvSpPr>
        <p:spPr>
          <a:xfrm>
            <a:off x="91059" y="1689409"/>
            <a:ext cx="2268252" cy="400110"/>
          </a:xfrm>
          <a:prstGeom prst="rect">
            <a:avLst/>
          </a:prstGeom>
          <a:noFill/>
        </p:spPr>
        <p:txBody>
          <a:bodyPr wrap="square" rtlCol="0">
            <a:spAutoFit/>
          </a:bodyPr>
          <a:lstStyle/>
          <a:p>
            <a:r>
              <a:rPr lang="ru-RU" sz="2000" b="1" dirty="0" smtClean="0"/>
              <a:t>МАТЕМАТИКА</a:t>
            </a:r>
            <a:endParaRPr lang="ru-RU" sz="2000" b="1" dirty="0"/>
          </a:p>
        </p:txBody>
      </p:sp>
      <p:sp>
        <p:nvSpPr>
          <p:cNvPr id="11" name="TextBox 10"/>
          <p:cNvSpPr txBox="1"/>
          <p:nvPr/>
        </p:nvSpPr>
        <p:spPr>
          <a:xfrm>
            <a:off x="79016" y="2368793"/>
            <a:ext cx="2268252" cy="400110"/>
          </a:xfrm>
          <a:prstGeom prst="rect">
            <a:avLst/>
          </a:prstGeom>
          <a:noFill/>
        </p:spPr>
        <p:txBody>
          <a:bodyPr wrap="square" rtlCol="0">
            <a:spAutoFit/>
          </a:bodyPr>
          <a:lstStyle/>
          <a:p>
            <a:r>
              <a:rPr lang="ru-RU" sz="2000" b="1" dirty="0" smtClean="0">
                <a:solidFill>
                  <a:srgbClr val="FFC000"/>
                </a:solidFill>
              </a:rPr>
              <a:t>РУССКИЙ ЯЗЫК</a:t>
            </a:r>
            <a:endParaRPr lang="ru-RU" sz="2000" b="1" dirty="0">
              <a:solidFill>
                <a:srgbClr val="FFC000"/>
              </a:solidFill>
            </a:endParaRPr>
          </a:p>
        </p:txBody>
      </p:sp>
      <p:sp>
        <p:nvSpPr>
          <p:cNvPr id="12" name="Прямоугольник 11"/>
          <p:cNvSpPr/>
          <p:nvPr/>
        </p:nvSpPr>
        <p:spPr bwMode="auto">
          <a:xfrm>
            <a:off x="2852720" y="2287610"/>
            <a:ext cx="2124000" cy="459051"/>
          </a:xfrm>
          <a:prstGeom prst="rect">
            <a:avLst/>
          </a:prstGeom>
          <a:solidFill>
            <a:schemeClr val="tx2">
              <a:lumMod val="5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rPr>
              <a:t>59</a:t>
            </a:r>
          </a:p>
        </p:txBody>
      </p:sp>
      <p:sp>
        <p:nvSpPr>
          <p:cNvPr id="15" name="Прямоугольник 14"/>
          <p:cNvSpPr/>
          <p:nvPr/>
        </p:nvSpPr>
        <p:spPr bwMode="auto">
          <a:xfrm>
            <a:off x="2924721" y="1609925"/>
            <a:ext cx="2052000" cy="459051"/>
          </a:xfrm>
          <a:prstGeom prst="rect">
            <a:avLst/>
          </a:prstGeom>
          <a:solidFill>
            <a:schemeClr val="tx2">
              <a:lumMod val="5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rPr>
              <a:t>57</a:t>
            </a:r>
          </a:p>
        </p:txBody>
      </p:sp>
      <p:sp>
        <p:nvSpPr>
          <p:cNvPr id="16" name="Прямоугольник 15"/>
          <p:cNvSpPr/>
          <p:nvPr/>
        </p:nvSpPr>
        <p:spPr bwMode="auto">
          <a:xfrm>
            <a:off x="2420721" y="2289335"/>
            <a:ext cx="432000" cy="459000"/>
          </a:xfrm>
          <a:prstGeom prst="rect">
            <a:avLst/>
          </a:prstGeom>
          <a:solidFill>
            <a:schemeClr val="bg1">
              <a:lumMod val="5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rPr>
              <a:t>12</a:t>
            </a:r>
          </a:p>
        </p:txBody>
      </p:sp>
      <p:sp>
        <p:nvSpPr>
          <p:cNvPr id="20" name="Прямоугольник 19"/>
          <p:cNvSpPr/>
          <p:nvPr/>
        </p:nvSpPr>
        <p:spPr bwMode="auto">
          <a:xfrm>
            <a:off x="4976720" y="1609925"/>
            <a:ext cx="1044000" cy="459051"/>
          </a:xfrm>
          <a:prstGeom prst="rect">
            <a:avLst/>
          </a:prstGeom>
          <a:solidFill>
            <a:schemeClr val="accent6">
              <a:lumMod val="40000"/>
              <a:lumOff val="6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2060"/>
                </a:solidFill>
                <a:effectLst/>
                <a:latin typeface="Arial" charset="0"/>
              </a:rPr>
              <a:t>29</a:t>
            </a:r>
          </a:p>
        </p:txBody>
      </p:sp>
      <p:sp>
        <p:nvSpPr>
          <p:cNvPr id="21" name="Прямоугольник 20"/>
          <p:cNvSpPr/>
          <p:nvPr/>
        </p:nvSpPr>
        <p:spPr bwMode="auto">
          <a:xfrm>
            <a:off x="4976721" y="2293841"/>
            <a:ext cx="972000" cy="459051"/>
          </a:xfrm>
          <a:prstGeom prst="rect">
            <a:avLst/>
          </a:prstGeom>
          <a:solidFill>
            <a:schemeClr val="accent6">
              <a:lumMod val="40000"/>
              <a:lumOff val="6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2060"/>
                </a:solidFill>
                <a:effectLst/>
                <a:latin typeface="Arial" charset="0"/>
              </a:rPr>
              <a:t>27</a:t>
            </a:r>
          </a:p>
        </p:txBody>
      </p:sp>
      <p:sp>
        <p:nvSpPr>
          <p:cNvPr id="23" name="Прямоугольник 22"/>
          <p:cNvSpPr/>
          <p:nvPr/>
        </p:nvSpPr>
        <p:spPr bwMode="auto">
          <a:xfrm>
            <a:off x="6020719" y="1609925"/>
            <a:ext cx="108000" cy="459051"/>
          </a:xfrm>
          <a:prstGeom prst="rect">
            <a:avLst/>
          </a:prstGeom>
          <a:solidFill>
            <a:srgbClr val="FF0000"/>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bg2"/>
                </a:solidFill>
                <a:effectLst/>
                <a:latin typeface="Arial" charset="0"/>
              </a:rPr>
              <a:t>2</a:t>
            </a:r>
          </a:p>
        </p:txBody>
      </p:sp>
      <p:sp>
        <p:nvSpPr>
          <p:cNvPr id="24" name="Прямоугольник 23"/>
          <p:cNvSpPr/>
          <p:nvPr/>
        </p:nvSpPr>
        <p:spPr bwMode="auto">
          <a:xfrm>
            <a:off x="5948719" y="2287610"/>
            <a:ext cx="72000" cy="459051"/>
          </a:xfrm>
          <a:prstGeom prst="rect">
            <a:avLst/>
          </a:prstGeom>
          <a:solidFill>
            <a:srgbClr val="FF0000"/>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bg2"/>
                </a:solidFill>
                <a:effectLst/>
                <a:latin typeface="Arial" charset="0"/>
              </a:rPr>
              <a:t>1</a:t>
            </a:r>
          </a:p>
        </p:txBody>
      </p:sp>
      <p:cxnSp>
        <p:nvCxnSpPr>
          <p:cNvPr id="27" name="Прямая соединительная линия 26"/>
          <p:cNvCxnSpPr/>
          <p:nvPr/>
        </p:nvCxnSpPr>
        <p:spPr bwMode="auto">
          <a:xfrm>
            <a:off x="4976720" y="1410621"/>
            <a:ext cx="0" cy="1620180"/>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sp>
        <p:nvSpPr>
          <p:cNvPr id="32" name="Прямоугольник 31"/>
          <p:cNvSpPr/>
          <p:nvPr/>
        </p:nvSpPr>
        <p:spPr bwMode="auto">
          <a:xfrm>
            <a:off x="2420721" y="1119602"/>
            <a:ext cx="5715676" cy="28494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Уровень показателя условий для формирования</a:t>
            </a:r>
          </a:p>
          <a:p>
            <a:pPr>
              <a:lnSpc>
                <a:spcPct val="80000"/>
              </a:lnSpc>
            </a:pPr>
            <a:r>
              <a:rPr lang="ru-RU" sz="1600" b="1" i="1" dirty="0" smtClean="0">
                <a:solidFill>
                  <a:srgbClr val="002060"/>
                </a:solidFill>
                <a:latin typeface="Arial" charset="0"/>
              </a:rPr>
              <a:t>познавательной </a:t>
            </a:r>
            <a:r>
              <a:rPr kumimoji="0" lang="ru-RU" sz="1600" b="1" i="1" u="none" strike="noStrike" cap="none" normalizeH="0" baseline="0" dirty="0" smtClean="0">
                <a:ln>
                  <a:noFill/>
                </a:ln>
                <a:solidFill>
                  <a:srgbClr val="002060"/>
                </a:solidFill>
                <a:effectLst/>
                <a:latin typeface="Arial" charset="0"/>
              </a:rPr>
              <a:t>активности учащихся</a:t>
            </a:r>
          </a:p>
        </p:txBody>
      </p:sp>
      <p:sp>
        <p:nvSpPr>
          <p:cNvPr id="35" name="Прямоугольник 34"/>
          <p:cNvSpPr/>
          <p:nvPr/>
        </p:nvSpPr>
        <p:spPr bwMode="auto">
          <a:xfrm>
            <a:off x="2387495" y="4563442"/>
            <a:ext cx="6000930" cy="522567"/>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Средний балл (в % от выполнения работы) для разных</a:t>
            </a:r>
          </a:p>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показателей уровня </a:t>
            </a:r>
            <a:r>
              <a:rPr lang="ru-RU" sz="1600" b="1" i="1" dirty="0" smtClean="0">
                <a:solidFill>
                  <a:srgbClr val="002060"/>
                </a:solidFill>
                <a:latin typeface="Arial" charset="0"/>
              </a:rPr>
              <a:t>условий для формирования</a:t>
            </a:r>
          </a:p>
          <a:p>
            <a:pPr marL="0" marR="0" indent="0" defTabSz="914400" rtl="0" eaLnBrk="0" fontAlgn="base" latinLnBrk="0" hangingPunct="0">
              <a:lnSpc>
                <a:spcPct val="80000"/>
              </a:lnSpc>
              <a:spcBef>
                <a:spcPct val="0"/>
              </a:spcBef>
              <a:spcAft>
                <a:spcPct val="0"/>
              </a:spcAft>
              <a:buClrTx/>
              <a:buSzTx/>
              <a:buFontTx/>
              <a:buNone/>
              <a:tabLst/>
            </a:pPr>
            <a:r>
              <a:rPr lang="ru-RU" sz="1600" b="1" i="1" dirty="0" smtClean="0">
                <a:solidFill>
                  <a:srgbClr val="002060"/>
                </a:solidFill>
                <a:latin typeface="Arial" charset="0"/>
              </a:rPr>
              <a:t>познавательной активности учащихся</a:t>
            </a:r>
            <a:r>
              <a:rPr kumimoji="0" lang="ru-RU" sz="1600" b="1" i="1" u="none" strike="noStrike" cap="none" normalizeH="0" baseline="0" dirty="0" smtClean="0">
                <a:ln>
                  <a:noFill/>
                </a:ln>
                <a:solidFill>
                  <a:srgbClr val="002060"/>
                </a:solidFill>
                <a:effectLst/>
                <a:latin typeface="Arial" charset="0"/>
              </a:rPr>
              <a:t> </a:t>
            </a:r>
          </a:p>
        </p:txBody>
      </p:sp>
      <p:cxnSp>
        <p:nvCxnSpPr>
          <p:cNvPr id="60" name="Прямая соединительная линия 59"/>
          <p:cNvCxnSpPr>
            <a:stCxn id="80" idx="3"/>
          </p:cNvCxnSpPr>
          <p:nvPr/>
        </p:nvCxnSpPr>
        <p:spPr bwMode="auto">
          <a:xfrm flipH="1">
            <a:off x="2671056" y="4009500"/>
            <a:ext cx="1270865" cy="200025"/>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67" name="Прямая соединительная линия 66"/>
          <p:cNvCxnSpPr>
            <a:stCxn id="80" idx="2"/>
            <a:endCxn id="78" idx="0"/>
          </p:cNvCxnSpPr>
          <p:nvPr/>
        </p:nvCxnSpPr>
        <p:spPr bwMode="auto">
          <a:xfrm flipH="1">
            <a:off x="2636722" y="4077000"/>
            <a:ext cx="1215199" cy="139896"/>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sp>
        <p:nvSpPr>
          <p:cNvPr id="50184" name="Прямоугольная выноска 50183"/>
          <p:cNvSpPr/>
          <p:nvPr/>
        </p:nvSpPr>
        <p:spPr bwMode="auto">
          <a:xfrm>
            <a:off x="380542" y="1038305"/>
            <a:ext cx="1368152" cy="447537"/>
          </a:xfrm>
          <a:prstGeom prst="wedgeRectCallout">
            <a:avLst>
              <a:gd name="adj1" fmla="val 91950"/>
              <a:gd name="adj2" fmla="val 100845"/>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600" b="0" i="1" u="none" strike="noStrike" cap="none" normalizeH="0" baseline="0" dirty="0" smtClean="0">
                <a:ln>
                  <a:noFill/>
                </a:ln>
                <a:solidFill>
                  <a:srgbClr val="002060"/>
                </a:solidFill>
                <a:effectLst/>
                <a:latin typeface="Arial" charset="0"/>
              </a:rPr>
              <a:t>Процент</a:t>
            </a:r>
          </a:p>
          <a:p>
            <a:pPr marL="0" marR="0" indent="0" algn="ctr" defTabSz="914400" rtl="0" eaLnBrk="0" fontAlgn="base" latinLnBrk="0" hangingPunct="0">
              <a:lnSpc>
                <a:spcPct val="100000"/>
              </a:lnSpc>
              <a:spcBef>
                <a:spcPct val="0"/>
              </a:spcBef>
              <a:spcAft>
                <a:spcPct val="0"/>
              </a:spcAft>
              <a:buClrTx/>
              <a:buSzTx/>
              <a:buFontTx/>
              <a:buNone/>
              <a:tabLst/>
            </a:pPr>
            <a:r>
              <a:rPr lang="ru-RU" sz="1600" i="1" dirty="0" smtClean="0">
                <a:solidFill>
                  <a:srgbClr val="002060"/>
                </a:solidFill>
                <a:latin typeface="Arial" charset="0"/>
              </a:rPr>
              <a:t>учащихся</a:t>
            </a:r>
            <a:endParaRPr kumimoji="0" lang="ru-RU" sz="1600" b="0" i="1" u="none" strike="noStrike" cap="none" normalizeH="0" baseline="0" dirty="0" smtClean="0">
              <a:ln>
                <a:noFill/>
              </a:ln>
              <a:solidFill>
                <a:srgbClr val="002060"/>
              </a:solidFill>
              <a:effectLst/>
              <a:latin typeface="Arial" charset="0"/>
            </a:endParaRPr>
          </a:p>
        </p:txBody>
      </p:sp>
      <p:sp>
        <p:nvSpPr>
          <p:cNvPr id="71" name="Прямоугольник 70"/>
          <p:cNvSpPr/>
          <p:nvPr/>
        </p:nvSpPr>
        <p:spPr bwMode="auto">
          <a:xfrm>
            <a:off x="7133914" y="3510635"/>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2" name="Ромб 71"/>
          <p:cNvSpPr/>
          <p:nvPr/>
        </p:nvSpPr>
        <p:spPr bwMode="auto">
          <a:xfrm>
            <a:off x="7133914" y="3747731"/>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3" name="Прямоугольник 72"/>
          <p:cNvSpPr/>
          <p:nvPr/>
        </p:nvSpPr>
        <p:spPr bwMode="auto">
          <a:xfrm>
            <a:off x="7324775" y="3698455"/>
            <a:ext cx="1527621"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rgbClr val="FFC000"/>
                </a:solidFill>
                <a:latin typeface="Arial" charset="0"/>
              </a:rPr>
              <a:t>Русский язык</a:t>
            </a:r>
            <a:endParaRPr kumimoji="0" lang="ru-RU" sz="1600" b="1" i="0" u="none" strike="noStrike" cap="none" normalizeH="0" baseline="0" dirty="0" smtClean="0">
              <a:ln>
                <a:noFill/>
              </a:ln>
              <a:solidFill>
                <a:srgbClr val="FFC000"/>
              </a:solidFill>
              <a:effectLst/>
              <a:latin typeface="Arial" charset="0"/>
            </a:endParaRPr>
          </a:p>
        </p:txBody>
      </p:sp>
      <p:sp>
        <p:nvSpPr>
          <p:cNvPr id="74" name="Прямоугольник 73"/>
          <p:cNvSpPr/>
          <p:nvPr/>
        </p:nvSpPr>
        <p:spPr bwMode="auto">
          <a:xfrm>
            <a:off x="7324774" y="3447823"/>
            <a:ext cx="163971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Математика</a:t>
            </a:r>
            <a:endParaRPr kumimoji="0" lang="ru-RU" sz="1600" b="1" i="0" u="none" strike="noStrike" cap="none" normalizeH="0" baseline="0" dirty="0" smtClean="0">
              <a:ln>
                <a:noFill/>
              </a:ln>
              <a:solidFill>
                <a:schemeClr val="tx1"/>
              </a:solidFill>
              <a:effectLst/>
              <a:latin typeface="Arial" charset="0"/>
            </a:endParaRPr>
          </a:p>
        </p:txBody>
      </p:sp>
      <p:sp>
        <p:nvSpPr>
          <p:cNvPr id="77" name="Прямоугольник 76"/>
          <p:cNvSpPr/>
          <p:nvPr/>
        </p:nvSpPr>
        <p:spPr bwMode="auto">
          <a:xfrm>
            <a:off x="2564721" y="4155525"/>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8" name="Ромб 77"/>
          <p:cNvSpPr/>
          <p:nvPr/>
        </p:nvSpPr>
        <p:spPr bwMode="auto">
          <a:xfrm>
            <a:off x="2546721" y="4216896"/>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9" name="Прямоугольник 78"/>
          <p:cNvSpPr/>
          <p:nvPr/>
        </p:nvSpPr>
        <p:spPr bwMode="auto">
          <a:xfrm>
            <a:off x="3779920" y="3996000"/>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0" name="Ромб 79"/>
          <p:cNvSpPr/>
          <p:nvPr/>
        </p:nvSpPr>
        <p:spPr bwMode="auto">
          <a:xfrm>
            <a:off x="3761920" y="3942000"/>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1" name="Прямоугольник 80"/>
          <p:cNvSpPr/>
          <p:nvPr/>
        </p:nvSpPr>
        <p:spPr bwMode="auto">
          <a:xfrm>
            <a:off x="5370505" y="3705871"/>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2" name="Ромб 81"/>
          <p:cNvSpPr/>
          <p:nvPr/>
        </p:nvSpPr>
        <p:spPr bwMode="auto">
          <a:xfrm>
            <a:off x="5334505" y="3746372"/>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3" name="Ромб 82"/>
          <p:cNvSpPr/>
          <p:nvPr/>
        </p:nvSpPr>
        <p:spPr bwMode="auto">
          <a:xfrm>
            <a:off x="5374235" y="3739500"/>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4" name="Ромб 83"/>
          <p:cNvSpPr/>
          <p:nvPr/>
        </p:nvSpPr>
        <p:spPr bwMode="auto">
          <a:xfrm>
            <a:off x="5377965" y="3746372"/>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5" name="Прямоугольник 84"/>
          <p:cNvSpPr/>
          <p:nvPr/>
        </p:nvSpPr>
        <p:spPr bwMode="auto">
          <a:xfrm>
            <a:off x="6156184" y="3298969"/>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6" name="Ромб 85"/>
          <p:cNvSpPr/>
          <p:nvPr/>
        </p:nvSpPr>
        <p:spPr bwMode="auto">
          <a:xfrm>
            <a:off x="6138184" y="3267000"/>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cxnSp>
        <p:nvCxnSpPr>
          <p:cNvPr id="89" name="Прямая соединительная линия 88"/>
          <p:cNvCxnSpPr>
            <a:stCxn id="84" idx="0"/>
          </p:cNvCxnSpPr>
          <p:nvPr/>
        </p:nvCxnSpPr>
        <p:spPr bwMode="auto">
          <a:xfrm flipH="1">
            <a:off x="3860889" y="3746371"/>
            <a:ext cx="1607077" cy="319577"/>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91" name="Прямая соединительная линия 90"/>
          <p:cNvCxnSpPr>
            <a:stCxn id="85" idx="2"/>
          </p:cNvCxnSpPr>
          <p:nvPr/>
        </p:nvCxnSpPr>
        <p:spPr bwMode="auto">
          <a:xfrm flipH="1">
            <a:off x="5437652" y="3406969"/>
            <a:ext cx="790532" cy="332531"/>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94" name="Прямая соединительная линия 93"/>
          <p:cNvCxnSpPr>
            <a:stCxn id="84" idx="3"/>
          </p:cNvCxnSpPr>
          <p:nvPr/>
        </p:nvCxnSpPr>
        <p:spPr bwMode="auto">
          <a:xfrm flipH="1">
            <a:off x="3795176" y="3813872"/>
            <a:ext cx="1762789" cy="222959"/>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97" name="Прямая соединительная линия 96"/>
          <p:cNvCxnSpPr>
            <a:stCxn id="85" idx="2"/>
          </p:cNvCxnSpPr>
          <p:nvPr/>
        </p:nvCxnSpPr>
        <p:spPr bwMode="auto">
          <a:xfrm flipH="1">
            <a:off x="5457612" y="3406970"/>
            <a:ext cx="770573" cy="418919"/>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sp>
        <p:nvSpPr>
          <p:cNvPr id="50196" name="Стрелка вниз 50195"/>
          <p:cNvSpPr/>
          <p:nvPr/>
        </p:nvSpPr>
        <p:spPr bwMode="auto">
          <a:xfrm>
            <a:off x="2546721" y="2781000"/>
            <a:ext cx="144000" cy="351000"/>
          </a:xfrm>
          <a:prstGeom prst="down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4" name="Стрелка вниз 103"/>
          <p:cNvSpPr/>
          <p:nvPr/>
        </p:nvSpPr>
        <p:spPr bwMode="auto">
          <a:xfrm>
            <a:off x="3743920" y="2781000"/>
            <a:ext cx="144000" cy="351000"/>
          </a:xfrm>
          <a:prstGeom prst="down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5" name="Стрелка вниз 104"/>
          <p:cNvSpPr/>
          <p:nvPr/>
        </p:nvSpPr>
        <p:spPr bwMode="auto">
          <a:xfrm>
            <a:off x="5347652" y="2781000"/>
            <a:ext cx="144000" cy="351000"/>
          </a:xfrm>
          <a:prstGeom prst="down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6" name="Стрелка вниз 105"/>
          <p:cNvSpPr/>
          <p:nvPr/>
        </p:nvSpPr>
        <p:spPr bwMode="auto">
          <a:xfrm>
            <a:off x="6156184" y="2781000"/>
            <a:ext cx="144000" cy="351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7" name="Прямоугольник 106"/>
          <p:cNvSpPr/>
          <p:nvPr/>
        </p:nvSpPr>
        <p:spPr bwMode="auto">
          <a:xfrm>
            <a:off x="2492721" y="3920512"/>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59</a:t>
            </a:r>
          </a:p>
        </p:txBody>
      </p:sp>
      <p:sp>
        <p:nvSpPr>
          <p:cNvPr id="108" name="Прямоугольник 107"/>
          <p:cNvSpPr/>
          <p:nvPr/>
        </p:nvSpPr>
        <p:spPr bwMode="auto">
          <a:xfrm>
            <a:off x="2495217" y="435769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57</a:t>
            </a:r>
          </a:p>
        </p:txBody>
      </p:sp>
      <p:sp>
        <p:nvSpPr>
          <p:cNvPr id="109" name="Прямоугольник 108"/>
          <p:cNvSpPr/>
          <p:nvPr/>
        </p:nvSpPr>
        <p:spPr bwMode="auto">
          <a:xfrm>
            <a:off x="3703392" y="3726225"/>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63</a:t>
            </a:r>
          </a:p>
        </p:txBody>
      </p:sp>
      <p:sp>
        <p:nvSpPr>
          <p:cNvPr id="110" name="Прямоугольник 109"/>
          <p:cNvSpPr/>
          <p:nvPr/>
        </p:nvSpPr>
        <p:spPr bwMode="auto">
          <a:xfrm>
            <a:off x="3703392" y="4169025"/>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62</a:t>
            </a:r>
          </a:p>
        </p:txBody>
      </p:sp>
      <p:sp>
        <p:nvSpPr>
          <p:cNvPr id="111" name="Прямоугольник 110"/>
          <p:cNvSpPr/>
          <p:nvPr/>
        </p:nvSpPr>
        <p:spPr bwMode="auto">
          <a:xfrm>
            <a:off x="5293652" y="3434741"/>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67</a:t>
            </a:r>
          </a:p>
        </p:txBody>
      </p:sp>
      <p:sp>
        <p:nvSpPr>
          <p:cNvPr id="112" name="Прямоугольник 111"/>
          <p:cNvSpPr/>
          <p:nvPr/>
        </p:nvSpPr>
        <p:spPr bwMode="auto">
          <a:xfrm>
            <a:off x="5214942" y="401837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66</a:t>
            </a:r>
          </a:p>
        </p:txBody>
      </p:sp>
      <p:sp>
        <p:nvSpPr>
          <p:cNvPr id="113" name="Прямоугольник 112"/>
          <p:cNvSpPr/>
          <p:nvPr/>
        </p:nvSpPr>
        <p:spPr bwMode="auto">
          <a:xfrm>
            <a:off x="6228184" y="3505511"/>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74</a:t>
            </a:r>
          </a:p>
        </p:txBody>
      </p:sp>
      <p:sp>
        <p:nvSpPr>
          <p:cNvPr id="114" name="Прямоугольник 113"/>
          <p:cNvSpPr/>
          <p:nvPr/>
        </p:nvSpPr>
        <p:spPr bwMode="auto">
          <a:xfrm>
            <a:off x="6228184" y="313277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75</a:t>
            </a:r>
          </a:p>
        </p:txBody>
      </p:sp>
      <p:sp>
        <p:nvSpPr>
          <p:cNvPr id="50197" name="Овал 50196"/>
          <p:cNvSpPr/>
          <p:nvPr/>
        </p:nvSpPr>
        <p:spPr bwMode="auto">
          <a:xfrm>
            <a:off x="3561628" y="3527387"/>
            <a:ext cx="652584" cy="1036055"/>
          </a:xfrm>
          <a:prstGeom prst="ellipse">
            <a:avLst/>
          </a:prstGeom>
          <a:noFill/>
          <a:ln w="190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24" name="Прямоугольник 123"/>
          <p:cNvSpPr/>
          <p:nvPr/>
        </p:nvSpPr>
        <p:spPr bwMode="auto">
          <a:xfrm>
            <a:off x="7106558" y="1594910"/>
            <a:ext cx="252000" cy="189000"/>
          </a:xfrm>
          <a:prstGeom prst="rect">
            <a:avLst/>
          </a:prstGeom>
          <a:solidFill>
            <a:schemeClr val="bg1">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25" name="Прямоугольник 124"/>
          <p:cNvSpPr/>
          <p:nvPr/>
        </p:nvSpPr>
        <p:spPr bwMode="auto">
          <a:xfrm>
            <a:off x="7416316" y="1567139"/>
            <a:ext cx="165618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charset="0"/>
              </a:rPr>
              <a:t>Недостаточный</a:t>
            </a:r>
          </a:p>
        </p:txBody>
      </p:sp>
      <p:sp>
        <p:nvSpPr>
          <p:cNvPr id="126" name="Прямоугольник 125"/>
          <p:cNvSpPr/>
          <p:nvPr/>
        </p:nvSpPr>
        <p:spPr bwMode="auto">
          <a:xfrm>
            <a:off x="7119774" y="1894992"/>
            <a:ext cx="252000" cy="189000"/>
          </a:xfrm>
          <a:prstGeom prst="rect">
            <a:avLst/>
          </a:prstGeom>
          <a:solidFill>
            <a:schemeClr val="tx2">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27" name="Прямоугольник 126"/>
          <p:cNvSpPr/>
          <p:nvPr/>
        </p:nvSpPr>
        <p:spPr bwMode="auto">
          <a:xfrm>
            <a:off x="7416316" y="1867222"/>
            <a:ext cx="165618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Низкий</a:t>
            </a:r>
            <a:endParaRPr kumimoji="0" lang="ru-RU" sz="1600" b="1" i="0" u="none" strike="noStrike" cap="none" normalizeH="0" baseline="0" dirty="0" smtClean="0">
              <a:ln>
                <a:noFill/>
              </a:ln>
              <a:solidFill>
                <a:schemeClr val="tx1"/>
              </a:solidFill>
              <a:effectLst/>
              <a:latin typeface="Arial" charset="0"/>
            </a:endParaRPr>
          </a:p>
        </p:txBody>
      </p:sp>
      <p:sp>
        <p:nvSpPr>
          <p:cNvPr id="128" name="Прямоугольник 127"/>
          <p:cNvSpPr/>
          <p:nvPr/>
        </p:nvSpPr>
        <p:spPr bwMode="auto">
          <a:xfrm>
            <a:off x="7125032" y="2210843"/>
            <a:ext cx="252000" cy="189000"/>
          </a:xfrm>
          <a:prstGeom prst="rect">
            <a:avLst/>
          </a:prstGeom>
          <a:solidFill>
            <a:schemeClr val="accent6">
              <a:lumMod val="40000"/>
              <a:lumOff val="6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29" name="Прямоугольник 128"/>
          <p:cNvSpPr/>
          <p:nvPr/>
        </p:nvSpPr>
        <p:spPr bwMode="auto">
          <a:xfrm>
            <a:off x="7416316" y="2183072"/>
            <a:ext cx="165618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Средний</a:t>
            </a:r>
            <a:endParaRPr kumimoji="0" lang="ru-RU" sz="1600" b="1" i="0" u="none" strike="noStrike" cap="none" normalizeH="0" baseline="0" dirty="0" smtClean="0">
              <a:ln>
                <a:noFill/>
              </a:ln>
              <a:solidFill>
                <a:schemeClr val="tx1"/>
              </a:solidFill>
              <a:effectLst/>
              <a:latin typeface="Arial" charset="0"/>
            </a:endParaRPr>
          </a:p>
        </p:txBody>
      </p:sp>
      <p:sp>
        <p:nvSpPr>
          <p:cNvPr id="130" name="Прямоугольник 129"/>
          <p:cNvSpPr/>
          <p:nvPr/>
        </p:nvSpPr>
        <p:spPr bwMode="auto">
          <a:xfrm>
            <a:off x="7125032" y="2504151"/>
            <a:ext cx="252000" cy="189000"/>
          </a:xfrm>
          <a:prstGeom prst="rect">
            <a:avLst/>
          </a:prstGeom>
          <a:solidFill>
            <a:srgbClr val="FF0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31" name="Прямоугольник 130"/>
          <p:cNvSpPr/>
          <p:nvPr/>
        </p:nvSpPr>
        <p:spPr bwMode="auto">
          <a:xfrm>
            <a:off x="7416316" y="2476381"/>
            <a:ext cx="165618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Высокий</a:t>
            </a:r>
            <a:endParaRPr kumimoji="0" lang="ru-RU" sz="1600" b="1" i="0" u="none" strike="noStrike" cap="none" normalizeH="0" baseline="0" dirty="0" smtClean="0">
              <a:ln>
                <a:noFill/>
              </a:ln>
              <a:solidFill>
                <a:schemeClr val="tx1"/>
              </a:solidFill>
              <a:effectLst/>
              <a:latin typeface="Arial" charset="0"/>
            </a:endParaRPr>
          </a:p>
        </p:txBody>
      </p:sp>
      <p:sp>
        <p:nvSpPr>
          <p:cNvPr id="2" name="Скругленный прямоугольник 1"/>
          <p:cNvSpPr/>
          <p:nvPr/>
        </p:nvSpPr>
        <p:spPr bwMode="auto">
          <a:xfrm>
            <a:off x="104682" y="2998744"/>
            <a:ext cx="2088486" cy="1200887"/>
          </a:xfrm>
          <a:prstGeom prst="roundRect">
            <a:avLst/>
          </a:prstGeom>
          <a:ln>
            <a:solidFill>
              <a:schemeClr val="bg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ru-RU" sz="1200" b="0" i="0" u="sng" strike="noStrike" cap="none" normalizeH="0" baseline="0" dirty="0" smtClean="0">
                <a:ln>
                  <a:noFill/>
                </a:ln>
                <a:solidFill>
                  <a:srgbClr val="002060"/>
                </a:solidFill>
                <a:effectLst/>
                <a:latin typeface="Arial" charset="0"/>
              </a:rPr>
              <a:t>Комментарий.</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smtClean="0">
                <a:solidFill>
                  <a:srgbClr val="002060"/>
                </a:solidFill>
                <a:latin typeface="Arial" charset="0"/>
              </a:rPr>
              <a:t>Существенных подвижек</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smtClean="0">
                <a:solidFill>
                  <a:srgbClr val="002060"/>
                </a:solidFill>
                <a:latin typeface="Arial" charset="0"/>
              </a:rPr>
              <a:t>в активизации </a:t>
            </a:r>
            <a:r>
              <a:rPr lang="ru-RU" sz="1200" dirty="0" err="1" smtClean="0">
                <a:solidFill>
                  <a:srgbClr val="002060"/>
                </a:solidFill>
                <a:latin typeface="Arial" charset="0"/>
              </a:rPr>
              <a:t>познава</a:t>
            </a:r>
            <a:r>
              <a:rPr lang="ru-RU" sz="1200" dirty="0" smtClean="0">
                <a:solidFill>
                  <a:srgbClr val="002060"/>
                </a:solidFill>
                <a:latin typeface="Arial" charset="0"/>
              </a:rPr>
              <a:t>-</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smtClean="0">
                <a:solidFill>
                  <a:srgbClr val="002060"/>
                </a:solidFill>
                <a:latin typeface="Arial" charset="0"/>
              </a:rPr>
              <a:t>тельной деятельности </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smtClean="0">
                <a:solidFill>
                  <a:srgbClr val="002060"/>
                </a:solidFill>
                <a:latin typeface="Arial" charset="0"/>
              </a:rPr>
              <a:t>учащихся и на </a:t>
            </a:r>
            <a:r>
              <a:rPr kumimoji="0" lang="ru-RU" sz="1200" b="0" i="0" u="none" strike="noStrike" cap="none" normalizeH="0" baseline="0" dirty="0" smtClean="0">
                <a:ln>
                  <a:noFill/>
                </a:ln>
                <a:solidFill>
                  <a:srgbClr val="002060"/>
                </a:solidFill>
                <a:effectLst/>
                <a:latin typeface="Arial" charset="0"/>
              </a:rPr>
              <a:t>уроках, и</a:t>
            </a:r>
          </a:p>
          <a:p>
            <a:pPr marL="0" marR="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Arial" charset="0"/>
              </a:rPr>
              <a:t>в домашней</a:t>
            </a:r>
            <a:r>
              <a:rPr kumimoji="0" lang="ru-RU" sz="1200" b="0" i="0" u="none" strike="noStrike" cap="none" normalizeH="0" dirty="0" smtClean="0">
                <a:ln>
                  <a:noFill/>
                </a:ln>
                <a:solidFill>
                  <a:srgbClr val="002060"/>
                </a:solidFill>
                <a:effectLst/>
                <a:latin typeface="Arial" charset="0"/>
              </a:rPr>
              <a:t> работе не</a:t>
            </a:r>
          </a:p>
          <a:p>
            <a:pPr marL="0" marR="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dirty="0" smtClean="0">
                <a:ln>
                  <a:noFill/>
                </a:ln>
                <a:solidFill>
                  <a:srgbClr val="002060"/>
                </a:solidFill>
                <a:effectLst/>
                <a:latin typeface="Arial" charset="0"/>
              </a:rPr>
              <a:t>произошло</a:t>
            </a:r>
            <a:endParaRPr kumimoji="0" lang="ru-RU" sz="1200" b="0" i="0" u="none" strike="noStrike" cap="none" normalizeH="0" baseline="0" dirty="0" smtClean="0">
              <a:ln>
                <a:noFill/>
              </a:ln>
              <a:solidFill>
                <a:srgbClr val="002060"/>
              </a:solidFill>
              <a:effectLst/>
              <a:latin typeface="Arial" charset="0"/>
            </a:endParaRPr>
          </a:p>
        </p:txBody>
      </p:sp>
    </p:spTree>
    <p:extLst>
      <p:ext uri="{BB962C8B-B14F-4D97-AF65-F5344CB8AC3E}">
        <p14:creationId xmlns="" xmlns:p14="http://schemas.microsoft.com/office/powerpoint/2010/main" val="28055175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p:cNvSpPr>
            <a:spLocks noChangeArrowheads="1"/>
          </p:cNvSpPr>
          <p:nvPr/>
        </p:nvSpPr>
        <p:spPr bwMode="gray">
          <a:xfrm>
            <a:off x="251012" y="60471"/>
            <a:ext cx="8892988" cy="837094"/>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Оценка качества начального образования.</a:t>
            </a:r>
          </a:p>
          <a:p>
            <a:pPr algn="ctr" eaLnBrk="1" hangingPunct="1">
              <a:lnSpc>
                <a:spcPct val="85000"/>
              </a:lnSpc>
              <a:defRPr/>
            </a:pPr>
            <a:r>
              <a:rPr lang="ru-RU" sz="3000" b="1" dirty="0" smtClean="0">
                <a:solidFill>
                  <a:schemeClr val="tx2"/>
                </a:solidFill>
                <a:effectLst>
                  <a:outerShdw blurRad="38100" dist="38100" dir="2700000" algn="tl">
                    <a:srgbClr val="000000"/>
                  </a:outerShdw>
                </a:effectLst>
              </a:rPr>
              <a:t>Развитие познавательной активности, 2014</a:t>
            </a:r>
            <a:endParaRPr lang="ru-RU" sz="2400" b="1" dirty="0">
              <a:solidFill>
                <a:srgbClr val="FFFF00"/>
              </a:solidFill>
              <a:effectLst>
                <a:outerShdw blurRad="38100" dist="38100" dir="2700000" algn="tl">
                  <a:srgbClr val="000000"/>
                </a:outerShdw>
              </a:effectLst>
            </a:endParaRPr>
          </a:p>
        </p:txBody>
      </p:sp>
      <p:sp>
        <p:nvSpPr>
          <p:cNvPr id="8" name="Прямоугольник 7"/>
          <p:cNvSpPr/>
          <p:nvPr/>
        </p:nvSpPr>
        <p:spPr bwMode="auto">
          <a:xfrm>
            <a:off x="2520000" y="1620000"/>
            <a:ext cx="1188000" cy="459051"/>
          </a:xfrm>
          <a:prstGeom prst="rect">
            <a:avLst/>
          </a:prstGeom>
          <a:solidFill>
            <a:schemeClr val="bg1">
              <a:lumMod val="5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rPr>
              <a:t>33</a:t>
            </a:r>
          </a:p>
        </p:txBody>
      </p:sp>
      <p:sp>
        <p:nvSpPr>
          <p:cNvPr id="10" name="TextBox 9"/>
          <p:cNvSpPr txBox="1"/>
          <p:nvPr/>
        </p:nvSpPr>
        <p:spPr>
          <a:xfrm>
            <a:off x="91059" y="1689409"/>
            <a:ext cx="2268252" cy="400110"/>
          </a:xfrm>
          <a:prstGeom prst="rect">
            <a:avLst/>
          </a:prstGeom>
          <a:noFill/>
        </p:spPr>
        <p:txBody>
          <a:bodyPr wrap="square" rtlCol="0">
            <a:spAutoFit/>
          </a:bodyPr>
          <a:lstStyle/>
          <a:p>
            <a:r>
              <a:rPr lang="ru-RU" sz="2000" b="1" dirty="0" smtClean="0"/>
              <a:t>МАТЕМАТИКА</a:t>
            </a:r>
            <a:endParaRPr lang="ru-RU" sz="2000" b="1" dirty="0"/>
          </a:p>
        </p:txBody>
      </p:sp>
      <p:sp>
        <p:nvSpPr>
          <p:cNvPr id="11" name="TextBox 10"/>
          <p:cNvSpPr txBox="1"/>
          <p:nvPr/>
        </p:nvSpPr>
        <p:spPr>
          <a:xfrm>
            <a:off x="79016" y="2368793"/>
            <a:ext cx="2268252" cy="400110"/>
          </a:xfrm>
          <a:prstGeom prst="rect">
            <a:avLst/>
          </a:prstGeom>
          <a:noFill/>
        </p:spPr>
        <p:txBody>
          <a:bodyPr wrap="square" rtlCol="0">
            <a:spAutoFit/>
          </a:bodyPr>
          <a:lstStyle/>
          <a:p>
            <a:r>
              <a:rPr lang="ru-RU" sz="2000" b="1" dirty="0" smtClean="0">
                <a:solidFill>
                  <a:srgbClr val="FFC000"/>
                </a:solidFill>
              </a:rPr>
              <a:t>РУССКИЙ ЯЗЫК</a:t>
            </a:r>
            <a:endParaRPr lang="ru-RU" sz="2000" b="1" dirty="0">
              <a:solidFill>
                <a:srgbClr val="FFC000"/>
              </a:solidFill>
            </a:endParaRPr>
          </a:p>
        </p:txBody>
      </p:sp>
      <p:sp>
        <p:nvSpPr>
          <p:cNvPr id="12" name="Прямоугольник 11"/>
          <p:cNvSpPr/>
          <p:nvPr/>
        </p:nvSpPr>
        <p:spPr bwMode="auto">
          <a:xfrm>
            <a:off x="3348000" y="2295000"/>
            <a:ext cx="1476000" cy="459051"/>
          </a:xfrm>
          <a:prstGeom prst="rect">
            <a:avLst/>
          </a:prstGeom>
          <a:solidFill>
            <a:schemeClr val="tx2">
              <a:lumMod val="5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rPr>
              <a:t>41</a:t>
            </a:r>
          </a:p>
        </p:txBody>
      </p:sp>
      <p:sp>
        <p:nvSpPr>
          <p:cNvPr id="15" name="Прямоугольник 14"/>
          <p:cNvSpPr/>
          <p:nvPr/>
        </p:nvSpPr>
        <p:spPr bwMode="auto">
          <a:xfrm>
            <a:off x="3636000" y="1620000"/>
            <a:ext cx="1188000" cy="459051"/>
          </a:xfrm>
          <a:prstGeom prst="rect">
            <a:avLst/>
          </a:prstGeom>
          <a:solidFill>
            <a:schemeClr val="tx2">
              <a:lumMod val="5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rPr>
              <a:t>33</a:t>
            </a:r>
          </a:p>
        </p:txBody>
      </p:sp>
      <p:sp>
        <p:nvSpPr>
          <p:cNvPr id="16" name="Прямоугольник 15"/>
          <p:cNvSpPr/>
          <p:nvPr/>
        </p:nvSpPr>
        <p:spPr bwMode="auto">
          <a:xfrm>
            <a:off x="2825909" y="2295000"/>
            <a:ext cx="540000" cy="459000"/>
          </a:xfrm>
          <a:prstGeom prst="rect">
            <a:avLst/>
          </a:prstGeom>
          <a:solidFill>
            <a:schemeClr val="bg1">
              <a:lumMod val="5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rPr>
              <a:t>15</a:t>
            </a:r>
          </a:p>
        </p:txBody>
      </p:sp>
      <p:sp>
        <p:nvSpPr>
          <p:cNvPr id="20" name="Прямоугольник 19"/>
          <p:cNvSpPr/>
          <p:nvPr/>
        </p:nvSpPr>
        <p:spPr bwMode="auto">
          <a:xfrm>
            <a:off x="4857752" y="1607337"/>
            <a:ext cx="1044000" cy="459051"/>
          </a:xfrm>
          <a:prstGeom prst="rect">
            <a:avLst/>
          </a:prstGeom>
          <a:solidFill>
            <a:schemeClr val="accent6">
              <a:lumMod val="40000"/>
              <a:lumOff val="6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2060"/>
                </a:solidFill>
                <a:effectLst/>
                <a:latin typeface="Arial" charset="0"/>
              </a:rPr>
              <a:t>27</a:t>
            </a:r>
          </a:p>
        </p:txBody>
      </p:sp>
      <p:sp>
        <p:nvSpPr>
          <p:cNvPr id="21" name="Прямоугольник 20"/>
          <p:cNvSpPr/>
          <p:nvPr/>
        </p:nvSpPr>
        <p:spPr bwMode="auto">
          <a:xfrm>
            <a:off x="4824000" y="2295000"/>
            <a:ext cx="1548000" cy="459051"/>
          </a:xfrm>
          <a:prstGeom prst="rect">
            <a:avLst/>
          </a:prstGeom>
          <a:solidFill>
            <a:schemeClr val="accent6">
              <a:lumMod val="40000"/>
              <a:lumOff val="6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2060"/>
                </a:solidFill>
                <a:effectLst/>
                <a:latin typeface="Arial" charset="0"/>
              </a:rPr>
              <a:t>39</a:t>
            </a:r>
          </a:p>
        </p:txBody>
      </p:sp>
      <p:sp>
        <p:nvSpPr>
          <p:cNvPr id="23" name="Прямоугольник 22"/>
          <p:cNvSpPr/>
          <p:nvPr/>
        </p:nvSpPr>
        <p:spPr bwMode="auto">
          <a:xfrm>
            <a:off x="5904000" y="1620000"/>
            <a:ext cx="252000" cy="459051"/>
          </a:xfrm>
          <a:prstGeom prst="rect">
            <a:avLst/>
          </a:prstGeom>
          <a:solidFill>
            <a:srgbClr val="FF0000"/>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bg2"/>
                </a:solidFill>
                <a:effectLst/>
                <a:latin typeface="Arial" charset="0"/>
              </a:rPr>
              <a:t>7</a:t>
            </a:r>
          </a:p>
        </p:txBody>
      </p:sp>
      <p:sp>
        <p:nvSpPr>
          <p:cNvPr id="24" name="Прямоугольник 23"/>
          <p:cNvSpPr/>
          <p:nvPr/>
        </p:nvSpPr>
        <p:spPr bwMode="auto">
          <a:xfrm>
            <a:off x="6372000" y="2295000"/>
            <a:ext cx="180000" cy="459051"/>
          </a:xfrm>
          <a:prstGeom prst="rect">
            <a:avLst/>
          </a:prstGeom>
          <a:solidFill>
            <a:srgbClr val="FF0000"/>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bg2"/>
                </a:solidFill>
                <a:effectLst/>
                <a:latin typeface="Arial" charset="0"/>
              </a:rPr>
              <a:t>5</a:t>
            </a:r>
          </a:p>
        </p:txBody>
      </p:sp>
      <p:cxnSp>
        <p:nvCxnSpPr>
          <p:cNvPr id="27" name="Прямая соединительная линия 26"/>
          <p:cNvCxnSpPr/>
          <p:nvPr/>
        </p:nvCxnSpPr>
        <p:spPr bwMode="auto">
          <a:xfrm>
            <a:off x="4840662" y="1415998"/>
            <a:ext cx="0" cy="1620180"/>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sp>
        <p:nvSpPr>
          <p:cNvPr id="32" name="Прямоугольник 31"/>
          <p:cNvSpPr/>
          <p:nvPr/>
        </p:nvSpPr>
        <p:spPr bwMode="auto">
          <a:xfrm>
            <a:off x="2420721" y="1119602"/>
            <a:ext cx="5715676" cy="28494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Уровень показателя условий для формирования</a:t>
            </a:r>
          </a:p>
          <a:p>
            <a:pPr>
              <a:lnSpc>
                <a:spcPct val="80000"/>
              </a:lnSpc>
            </a:pPr>
            <a:r>
              <a:rPr lang="ru-RU" sz="1600" b="1" i="1" dirty="0" smtClean="0">
                <a:solidFill>
                  <a:srgbClr val="002060"/>
                </a:solidFill>
                <a:latin typeface="Arial" charset="0"/>
              </a:rPr>
              <a:t>познавательной </a:t>
            </a:r>
            <a:r>
              <a:rPr kumimoji="0" lang="ru-RU" sz="1600" b="1" i="1" u="none" strike="noStrike" cap="none" normalizeH="0" baseline="0" dirty="0" smtClean="0">
                <a:ln>
                  <a:noFill/>
                </a:ln>
                <a:solidFill>
                  <a:srgbClr val="002060"/>
                </a:solidFill>
                <a:effectLst/>
                <a:latin typeface="Arial" charset="0"/>
              </a:rPr>
              <a:t>активности учащихся</a:t>
            </a:r>
          </a:p>
        </p:txBody>
      </p:sp>
      <p:sp>
        <p:nvSpPr>
          <p:cNvPr id="35" name="Прямоугольник 34"/>
          <p:cNvSpPr/>
          <p:nvPr/>
        </p:nvSpPr>
        <p:spPr bwMode="auto">
          <a:xfrm>
            <a:off x="2387495" y="4563442"/>
            <a:ext cx="6000930" cy="522567"/>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Средний балл (в % от выполнения работы) для разных</a:t>
            </a:r>
          </a:p>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показателей уровня </a:t>
            </a:r>
            <a:r>
              <a:rPr lang="ru-RU" sz="1600" b="1" i="1" dirty="0" smtClean="0">
                <a:solidFill>
                  <a:srgbClr val="002060"/>
                </a:solidFill>
                <a:latin typeface="Arial" charset="0"/>
              </a:rPr>
              <a:t>условий для формирования</a:t>
            </a:r>
          </a:p>
          <a:p>
            <a:pPr marL="0" marR="0" indent="0" defTabSz="914400" rtl="0" eaLnBrk="0" fontAlgn="base" latinLnBrk="0" hangingPunct="0">
              <a:lnSpc>
                <a:spcPct val="80000"/>
              </a:lnSpc>
              <a:spcBef>
                <a:spcPct val="0"/>
              </a:spcBef>
              <a:spcAft>
                <a:spcPct val="0"/>
              </a:spcAft>
              <a:buClrTx/>
              <a:buSzTx/>
              <a:buFontTx/>
              <a:buNone/>
              <a:tabLst/>
            </a:pPr>
            <a:r>
              <a:rPr lang="ru-RU" sz="1600" b="1" i="1" dirty="0" smtClean="0">
                <a:solidFill>
                  <a:srgbClr val="002060"/>
                </a:solidFill>
                <a:latin typeface="Arial" charset="0"/>
              </a:rPr>
              <a:t>познавательной активности учащихся</a:t>
            </a:r>
            <a:r>
              <a:rPr kumimoji="0" lang="ru-RU" sz="1600" b="1" i="1" u="none" strike="noStrike" cap="none" normalizeH="0" baseline="0" dirty="0" smtClean="0">
                <a:ln>
                  <a:noFill/>
                </a:ln>
                <a:solidFill>
                  <a:srgbClr val="002060"/>
                </a:solidFill>
                <a:effectLst/>
                <a:latin typeface="Arial" charset="0"/>
              </a:rPr>
              <a:t> </a:t>
            </a:r>
          </a:p>
        </p:txBody>
      </p:sp>
      <p:cxnSp>
        <p:nvCxnSpPr>
          <p:cNvPr id="60" name="Прямая соединительная линия 59"/>
          <p:cNvCxnSpPr/>
          <p:nvPr/>
        </p:nvCxnSpPr>
        <p:spPr bwMode="auto">
          <a:xfrm flipH="1">
            <a:off x="2958125" y="3887335"/>
            <a:ext cx="887711" cy="441286"/>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67" name="Прямая соединительная линия 66"/>
          <p:cNvCxnSpPr>
            <a:stCxn id="79" idx="2"/>
            <a:endCxn id="77" idx="3"/>
          </p:cNvCxnSpPr>
          <p:nvPr/>
        </p:nvCxnSpPr>
        <p:spPr bwMode="auto">
          <a:xfrm flipH="1">
            <a:off x="3072049" y="3721361"/>
            <a:ext cx="779871" cy="165974"/>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sp>
        <p:nvSpPr>
          <p:cNvPr id="50184" name="Прямоугольная выноска 50183"/>
          <p:cNvSpPr/>
          <p:nvPr/>
        </p:nvSpPr>
        <p:spPr bwMode="auto">
          <a:xfrm>
            <a:off x="380542" y="1038305"/>
            <a:ext cx="1368152" cy="447537"/>
          </a:xfrm>
          <a:prstGeom prst="wedgeRectCallout">
            <a:avLst>
              <a:gd name="adj1" fmla="val 91950"/>
              <a:gd name="adj2" fmla="val 100845"/>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600" b="0" i="1" u="none" strike="noStrike" cap="none" normalizeH="0" baseline="0" dirty="0" smtClean="0">
                <a:ln>
                  <a:noFill/>
                </a:ln>
                <a:solidFill>
                  <a:srgbClr val="002060"/>
                </a:solidFill>
                <a:effectLst/>
                <a:latin typeface="Arial" charset="0"/>
              </a:rPr>
              <a:t>Процент</a:t>
            </a:r>
          </a:p>
          <a:p>
            <a:pPr marL="0" marR="0" indent="0" algn="ctr" defTabSz="914400" rtl="0" eaLnBrk="0" fontAlgn="base" latinLnBrk="0" hangingPunct="0">
              <a:lnSpc>
                <a:spcPct val="100000"/>
              </a:lnSpc>
              <a:spcBef>
                <a:spcPct val="0"/>
              </a:spcBef>
              <a:spcAft>
                <a:spcPct val="0"/>
              </a:spcAft>
              <a:buClrTx/>
              <a:buSzTx/>
              <a:buFontTx/>
              <a:buNone/>
              <a:tabLst/>
            </a:pPr>
            <a:r>
              <a:rPr lang="ru-RU" sz="1600" i="1" dirty="0" smtClean="0">
                <a:solidFill>
                  <a:srgbClr val="002060"/>
                </a:solidFill>
                <a:latin typeface="Arial" charset="0"/>
              </a:rPr>
              <a:t>учащихся</a:t>
            </a:r>
            <a:endParaRPr kumimoji="0" lang="ru-RU" sz="1600" b="0" i="1" u="none" strike="noStrike" cap="none" normalizeH="0" baseline="0" dirty="0" smtClean="0">
              <a:ln>
                <a:noFill/>
              </a:ln>
              <a:solidFill>
                <a:srgbClr val="002060"/>
              </a:solidFill>
              <a:effectLst/>
              <a:latin typeface="Arial" charset="0"/>
            </a:endParaRPr>
          </a:p>
        </p:txBody>
      </p:sp>
      <p:sp>
        <p:nvSpPr>
          <p:cNvPr id="71" name="Прямоугольник 70"/>
          <p:cNvSpPr/>
          <p:nvPr/>
        </p:nvSpPr>
        <p:spPr bwMode="auto">
          <a:xfrm>
            <a:off x="7133914" y="3510635"/>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2" name="Ромб 71"/>
          <p:cNvSpPr/>
          <p:nvPr/>
        </p:nvSpPr>
        <p:spPr bwMode="auto">
          <a:xfrm>
            <a:off x="7133914" y="3747731"/>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3" name="Прямоугольник 72"/>
          <p:cNvSpPr/>
          <p:nvPr/>
        </p:nvSpPr>
        <p:spPr bwMode="auto">
          <a:xfrm>
            <a:off x="7324775" y="3698455"/>
            <a:ext cx="1527621"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rgbClr val="FFC000"/>
                </a:solidFill>
                <a:latin typeface="Arial" charset="0"/>
              </a:rPr>
              <a:t>Русский язык</a:t>
            </a:r>
            <a:endParaRPr kumimoji="0" lang="ru-RU" sz="1600" b="1" i="0" u="none" strike="noStrike" cap="none" normalizeH="0" baseline="0" dirty="0" smtClean="0">
              <a:ln>
                <a:noFill/>
              </a:ln>
              <a:solidFill>
                <a:srgbClr val="FFC000"/>
              </a:solidFill>
              <a:effectLst/>
              <a:latin typeface="Arial" charset="0"/>
            </a:endParaRPr>
          </a:p>
        </p:txBody>
      </p:sp>
      <p:sp>
        <p:nvSpPr>
          <p:cNvPr id="74" name="Прямоугольник 73"/>
          <p:cNvSpPr/>
          <p:nvPr/>
        </p:nvSpPr>
        <p:spPr bwMode="auto">
          <a:xfrm>
            <a:off x="7324774" y="3447823"/>
            <a:ext cx="163971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Математика</a:t>
            </a:r>
            <a:endParaRPr kumimoji="0" lang="ru-RU" sz="1600" b="1" i="0" u="none" strike="noStrike" cap="none" normalizeH="0" baseline="0" dirty="0" smtClean="0">
              <a:ln>
                <a:noFill/>
              </a:ln>
              <a:solidFill>
                <a:schemeClr val="tx1"/>
              </a:solidFill>
              <a:effectLst/>
              <a:latin typeface="Arial" charset="0"/>
            </a:endParaRPr>
          </a:p>
        </p:txBody>
      </p:sp>
      <p:sp>
        <p:nvSpPr>
          <p:cNvPr id="77" name="Прямоугольник 76"/>
          <p:cNvSpPr/>
          <p:nvPr/>
        </p:nvSpPr>
        <p:spPr bwMode="auto">
          <a:xfrm>
            <a:off x="2928049" y="3833335"/>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8" name="Ромб 77"/>
          <p:cNvSpPr/>
          <p:nvPr/>
        </p:nvSpPr>
        <p:spPr bwMode="auto">
          <a:xfrm>
            <a:off x="2912358" y="4251682"/>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9" name="Прямоугольник 78"/>
          <p:cNvSpPr/>
          <p:nvPr/>
        </p:nvSpPr>
        <p:spPr bwMode="auto">
          <a:xfrm>
            <a:off x="3779920" y="3613361"/>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0" name="Ромб 79"/>
          <p:cNvSpPr/>
          <p:nvPr/>
        </p:nvSpPr>
        <p:spPr bwMode="auto">
          <a:xfrm>
            <a:off x="3800069" y="3810396"/>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1" name="Прямоугольник 80"/>
          <p:cNvSpPr/>
          <p:nvPr/>
        </p:nvSpPr>
        <p:spPr bwMode="auto">
          <a:xfrm>
            <a:off x="5341151" y="3511230"/>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2" name="Ромб 81"/>
          <p:cNvSpPr/>
          <p:nvPr/>
        </p:nvSpPr>
        <p:spPr bwMode="auto">
          <a:xfrm>
            <a:off x="5311652" y="3599187"/>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5" name="Прямоугольник 84"/>
          <p:cNvSpPr/>
          <p:nvPr/>
        </p:nvSpPr>
        <p:spPr bwMode="auto">
          <a:xfrm>
            <a:off x="6414384" y="3431816"/>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6" name="Ромб 85"/>
          <p:cNvSpPr/>
          <p:nvPr/>
        </p:nvSpPr>
        <p:spPr bwMode="auto">
          <a:xfrm>
            <a:off x="6393531" y="3669347"/>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cxnSp>
        <p:nvCxnSpPr>
          <p:cNvPr id="89" name="Прямая соединительная линия 88"/>
          <p:cNvCxnSpPr>
            <a:stCxn id="81" idx="3"/>
          </p:cNvCxnSpPr>
          <p:nvPr/>
        </p:nvCxnSpPr>
        <p:spPr bwMode="auto">
          <a:xfrm flipH="1">
            <a:off x="3851921" y="3565231"/>
            <a:ext cx="1633230" cy="124541"/>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91" name="Прямая соединительная линия 90"/>
          <p:cNvCxnSpPr>
            <a:stCxn id="85" idx="1"/>
          </p:cNvCxnSpPr>
          <p:nvPr/>
        </p:nvCxnSpPr>
        <p:spPr bwMode="auto">
          <a:xfrm flipH="1">
            <a:off x="5437652" y="3485816"/>
            <a:ext cx="976732" cy="96650"/>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94" name="Прямая соединительная линия 93"/>
          <p:cNvCxnSpPr>
            <a:stCxn id="82" idx="3"/>
          </p:cNvCxnSpPr>
          <p:nvPr/>
        </p:nvCxnSpPr>
        <p:spPr bwMode="auto">
          <a:xfrm flipH="1">
            <a:off x="3923922" y="3666688"/>
            <a:ext cx="1567731" cy="216044"/>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97" name="Прямая соединительная линия 96"/>
          <p:cNvCxnSpPr>
            <a:stCxn id="86" idx="0"/>
          </p:cNvCxnSpPr>
          <p:nvPr/>
        </p:nvCxnSpPr>
        <p:spPr bwMode="auto">
          <a:xfrm flipH="1">
            <a:off x="5415297" y="3669347"/>
            <a:ext cx="1068234" cy="19922"/>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sp>
        <p:nvSpPr>
          <p:cNvPr id="50196" name="Стрелка вниз 50195"/>
          <p:cNvSpPr/>
          <p:nvPr/>
        </p:nvSpPr>
        <p:spPr bwMode="auto">
          <a:xfrm>
            <a:off x="2928049" y="2780063"/>
            <a:ext cx="144000" cy="351000"/>
          </a:xfrm>
          <a:prstGeom prst="down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4" name="Стрелка вниз 103"/>
          <p:cNvSpPr/>
          <p:nvPr/>
        </p:nvSpPr>
        <p:spPr bwMode="auto">
          <a:xfrm>
            <a:off x="3743920" y="2781000"/>
            <a:ext cx="144000" cy="351000"/>
          </a:xfrm>
          <a:prstGeom prst="down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5" name="Стрелка вниз 104"/>
          <p:cNvSpPr/>
          <p:nvPr/>
        </p:nvSpPr>
        <p:spPr bwMode="auto">
          <a:xfrm>
            <a:off x="5347652" y="2781000"/>
            <a:ext cx="144000" cy="351000"/>
          </a:xfrm>
          <a:prstGeom prst="down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6" name="Стрелка вниз 105"/>
          <p:cNvSpPr/>
          <p:nvPr/>
        </p:nvSpPr>
        <p:spPr bwMode="auto">
          <a:xfrm>
            <a:off x="6454937" y="2781770"/>
            <a:ext cx="144000" cy="351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7" name="Прямоугольник 106"/>
          <p:cNvSpPr/>
          <p:nvPr/>
        </p:nvSpPr>
        <p:spPr bwMode="auto">
          <a:xfrm>
            <a:off x="2573909" y="3792835"/>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66</a:t>
            </a:r>
          </a:p>
        </p:txBody>
      </p:sp>
      <p:sp>
        <p:nvSpPr>
          <p:cNvPr id="108" name="Прямоугольник 107"/>
          <p:cNvSpPr/>
          <p:nvPr/>
        </p:nvSpPr>
        <p:spPr bwMode="auto">
          <a:xfrm>
            <a:off x="2621217" y="4251682"/>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58</a:t>
            </a:r>
          </a:p>
        </p:txBody>
      </p:sp>
      <p:sp>
        <p:nvSpPr>
          <p:cNvPr id="109" name="Прямоугольник 108"/>
          <p:cNvSpPr/>
          <p:nvPr/>
        </p:nvSpPr>
        <p:spPr bwMode="auto">
          <a:xfrm>
            <a:off x="5261960" y="3756396"/>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69</a:t>
            </a:r>
          </a:p>
        </p:txBody>
      </p:sp>
      <p:sp>
        <p:nvSpPr>
          <p:cNvPr id="110" name="Прямоугольник 109"/>
          <p:cNvSpPr/>
          <p:nvPr/>
        </p:nvSpPr>
        <p:spPr bwMode="auto">
          <a:xfrm>
            <a:off x="3725920" y="3369843"/>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69</a:t>
            </a:r>
          </a:p>
        </p:txBody>
      </p:sp>
      <p:sp>
        <p:nvSpPr>
          <p:cNvPr id="111" name="Прямоугольник 110"/>
          <p:cNvSpPr/>
          <p:nvPr/>
        </p:nvSpPr>
        <p:spPr bwMode="auto">
          <a:xfrm>
            <a:off x="5290550" y="333450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71</a:t>
            </a:r>
          </a:p>
        </p:txBody>
      </p:sp>
      <p:sp>
        <p:nvSpPr>
          <p:cNvPr id="112" name="Прямоугольник 111"/>
          <p:cNvSpPr/>
          <p:nvPr/>
        </p:nvSpPr>
        <p:spPr bwMode="auto">
          <a:xfrm>
            <a:off x="3996722" y="3921967"/>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66</a:t>
            </a:r>
          </a:p>
        </p:txBody>
      </p:sp>
      <p:sp>
        <p:nvSpPr>
          <p:cNvPr id="113" name="Прямоугольник 112"/>
          <p:cNvSpPr/>
          <p:nvPr/>
        </p:nvSpPr>
        <p:spPr bwMode="auto">
          <a:xfrm>
            <a:off x="6345435" y="3255954"/>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72</a:t>
            </a:r>
          </a:p>
        </p:txBody>
      </p:sp>
      <p:sp>
        <p:nvSpPr>
          <p:cNvPr id="114" name="Прямоугольник 113"/>
          <p:cNvSpPr/>
          <p:nvPr/>
        </p:nvSpPr>
        <p:spPr bwMode="auto">
          <a:xfrm>
            <a:off x="6357531" y="3792835"/>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68</a:t>
            </a:r>
          </a:p>
        </p:txBody>
      </p:sp>
      <p:sp>
        <p:nvSpPr>
          <p:cNvPr id="50197" name="Овал 50196"/>
          <p:cNvSpPr/>
          <p:nvPr/>
        </p:nvSpPr>
        <p:spPr bwMode="auto">
          <a:xfrm>
            <a:off x="3599898" y="3286320"/>
            <a:ext cx="652584" cy="1036055"/>
          </a:xfrm>
          <a:prstGeom prst="ellipse">
            <a:avLst/>
          </a:prstGeom>
          <a:noFill/>
          <a:ln w="190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24" name="Прямоугольник 123"/>
          <p:cNvSpPr/>
          <p:nvPr/>
        </p:nvSpPr>
        <p:spPr bwMode="auto">
          <a:xfrm>
            <a:off x="7106558" y="1594910"/>
            <a:ext cx="252000" cy="189000"/>
          </a:xfrm>
          <a:prstGeom prst="rect">
            <a:avLst/>
          </a:prstGeom>
          <a:solidFill>
            <a:schemeClr val="bg1">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25" name="Прямоугольник 124"/>
          <p:cNvSpPr/>
          <p:nvPr/>
        </p:nvSpPr>
        <p:spPr bwMode="auto">
          <a:xfrm>
            <a:off x="7416316" y="1567139"/>
            <a:ext cx="165618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charset="0"/>
              </a:rPr>
              <a:t>Недостаточный</a:t>
            </a:r>
          </a:p>
        </p:txBody>
      </p:sp>
      <p:sp>
        <p:nvSpPr>
          <p:cNvPr id="126" name="Прямоугольник 125"/>
          <p:cNvSpPr/>
          <p:nvPr/>
        </p:nvSpPr>
        <p:spPr bwMode="auto">
          <a:xfrm>
            <a:off x="7119774" y="1894992"/>
            <a:ext cx="252000" cy="189000"/>
          </a:xfrm>
          <a:prstGeom prst="rect">
            <a:avLst/>
          </a:prstGeom>
          <a:solidFill>
            <a:schemeClr val="tx2">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27" name="Прямоугольник 126"/>
          <p:cNvSpPr/>
          <p:nvPr/>
        </p:nvSpPr>
        <p:spPr bwMode="auto">
          <a:xfrm>
            <a:off x="7416316" y="1867222"/>
            <a:ext cx="165618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Низкий</a:t>
            </a:r>
            <a:endParaRPr kumimoji="0" lang="ru-RU" sz="1600" b="1" i="0" u="none" strike="noStrike" cap="none" normalizeH="0" baseline="0" dirty="0" smtClean="0">
              <a:ln>
                <a:noFill/>
              </a:ln>
              <a:solidFill>
                <a:schemeClr val="tx1"/>
              </a:solidFill>
              <a:effectLst/>
              <a:latin typeface="Arial" charset="0"/>
            </a:endParaRPr>
          </a:p>
        </p:txBody>
      </p:sp>
      <p:sp>
        <p:nvSpPr>
          <p:cNvPr id="128" name="Прямоугольник 127"/>
          <p:cNvSpPr/>
          <p:nvPr/>
        </p:nvSpPr>
        <p:spPr bwMode="auto">
          <a:xfrm>
            <a:off x="7125032" y="2210843"/>
            <a:ext cx="252000" cy="189000"/>
          </a:xfrm>
          <a:prstGeom prst="rect">
            <a:avLst/>
          </a:prstGeom>
          <a:solidFill>
            <a:schemeClr val="accent6">
              <a:lumMod val="40000"/>
              <a:lumOff val="6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29" name="Прямоугольник 128"/>
          <p:cNvSpPr/>
          <p:nvPr/>
        </p:nvSpPr>
        <p:spPr bwMode="auto">
          <a:xfrm>
            <a:off x="7416316" y="2183072"/>
            <a:ext cx="165618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Средний</a:t>
            </a:r>
            <a:endParaRPr kumimoji="0" lang="ru-RU" sz="1600" b="1" i="0" u="none" strike="noStrike" cap="none" normalizeH="0" baseline="0" dirty="0" smtClean="0">
              <a:ln>
                <a:noFill/>
              </a:ln>
              <a:solidFill>
                <a:schemeClr val="tx1"/>
              </a:solidFill>
              <a:effectLst/>
              <a:latin typeface="Arial" charset="0"/>
            </a:endParaRPr>
          </a:p>
        </p:txBody>
      </p:sp>
      <p:sp>
        <p:nvSpPr>
          <p:cNvPr id="130" name="Прямоугольник 129"/>
          <p:cNvSpPr/>
          <p:nvPr/>
        </p:nvSpPr>
        <p:spPr bwMode="auto">
          <a:xfrm>
            <a:off x="7125032" y="2504151"/>
            <a:ext cx="252000" cy="189000"/>
          </a:xfrm>
          <a:prstGeom prst="rect">
            <a:avLst/>
          </a:prstGeom>
          <a:solidFill>
            <a:srgbClr val="FF0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31" name="Прямоугольник 130"/>
          <p:cNvSpPr/>
          <p:nvPr/>
        </p:nvSpPr>
        <p:spPr bwMode="auto">
          <a:xfrm>
            <a:off x="7416316" y="2476381"/>
            <a:ext cx="165618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Высокий</a:t>
            </a:r>
            <a:endParaRPr kumimoji="0" lang="ru-RU" sz="1600" b="1" i="0" u="none" strike="noStrike" cap="none" normalizeH="0" baseline="0" dirty="0" smtClean="0">
              <a:ln>
                <a:noFill/>
              </a:ln>
              <a:solidFill>
                <a:schemeClr val="tx1"/>
              </a:solidFill>
              <a:effectLst/>
              <a:latin typeface="Arial" charset="0"/>
            </a:endParaRPr>
          </a:p>
        </p:txBody>
      </p:sp>
    </p:spTree>
    <p:extLst>
      <p:ext uri="{BB962C8B-B14F-4D97-AF65-F5344CB8AC3E}">
        <p14:creationId xmlns="" xmlns:p14="http://schemas.microsoft.com/office/powerpoint/2010/main" val="6065574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p:cNvSpPr>
            <a:spLocks noChangeArrowheads="1"/>
          </p:cNvSpPr>
          <p:nvPr/>
        </p:nvSpPr>
        <p:spPr bwMode="gray">
          <a:xfrm>
            <a:off x="212871" y="87474"/>
            <a:ext cx="8892988" cy="756084"/>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Оценка качества начального образования.</a:t>
            </a:r>
          </a:p>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Интеграция ИКТ в учебный процесс, 2013</a:t>
            </a:r>
            <a:endParaRPr lang="ru-RU" sz="2400" b="1" dirty="0">
              <a:solidFill>
                <a:srgbClr val="FFFF00"/>
              </a:solidFill>
              <a:effectLst>
                <a:outerShdw blurRad="38100" dist="38100" dir="2700000" algn="tl">
                  <a:srgbClr val="000000"/>
                </a:outerShdw>
              </a:effectLst>
            </a:endParaRPr>
          </a:p>
        </p:txBody>
      </p:sp>
      <p:sp>
        <p:nvSpPr>
          <p:cNvPr id="8" name="Прямоугольник 7"/>
          <p:cNvSpPr/>
          <p:nvPr/>
        </p:nvSpPr>
        <p:spPr bwMode="auto">
          <a:xfrm>
            <a:off x="2088000" y="1593000"/>
            <a:ext cx="972000" cy="459051"/>
          </a:xfrm>
          <a:prstGeom prst="rect">
            <a:avLst/>
          </a:prstGeom>
          <a:solidFill>
            <a:schemeClr val="bg1">
              <a:lumMod val="5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rPr>
              <a:t>27</a:t>
            </a:r>
          </a:p>
        </p:txBody>
      </p:sp>
      <p:sp>
        <p:nvSpPr>
          <p:cNvPr id="10" name="TextBox 9"/>
          <p:cNvSpPr txBox="1"/>
          <p:nvPr/>
        </p:nvSpPr>
        <p:spPr>
          <a:xfrm>
            <a:off x="1593" y="1689409"/>
            <a:ext cx="2268252" cy="400110"/>
          </a:xfrm>
          <a:prstGeom prst="rect">
            <a:avLst/>
          </a:prstGeom>
          <a:noFill/>
        </p:spPr>
        <p:txBody>
          <a:bodyPr wrap="square" rtlCol="0">
            <a:spAutoFit/>
          </a:bodyPr>
          <a:lstStyle/>
          <a:p>
            <a:r>
              <a:rPr lang="ru-RU" sz="2000" b="1" dirty="0" smtClean="0"/>
              <a:t>МАТЕМАТИКА</a:t>
            </a:r>
            <a:endParaRPr lang="ru-RU" sz="2000" b="1" dirty="0"/>
          </a:p>
        </p:txBody>
      </p:sp>
      <p:sp>
        <p:nvSpPr>
          <p:cNvPr id="11" name="TextBox 10"/>
          <p:cNvSpPr txBox="1"/>
          <p:nvPr/>
        </p:nvSpPr>
        <p:spPr>
          <a:xfrm>
            <a:off x="270" y="2379138"/>
            <a:ext cx="2268252" cy="400110"/>
          </a:xfrm>
          <a:prstGeom prst="rect">
            <a:avLst/>
          </a:prstGeom>
          <a:noFill/>
        </p:spPr>
        <p:txBody>
          <a:bodyPr wrap="square" rtlCol="0">
            <a:spAutoFit/>
          </a:bodyPr>
          <a:lstStyle/>
          <a:p>
            <a:r>
              <a:rPr lang="ru-RU" sz="2000" b="1" dirty="0" smtClean="0">
                <a:solidFill>
                  <a:srgbClr val="FFC000"/>
                </a:solidFill>
              </a:rPr>
              <a:t>РУССКИЙ ЯЗЫК</a:t>
            </a:r>
            <a:endParaRPr lang="ru-RU" sz="2000" b="1" dirty="0">
              <a:solidFill>
                <a:srgbClr val="FFC000"/>
              </a:solidFill>
            </a:endParaRPr>
          </a:p>
        </p:txBody>
      </p:sp>
      <p:sp>
        <p:nvSpPr>
          <p:cNvPr id="12" name="Прямоугольник 11"/>
          <p:cNvSpPr/>
          <p:nvPr/>
        </p:nvSpPr>
        <p:spPr bwMode="auto">
          <a:xfrm>
            <a:off x="4214810" y="2250279"/>
            <a:ext cx="612000" cy="459051"/>
          </a:xfrm>
          <a:prstGeom prst="rect">
            <a:avLst/>
          </a:prstGeom>
          <a:solidFill>
            <a:schemeClr val="tx2">
              <a:lumMod val="5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rPr>
              <a:t>17</a:t>
            </a:r>
          </a:p>
        </p:txBody>
      </p:sp>
      <p:sp>
        <p:nvSpPr>
          <p:cNvPr id="15" name="Прямоугольник 14"/>
          <p:cNvSpPr/>
          <p:nvPr/>
        </p:nvSpPr>
        <p:spPr bwMode="auto">
          <a:xfrm>
            <a:off x="3000364" y="1607337"/>
            <a:ext cx="1800000" cy="459051"/>
          </a:xfrm>
          <a:prstGeom prst="rect">
            <a:avLst/>
          </a:prstGeom>
          <a:solidFill>
            <a:schemeClr val="tx2">
              <a:lumMod val="5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rPr>
              <a:t>50</a:t>
            </a:r>
          </a:p>
        </p:txBody>
      </p:sp>
      <p:sp>
        <p:nvSpPr>
          <p:cNvPr id="16" name="Прямоугольник 15"/>
          <p:cNvSpPr/>
          <p:nvPr/>
        </p:nvSpPr>
        <p:spPr bwMode="auto">
          <a:xfrm>
            <a:off x="4009653" y="2268051"/>
            <a:ext cx="216000" cy="459000"/>
          </a:xfrm>
          <a:prstGeom prst="rect">
            <a:avLst/>
          </a:prstGeom>
          <a:solidFill>
            <a:schemeClr val="bg1">
              <a:lumMod val="5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a:t>
            </a:r>
          </a:p>
        </p:txBody>
      </p:sp>
      <p:sp>
        <p:nvSpPr>
          <p:cNvPr id="20" name="Прямоугольник 19"/>
          <p:cNvSpPr/>
          <p:nvPr/>
        </p:nvSpPr>
        <p:spPr bwMode="auto">
          <a:xfrm>
            <a:off x="4860000" y="1593000"/>
            <a:ext cx="468000" cy="459051"/>
          </a:xfrm>
          <a:prstGeom prst="rect">
            <a:avLst/>
          </a:prstGeom>
          <a:solidFill>
            <a:schemeClr val="accent6">
              <a:lumMod val="40000"/>
              <a:lumOff val="6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2"/>
                </a:solidFill>
                <a:effectLst/>
                <a:latin typeface="Arial" charset="0"/>
              </a:rPr>
              <a:t>13</a:t>
            </a:r>
          </a:p>
        </p:txBody>
      </p:sp>
      <p:sp>
        <p:nvSpPr>
          <p:cNvPr id="21" name="Прямоугольник 20"/>
          <p:cNvSpPr/>
          <p:nvPr/>
        </p:nvSpPr>
        <p:spPr bwMode="auto">
          <a:xfrm>
            <a:off x="4860000" y="2268000"/>
            <a:ext cx="108000" cy="459051"/>
          </a:xfrm>
          <a:prstGeom prst="rect">
            <a:avLst/>
          </a:prstGeom>
          <a:solidFill>
            <a:schemeClr val="accent6">
              <a:lumMod val="40000"/>
              <a:lumOff val="6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bg2"/>
                </a:solidFill>
                <a:effectLst/>
                <a:latin typeface="Arial" charset="0"/>
              </a:rPr>
              <a:t>3</a:t>
            </a:r>
          </a:p>
        </p:txBody>
      </p:sp>
      <p:sp>
        <p:nvSpPr>
          <p:cNvPr id="23" name="Прямоугольник 22"/>
          <p:cNvSpPr/>
          <p:nvPr/>
        </p:nvSpPr>
        <p:spPr bwMode="auto">
          <a:xfrm>
            <a:off x="5328000" y="1593000"/>
            <a:ext cx="288000" cy="459051"/>
          </a:xfrm>
          <a:prstGeom prst="rect">
            <a:avLst/>
          </a:prstGeom>
          <a:solidFill>
            <a:srgbClr val="FF99FF"/>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Arial" charset="0"/>
              </a:rPr>
              <a:t>8</a:t>
            </a:r>
          </a:p>
        </p:txBody>
      </p:sp>
      <p:sp>
        <p:nvSpPr>
          <p:cNvPr id="24" name="Прямоугольник 23"/>
          <p:cNvSpPr/>
          <p:nvPr/>
        </p:nvSpPr>
        <p:spPr bwMode="auto">
          <a:xfrm>
            <a:off x="4968000" y="2267949"/>
            <a:ext cx="1080000" cy="459051"/>
          </a:xfrm>
          <a:prstGeom prst="rect">
            <a:avLst/>
          </a:prstGeom>
          <a:solidFill>
            <a:srgbClr val="FF99FF"/>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2060"/>
                </a:solidFill>
                <a:effectLst/>
                <a:latin typeface="Arial" charset="0"/>
              </a:rPr>
              <a:t>30</a:t>
            </a:r>
          </a:p>
        </p:txBody>
      </p:sp>
      <p:sp>
        <p:nvSpPr>
          <p:cNvPr id="32" name="Прямоугольник 31"/>
          <p:cNvSpPr/>
          <p:nvPr/>
        </p:nvSpPr>
        <p:spPr bwMode="auto">
          <a:xfrm>
            <a:off x="2420721" y="1119602"/>
            <a:ext cx="3422176" cy="28494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chemeClr val="tx2"/>
                </a:solidFill>
                <a:effectLst/>
                <a:latin typeface="Arial" charset="0"/>
              </a:rPr>
              <a:t>Уровень показателя </a:t>
            </a:r>
            <a:r>
              <a:rPr kumimoji="0" lang="ru-RU" sz="1600" b="1" i="1" u="none" strike="noStrike" cap="none" normalizeH="0" baseline="0" dirty="0" err="1" smtClean="0">
                <a:ln>
                  <a:noFill/>
                </a:ln>
                <a:solidFill>
                  <a:schemeClr val="tx2"/>
                </a:solidFill>
                <a:effectLst/>
                <a:latin typeface="Arial" charset="0"/>
              </a:rPr>
              <a:t>исполь</a:t>
            </a:r>
            <a:r>
              <a:rPr kumimoji="0" lang="ru-RU" sz="1600" b="1" i="1" u="none" strike="noStrike" cap="none" normalizeH="0" baseline="0" dirty="0" smtClean="0">
                <a:ln>
                  <a:noFill/>
                </a:ln>
                <a:solidFill>
                  <a:schemeClr val="tx2"/>
                </a:solidFill>
                <a:effectLst/>
                <a:latin typeface="Arial" charset="0"/>
              </a:rPr>
              <a:t>-</a:t>
            </a:r>
          </a:p>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err="1" smtClean="0">
                <a:ln>
                  <a:noFill/>
                </a:ln>
                <a:solidFill>
                  <a:schemeClr val="tx2"/>
                </a:solidFill>
                <a:effectLst/>
                <a:latin typeface="Arial" charset="0"/>
              </a:rPr>
              <a:t>зования</a:t>
            </a:r>
            <a:r>
              <a:rPr kumimoji="0" lang="ru-RU" sz="1600" b="1" i="1" u="none" strike="noStrike" cap="none" normalizeH="0" baseline="0" dirty="0" smtClean="0">
                <a:ln>
                  <a:noFill/>
                </a:ln>
                <a:solidFill>
                  <a:schemeClr val="tx2"/>
                </a:solidFill>
                <a:effectLst/>
                <a:latin typeface="Arial" charset="0"/>
              </a:rPr>
              <a:t> ИКТ учащимися</a:t>
            </a:r>
          </a:p>
        </p:txBody>
      </p:sp>
      <p:sp>
        <p:nvSpPr>
          <p:cNvPr id="35" name="Прямоугольник 34"/>
          <p:cNvSpPr/>
          <p:nvPr/>
        </p:nvSpPr>
        <p:spPr bwMode="auto">
          <a:xfrm>
            <a:off x="2088000" y="4742492"/>
            <a:ext cx="6156432" cy="28494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Средний балл (в % от выполнения работы) для разных</a:t>
            </a:r>
          </a:p>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показателей уровня </a:t>
            </a:r>
            <a:r>
              <a:rPr lang="ru-RU" sz="1600" b="1" i="1" dirty="0" smtClean="0">
                <a:solidFill>
                  <a:srgbClr val="002060"/>
                </a:solidFill>
                <a:latin typeface="Arial" charset="0"/>
              </a:rPr>
              <a:t>использования ИКТ учащимися</a:t>
            </a:r>
            <a:r>
              <a:rPr kumimoji="0" lang="ru-RU" sz="1600" b="1" i="1" u="none" strike="noStrike" cap="none" normalizeH="0" baseline="0" dirty="0" smtClean="0">
                <a:ln>
                  <a:noFill/>
                </a:ln>
                <a:solidFill>
                  <a:srgbClr val="002060"/>
                </a:solidFill>
                <a:effectLst/>
                <a:latin typeface="Arial" charset="0"/>
              </a:rPr>
              <a:t> </a:t>
            </a:r>
          </a:p>
        </p:txBody>
      </p:sp>
      <p:sp>
        <p:nvSpPr>
          <p:cNvPr id="50184" name="Прямоугольная выноска 50183"/>
          <p:cNvSpPr/>
          <p:nvPr/>
        </p:nvSpPr>
        <p:spPr bwMode="auto">
          <a:xfrm>
            <a:off x="249998" y="958104"/>
            <a:ext cx="1368152" cy="447537"/>
          </a:xfrm>
          <a:prstGeom prst="wedgeRectCallout">
            <a:avLst>
              <a:gd name="adj1" fmla="val 76833"/>
              <a:gd name="adj2" fmla="val 135506"/>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600" b="0" i="1" u="none" strike="noStrike" cap="none" normalizeH="0" baseline="0" dirty="0" smtClean="0">
                <a:ln>
                  <a:noFill/>
                </a:ln>
                <a:solidFill>
                  <a:schemeClr val="tx2"/>
                </a:solidFill>
                <a:effectLst/>
                <a:latin typeface="Arial" charset="0"/>
              </a:rPr>
              <a:t>Процент</a:t>
            </a:r>
          </a:p>
          <a:p>
            <a:pPr marL="0" marR="0" indent="0" algn="ctr" defTabSz="914400" rtl="0" eaLnBrk="0" fontAlgn="base" latinLnBrk="0" hangingPunct="0">
              <a:lnSpc>
                <a:spcPct val="100000"/>
              </a:lnSpc>
              <a:spcBef>
                <a:spcPct val="0"/>
              </a:spcBef>
              <a:spcAft>
                <a:spcPct val="0"/>
              </a:spcAft>
              <a:buClrTx/>
              <a:buSzTx/>
              <a:buFontTx/>
              <a:buNone/>
              <a:tabLst/>
            </a:pPr>
            <a:r>
              <a:rPr lang="ru-RU" sz="1600" i="1" dirty="0" smtClean="0">
                <a:solidFill>
                  <a:schemeClr val="tx2"/>
                </a:solidFill>
                <a:latin typeface="Arial" charset="0"/>
              </a:rPr>
              <a:t>учащихся</a:t>
            </a:r>
            <a:endParaRPr kumimoji="0" lang="ru-RU" sz="1600" b="0" i="1" u="none" strike="noStrike" cap="none" normalizeH="0" baseline="0" dirty="0" smtClean="0">
              <a:ln>
                <a:noFill/>
              </a:ln>
              <a:solidFill>
                <a:schemeClr val="tx2"/>
              </a:solidFill>
              <a:effectLst/>
              <a:latin typeface="Arial" charset="0"/>
            </a:endParaRPr>
          </a:p>
        </p:txBody>
      </p:sp>
      <p:sp>
        <p:nvSpPr>
          <p:cNvPr id="71" name="Прямоугольник 70"/>
          <p:cNvSpPr/>
          <p:nvPr/>
        </p:nvSpPr>
        <p:spPr bwMode="auto">
          <a:xfrm>
            <a:off x="152787" y="3918014"/>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2" name="Ромб 71"/>
          <p:cNvSpPr/>
          <p:nvPr/>
        </p:nvSpPr>
        <p:spPr bwMode="auto">
          <a:xfrm>
            <a:off x="116787" y="4139993"/>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3" name="Прямоугольник 72"/>
          <p:cNvSpPr/>
          <p:nvPr/>
        </p:nvSpPr>
        <p:spPr bwMode="auto">
          <a:xfrm>
            <a:off x="251013" y="4090773"/>
            <a:ext cx="1527621"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rgbClr val="FFC000"/>
                </a:solidFill>
                <a:latin typeface="Arial" charset="0"/>
              </a:rPr>
              <a:t>Русский язык</a:t>
            </a:r>
            <a:endParaRPr kumimoji="0" lang="ru-RU" sz="1600" b="1" i="0" u="none" strike="noStrike" cap="none" normalizeH="0" baseline="0" dirty="0" smtClean="0">
              <a:ln>
                <a:noFill/>
              </a:ln>
              <a:solidFill>
                <a:srgbClr val="FFC000"/>
              </a:solidFill>
              <a:effectLst/>
              <a:latin typeface="Arial" charset="0"/>
            </a:endParaRPr>
          </a:p>
        </p:txBody>
      </p:sp>
      <p:sp>
        <p:nvSpPr>
          <p:cNvPr id="74" name="Прямоугольник 73"/>
          <p:cNvSpPr/>
          <p:nvPr/>
        </p:nvSpPr>
        <p:spPr bwMode="auto">
          <a:xfrm>
            <a:off x="251012" y="3853797"/>
            <a:ext cx="163971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Математика</a:t>
            </a:r>
            <a:endParaRPr kumimoji="0" lang="ru-RU" sz="1600" b="1" i="0" u="none" strike="noStrike" cap="none" normalizeH="0" baseline="0" dirty="0" smtClean="0">
              <a:ln>
                <a:noFill/>
              </a:ln>
              <a:solidFill>
                <a:schemeClr val="tx1"/>
              </a:solidFill>
              <a:effectLst/>
              <a:latin typeface="Arial" charset="0"/>
            </a:endParaRPr>
          </a:p>
        </p:txBody>
      </p:sp>
      <p:sp>
        <p:nvSpPr>
          <p:cNvPr id="77" name="Прямоугольник 76"/>
          <p:cNvSpPr/>
          <p:nvPr/>
        </p:nvSpPr>
        <p:spPr bwMode="auto">
          <a:xfrm>
            <a:off x="3154482" y="3890585"/>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8" name="Ромб 77"/>
          <p:cNvSpPr/>
          <p:nvPr/>
        </p:nvSpPr>
        <p:spPr bwMode="auto">
          <a:xfrm>
            <a:off x="2052429" y="4257698"/>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9" name="Прямоугольник 78"/>
          <p:cNvSpPr/>
          <p:nvPr/>
        </p:nvSpPr>
        <p:spPr bwMode="auto">
          <a:xfrm>
            <a:off x="2088429" y="4091543"/>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0" name="Ромб 79"/>
          <p:cNvSpPr/>
          <p:nvPr/>
        </p:nvSpPr>
        <p:spPr bwMode="auto">
          <a:xfrm>
            <a:off x="3139727" y="4078043"/>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1" name="Прямоугольник 80"/>
          <p:cNvSpPr/>
          <p:nvPr/>
        </p:nvSpPr>
        <p:spPr bwMode="auto">
          <a:xfrm>
            <a:off x="4222372" y="3710321"/>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2" name="Ромб 81"/>
          <p:cNvSpPr/>
          <p:nvPr/>
        </p:nvSpPr>
        <p:spPr bwMode="auto">
          <a:xfrm>
            <a:off x="6372429" y="3701138"/>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3" name="Ромб 82"/>
          <p:cNvSpPr/>
          <p:nvPr/>
        </p:nvSpPr>
        <p:spPr bwMode="auto">
          <a:xfrm>
            <a:off x="5274429" y="3978756"/>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4" name="Ромб 83"/>
          <p:cNvSpPr/>
          <p:nvPr/>
        </p:nvSpPr>
        <p:spPr bwMode="auto">
          <a:xfrm>
            <a:off x="4172082" y="4065058"/>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5" name="Прямоугольник 84"/>
          <p:cNvSpPr/>
          <p:nvPr/>
        </p:nvSpPr>
        <p:spPr bwMode="auto">
          <a:xfrm>
            <a:off x="5292429" y="3773694"/>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cxnSp>
        <p:nvCxnSpPr>
          <p:cNvPr id="94" name="Прямая соединительная линия 93"/>
          <p:cNvCxnSpPr>
            <a:stCxn id="80" idx="3"/>
          </p:cNvCxnSpPr>
          <p:nvPr/>
        </p:nvCxnSpPr>
        <p:spPr bwMode="auto">
          <a:xfrm flipH="1">
            <a:off x="2088430" y="4145544"/>
            <a:ext cx="1231297" cy="192184"/>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sp>
        <p:nvSpPr>
          <p:cNvPr id="50196" name="Стрелка вниз 50195"/>
          <p:cNvSpPr/>
          <p:nvPr/>
        </p:nvSpPr>
        <p:spPr bwMode="auto">
          <a:xfrm>
            <a:off x="2054211" y="2903543"/>
            <a:ext cx="144000" cy="351000"/>
          </a:xfrm>
          <a:prstGeom prst="down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5" name="Стрелка вниз 104"/>
          <p:cNvSpPr/>
          <p:nvPr/>
        </p:nvSpPr>
        <p:spPr bwMode="auto">
          <a:xfrm>
            <a:off x="4172082" y="2903543"/>
            <a:ext cx="144000" cy="351000"/>
          </a:xfrm>
          <a:prstGeom prst="down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6" name="Стрелка вниз 105"/>
          <p:cNvSpPr/>
          <p:nvPr/>
        </p:nvSpPr>
        <p:spPr bwMode="auto">
          <a:xfrm>
            <a:off x="5299102" y="2903543"/>
            <a:ext cx="144000" cy="351000"/>
          </a:xfrm>
          <a:prstGeom prst="downArrow">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7" name="Прямоугольник 106"/>
          <p:cNvSpPr/>
          <p:nvPr/>
        </p:nvSpPr>
        <p:spPr bwMode="auto">
          <a:xfrm>
            <a:off x="2034429" y="387426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59</a:t>
            </a:r>
          </a:p>
        </p:txBody>
      </p:sp>
      <p:sp>
        <p:nvSpPr>
          <p:cNvPr id="108" name="Прямоугольник 107"/>
          <p:cNvSpPr/>
          <p:nvPr/>
        </p:nvSpPr>
        <p:spPr bwMode="auto">
          <a:xfrm>
            <a:off x="2020820" y="439898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56</a:t>
            </a:r>
          </a:p>
        </p:txBody>
      </p:sp>
      <p:sp>
        <p:nvSpPr>
          <p:cNvPr id="110" name="Прямоугольник 109"/>
          <p:cNvSpPr/>
          <p:nvPr/>
        </p:nvSpPr>
        <p:spPr bwMode="auto">
          <a:xfrm>
            <a:off x="3103727" y="368526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63</a:t>
            </a:r>
          </a:p>
        </p:txBody>
      </p:sp>
      <p:sp>
        <p:nvSpPr>
          <p:cNvPr id="111" name="Прямоугольник 110"/>
          <p:cNvSpPr/>
          <p:nvPr/>
        </p:nvSpPr>
        <p:spPr bwMode="auto">
          <a:xfrm>
            <a:off x="4168372" y="3489366"/>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67</a:t>
            </a:r>
          </a:p>
        </p:txBody>
      </p:sp>
      <p:sp>
        <p:nvSpPr>
          <p:cNvPr id="112" name="Прямоугольник 111"/>
          <p:cNvSpPr/>
          <p:nvPr/>
        </p:nvSpPr>
        <p:spPr bwMode="auto">
          <a:xfrm>
            <a:off x="4157935" y="4180928"/>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60</a:t>
            </a:r>
          </a:p>
        </p:txBody>
      </p:sp>
      <p:sp>
        <p:nvSpPr>
          <p:cNvPr id="113" name="Прямоугольник 112"/>
          <p:cNvSpPr/>
          <p:nvPr/>
        </p:nvSpPr>
        <p:spPr bwMode="auto">
          <a:xfrm>
            <a:off x="5245102" y="3528979"/>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65</a:t>
            </a:r>
          </a:p>
        </p:txBody>
      </p:sp>
      <p:sp>
        <p:nvSpPr>
          <p:cNvPr id="50197" name="Овал 50196"/>
          <p:cNvSpPr/>
          <p:nvPr/>
        </p:nvSpPr>
        <p:spPr bwMode="auto">
          <a:xfrm>
            <a:off x="3008241" y="3639532"/>
            <a:ext cx="467560" cy="379712"/>
          </a:xfrm>
          <a:prstGeom prst="ellipse">
            <a:avLst/>
          </a:prstGeom>
          <a:noFill/>
          <a:ln w="190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58" name="Прямоугольник 57"/>
          <p:cNvSpPr/>
          <p:nvPr/>
        </p:nvSpPr>
        <p:spPr bwMode="auto">
          <a:xfrm>
            <a:off x="6948000" y="2808000"/>
            <a:ext cx="252000" cy="189000"/>
          </a:xfrm>
          <a:prstGeom prst="rect">
            <a:avLst/>
          </a:prstGeom>
          <a:solidFill>
            <a:schemeClr val="bg1">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59" name="Прямоугольник 58"/>
          <p:cNvSpPr/>
          <p:nvPr/>
        </p:nvSpPr>
        <p:spPr bwMode="auto">
          <a:xfrm>
            <a:off x="7164000" y="2808001"/>
            <a:ext cx="179757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rPr>
              <a:t>Практически не</a:t>
            </a:r>
          </a:p>
          <a:p>
            <a:pPr marL="0" marR="0" indent="0" defTabSz="914400" rtl="0" eaLnBrk="0" fontAlgn="base" latinLnBrk="0" hangingPunct="0">
              <a:lnSpc>
                <a:spcPct val="80000"/>
              </a:lnSpc>
              <a:spcBef>
                <a:spcPct val="0"/>
              </a:spcBef>
              <a:spcAft>
                <a:spcPct val="0"/>
              </a:spcAft>
              <a:buClrTx/>
              <a:buSzTx/>
              <a:buFontTx/>
              <a:buNone/>
              <a:tabLst/>
            </a:pPr>
            <a:r>
              <a:rPr kumimoji="0" lang="ru-RU" sz="1400" b="1" i="0" u="none" strike="noStrike" cap="none" normalizeH="0" dirty="0" smtClean="0">
                <a:ln>
                  <a:noFill/>
                </a:ln>
                <a:solidFill>
                  <a:schemeClr val="tx1"/>
                </a:solidFill>
                <a:effectLst/>
                <a:latin typeface="Arial" charset="0"/>
              </a:rPr>
              <a:t>используют</a:t>
            </a:r>
            <a:endParaRPr kumimoji="0" lang="ru-RU" sz="1400" b="1" i="0" u="none" strike="noStrike" cap="none" normalizeH="0" baseline="0" dirty="0" smtClean="0">
              <a:ln>
                <a:noFill/>
              </a:ln>
              <a:solidFill>
                <a:schemeClr val="tx1"/>
              </a:solidFill>
              <a:effectLst/>
              <a:latin typeface="Arial" charset="0"/>
            </a:endParaRPr>
          </a:p>
        </p:txBody>
      </p:sp>
      <p:sp>
        <p:nvSpPr>
          <p:cNvPr id="61" name="Прямоугольник 60"/>
          <p:cNvSpPr/>
          <p:nvPr/>
        </p:nvSpPr>
        <p:spPr bwMode="auto">
          <a:xfrm>
            <a:off x="6948000" y="3969000"/>
            <a:ext cx="252000" cy="189000"/>
          </a:xfrm>
          <a:prstGeom prst="rect">
            <a:avLst/>
          </a:prstGeom>
          <a:solidFill>
            <a:schemeClr val="tx2">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62" name="Прямоугольник 61"/>
          <p:cNvSpPr/>
          <p:nvPr/>
        </p:nvSpPr>
        <p:spPr bwMode="auto">
          <a:xfrm>
            <a:off x="7164000" y="3942000"/>
            <a:ext cx="1945032"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От случая к случаю,</a:t>
            </a:r>
          </a:p>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узкий спектр</a:t>
            </a:r>
            <a:endParaRPr kumimoji="0" lang="ru-RU" sz="1400" b="1" i="0" u="none" strike="noStrike" cap="none" normalizeH="0" baseline="0" dirty="0" smtClean="0">
              <a:ln>
                <a:noFill/>
              </a:ln>
              <a:solidFill>
                <a:schemeClr val="tx1"/>
              </a:solidFill>
              <a:effectLst/>
              <a:latin typeface="Arial" charset="0"/>
            </a:endParaRPr>
          </a:p>
        </p:txBody>
      </p:sp>
      <p:sp>
        <p:nvSpPr>
          <p:cNvPr id="63" name="Прямоугольник 62"/>
          <p:cNvSpPr/>
          <p:nvPr/>
        </p:nvSpPr>
        <p:spPr bwMode="auto">
          <a:xfrm>
            <a:off x="6948000" y="3564000"/>
            <a:ext cx="252000" cy="189000"/>
          </a:xfrm>
          <a:prstGeom prst="rect">
            <a:avLst/>
          </a:prstGeom>
          <a:solidFill>
            <a:schemeClr val="accent6">
              <a:lumMod val="40000"/>
              <a:lumOff val="6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64" name="Прямоугольник 63"/>
          <p:cNvSpPr/>
          <p:nvPr/>
        </p:nvSpPr>
        <p:spPr bwMode="auto">
          <a:xfrm>
            <a:off x="6948000" y="4293000"/>
            <a:ext cx="252000" cy="189000"/>
          </a:xfrm>
          <a:prstGeom prst="rect">
            <a:avLst/>
          </a:prstGeom>
          <a:solidFill>
            <a:srgbClr val="FF0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66" name="Прямоугольник 65"/>
          <p:cNvSpPr/>
          <p:nvPr/>
        </p:nvSpPr>
        <p:spPr bwMode="auto">
          <a:xfrm>
            <a:off x="7164000" y="3132000"/>
            <a:ext cx="2064872" cy="35349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От случая к случаю,</a:t>
            </a:r>
          </a:p>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широкий спектр</a:t>
            </a:r>
            <a:endParaRPr kumimoji="0" lang="ru-RU" sz="1400" b="1" i="0" u="none" strike="noStrike" cap="none" normalizeH="0" baseline="0" dirty="0" smtClean="0">
              <a:ln>
                <a:noFill/>
              </a:ln>
              <a:solidFill>
                <a:schemeClr val="tx1"/>
              </a:solidFill>
              <a:effectLst/>
              <a:latin typeface="Arial" charset="0"/>
            </a:endParaRPr>
          </a:p>
        </p:txBody>
      </p:sp>
      <p:sp>
        <p:nvSpPr>
          <p:cNvPr id="68" name="Прямоугольник 67"/>
          <p:cNvSpPr/>
          <p:nvPr/>
        </p:nvSpPr>
        <p:spPr bwMode="auto">
          <a:xfrm>
            <a:off x="6948000" y="3186000"/>
            <a:ext cx="252000" cy="189000"/>
          </a:xfrm>
          <a:prstGeom prst="rect">
            <a:avLst/>
          </a:prstGeom>
          <a:solidFill>
            <a:srgbClr val="FF99FF"/>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69" name="Прямоугольник 68"/>
          <p:cNvSpPr/>
          <p:nvPr/>
        </p:nvSpPr>
        <p:spPr bwMode="auto">
          <a:xfrm>
            <a:off x="7164001" y="3510000"/>
            <a:ext cx="2262027" cy="35349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Практически </a:t>
            </a:r>
            <a:r>
              <a:rPr lang="ru-RU" sz="1400" b="1" dirty="0" err="1" smtClean="0">
                <a:solidFill>
                  <a:schemeClr val="tx1"/>
                </a:solidFill>
                <a:latin typeface="Arial" charset="0"/>
              </a:rPr>
              <a:t>посто</a:t>
            </a:r>
            <a:r>
              <a:rPr lang="ru-RU" sz="1400" b="1" dirty="0" smtClean="0">
                <a:solidFill>
                  <a:schemeClr val="tx1"/>
                </a:solidFill>
                <a:latin typeface="Arial" charset="0"/>
              </a:rPr>
              <a:t>-</a:t>
            </a:r>
          </a:p>
          <a:p>
            <a:pPr marL="0" marR="0" indent="0" defTabSz="914400" rtl="0" eaLnBrk="0" fontAlgn="base" latinLnBrk="0" hangingPunct="0">
              <a:lnSpc>
                <a:spcPct val="80000"/>
              </a:lnSpc>
              <a:spcBef>
                <a:spcPct val="0"/>
              </a:spcBef>
              <a:spcAft>
                <a:spcPct val="0"/>
              </a:spcAft>
              <a:buClrTx/>
              <a:buSzTx/>
              <a:buFontTx/>
              <a:buNone/>
              <a:tabLst/>
            </a:pPr>
            <a:r>
              <a:rPr lang="ru-RU" sz="1400" b="1" dirty="0" err="1" smtClean="0">
                <a:solidFill>
                  <a:schemeClr val="tx1"/>
                </a:solidFill>
                <a:latin typeface="Arial" charset="0"/>
              </a:rPr>
              <a:t>янно</a:t>
            </a:r>
            <a:r>
              <a:rPr lang="ru-RU" sz="1400" b="1" dirty="0" smtClean="0">
                <a:solidFill>
                  <a:schemeClr val="tx1"/>
                </a:solidFill>
                <a:latin typeface="Arial" charset="0"/>
              </a:rPr>
              <a:t>, узкий спектр</a:t>
            </a:r>
            <a:endParaRPr kumimoji="0" lang="ru-RU" sz="1400" b="1" i="0" u="none" strike="noStrike" cap="none" normalizeH="0" baseline="0" dirty="0" smtClean="0">
              <a:ln>
                <a:noFill/>
              </a:ln>
              <a:solidFill>
                <a:schemeClr val="tx1"/>
              </a:solidFill>
              <a:effectLst/>
              <a:latin typeface="Arial" charset="0"/>
            </a:endParaRPr>
          </a:p>
        </p:txBody>
      </p:sp>
      <p:sp>
        <p:nvSpPr>
          <p:cNvPr id="75" name="Прямоугольник 74"/>
          <p:cNvSpPr/>
          <p:nvPr/>
        </p:nvSpPr>
        <p:spPr bwMode="auto">
          <a:xfrm>
            <a:off x="5616000" y="1593000"/>
            <a:ext cx="72000" cy="459051"/>
          </a:xfrm>
          <a:prstGeom prst="rect">
            <a:avLst/>
          </a:prstGeom>
          <a:solidFill>
            <a:srgbClr val="FF0000"/>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charset="0"/>
              </a:rPr>
              <a:t>2</a:t>
            </a:r>
          </a:p>
        </p:txBody>
      </p:sp>
      <p:sp>
        <p:nvSpPr>
          <p:cNvPr id="76" name="Прямоугольник 75"/>
          <p:cNvSpPr/>
          <p:nvPr/>
        </p:nvSpPr>
        <p:spPr bwMode="auto">
          <a:xfrm>
            <a:off x="6048000" y="2267949"/>
            <a:ext cx="1584000" cy="459051"/>
          </a:xfrm>
          <a:prstGeom prst="rect">
            <a:avLst/>
          </a:prstGeom>
          <a:solidFill>
            <a:srgbClr val="FF0000"/>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rPr>
              <a:t>44</a:t>
            </a:r>
          </a:p>
        </p:txBody>
      </p:sp>
      <p:sp>
        <p:nvSpPr>
          <p:cNvPr id="87" name="Прямоугольник 86"/>
          <p:cNvSpPr/>
          <p:nvPr/>
        </p:nvSpPr>
        <p:spPr bwMode="auto">
          <a:xfrm>
            <a:off x="7164001" y="4239000"/>
            <a:ext cx="2262027" cy="35349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Практически </a:t>
            </a:r>
            <a:r>
              <a:rPr lang="ru-RU" sz="1400" b="1" dirty="0" err="1" smtClean="0">
                <a:solidFill>
                  <a:schemeClr val="tx1"/>
                </a:solidFill>
                <a:latin typeface="Arial" charset="0"/>
              </a:rPr>
              <a:t>посто</a:t>
            </a:r>
            <a:r>
              <a:rPr lang="ru-RU" sz="1400" b="1" dirty="0" smtClean="0">
                <a:solidFill>
                  <a:schemeClr val="tx1"/>
                </a:solidFill>
                <a:latin typeface="Arial" charset="0"/>
              </a:rPr>
              <a:t>-</a:t>
            </a:r>
          </a:p>
          <a:p>
            <a:pPr marL="0" marR="0" indent="0" defTabSz="914400" rtl="0" eaLnBrk="0" fontAlgn="base" latinLnBrk="0" hangingPunct="0">
              <a:lnSpc>
                <a:spcPct val="80000"/>
              </a:lnSpc>
              <a:spcBef>
                <a:spcPct val="0"/>
              </a:spcBef>
              <a:spcAft>
                <a:spcPct val="0"/>
              </a:spcAft>
              <a:buClrTx/>
              <a:buSzTx/>
              <a:buFontTx/>
              <a:buNone/>
              <a:tabLst/>
            </a:pPr>
            <a:r>
              <a:rPr lang="ru-RU" sz="1400" b="1" spc="-40" dirty="0" err="1" smtClean="0">
                <a:solidFill>
                  <a:schemeClr val="tx1"/>
                </a:solidFill>
                <a:latin typeface="Arial" charset="0"/>
              </a:rPr>
              <a:t>янно</a:t>
            </a:r>
            <a:r>
              <a:rPr lang="ru-RU" sz="1400" b="1" spc="-40" dirty="0" smtClean="0">
                <a:solidFill>
                  <a:schemeClr val="tx1"/>
                </a:solidFill>
                <a:latin typeface="Arial" charset="0"/>
              </a:rPr>
              <a:t>, широкий спектр</a:t>
            </a:r>
            <a:endParaRPr kumimoji="0" lang="ru-RU" sz="1400" b="1" i="0" u="none" strike="noStrike" cap="none" spc="-40" normalizeH="0" dirty="0" smtClean="0">
              <a:ln>
                <a:noFill/>
              </a:ln>
              <a:solidFill>
                <a:schemeClr val="tx1"/>
              </a:solidFill>
              <a:effectLst/>
              <a:latin typeface="Arial" charset="0"/>
            </a:endParaRPr>
          </a:p>
        </p:txBody>
      </p:sp>
      <p:sp>
        <p:nvSpPr>
          <p:cNvPr id="88" name="Стрелка вниз 87"/>
          <p:cNvSpPr/>
          <p:nvPr/>
        </p:nvSpPr>
        <p:spPr bwMode="auto">
          <a:xfrm>
            <a:off x="6390429" y="2903543"/>
            <a:ext cx="144000" cy="351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90" name="Прямоугольник 89"/>
          <p:cNvSpPr/>
          <p:nvPr/>
        </p:nvSpPr>
        <p:spPr bwMode="auto">
          <a:xfrm>
            <a:off x="3092421" y="4225892"/>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59</a:t>
            </a:r>
          </a:p>
        </p:txBody>
      </p:sp>
      <p:sp>
        <p:nvSpPr>
          <p:cNvPr id="92" name="Прямоугольник 91"/>
          <p:cNvSpPr/>
          <p:nvPr/>
        </p:nvSpPr>
        <p:spPr bwMode="auto">
          <a:xfrm>
            <a:off x="5245102" y="4114768"/>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63</a:t>
            </a:r>
          </a:p>
        </p:txBody>
      </p:sp>
      <p:sp>
        <p:nvSpPr>
          <p:cNvPr id="93" name="Прямоугольник 92"/>
          <p:cNvSpPr/>
          <p:nvPr/>
        </p:nvSpPr>
        <p:spPr bwMode="auto">
          <a:xfrm>
            <a:off x="6309220" y="3309937"/>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69</a:t>
            </a:r>
          </a:p>
        </p:txBody>
      </p:sp>
      <p:sp>
        <p:nvSpPr>
          <p:cNvPr id="95" name="Прямоугольник 94"/>
          <p:cNvSpPr/>
          <p:nvPr/>
        </p:nvSpPr>
        <p:spPr bwMode="auto">
          <a:xfrm>
            <a:off x="6300429" y="3850085"/>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66</a:t>
            </a:r>
          </a:p>
        </p:txBody>
      </p:sp>
      <p:cxnSp>
        <p:nvCxnSpPr>
          <p:cNvPr id="96" name="Прямая соединительная линия 95"/>
          <p:cNvCxnSpPr/>
          <p:nvPr/>
        </p:nvCxnSpPr>
        <p:spPr bwMode="auto">
          <a:xfrm flipH="1">
            <a:off x="4837653" y="1455696"/>
            <a:ext cx="0" cy="1584889"/>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sp>
        <p:nvSpPr>
          <p:cNvPr id="100" name="Прямоугольник 99"/>
          <p:cNvSpPr/>
          <p:nvPr/>
        </p:nvSpPr>
        <p:spPr bwMode="auto">
          <a:xfrm>
            <a:off x="6372429" y="3538678"/>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26" name="Стрелка вниз 125"/>
          <p:cNvSpPr/>
          <p:nvPr/>
        </p:nvSpPr>
        <p:spPr bwMode="auto">
          <a:xfrm>
            <a:off x="3157727" y="2903543"/>
            <a:ext cx="144000" cy="351000"/>
          </a:xfrm>
          <a:prstGeom prst="down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27" name="Овал 126"/>
          <p:cNvSpPr/>
          <p:nvPr/>
        </p:nvSpPr>
        <p:spPr bwMode="auto">
          <a:xfrm>
            <a:off x="5130649" y="3981903"/>
            <a:ext cx="467560" cy="352194"/>
          </a:xfrm>
          <a:prstGeom prst="ellipse">
            <a:avLst/>
          </a:prstGeom>
          <a:noFill/>
          <a:ln w="190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cxnSp>
        <p:nvCxnSpPr>
          <p:cNvPr id="128" name="Прямая соединительная линия 127"/>
          <p:cNvCxnSpPr>
            <a:stCxn id="84" idx="3"/>
          </p:cNvCxnSpPr>
          <p:nvPr/>
        </p:nvCxnSpPr>
        <p:spPr bwMode="auto">
          <a:xfrm flipH="1">
            <a:off x="3263500" y="4132558"/>
            <a:ext cx="1088582" cy="9056"/>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129" name="Прямая соединительная линия 128"/>
          <p:cNvCxnSpPr>
            <a:stCxn id="83" idx="1"/>
          </p:cNvCxnSpPr>
          <p:nvPr/>
        </p:nvCxnSpPr>
        <p:spPr bwMode="auto">
          <a:xfrm flipH="1">
            <a:off x="4275847" y="4046256"/>
            <a:ext cx="998582" cy="95358"/>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130" name="Прямая соединительная линия 129"/>
          <p:cNvCxnSpPr>
            <a:stCxn id="82" idx="3"/>
          </p:cNvCxnSpPr>
          <p:nvPr/>
        </p:nvCxnSpPr>
        <p:spPr bwMode="auto">
          <a:xfrm flipH="1">
            <a:off x="5310639" y="3768638"/>
            <a:ext cx="1241791" cy="277618"/>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131" name="Прямая соединительная линия 130"/>
          <p:cNvCxnSpPr>
            <a:stCxn id="77" idx="3"/>
          </p:cNvCxnSpPr>
          <p:nvPr/>
        </p:nvCxnSpPr>
        <p:spPr bwMode="auto">
          <a:xfrm flipH="1">
            <a:off x="2088432" y="3944586"/>
            <a:ext cx="1210051" cy="197029"/>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132" name="Прямая соединительная линия 131"/>
          <p:cNvCxnSpPr>
            <a:stCxn id="81" idx="3"/>
          </p:cNvCxnSpPr>
          <p:nvPr/>
        </p:nvCxnSpPr>
        <p:spPr bwMode="auto">
          <a:xfrm flipH="1">
            <a:off x="3178780" y="3764320"/>
            <a:ext cx="1187593" cy="181958"/>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133" name="Прямая соединительная линия 132"/>
          <p:cNvCxnSpPr>
            <a:stCxn id="85" idx="3"/>
          </p:cNvCxnSpPr>
          <p:nvPr/>
        </p:nvCxnSpPr>
        <p:spPr bwMode="auto">
          <a:xfrm flipH="1" flipV="1">
            <a:off x="4244083" y="3774636"/>
            <a:ext cx="1192346" cy="53059"/>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134" name="Прямая соединительная линия 133"/>
          <p:cNvCxnSpPr>
            <a:stCxn id="100" idx="3"/>
          </p:cNvCxnSpPr>
          <p:nvPr/>
        </p:nvCxnSpPr>
        <p:spPr bwMode="auto">
          <a:xfrm flipH="1">
            <a:off x="5252083" y="3592678"/>
            <a:ext cx="1264346" cy="230879"/>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sp>
        <p:nvSpPr>
          <p:cNvPr id="70" name="Скругленный прямоугольник 69"/>
          <p:cNvSpPr/>
          <p:nvPr/>
        </p:nvSpPr>
        <p:spPr bwMode="auto">
          <a:xfrm>
            <a:off x="6999630" y="1176591"/>
            <a:ext cx="1962486" cy="731306"/>
          </a:xfrm>
          <a:prstGeom prst="roundRect">
            <a:avLst/>
          </a:prstGeom>
          <a:ln>
            <a:solidFill>
              <a:schemeClr val="bg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ru-RU" sz="1200" b="0" i="0" u="sng" strike="noStrike" cap="none" normalizeH="0" baseline="0" dirty="0" smtClean="0">
                <a:ln>
                  <a:noFill/>
                </a:ln>
                <a:solidFill>
                  <a:schemeClr val="tx2"/>
                </a:solidFill>
                <a:effectLst/>
                <a:latin typeface="Arial" charset="0"/>
              </a:rPr>
              <a:t>Комментарий.</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smtClean="0">
                <a:solidFill>
                  <a:schemeClr val="tx2"/>
                </a:solidFill>
                <a:latin typeface="Arial" charset="0"/>
              </a:rPr>
              <a:t>Заметно возрос уровень</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smtClean="0">
                <a:solidFill>
                  <a:schemeClr val="tx2"/>
                </a:solidFill>
                <a:latin typeface="Arial" charset="0"/>
              </a:rPr>
              <a:t>интеграции ИКТ в учеб-</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err="1" smtClean="0">
                <a:solidFill>
                  <a:schemeClr val="tx2"/>
                </a:solidFill>
                <a:latin typeface="Arial" charset="0"/>
              </a:rPr>
              <a:t>ный</a:t>
            </a:r>
            <a:r>
              <a:rPr lang="ru-RU" sz="1200" dirty="0" smtClean="0">
                <a:solidFill>
                  <a:schemeClr val="tx2"/>
                </a:solidFill>
                <a:latin typeface="Arial" charset="0"/>
              </a:rPr>
              <a:t> процесс </a:t>
            </a:r>
            <a:endParaRPr kumimoji="0" lang="ru-RU" sz="1200" b="0" i="0" u="none" strike="noStrike" cap="none" normalizeH="0" baseline="0" dirty="0" smtClean="0">
              <a:ln>
                <a:noFill/>
              </a:ln>
              <a:solidFill>
                <a:schemeClr val="tx2"/>
              </a:solidFill>
              <a:effectLst/>
              <a:latin typeface="Arial" charset="0"/>
            </a:endParaRPr>
          </a:p>
        </p:txBody>
      </p:sp>
    </p:spTree>
    <p:extLst>
      <p:ext uri="{BB962C8B-B14F-4D97-AF65-F5344CB8AC3E}">
        <p14:creationId xmlns="" xmlns:p14="http://schemas.microsoft.com/office/powerpoint/2010/main" val="14886137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p:cNvSpPr>
            <a:spLocks noChangeArrowheads="1"/>
          </p:cNvSpPr>
          <p:nvPr/>
        </p:nvSpPr>
        <p:spPr bwMode="gray">
          <a:xfrm>
            <a:off x="212871" y="87474"/>
            <a:ext cx="8892988" cy="756084"/>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Оценка качества начального образования.</a:t>
            </a:r>
          </a:p>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Интеграция ИКТ в учебный процесс, 2014</a:t>
            </a:r>
            <a:endParaRPr lang="ru-RU" sz="2400" b="1" dirty="0">
              <a:solidFill>
                <a:srgbClr val="FFFF00"/>
              </a:solidFill>
              <a:effectLst>
                <a:outerShdw blurRad="38100" dist="38100" dir="2700000" algn="tl">
                  <a:srgbClr val="000000"/>
                </a:outerShdw>
              </a:effectLst>
            </a:endParaRPr>
          </a:p>
        </p:txBody>
      </p:sp>
      <p:sp>
        <p:nvSpPr>
          <p:cNvPr id="8" name="Прямоугольник 7"/>
          <p:cNvSpPr/>
          <p:nvPr/>
        </p:nvSpPr>
        <p:spPr bwMode="auto">
          <a:xfrm>
            <a:off x="2088000" y="1620000"/>
            <a:ext cx="1980000" cy="459051"/>
          </a:xfrm>
          <a:prstGeom prst="rect">
            <a:avLst/>
          </a:prstGeom>
          <a:solidFill>
            <a:schemeClr val="bg1">
              <a:lumMod val="5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rPr>
              <a:t>55</a:t>
            </a:r>
          </a:p>
        </p:txBody>
      </p:sp>
      <p:sp>
        <p:nvSpPr>
          <p:cNvPr id="10" name="TextBox 9"/>
          <p:cNvSpPr txBox="1"/>
          <p:nvPr/>
        </p:nvSpPr>
        <p:spPr>
          <a:xfrm>
            <a:off x="1593" y="1689409"/>
            <a:ext cx="2268252" cy="400110"/>
          </a:xfrm>
          <a:prstGeom prst="rect">
            <a:avLst/>
          </a:prstGeom>
          <a:noFill/>
        </p:spPr>
        <p:txBody>
          <a:bodyPr wrap="square" rtlCol="0">
            <a:spAutoFit/>
          </a:bodyPr>
          <a:lstStyle/>
          <a:p>
            <a:r>
              <a:rPr lang="ru-RU" sz="2000" b="1" dirty="0" smtClean="0"/>
              <a:t>МАТЕМАТИКА</a:t>
            </a:r>
            <a:endParaRPr lang="ru-RU" sz="2000" b="1" dirty="0"/>
          </a:p>
        </p:txBody>
      </p:sp>
      <p:sp>
        <p:nvSpPr>
          <p:cNvPr id="11" name="TextBox 10"/>
          <p:cNvSpPr txBox="1"/>
          <p:nvPr/>
        </p:nvSpPr>
        <p:spPr>
          <a:xfrm>
            <a:off x="270" y="2379138"/>
            <a:ext cx="2268252" cy="400110"/>
          </a:xfrm>
          <a:prstGeom prst="rect">
            <a:avLst/>
          </a:prstGeom>
          <a:noFill/>
        </p:spPr>
        <p:txBody>
          <a:bodyPr wrap="square" rtlCol="0">
            <a:spAutoFit/>
          </a:bodyPr>
          <a:lstStyle/>
          <a:p>
            <a:r>
              <a:rPr lang="ru-RU" sz="2000" b="1" dirty="0" smtClean="0">
                <a:solidFill>
                  <a:srgbClr val="FFC000"/>
                </a:solidFill>
              </a:rPr>
              <a:t>РУССКИЙ ЯЗЫК</a:t>
            </a:r>
            <a:endParaRPr lang="ru-RU" sz="2000" b="1" dirty="0">
              <a:solidFill>
                <a:srgbClr val="FFC000"/>
              </a:solidFill>
            </a:endParaRPr>
          </a:p>
        </p:txBody>
      </p:sp>
      <p:sp>
        <p:nvSpPr>
          <p:cNvPr id="12" name="Прямоугольник 11"/>
          <p:cNvSpPr/>
          <p:nvPr/>
        </p:nvSpPr>
        <p:spPr bwMode="auto">
          <a:xfrm>
            <a:off x="3816000" y="2295000"/>
            <a:ext cx="576000" cy="459051"/>
          </a:xfrm>
          <a:prstGeom prst="rect">
            <a:avLst/>
          </a:prstGeom>
          <a:solidFill>
            <a:schemeClr val="tx2">
              <a:lumMod val="5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rPr>
              <a:t>16</a:t>
            </a:r>
          </a:p>
        </p:txBody>
      </p:sp>
      <p:sp>
        <p:nvSpPr>
          <p:cNvPr id="15" name="Прямоугольник 14"/>
          <p:cNvSpPr/>
          <p:nvPr/>
        </p:nvSpPr>
        <p:spPr bwMode="auto">
          <a:xfrm>
            <a:off x="4068000" y="1620000"/>
            <a:ext cx="324000" cy="459051"/>
          </a:xfrm>
          <a:prstGeom prst="rect">
            <a:avLst/>
          </a:prstGeom>
          <a:solidFill>
            <a:schemeClr val="tx2">
              <a:lumMod val="5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bg1"/>
                </a:solidFill>
                <a:effectLst/>
                <a:latin typeface="Arial" charset="0"/>
              </a:rPr>
              <a:t>9</a:t>
            </a:r>
          </a:p>
        </p:txBody>
      </p:sp>
      <p:sp>
        <p:nvSpPr>
          <p:cNvPr id="16" name="Прямоугольник 15"/>
          <p:cNvSpPr/>
          <p:nvPr/>
        </p:nvSpPr>
        <p:spPr bwMode="auto">
          <a:xfrm>
            <a:off x="3600000" y="2295000"/>
            <a:ext cx="216000" cy="459000"/>
          </a:xfrm>
          <a:prstGeom prst="rect">
            <a:avLst/>
          </a:prstGeom>
          <a:solidFill>
            <a:schemeClr val="bg1">
              <a:lumMod val="5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a:t>
            </a:r>
          </a:p>
        </p:txBody>
      </p:sp>
      <p:sp>
        <p:nvSpPr>
          <p:cNvPr id="20" name="Прямоугольник 19"/>
          <p:cNvSpPr/>
          <p:nvPr/>
        </p:nvSpPr>
        <p:spPr bwMode="auto">
          <a:xfrm>
            <a:off x="4392000" y="1620000"/>
            <a:ext cx="432000" cy="459051"/>
          </a:xfrm>
          <a:prstGeom prst="rect">
            <a:avLst/>
          </a:prstGeom>
          <a:solidFill>
            <a:schemeClr val="accent6">
              <a:lumMod val="40000"/>
              <a:lumOff val="60000"/>
            </a:schemeClr>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2060"/>
                </a:solidFill>
                <a:effectLst/>
                <a:latin typeface="Arial" charset="0"/>
              </a:rPr>
              <a:t>12</a:t>
            </a:r>
          </a:p>
        </p:txBody>
      </p:sp>
      <p:sp>
        <p:nvSpPr>
          <p:cNvPr id="21" name="Прямоугольник 20"/>
          <p:cNvSpPr/>
          <p:nvPr/>
        </p:nvSpPr>
        <p:spPr bwMode="auto">
          <a:xfrm>
            <a:off x="4405437" y="2299654"/>
            <a:ext cx="1332000" cy="459051"/>
          </a:xfrm>
          <a:prstGeom prst="rect">
            <a:avLst/>
          </a:prstGeom>
          <a:solidFill>
            <a:schemeClr val="accent6">
              <a:lumMod val="40000"/>
              <a:lumOff val="60000"/>
            </a:schemeClr>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Arial" charset="0"/>
              </a:rPr>
              <a:t>37</a:t>
            </a:r>
          </a:p>
        </p:txBody>
      </p:sp>
      <p:sp>
        <p:nvSpPr>
          <p:cNvPr id="23" name="Прямоугольник 22"/>
          <p:cNvSpPr/>
          <p:nvPr/>
        </p:nvSpPr>
        <p:spPr bwMode="auto">
          <a:xfrm>
            <a:off x="4824000" y="1620000"/>
            <a:ext cx="648000" cy="459051"/>
          </a:xfrm>
          <a:prstGeom prst="rect">
            <a:avLst/>
          </a:prstGeom>
          <a:solidFill>
            <a:srgbClr val="FF99FF"/>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Arial" charset="0"/>
              </a:rPr>
              <a:t>18</a:t>
            </a:r>
          </a:p>
        </p:txBody>
      </p:sp>
      <p:sp>
        <p:nvSpPr>
          <p:cNvPr id="24" name="Прямоугольник 23"/>
          <p:cNvSpPr/>
          <p:nvPr/>
        </p:nvSpPr>
        <p:spPr bwMode="auto">
          <a:xfrm>
            <a:off x="5760429" y="2299654"/>
            <a:ext cx="1152000" cy="459051"/>
          </a:xfrm>
          <a:prstGeom prst="rect">
            <a:avLst/>
          </a:prstGeom>
          <a:solidFill>
            <a:srgbClr val="FF99FF"/>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2060"/>
                </a:solidFill>
                <a:effectLst/>
                <a:latin typeface="Arial" charset="0"/>
              </a:rPr>
              <a:t>32</a:t>
            </a:r>
          </a:p>
        </p:txBody>
      </p:sp>
      <p:sp>
        <p:nvSpPr>
          <p:cNvPr id="32" name="Прямоугольник 31"/>
          <p:cNvSpPr/>
          <p:nvPr/>
        </p:nvSpPr>
        <p:spPr bwMode="auto">
          <a:xfrm>
            <a:off x="2420721" y="1119602"/>
            <a:ext cx="3422176" cy="28494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Уровень показателя </a:t>
            </a:r>
            <a:r>
              <a:rPr kumimoji="0" lang="ru-RU" sz="1600" b="1" i="1" u="none" strike="noStrike" cap="none" normalizeH="0" baseline="0" dirty="0" err="1" smtClean="0">
                <a:ln>
                  <a:noFill/>
                </a:ln>
                <a:solidFill>
                  <a:srgbClr val="002060"/>
                </a:solidFill>
                <a:effectLst/>
                <a:latin typeface="Arial" charset="0"/>
              </a:rPr>
              <a:t>исполь</a:t>
            </a:r>
            <a:r>
              <a:rPr kumimoji="0" lang="ru-RU" sz="1600" b="1" i="1" u="none" strike="noStrike" cap="none" normalizeH="0" baseline="0" dirty="0" smtClean="0">
                <a:ln>
                  <a:noFill/>
                </a:ln>
                <a:solidFill>
                  <a:srgbClr val="002060"/>
                </a:solidFill>
                <a:effectLst/>
                <a:latin typeface="Arial" charset="0"/>
              </a:rPr>
              <a:t>-</a:t>
            </a:r>
          </a:p>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err="1" smtClean="0">
                <a:ln>
                  <a:noFill/>
                </a:ln>
                <a:solidFill>
                  <a:srgbClr val="002060"/>
                </a:solidFill>
                <a:effectLst/>
                <a:latin typeface="Arial" charset="0"/>
              </a:rPr>
              <a:t>зования</a:t>
            </a:r>
            <a:r>
              <a:rPr kumimoji="0" lang="ru-RU" sz="1600" b="1" i="1" u="none" strike="noStrike" cap="none" normalizeH="0" baseline="0" dirty="0" smtClean="0">
                <a:ln>
                  <a:noFill/>
                </a:ln>
                <a:solidFill>
                  <a:srgbClr val="002060"/>
                </a:solidFill>
                <a:effectLst/>
                <a:latin typeface="Arial" charset="0"/>
              </a:rPr>
              <a:t> ИКТ учащимися</a:t>
            </a:r>
          </a:p>
        </p:txBody>
      </p:sp>
      <p:sp>
        <p:nvSpPr>
          <p:cNvPr id="35" name="Прямоугольник 34"/>
          <p:cNvSpPr/>
          <p:nvPr/>
        </p:nvSpPr>
        <p:spPr bwMode="auto">
          <a:xfrm>
            <a:off x="2088000" y="4742492"/>
            <a:ext cx="6156432" cy="28494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Средний балл (в % от выполнения работы) для разных</a:t>
            </a:r>
          </a:p>
          <a:p>
            <a:pPr marL="0" marR="0" indent="0" defTabSz="914400" rtl="0" eaLnBrk="0" fontAlgn="base" latinLnBrk="0" hangingPunct="0">
              <a:lnSpc>
                <a:spcPct val="8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Arial" charset="0"/>
              </a:rPr>
              <a:t>показателей уровня </a:t>
            </a:r>
            <a:r>
              <a:rPr lang="ru-RU" sz="1600" b="1" i="1" dirty="0" smtClean="0">
                <a:solidFill>
                  <a:srgbClr val="002060"/>
                </a:solidFill>
                <a:latin typeface="Arial" charset="0"/>
              </a:rPr>
              <a:t>использования ИКТ учащимися</a:t>
            </a:r>
            <a:r>
              <a:rPr kumimoji="0" lang="ru-RU" sz="1600" b="1" i="1" u="none" strike="noStrike" cap="none" normalizeH="0" baseline="0" dirty="0" smtClean="0">
                <a:ln>
                  <a:noFill/>
                </a:ln>
                <a:solidFill>
                  <a:srgbClr val="002060"/>
                </a:solidFill>
                <a:effectLst/>
                <a:latin typeface="Arial" charset="0"/>
              </a:rPr>
              <a:t> </a:t>
            </a:r>
          </a:p>
        </p:txBody>
      </p:sp>
      <p:sp>
        <p:nvSpPr>
          <p:cNvPr id="50184" name="Прямоугольная выноска 50183"/>
          <p:cNvSpPr/>
          <p:nvPr/>
        </p:nvSpPr>
        <p:spPr bwMode="auto">
          <a:xfrm>
            <a:off x="249998" y="958104"/>
            <a:ext cx="1368152" cy="447537"/>
          </a:xfrm>
          <a:prstGeom prst="wedgeRectCallout">
            <a:avLst>
              <a:gd name="adj1" fmla="val 76833"/>
              <a:gd name="adj2" fmla="val 135506"/>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600" b="0" i="1" u="none" strike="noStrike" cap="none" normalizeH="0" baseline="0" dirty="0" smtClean="0">
                <a:ln>
                  <a:noFill/>
                </a:ln>
                <a:solidFill>
                  <a:srgbClr val="002060"/>
                </a:solidFill>
                <a:effectLst/>
                <a:latin typeface="Arial" charset="0"/>
              </a:rPr>
              <a:t>Процент</a:t>
            </a:r>
          </a:p>
          <a:p>
            <a:pPr marL="0" marR="0" indent="0" algn="ctr" defTabSz="914400" rtl="0" eaLnBrk="0" fontAlgn="base" latinLnBrk="0" hangingPunct="0">
              <a:lnSpc>
                <a:spcPct val="100000"/>
              </a:lnSpc>
              <a:spcBef>
                <a:spcPct val="0"/>
              </a:spcBef>
              <a:spcAft>
                <a:spcPct val="0"/>
              </a:spcAft>
              <a:buClrTx/>
              <a:buSzTx/>
              <a:buFontTx/>
              <a:buNone/>
              <a:tabLst/>
            </a:pPr>
            <a:r>
              <a:rPr lang="ru-RU" sz="1600" i="1" dirty="0" smtClean="0">
                <a:solidFill>
                  <a:srgbClr val="002060"/>
                </a:solidFill>
                <a:latin typeface="Arial" charset="0"/>
              </a:rPr>
              <a:t>учащихся</a:t>
            </a:r>
            <a:endParaRPr kumimoji="0" lang="ru-RU" sz="1600" b="0" i="1" u="none" strike="noStrike" cap="none" normalizeH="0" baseline="0" dirty="0" smtClean="0">
              <a:ln>
                <a:noFill/>
              </a:ln>
              <a:solidFill>
                <a:srgbClr val="002060"/>
              </a:solidFill>
              <a:effectLst/>
              <a:latin typeface="Arial" charset="0"/>
            </a:endParaRPr>
          </a:p>
        </p:txBody>
      </p:sp>
      <p:sp>
        <p:nvSpPr>
          <p:cNvPr id="71" name="Прямоугольник 70"/>
          <p:cNvSpPr/>
          <p:nvPr/>
        </p:nvSpPr>
        <p:spPr bwMode="auto">
          <a:xfrm>
            <a:off x="145631" y="3729167"/>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2" name="Ромб 71"/>
          <p:cNvSpPr/>
          <p:nvPr/>
        </p:nvSpPr>
        <p:spPr bwMode="auto">
          <a:xfrm>
            <a:off x="116787" y="4139993"/>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3" name="Прямоугольник 72"/>
          <p:cNvSpPr/>
          <p:nvPr/>
        </p:nvSpPr>
        <p:spPr bwMode="auto">
          <a:xfrm>
            <a:off x="251013" y="4090773"/>
            <a:ext cx="1527621"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rgbClr val="FFC000"/>
                </a:solidFill>
                <a:latin typeface="Arial" charset="0"/>
              </a:rPr>
              <a:t>Русский язык</a:t>
            </a:r>
            <a:endParaRPr kumimoji="0" lang="ru-RU" sz="1600" b="1" i="0" u="none" strike="noStrike" cap="none" normalizeH="0" baseline="0" dirty="0" smtClean="0">
              <a:ln>
                <a:noFill/>
              </a:ln>
              <a:solidFill>
                <a:srgbClr val="FFC000"/>
              </a:solidFill>
              <a:effectLst/>
              <a:latin typeface="Arial" charset="0"/>
            </a:endParaRPr>
          </a:p>
        </p:txBody>
      </p:sp>
      <p:sp>
        <p:nvSpPr>
          <p:cNvPr id="74" name="Прямоугольник 73"/>
          <p:cNvSpPr/>
          <p:nvPr/>
        </p:nvSpPr>
        <p:spPr bwMode="auto">
          <a:xfrm>
            <a:off x="315862" y="3682102"/>
            <a:ext cx="163971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600" b="1" dirty="0" smtClean="0">
                <a:solidFill>
                  <a:schemeClr val="tx1"/>
                </a:solidFill>
                <a:latin typeface="Arial" charset="0"/>
              </a:rPr>
              <a:t>Математика</a:t>
            </a:r>
            <a:endParaRPr kumimoji="0" lang="ru-RU" sz="1600" b="1" i="0" u="none" strike="noStrike" cap="none" normalizeH="0" baseline="0" dirty="0" smtClean="0">
              <a:ln>
                <a:noFill/>
              </a:ln>
              <a:solidFill>
                <a:schemeClr val="tx1"/>
              </a:solidFill>
              <a:effectLst/>
              <a:latin typeface="Arial" charset="0"/>
            </a:endParaRPr>
          </a:p>
        </p:txBody>
      </p:sp>
      <p:sp>
        <p:nvSpPr>
          <p:cNvPr id="77" name="Прямоугольник 76"/>
          <p:cNvSpPr/>
          <p:nvPr/>
        </p:nvSpPr>
        <p:spPr bwMode="auto">
          <a:xfrm>
            <a:off x="3135977" y="3728138"/>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8" name="Ромб 77"/>
          <p:cNvSpPr/>
          <p:nvPr/>
        </p:nvSpPr>
        <p:spPr bwMode="auto">
          <a:xfrm>
            <a:off x="2096317" y="4069585"/>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79" name="Прямоугольник 78"/>
          <p:cNvSpPr/>
          <p:nvPr/>
        </p:nvSpPr>
        <p:spPr bwMode="auto">
          <a:xfrm>
            <a:off x="2074820" y="3753000"/>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0" name="Ромб 79"/>
          <p:cNvSpPr/>
          <p:nvPr/>
        </p:nvSpPr>
        <p:spPr bwMode="auto">
          <a:xfrm>
            <a:off x="3128421" y="3930758"/>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1" name="Прямоугольник 80"/>
          <p:cNvSpPr/>
          <p:nvPr/>
        </p:nvSpPr>
        <p:spPr bwMode="auto">
          <a:xfrm>
            <a:off x="4202535" y="3570366"/>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2" name="Ромб 81"/>
          <p:cNvSpPr/>
          <p:nvPr/>
        </p:nvSpPr>
        <p:spPr bwMode="auto">
          <a:xfrm>
            <a:off x="6350744" y="3464168"/>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3" name="Ромб 82"/>
          <p:cNvSpPr/>
          <p:nvPr/>
        </p:nvSpPr>
        <p:spPr bwMode="auto">
          <a:xfrm>
            <a:off x="5274429" y="3594167"/>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4" name="Ромб 83"/>
          <p:cNvSpPr/>
          <p:nvPr/>
        </p:nvSpPr>
        <p:spPr bwMode="auto">
          <a:xfrm>
            <a:off x="4204372" y="3891014"/>
            <a:ext cx="180000" cy="135000"/>
          </a:xfrm>
          <a:prstGeom prst="diamond">
            <a:avLst/>
          </a:prstGeom>
          <a:solidFill>
            <a:srgbClr val="FFFF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85" name="Прямоугольник 84"/>
          <p:cNvSpPr/>
          <p:nvPr/>
        </p:nvSpPr>
        <p:spPr bwMode="auto">
          <a:xfrm>
            <a:off x="5292429" y="3504278"/>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cxnSp>
        <p:nvCxnSpPr>
          <p:cNvPr id="94" name="Прямая соединительная линия 93"/>
          <p:cNvCxnSpPr/>
          <p:nvPr/>
        </p:nvCxnSpPr>
        <p:spPr bwMode="auto">
          <a:xfrm flipH="1">
            <a:off x="4322469" y="3679786"/>
            <a:ext cx="1080000" cy="256500"/>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sp>
        <p:nvSpPr>
          <p:cNvPr id="50196" name="Стрелка вниз 50195"/>
          <p:cNvSpPr/>
          <p:nvPr/>
        </p:nvSpPr>
        <p:spPr bwMode="auto">
          <a:xfrm>
            <a:off x="2054211" y="2903543"/>
            <a:ext cx="144000" cy="351000"/>
          </a:xfrm>
          <a:prstGeom prst="down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5" name="Стрелка вниз 104"/>
          <p:cNvSpPr/>
          <p:nvPr/>
        </p:nvSpPr>
        <p:spPr bwMode="auto">
          <a:xfrm>
            <a:off x="4172082" y="2903543"/>
            <a:ext cx="144000" cy="351000"/>
          </a:xfrm>
          <a:prstGeom prst="down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6" name="Стрелка вниз 105"/>
          <p:cNvSpPr/>
          <p:nvPr/>
        </p:nvSpPr>
        <p:spPr bwMode="auto">
          <a:xfrm>
            <a:off x="5299102" y="2903543"/>
            <a:ext cx="144000" cy="351000"/>
          </a:xfrm>
          <a:prstGeom prst="downArrow">
            <a:avLst/>
          </a:prstGeom>
          <a:solidFill>
            <a:srgbClr val="FF99FF"/>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7" name="Прямоугольник 106"/>
          <p:cNvSpPr/>
          <p:nvPr/>
        </p:nvSpPr>
        <p:spPr bwMode="auto">
          <a:xfrm>
            <a:off x="2020820" y="3472667"/>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67</a:t>
            </a:r>
          </a:p>
        </p:txBody>
      </p:sp>
      <p:sp>
        <p:nvSpPr>
          <p:cNvPr id="108" name="Прямоугольник 107"/>
          <p:cNvSpPr/>
          <p:nvPr/>
        </p:nvSpPr>
        <p:spPr bwMode="auto">
          <a:xfrm>
            <a:off x="2066082" y="4270107"/>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61</a:t>
            </a:r>
          </a:p>
        </p:txBody>
      </p:sp>
      <p:sp>
        <p:nvSpPr>
          <p:cNvPr id="111" name="Прямоугольник 110"/>
          <p:cNvSpPr/>
          <p:nvPr/>
        </p:nvSpPr>
        <p:spPr bwMode="auto">
          <a:xfrm>
            <a:off x="4161150" y="3402821"/>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70</a:t>
            </a:r>
          </a:p>
        </p:txBody>
      </p:sp>
      <p:sp>
        <p:nvSpPr>
          <p:cNvPr id="112" name="Прямоугольник 111"/>
          <p:cNvSpPr/>
          <p:nvPr/>
        </p:nvSpPr>
        <p:spPr bwMode="auto">
          <a:xfrm>
            <a:off x="4157935" y="408192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64</a:t>
            </a:r>
          </a:p>
        </p:txBody>
      </p:sp>
      <p:sp>
        <p:nvSpPr>
          <p:cNvPr id="113" name="Прямоугольник 112"/>
          <p:cNvSpPr/>
          <p:nvPr/>
        </p:nvSpPr>
        <p:spPr bwMode="auto">
          <a:xfrm>
            <a:off x="6329401" y="3300366"/>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71</a:t>
            </a:r>
          </a:p>
        </p:txBody>
      </p:sp>
      <p:sp>
        <p:nvSpPr>
          <p:cNvPr id="50197" name="Овал 50196"/>
          <p:cNvSpPr/>
          <p:nvPr/>
        </p:nvSpPr>
        <p:spPr bwMode="auto">
          <a:xfrm>
            <a:off x="2995947" y="3402822"/>
            <a:ext cx="467560" cy="379712"/>
          </a:xfrm>
          <a:prstGeom prst="ellipse">
            <a:avLst/>
          </a:prstGeom>
          <a:noFill/>
          <a:ln w="190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58" name="Прямоугольник 57"/>
          <p:cNvSpPr/>
          <p:nvPr/>
        </p:nvSpPr>
        <p:spPr bwMode="auto">
          <a:xfrm>
            <a:off x="6948000" y="2808000"/>
            <a:ext cx="252000" cy="189000"/>
          </a:xfrm>
          <a:prstGeom prst="rect">
            <a:avLst/>
          </a:prstGeom>
          <a:solidFill>
            <a:schemeClr val="bg1">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59" name="Прямоугольник 58"/>
          <p:cNvSpPr/>
          <p:nvPr/>
        </p:nvSpPr>
        <p:spPr bwMode="auto">
          <a:xfrm>
            <a:off x="7164000" y="2808001"/>
            <a:ext cx="1797574"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rPr>
              <a:t>Практически не</a:t>
            </a:r>
          </a:p>
          <a:p>
            <a:pPr marL="0" marR="0" indent="0" defTabSz="914400" rtl="0" eaLnBrk="0" fontAlgn="base" latinLnBrk="0" hangingPunct="0">
              <a:lnSpc>
                <a:spcPct val="80000"/>
              </a:lnSpc>
              <a:spcBef>
                <a:spcPct val="0"/>
              </a:spcBef>
              <a:spcAft>
                <a:spcPct val="0"/>
              </a:spcAft>
              <a:buClrTx/>
              <a:buSzTx/>
              <a:buFontTx/>
              <a:buNone/>
              <a:tabLst/>
            </a:pPr>
            <a:r>
              <a:rPr kumimoji="0" lang="ru-RU" sz="1400" b="1" i="0" u="none" strike="noStrike" cap="none" normalizeH="0" dirty="0" smtClean="0">
                <a:ln>
                  <a:noFill/>
                </a:ln>
                <a:solidFill>
                  <a:schemeClr val="tx1"/>
                </a:solidFill>
                <a:effectLst/>
                <a:latin typeface="Arial" charset="0"/>
              </a:rPr>
              <a:t>используют</a:t>
            </a:r>
            <a:endParaRPr kumimoji="0" lang="ru-RU" sz="1400" b="1" i="0" u="none" strike="noStrike" cap="none" normalizeH="0" baseline="0" dirty="0" smtClean="0">
              <a:ln>
                <a:noFill/>
              </a:ln>
              <a:solidFill>
                <a:schemeClr val="tx1"/>
              </a:solidFill>
              <a:effectLst/>
              <a:latin typeface="Arial" charset="0"/>
            </a:endParaRPr>
          </a:p>
        </p:txBody>
      </p:sp>
      <p:sp>
        <p:nvSpPr>
          <p:cNvPr id="61" name="Прямоугольник 60"/>
          <p:cNvSpPr/>
          <p:nvPr/>
        </p:nvSpPr>
        <p:spPr bwMode="auto">
          <a:xfrm>
            <a:off x="6948000" y="3969000"/>
            <a:ext cx="252000" cy="189000"/>
          </a:xfrm>
          <a:prstGeom prst="rect">
            <a:avLst/>
          </a:prstGeom>
          <a:solidFill>
            <a:schemeClr val="tx2">
              <a:lumMod val="5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62" name="Прямоугольник 61"/>
          <p:cNvSpPr/>
          <p:nvPr/>
        </p:nvSpPr>
        <p:spPr bwMode="auto">
          <a:xfrm>
            <a:off x="7164000" y="3942000"/>
            <a:ext cx="1945032" cy="244541"/>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От случая к случаю,</a:t>
            </a:r>
          </a:p>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узкий спектр</a:t>
            </a:r>
            <a:endParaRPr kumimoji="0" lang="ru-RU" sz="1400" b="1" i="0" u="none" strike="noStrike" cap="none" normalizeH="0" baseline="0" dirty="0" smtClean="0">
              <a:ln>
                <a:noFill/>
              </a:ln>
              <a:solidFill>
                <a:schemeClr val="tx1"/>
              </a:solidFill>
              <a:effectLst/>
              <a:latin typeface="Arial" charset="0"/>
            </a:endParaRPr>
          </a:p>
        </p:txBody>
      </p:sp>
      <p:sp>
        <p:nvSpPr>
          <p:cNvPr id="63" name="Прямоугольник 62"/>
          <p:cNvSpPr/>
          <p:nvPr/>
        </p:nvSpPr>
        <p:spPr bwMode="auto">
          <a:xfrm>
            <a:off x="6948000" y="3564000"/>
            <a:ext cx="252000" cy="189000"/>
          </a:xfrm>
          <a:prstGeom prst="rect">
            <a:avLst/>
          </a:prstGeom>
          <a:solidFill>
            <a:schemeClr val="accent6">
              <a:lumMod val="40000"/>
              <a:lumOff val="60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64" name="Прямоугольник 63"/>
          <p:cNvSpPr/>
          <p:nvPr/>
        </p:nvSpPr>
        <p:spPr bwMode="auto">
          <a:xfrm>
            <a:off x="6948000" y="4293000"/>
            <a:ext cx="252000" cy="189000"/>
          </a:xfrm>
          <a:prstGeom prst="rect">
            <a:avLst/>
          </a:prstGeom>
          <a:solidFill>
            <a:srgbClr val="FF0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66" name="Прямоугольник 65"/>
          <p:cNvSpPr/>
          <p:nvPr/>
        </p:nvSpPr>
        <p:spPr bwMode="auto">
          <a:xfrm>
            <a:off x="7164000" y="3132000"/>
            <a:ext cx="2064872" cy="35349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От случая к случаю,</a:t>
            </a:r>
          </a:p>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широкий спектр</a:t>
            </a:r>
            <a:endParaRPr kumimoji="0" lang="ru-RU" sz="1400" b="1" i="0" u="none" strike="noStrike" cap="none" normalizeH="0" baseline="0" dirty="0" smtClean="0">
              <a:ln>
                <a:noFill/>
              </a:ln>
              <a:solidFill>
                <a:schemeClr val="tx1"/>
              </a:solidFill>
              <a:effectLst/>
              <a:latin typeface="Arial" charset="0"/>
            </a:endParaRPr>
          </a:p>
        </p:txBody>
      </p:sp>
      <p:sp>
        <p:nvSpPr>
          <p:cNvPr id="68" name="Прямоугольник 67"/>
          <p:cNvSpPr/>
          <p:nvPr/>
        </p:nvSpPr>
        <p:spPr bwMode="auto">
          <a:xfrm>
            <a:off x="6948000" y="3186000"/>
            <a:ext cx="252000" cy="189000"/>
          </a:xfrm>
          <a:prstGeom prst="rect">
            <a:avLst/>
          </a:prstGeom>
          <a:solidFill>
            <a:srgbClr val="FF99FF"/>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69" name="Прямоугольник 68"/>
          <p:cNvSpPr/>
          <p:nvPr/>
        </p:nvSpPr>
        <p:spPr bwMode="auto">
          <a:xfrm>
            <a:off x="7164001" y="3510000"/>
            <a:ext cx="2262027" cy="35349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Практически </a:t>
            </a:r>
            <a:r>
              <a:rPr lang="ru-RU" sz="1400" b="1" dirty="0" err="1" smtClean="0">
                <a:solidFill>
                  <a:schemeClr val="tx1"/>
                </a:solidFill>
                <a:latin typeface="Arial" charset="0"/>
              </a:rPr>
              <a:t>посто</a:t>
            </a:r>
            <a:r>
              <a:rPr lang="ru-RU" sz="1400" b="1" dirty="0" smtClean="0">
                <a:solidFill>
                  <a:schemeClr val="tx1"/>
                </a:solidFill>
                <a:latin typeface="Arial" charset="0"/>
              </a:rPr>
              <a:t>-</a:t>
            </a:r>
          </a:p>
          <a:p>
            <a:pPr marL="0" marR="0" indent="0" defTabSz="914400" rtl="0" eaLnBrk="0" fontAlgn="base" latinLnBrk="0" hangingPunct="0">
              <a:lnSpc>
                <a:spcPct val="80000"/>
              </a:lnSpc>
              <a:spcBef>
                <a:spcPct val="0"/>
              </a:spcBef>
              <a:spcAft>
                <a:spcPct val="0"/>
              </a:spcAft>
              <a:buClrTx/>
              <a:buSzTx/>
              <a:buFontTx/>
              <a:buNone/>
              <a:tabLst/>
            </a:pPr>
            <a:r>
              <a:rPr lang="ru-RU" sz="1400" b="1" dirty="0" err="1" smtClean="0">
                <a:solidFill>
                  <a:schemeClr val="tx1"/>
                </a:solidFill>
                <a:latin typeface="Arial" charset="0"/>
              </a:rPr>
              <a:t>янно</a:t>
            </a:r>
            <a:r>
              <a:rPr lang="ru-RU" sz="1400" b="1" dirty="0" smtClean="0">
                <a:solidFill>
                  <a:schemeClr val="tx1"/>
                </a:solidFill>
                <a:latin typeface="Arial" charset="0"/>
              </a:rPr>
              <a:t>, узкий спектр</a:t>
            </a:r>
            <a:endParaRPr kumimoji="0" lang="ru-RU" sz="1400" b="1" i="0" u="none" strike="noStrike" cap="none" normalizeH="0" baseline="0" dirty="0" smtClean="0">
              <a:ln>
                <a:noFill/>
              </a:ln>
              <a:solidFill>
                <a:schemeClr val="tx1"/>
              </a:solidFill>
              <a:effectLst/>
              <a:latin typeface="Arial" charset="0"/>
            </a:endParaRPr>
          </a:p>
        </p:txBody>
      </p:sp>
      <p:sp>
        <p:nvSpPr>
          <p:cNvPr id="75" name="Прямоугольник 74"/>
          <p:cNvSpPr/>
          <p:nvPr/>
        </p:nvSpPr>
        <p:spPr bwMode="auto">
          <a:xfrm>
            <a:off x="5472000" y="1620000"/>
            <a:ext cx="180000" cy="459051"/>
          </a:xfrm>
          <a:prstGeom prst="rect">
            <a:avLst/>
          </a:prstGeom>
          <a:solidFill>
            <a:srgbClr val="FF0000"/>
          </a:solidFill>
          <a:ln>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R="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charset="0"/>
              </a:rPr>
              <a:t>5</a:t>
            </a:r>
          </a:p>
        </p:txBody>
      </p:sp>
      <p:sp>
        <p:nvSpPr>
          <p:cNvPr id="76" name="Прямоугольник 75"/>
          <p:cNvSpPr/>
          <p:nvPr/>
        </p:nvSpPr>
        <p:spPr bwMode="auto">
          <a:xfrm>
            <a:off x="6912000" y="2299654"/>
            <a:ext cx="324000" cy="459051"/>
          </a:xfrm>
          <a:prstGeom prst="rect">
            <a:avLst/>
          </a:prstGeom>
          <a:solidFill>
            <a:srgbClr val="FF0000"/>
          </a:solidFill>
          <a:ln>
            <a:solidFill>
              <a:srgbClr val="FFFF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ru-RU" dirty="0" smtClean="0">
                <a:solidFill>
                  <a:schemeClr val="tx1"/>
                </a:solidFill>
                <a:latin typeface="Arial" charset="0"/>
              </a:rPr>
              <a:t>9</a:t>
            </a:r>
            <a:endParaRPr kumimoji="0" lang="ru-RU" sz="1800" b="0" i="0" u="none" strike="noStrike" cap="none" normalizeH="0" baseline="0" dirty="0" smtClean="0">
              <a:ln>
                <a:noFill/>
              </a:ln>
              <a:solidFill>
                <a:schemeClr val="tx1"/>
              </a:solidFill>
              <a:effectLst/>
              <a:latin typeface="Arial" charset="0"/>
            </a:endParaRPr>
          </a:p>
        </p:txBody>
      </p:sp>
      <p:sp>
        <p:nvSpPr>
          <p:cNvPr id="87" name="Прямоугольник 86"/>
          <p:cNvSpPr/>
          <p:nvPr/>
        </p:nvSpPr>
        <p:spPr bwMode="auto">
          <a:xfrm>
            <a:off x="7164001" y="4239000"/>
            <a:ext cx="2262027" cy="35349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defTabSz="914400" rtl="0" eaLnBrk="0" fontAlgn="base" latinLnBrk="0" hangingPunct="0">
              <a:lnSpc>
                <a:spcPct val="80000"/>
              </a:lnSpc>
              <a:spcBef>
                <a:spcPct val="0"/>
              </a:spcBef>
              <a:spcAft>
                <a:spcPct val="0"/>
              </a:spcAft>
              <a:buClrTx/>
              <a:buSzTx/>
              <a:buFontTx/>
              <a:buNone/>
              <a:tabLst/>
            </a:pPr>
            <a:r>
              <a:rPr lang="ru-RU" sz="1400" b="1" dirty="0" smtClean="0">
                <a:solidFill>
                  <a:schemeClr val="tx1"/>
                </a:solidFill>
                <a:latin typeface="Arial" charset="0"/>
              </a:rPr>
              <a:t>Практически </a:t>
            </a:r>
            <a:r>
              <a:rPr lang="ru-RU" sz="1400" b="1" dirty="0" err="1" smtClean="0">
                <a:solidFill>
                  <a:schemeClr val="tx1"/>
                </a:solidFill>
                <a:latin typeface="Arial" charset="0"/>
              </a:rPr>
              <a:t>посто</a:t>
            </a:r>
            <a:r>
              <a:rPr lang="ru-RU" sz="1400" b="1" dirty="0" smtClean="0">
                <a:solidFill>
                  <a:schemeClr val="tx1"/>
                </a:solidFill>
                <a:latin typeface="Arial" charset="0"/>
              </a:rPr>
              <a:t>-</a:t>
            </a:r>
          </a:p>
          <a:p>
            <a:pPr marL="0" marR="0" indent="0" defTabSz="914400" rtl="0" eaLnBrk="0" fontAlgn="base" latinLnBrk="0" hangingPunct="0">
              <a:lnSpc>
                <a:spcPct val="80000"/>
              </a:lnSpc>
              <a:spcBef>
                <a:spcPct val="0"/>
              </a:spcBef>
              <a:spcAft>
                <a:spcPct val="0"/>
              </a:spcAft>
              <a:buClrTx/>
              <a:buSzTx/>
              <a:buFontTx/>
              <a:buNone/>
              <a:tabLst/>
            </a:pPr>
            <a:r>
              <a:rPr lang="ru-RU" sz="1400" b="1" spc="-40" dirty="0" err="1" smtClean="0">
                <a:solidFill>
                  <a:schemeClr val="tx1"/>
                </a:solidFill>
                <a:latin typeface="Arial" charset="0"/>
              </a:rPr>
              <a:t>янно</a:t>
            </a:r>
            <a:r>
              <a:rPr lang="ru-RU" sz="1400" b="1" spc="-40" dirty="0" smtClean="0">
                <a:solidFill>
                  <a:schemeClr val="tx1"/>
                </a:solidFill>
                <a:latin typeface="Arial" charset="0"/>
              </a:rPr>
              <a:t>, широкий спектр</a:t>
            </a:r>
            <a:endParaRPr kumimoji="0" lang="ru-RU" sz="1400" b="1" i="0" u="none" strike="noStrike" cap="none" spc="-40" normalizeH="0" dirty="0" smtClean="0">
              <a:ln>
                <a:noFill/>
              </a:ln>
              <a:solidFill>
                <a:schemeClr val="tx1"/>
              </a:solidFill>
              <a:effectLst/>
              <a:latin typeface="Arial" charset="0"/>
            </a:endParaRPr>
          </a:p>
        </p:txBody>
      </p:sp>
      <p:sp>
        <p:nvSpPr>
          <p:cNvPr id="88" name="Стрелка вниз 87"/>
          <p:cNvSpPr/>
          <p:nvPr/>
        </p:nvSpPr>
        <p:spPr bwMode="auto">
          <a:xfrm>
            <a:off x="6390429" y="2903543"/>
            <a:ext cx="144000" cy="351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90" name="Прямоугольник 89"/>
          <p:cNvSpPr/>
          <p:nvPr/>
        </p:nvSpPr>
        <p:spPr bwMode="auto">
          <a:xfrm>
            <a:off x="3081977" y="4095729"/>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63</a:t>
            </a:r>
          </a:p>
        </p:txBody>
      </p:sp>
      <p:sp>
        <p:nvSpPr>
          <p:cNvPr id="92" name="Прямоугольник 91"/>
          <p:cNvSpPr/>
          <p:nvPr/>
        </p:nvSpPr>
        <p:spPr bwMode="auto">
          <a:xfrm>
            <a:off x="5238429" y="3780000"/>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70</a:t>
            </a:r>
          </a:p>
        </p:txBody>
      </p:sp>
      <p:sp>
        <p:nvSpPr>
          <p:cNvPr id="95" name="Прямоугольник 94"/>
          <p:cNvSpPr/>
          <p:nvPr/>
        </p:nvSpPr>
        <p:spPr bwMode="auto">
          <a:xfrm>
            <a:off x="6340287" y="3661667"/>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71</a:t>
            </a:r>
          </a:p>
        </p:txBody>
      </p:sp>
      <p:cxnSp>
        <p:nvCxnSpPr>
          <p:cNvPr id="96" name="Прямая соединительная линия 95"/>
          <p:cNvCxnSpPr/>
          <p:nvPr/>
        </p:nvCxnSpPr>
        <p:spPr bwMode="auto">
          <a:xfrm flipH="1">
            <a:off x="4389540" y="1501281"/>
            <a:ext cx="0" cy="1584889"/>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sp>
        <p:nvSpPr>
          <p:cNvPr id="100" name="Прямоугольник 99"/>
          <p:cNvSpPr/>
          <p:nvPr/>
        </p:nvSpPr>
        <p:spPr bwMode="auto">
          <a:xfrm>
            <a:off x="6383401" y="3489366"/>
            <a:ext cx="144000" cy="108000"/>
          </a:xfrm>
          <a:prstGeom prst="rect">
            <a:avLst/>
          </a:prstGeom>
          <a:solidFill>
            <a:schemeClr val="tx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p:txBody>
      </p:sp>
      <p:sp>
        <p:nvSpPr>
          <p:cNvPr id="126" name="Стрелка вниз 125"/>
          <p:cNvSpPr/>
          <p:nvPr/>
        </p:nvSpPr>
        <p:spPr bwMode="auto">
          <a:xfrm>
            <a:off x="3157727" y="2903543"/>
            <a:ext cx="144000" cy="351000"/>
          </a:xfrm>
          <a:prstGeom prst="down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27" name="Овал 126"/>
          <p:cNvSpPr/>
          <p:nvPr/>
        </p:nvSpPr>
        <p:spPr bwMode="auto">
          <a:xfrm>
            <a:off x="4587595" y="3720885"/>
            <a:ext cx="467560" cy="352194"/>
          </a:xfrm>
          <a:prstGeom prst="ellipse">
            <a:avLst/>
          </a:prstGeom>
          <a:noFill/>
          <a:ln w="190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cxnSp>
        <p:nvCxnSpPr>
          <p:cNvPr id="128" name="Прямая соединительная линия 127"/>
          <p:cNvCxnSpPr>
            <a:stCxn id="100" idx="1"/>
          </p:cNvCxnSpPr>
          <p:nvPr/>
        </p:nvCxnSpPr>
        <p:spPr bwMode="auto">
          <a:xfrm flipH="1">
            <a:off x="5381289" y="3543366"/>
            <a:ext cx="1002113" cy="133317"/>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129" name="Прямая соединительная линия 128"/>
          <p:cNvCxnSpPr>
            <a:stCxn id="84" idx="3"/>
          </p:cNvCxnSpPr>
          <p:nvPr/>
        </p:nvCxnSpPr>
        <p:spPr bwMode="auto">
          <a:xfrm flipH="1">
            <a:off x="3223536" y="3958515"/>
            <a:ext cx="1160836" cy="53243"/>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130" name="Прямая соединительная линия 129"/>
          <p:cNvCxnSpPr>
            <a:stCxn id="80" idx="3"/>
          </p:cNvCxnSpPr>
          <p:nvPr/>
        </p:nvCxnSpPr>
        <p:spPr bwMode="auto">
          <a:xfrm flipH="1">
            <a:off x="2112361" y="3998258"/>
            <a:ext cx="1196061" cy="148918"/>
          </a:xfrm>
          <a:prstGeom prst="line">
            <a:avLst/>
          </a:prstGeom>
          <a:gradFill rotWithShape="1">
            <a:gsLst>
              <a:gs pos="0">
                <a:srgbClr val="B2B2B2"/>
              </a:gs>
              <a:gs pos="50000">
                <a:srgbClr val="FFFFCC"/>
              </a:gs>
              <a:gs pos="100000">
                <a:srgbClr val="B2B2B2"/>
              </a:gs>
            </a:gsLst>
            <a:lin ang="5400000" scaled="1"/>
          </a:gradFill>
          <a:ln w="19050" cap="flat" cmpd="sng" algn="ctr">
            <a:solidFill>
              <a:srgbClr val="FFFF00"/>
            </a:solidFill>
            <a:prstDash val="solid"/>
            <a:round/>
            <a:headEnd type="none" w="med" len="med"/>
            <a:tailEnd type="none" w="med" len="med"/>
          </a:ln>
          <a:effectLst/>
        </p:spPr>
      </p:cxnSp>
      <p:cxnSp>
        <p:nvCxnSpPr>
          <p:cNvPr id="131" name="Прямая соединительная линия 130"/>
          <p:cNvCxnSpPr>
            <a:stCxn id="50197" idx="4"/>
          </p:cNvCxnSpPr>
          <p:nvPr/>
        </p:nvCxnSpPr>
        <p:spPr bwMode="auto">
          <a:xfrm flipH="1">
            <a:off x="2134371" y="3782533"/>
            <a:ext cx="1095356" cy="45161"/>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132" name="Прямая соединительная линия 131"/>
          <p:cNvCxnSpPr/>
          <p:nvPr/>
        </p:nvCxnSpPr>
        <p:spPr bwMode="auto">
          <a:xfrm flipH="1">
            <a:off x="3160719" y="3612278"/>
            <a:ext cx="1187593" cy="181958"/>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133" name="Прямая соединительная линия 132"/>
          <p:cNvCxnSpPr>
            <a:stCxn id="100" idx="1"/>
          </p:cNvCxnSpPr>
          <p:nvPr/>
        </p:nvCxnSpPr>
        <p:spPr bwMode="auto">
          <a:xfrm flipH="1">
            <a:off x="5263055" y="3543366"/>
            <a:ext cx="1120346" cy="347"/>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cxnSp>
        <p:nvCxnSpPr>
          <p:cNvPr id="134" name="Прямая соединительная линия 133"/>
          <p:cNvCxnSpPr>
            <a:stCxn id="85" idx="1"/>
          </p:cNvCxnSpPr>
          <p:nvPr/>
        </p:nvCxnSpPr>
        <p:spPr bwMode="auto">
          <a:xfrm flipH="1">
            <a:off x="4290373" y="3558278"/>
            <a:ext cx="1002057" cy="75422"/>
          </a:xfrm>
          <a:prstGeom prst="line">
            <a:avLst/>
          </a:prstGeom>
          <a:gradFill rotWithShape="1">
            <a:gsLst>
              <a:gs pos="0">
                <a:srgbClr val="B2B2B2"/>
              </a:gs>
              <a:gs pos="50000">
                <a:srgbClr val="FFFFCC"/>
              </a:gs>
              <a:gs pos="100000">
                <a:srgbClr val="B2B2B2"/>
              </a:gs>
            </a:gsLst>
            <a:lin ang="5400000" scaled="1"/>
          </a:gradFill>
          <a:ln w="19050" cap="flat" cmpd="sng" algn="ctr">
            <a:solidFill>
              <a:schemeClr val="tx1"/>
            </a:solidFill>
            <a:prstDash val="solid"/>
            <a:round/>
            <a:headEnd type="none" w="med" len="med"/>
            <a:tailEnd type="none" w="med" len="med"/>
          </a:ln>
          <a:effectLst/>
        </p:spPr>
      </p:cxnSp>
      <p:sp>
        <p:nvSpPr>
          <p:cNvPr id="70" name="Скругленный прямоугольник 69"/>
          <p:cNvSpPr/>
          <p:nvPr/>
        </p:nvSpPr>
        <p:spPr bwMode="auto">
          <a:xfrm>
            <a:off x="6999630" y="1176591"/>
            <a:ext cx="1962486" cy="731306"/>
          </a:xfrm>
          <a:prstGeom prst="roundRect">
            <a:avLst/>
          </a:prstGeom>
          <a:ln>
            <a:solidFill>
              <a:schemeClr val="bg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ru-RU" sz="1200" b="0" i="0" u="sng" strike="noStrike" cap="none" normalizeH="0" baseline="0" dirty="0" smtClean="0">
                <a:ln>
                  <a:noFill/>
                </a:ln>
                <a:solidFill>
                  <a:srgbClr val="002060"/>
                </a:solidFill>
                <a:effectLst/>
                <a:latin typeface="Arial" charset="0"/>
              </a:rPr>
              <a:t>Комментарий.</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smtClean="0">
                <a:solidFill>
                  <a:srgbClr val="002060"/>
                </a:solidFill>
                <a:latin typeface="Arial" charset="0"/>
              </a:rPr>
              <a:t>Заметно возрос уровень</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smtClean="0">
                <a:solidFill>
                  <a:srgbClr val="002060"/>
                </a:solidFill>
                <a:latin typeface="Arial" charset="0"/>
              </a:rPr>
              <a:t>интеграции ИКТ в учеб-</a:t>
            </a:r>
          </a:p>
          <a:p>
            <a:pPr marL="0" marR="0" indent="0" algn="l" defTabSz="914400" rtl="0" eaLnBrk="0" fontAlgn="base" latinLnBrk="0" hangingPunct="0">
              <a:lnSpc>
                <a:spcPct val="100000"/>
              </a:lnSpc>
              <a:spcBef>
                <a:spcPct val="0"/>
              </a:spcBef>
              <a:spcAft>
                <a:spcPct val="0"/>
              </a:spcAft>
              <a:buClrTx/>
              <a:buSzTx/>
              <a:buFontTx/>
              <a:buNone/>
              <a:tabLst/>
            </a:pPr>
            <a:r>
              <a:rPr lang="ru-RU" sz="1200" dirty="0" err="1" smtClean="0">
                <a:solidFill>
                  <a:srgbClr val="002060"/>
                </a:solidFill>
                <a:latin typeface="Arial" charset="0"/>
              </a:rPr>
              <a:t>ный</a:t>
            </a:r>
            <a:r>
              <a:rPr lang="ru-RU" sz="1200" dirty="0" smtClean="0">
                <a:solidFill>
                  <a:srgbClr val="002060"/>
                </a:solidFill>
                <a:latin typeface="Arial" charset="0"/>
              </a:rPr>
              <a:t> процесс </a:t>
            </a:r>
            <a:endParaRPr kumimoji="0" lang="ru-RU" sz="1200" b="0" i="0" u="none" strike="noStrike" cap="none" normalizeH="0" baseline="0" dirty="0" smtClean="0">
              <a:ln>
                <a:noFill/>
              </a:ln>
              <a:solidFill>
                <a:srgbClr val="002060"/>
              </a:solidFill>
              <a:effectLst/>
              <a:latin typeface="Arial" charset="0"/>
            </a:endParaRPr>
          </a:p>
        </p:txBody>
      </p:sp>
      <p:sp>
        <p:nvSpPr>
          <p:cNvPr id="86" name="Прямоугольник 85"/>
          <p:cNvSpPr/>
          <p:nvPr/>
        </p:nvSpPr>
        <p:spPr bwMode="auto">
          <a:xfrm>
            <a:off x="3103727" y="3489366"/>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68</a:t>
            </a:r>
          </a:p>
        </p:txBody>
      </p:sp>
      <p:sp>
        <p:nvSpPr>
          <p:cNvPr id="89" name="Прямоугольник 88"/>
          <p:cNvSpPr/>
          <p:nvPr/>
        </p:nvSpPr>
        <p:spPr bwMode="auto">
          <a:xfrm>
            <a:off x="5245102" y="3300366"/>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71</a:t>
            </a:r>
          </a:p>
        </p:txBody>
      </p:sp>
      <p:sp>
        <p:nvSpPr>
          <p:cNvPr id="91" name="Прямоугольник 90"/>
          <p:cNvSpPr/>
          <p:nvPr/>
        </p:nvSpPr>
        <p:spPr bwMode="auto">
          <a:xfrm>
            <a:off x="4689066" y="3827694"/>
            <a:ext cx="252000" cy="189000"/>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0" fontAlgn="base" latinLnBrk="0" hangingPunct="0">
              <a:lnSpc>
                <a:spcPct val="80000"/>
              </a:lnSpc>
              <a:spcBef>
                <a:spcPct val="0"/>
              </a:spcBef>
              <a:spcAft>
                <a:spcPct val="0"/>
              </a:spcAft>
              <a:buClrTx/>
              <a:buSzTx/>
              <a:buFontTx/>
              <a:buNone/>
              <a:tabLst/>
            </a:pPr>
            <a:r>
              <a:rPr kumimoji="0" lang="ru-RU" sz="1600" b="0" i="0" u="none" strike="noStrike" cap="none" normalizeH="0" baseline="0" dirty="0" smtClean="0">
                <a:ln>
                  <a:noFill/>
                </a:ln>
                <a:solidFill>
                  <a:srgbClr val="FFC000"/>
                </a:solidFill>
                <a:effectLst/>
                <a:latin typeface="Arial" charset="0"/>
              </a:rPr>
              <a:t>67</a:t>
            </a:r>
          </a:p>
        </p:txBody>
      </p:sp>
    </p:spTree>
    <p:extLst>
      <p:ext uri="{BB962C8B-B14F-4D97-AF65-F5344CB8AC3E}">
        <p14:creationId xmlns="" xmlns:p14="http://schemas.microsoft.com/office/powerpoint/2010/main" val="38282848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Прямоугольник 75"/>
          <p:cNvSpPr/>
          <p:nvPr/>
        </p:nvSpPr>
        <p:spPr>
          <a:xfrm>
            <a:off x="4536000" y="1944000"/>
            <a:ext cx="1836738" cy="3238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bg2"/>
                </a:solidFill>
                <a:latin typeface="Arial" panose="020B0604020202020204" pitchFamily="34" charset="0"/>
                <a:cs typeface="Arial" panose="020B0604020202020204" pitchFamily="34" charset="0"/>
              </a:rPr>
              <a:t>51</a:t>
            </a:r>
          </a:p>
        </p:txBody>
      </p:sp>
      <p:sp>
        <p:nvSpPr>
          <p:cNvPr id="75" name="Прямоугольник 74"/>
          <p:cNvSpPr/>
          <p:nvPr/>
        </p:nvSpPr>
        <p:spPr>
          <a:xfrm>
            <a:off x="3959226" y="1944000"/>
            <a:ext cx="576263" cy="323850"/>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accent3"/>
                </a:solidFill>
                <a:latin typeface="Arial" panose="020B0604020202020204" pitchFamily="34" charset="0"/>
                <a:cs typeface="Arial" panose="020B0604020202020204" pitchFamily="34" charset="0"/>
              </a:rPr>
              <a:t>16</a:t>
            </a:r>
          </a:p>
        </p:txBody>
      </p:sp>
      <p:sp>
        <p:nvSpPr>
          <p:cNvPr id="71" name="Прямоугольник 70"/>
          <p:cNvSpPr/>
          <p:nvPr/>
        </p:nvSpPr>
        <p:spPr>
          <a:xfrm>
            <a:off x="3851275" y="2403000"/>
            <a:ext cx="684213" cy="323850"/>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accent3"/>
                </a:solidFill>
                <a:latin typeface="Arial" panose="020B0604020202020204" pitchFamily="34" charset="0"/>
                <a:cs typeface="Arial" panose="020B0604020202020204" pitchFamily="34" charset="0"/>
              </a:rPr>
              <a:t>19</a:t>
            </a:r>
          </a:p>
        </p:txBody>
      </p:sp>
      <p:sp>
        <p:nvSpPr>
          <p:cNvPr id="67" name="Прямоугольник 66"/>
          <p:cNvSpPr/>
          <p:nvPr/>
        </p:nvSpPr>
        <p:spPr>
          <a:xfrm>
            <a:off x="3886200" y="2862000"/>
            <a:ext cx="647700" cy="323850"/>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accent3"/>
                </a:solidFill>
                <a:latin typeface="Arial" panose="020B0604020202020204" pitchFamily="34" charset="0"/>
                <a:cs typeface="Arial" panose="020B0604020202020204" pitchFamily="34" charset="0"/>
              </a:rPr>
              <a:t>18</a:t>
            </a:r>
          </a:p>
        </p:txBody>
      </p:sp>
      <p:sp>
        <p:nvSpPr>
          <p:cNvPr id="63" name="Прямоугольник 62"/>
          <p:cNvSpPr/>
          <p:nvPr/>
        </p:nvSpPr>
        <p:spPr>
          <a:xfrm>
            <a:off x="3994150" y="3321000"/>
            <a:ext cx="539750" cy="323850"/>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accent3"/>
                </a:solidFill>
                <a:latin typeface="Arial" panose="020B0604020202020204" pitchFamily="34" charset="0"/>
                <a:cs typeface="Arial" panose="020B0604020202020204" pitchFamily="34" charset="0"/>
              </a:rPr>
              <a:t>15</a:t>
            </a:r>
          </a:p>
        </p:txBody>
      </p:sp>
      <p:sp>
        <p:nvSpPr>
          <p:cNvPr id="18" name="Прямоугольник 17"/>
          <p:cNvSpPr/>
          <p:nvPr/>
        </p:nvSpPr>
        <p:spPr>
          <a:xfrm>
            <a:off x="3995738" y="3780000"/>
            <a:ext cx="539750" cy="323850"/>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accent3"/>
                </a:solidFill>
                <a:latin typeface="Arial" panose="020B0604020202020204" pitchFamily="34" charset="0"/>
                <a:cs typeface="Arial" panose="020B0604020202020204" pitchFamily="34" charset="0"/>
              </a:rPr>
              <a:t>15</a:t>
            </a:r>
          </a:p>
        </p:txBody>
      </p:sp>
      <p:sp>
        <p:nvSpPr>
          <p:cNvPr id="19" name="Прямоугольник 18"/>
          <p:cNvSpPr/>
          <p:nvPr/>
        </p:nvSpPr>
        <p:spPr>
          <a:xfrm>
            <a:off x="4536001" y="3780000"/>
            <a:ext cx="1800225" cy="3238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bg2"/>
                </a:solidFill>
                <a:latin typeface="Arial" panose="020B0604020202020204" pitchFamily="34" charset="0"/>
                <a:cs typeface="Arial" panose="020B0604020202020204" pitchFamily="34" charset="0"/>
              </a:rPr>
              <a:t>50</a:t>
            </a:r>
          </a:p>
        </p:txBody>
      </p:sp>
      <p:sp>
        <p:nvSpPr>
          <p:cNvPr id="20" name="Прямоугольник 19"/>
          <p:cNvSpPr/>
          <p:nvPr/>
        </p:nvSpPr>
        <p:spPr>
          <a:xfrm>
            <a:off x="6336001" y="3780000"/>
            <a:ext cx="1260475" cy="3238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Arial" panose="020B0604020202020204" pitchFamily="34" charset="0"/>
                <a:cs typeface="Arial" panose="020B0604020202020204" pitchFamily="34" charset="0"/>
              </a:rPr>
              <a:t>35</a:t>
            </a:r>
          </a:p>
        </p:txBody>
      </p:sp>
      <p:cxnSp>
        <p:nvCxnSpPr>
          <p:cNvPr id="24585" name="Прямая соединительная линия 3"/>
          <p:cNvCxnSpPr>
            <a:cxnSpLocks noChangeShapeType="1"/>
          </p:cNvCxnSpPr>
          <p:nvPr/>
        </p:nvCxnSpPr>
        <p:spPr bwMode="auto">
          <a:xfrm flipV="1">
            <a:off x="969963" y="4285060"/>
            <a:ext cx="7200900" cy="27384"/>
          </a:xfrm>
          <a:prstGeom prst="line">
            <a:avLst/>
          </a:prstGeom>
          <a:noFill/>
          <a:ln w="38100" cap="sq" algn="ctr">
            <a:solidFill>
              <a:schemeClr val="tx1"/>
            </a:solidFill>
            <a:bevel/>
            <a:headEnd/>
            <a:tailEnd/>
          </a:ln>
          <a:extLst>
            <a:ext uri="{909E8E84-426E-40DD-AFC4-6F175D3DCCD1}">
              <a14:hiddenFill xmlns:a14="http://schemas.microsoft.com/office/drawing/2010/main" xmlns="">
                <a:noFill/>
              </a14:hiddenFill>
            </a:ext>
          </a:extLst>
        </p:spPr>
      </p:cxnSp>
      <p:sp>
        <p:nvSpPr>
          <p:cNvPr id="24586" name="TextBox 8"/>
          <p:cNvSpPr txBox="1">
            <a:spLocks noChangeArrowheads="1"/>
          </p:cNvSpPr>
          <p:nvPr/>
        </p:nvSpPr>
        <p:spPr bwMode="auto">
          <a:xfrm>
            <a:off x="719138" y="4420791"/>
            <a:ext cx="4318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100</a:t>
            </a:r>
          </a:p>
        </p:txBody>
      </p:sp>
      <p:cxnSp>
        <p:nvCxnSpPr>
          <p:cNvPr id="24587" name="Прямая соединительная линия 10"/>
          <p:cNvCxnSpPr>
            <a:cxnSpLocks noChangeShapeType="1"/>
          </p:cNvCxnSpPr>
          <p:nvPr/>
        </p:nvCxnSpPr>
        <p:spPr bwMode="auto">
          <a:xfrm>
            <a:off x="969963"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88" name="Прямая соединительная линия 13"/>
          <p:cNvCxnSpPr>
            <a:cxnSpLocks noChangeShapeType="1"/>
          </p:cNvCxnSpPr>
          <p:nvPr/>
        </p:nvCxnSpPr>
        <p:spPr bwMode="auto">
          <a:xfrm>
            <a:off x="1690688"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89" name="Прямая соединительная линия 14"/>
          <p:cNvCxnSpPr>
            <a:cxnSpLocks noChangeShapeType="1"/>
          </p:cNvCxnSpPr>
          <p:nvPr/>
        </p:nvCxnSpPr>
        <p:spPr bwMode="auto">
          <a:xfrm>
            <a:off x="2409825" y="4238625"/>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0" name="Прямая соединительная линия 15"/>
          <p:cNvCxnSpPr>
            <a:cxnSpLocks noChangeShapeType="1"/>
          </p:cNvCxnSpPr>
          <p:nvPr/>
        </p:nvCxnSpPr>
        <p:spPr bwMode="auto">
          <a:xfrm>
            <a:off x="3130550"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1" name="Прямая соединительная линия 16"/>
          <p:cNvCxnSpPr>
            <a:cxnSpLocks noChangeShapeType="1"/>
          </p:cNvCxnSpPr>
          <p:nvPr/>
        </p:nvCxnSpPr>
        <p:spPr bwMode="auto">
          <a:xfrm>
            <a:off x="3849688"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2" name="Прямая соединительная линия 18"/>
          <p:cNvCxnSpPr>
            <a:cxnSpLocks noChangeShapeType="1"/>
          </p:cNvCxnSpPr>
          <p:nvPr/>
        </p:nvCxnSpPr>
        <p:spPr bwMode="auto">
          <a:xfrm>
            <a:off x="4570413"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3" name="Прямая соединительная линия 19"/>
          <p:cNvCxnSpPr>
            <a:cxnSpLocks noChangeShapeType="1"/>
          </p:cNvCxnSpPr>
          <p:nvPr/>
        </p:nvCxnSpPr>
        <p:spPr bwMode="auto">
          <a:xfrm>
            <a:off x="5291138"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4" name="Прямая соединительная линия 20"/>
          <p:cNvCxnSpPr>
            <a:cxnSpLocks noChangeShapeType="1"/>
          </p:cNvCxnSpPr>
          <p:nvPr/>
        </p:nvCxnSpPr>
        <p:spPr bwMode="auto">
          <a:xfrm>
            <a:off x="6010275"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5" name="Прямая соединительная линия 23"/>
          <p:cNvCxnSpPr>
            <a:cxnSpLocks noChangeShapeType="1"/>
          </p:cNvCxnSpPr>
          <p:nvPr/>
        </p:nvCxnSpPr>
        <p:spPr bwMode="auto">
          <a:xfrm>
            <a:off x="6731000"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6" name="Прямая соединительная линия 24"/>
          <p:cNvCxnSpPr>
            <a:cxnSpLocks noChangeShapeType="1"/>
          </p:cNvCxnSpPr>
          <p:nvPr/>
        </p:nvCxnSpPr>
        <p:spPr bwMode="auto">
          <a:xfrm>
            <a:off x="7450138"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7" name="Прямая соединительная линия 26"/>
          <p:cNvCxnSpPr>
            <a:cxnSpLocks noChangeShapeType="1"/>
          </p:cNvCxnSpPr>
          <p:nvPr/>
        </p:nvCxnSpPr>
        <p:spPr bwMode="auto">
          <a:xfrm>
            <a:off x="8170863"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sp>
        <p:nvSpPr>
          <p:cNvPr id="24598" name="TextBox 27"/>
          <p:cNvSpPr txBox="1">
            <a:spLocks noChangeArrowheads="1"/>
          </p:cNvSpPr>
          <p:nvPr/>
        </p:nvSpPr>
        <p:spPr bwMode="auto">
          <a:xfrm>
            <a:off x="7270751" y="4420791"/>
            <a:ext cx="360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80</a:t>
            </a:r>
          </a:p>
        </p:txBody>
      </p:sp>
      <p:sp>
        <p:nvSpPr>
          <p:cNvPr id="24599" name="TextBox 28"/>
          <p:cNvSpPr txBox="1">
            <a:spLocks noChangeArrowheads="1"/>
          </p:cNvSpPr>
          <p:nvPr/>
        </p:nvSpPr>
        <p:spPr bwMode="auto">
          <a:xfrm>
            <a:off x="8007350" y="4413647"/>
            <a:ext cx="4318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100</a:t>
            </a:r>
          </a:p>
        </p:txBody>
      </p:sp>
      <p:sp>
        <p:nvSpPr>
          <p:cNvPr id="24600" name="TextBox 34"/>
          <p:cNvSpPr txBox="1">
            <a:spLocks noChangeArrowheads="1"/>
          </p:cNvSpPr>
          <p:nvPr/>
        </p:nvSpPr>
        <p:spPr bwMode="auto">
          <a:xfrm>
            <a:off x="4425950" y="4420791"/>
            <a:ext cx="26035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0</a:t>
            </a:r>
          </a:p>
        </p:txBody>
      </p:sp>
      <p:sp>
        <p:nvSpPr>
          <p:cNvPr id="24601" name="TextBox 37"/>
          <p:cNvSpPr txBox="1">
            <a:spLocks noChangeArrowheads="1"/>
          </p:cNvSpPr>
          <p:nvPr/>
        </p:nvSpPr>
        <p:spPr bwMode="auto">
          <a:xfrm>
            <a:off x="1509713" y="4420791"/>
            <a:ext cx="3603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80</a:t>
            </a:r>
          </a:p>
        </p:txBody>
      </p:sp>
      <p:sp>
        <p:nvSpPr>
          <p:cNvPr id="24602" name="TextBox 38"/>
          <p:cNvSpPr txBox="1">
            <a:spLocks noChangeArrowheads="1"/>
          </p:cNvSpPr>
          <p:nvPr/>
        </p:nvSpPr>
        <p:spPr bwMode="auto">
          <a:xfrm>
            <a:off x="2230438" y="4420791"/>
            <a:ext cx="3603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60</a:t>
            </a:r>
          </a:p>
        </p:txBody>
      </p:sp>
      <p:sp>
        <p:nvSpPr>
          <p:cNvPr id="24603" name="TextBox 39"/>
          <p:cNvSpPr txBox="1">
            <a:spLocks noChangeArrowheads="1"/>
          </p:cNvSpPr>
          <p:nvPr/>
        </p:nvSpPr>
        <p:spPr bwMode="auto">
          <a:xfrm>
            <a:off x="2951164" y="4419600"/>
            <a:ext cx="35877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40</a:t>
            </a:r>
          </a:p>
        </p:txBody>
      </p:sp>
      <p:sp>
        <p:nvSpPr>
          <p:cNvPr id="24604" name="TextBox 40"/>
          <p:cNvSpPr txBox="1">
            <a:spLocks noChangeArrowheads="1"/>
          </p:cNvSpPr>
          <p:nvPr/>
        </p:nvSpPr>
        <p:spPr bwMode="auto">
          <a:xfrm>
            <a:off x="3670301" y="4393406"/>
            <a:ext cx="360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20</a:t>
            </a:r>
          </a:p>
        </p:txBody>
      </p:sp>
      <p:sp>
        <p:nvSpPr>
          <p:cNvPr id="24605" name="TextBox 41"/>
          <p:cNvSpPr txBox="1">
            <a:spLocks noChangeArrowheads="1"/>
          </p:cNvSpPr>
          <p:nvPr/>
        </p:nvSpPr>
        <p:spPr bwMode="auto">
          <a:xfrm>
            <a:off x="5110163" y="4420791"/>
            <a:ext cx="3603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20</a:t>
            </a:r>
          </a:p>
        </p:txBody>
      </p:sp>
      <p:sp>
        <p:nvSpPr>
          <p:cNvPr id="24606" name="TextBox 42"/>
          <p:cNvSpPr txBox="1">
            <a:spLocks noChangeArrowheads="1"/>
          </p:cNvSpPr>
          <p:nvPr/>
        </p:nvSpPr>
        <p:spPr bwMode="auto">
          <a:xfrm>
            <a:off x="5830889" y="4420791"/>
            <a:ext cx="35877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40</a:t>
            </a:r>
          </a:p>
        </p:txBody>
      </p:sp>
      <p:sp>
        <p:nvSpPr>
          <p:cNvPr id="24607" name="TextBox 43"/>
          <p:cNvSpPr txBox="1">
            <a:spLocks noChangeArrowheads="1"/>
          </p:cNvSpPr>
          <p:nvPr/>
        </p:nvSpPr>
        <p:spPr bwMode="auto">
          <a:xfrm>
            <a:off x="6550026" y="4420791"/>
            <a:ext cx="360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60</a:t>
            </a:r>
          </a:p>
        </p:txBody>
      </p:sp>
      <p:sp>
        <p:nvSpPr>
          <p:cNvPr id="50" name="Прямоугольник 49"/>
          <p:cNvSpPr/>
          <p:nvPr/>
        </p:nvSpPr>
        <p:spPr bwMode="auto">
          <a:xfrm>
            <a:off x="395289" y="4855369"/>
            <a:ext cx="180975" cy="134541"/>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eaLnBrk="0" hangingPunct="0">
              <a:defRPr/>
            </a:pPr>
            <a:endParaRPr lang="ru-RU" b="0" dirty="0"/>
          </a:p>
        </p:txBody>
      </p:sp>
      <p:sp>
        <p:nvSpPr>
          <p:cNvPr id="24609" name="TextBox 62"/>
          <p:cNvSpPr txBox="1">
            <a:spLocks noChangeArrowheads="1"/>
          </p:cNvSpPr>
          <p:nvPr/>
        </p:nvSpPr>
        <p:spPr bwMode="auto">
          <a:xfrm>
            <a:off x="3217864" y="4783931"/>
            <a:ext cx="18833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Только базовый</a:t>
            </a:r>
          </a:p>
        </p:txBody>
      </p:sp>
      <p:sp>
        <p:nvSpPr>
          <p:cNvPr id="24610" name="Прямоугольник 63"/>
          <p:cNvSpPr>
            <a:spLocks noChangeArrowheads="1"/>
          </p:cNvSpPr>
          <p:nvPr/>
        </p:nvSpPr>
        <p:spPr bwMode="auto">
          <a:xfrm>
            <a:off x="5651500" y="4854179"/>
            <a:ext cx="179388" cy="135731"/>
          </a:xfrm>
          <a:prstGeom prst="rect">
            <a:avLst/>
          </a:prstGeom>
          <a:solidFill>
            <a:srgbClr val="FF0000"/>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ru-RU" altLang="ru-RU" sz="1800" b="0"/>
          </a:p>
        </p:txBody>
      </p:sp>
      <p:sp>
        <p:nvSpPr>
          <p:cNvPr id="24611" name="TextBox 64"/>
          <p:cNvSpPr txBox="1">
            <a:spLocks noChangeArrowheads="1"/>
          </p:cNvSpPr>
          <p:nvPr/>
        </p:nvSpPr>
        <p:spPr bwMode="auto">
          <a:xfrm>
            <a:off x="5821363" y="4785122"/>
            <a:ext cx="16353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Повышенный</a:t>
            </a:r>
          </a:p>
        </p:txBody>
      </p:sp>
      <p:cxnSp>
        <p:nvCxnSpPr>
          <p:cNvPr id="24612" name="Прямая соединительная линия 91"/>
          <p:cNvCxnSpPr>
            <a:cxnSpLocks noChangeShapeType="1"/>
          </p:cNvCxnSpPr>
          <p:nvPr/>
        </p:nvCxnSpPr>
        <p:spPr bwMode="auto">
          <a:xfrm>
            <a:off x="4536000" y="1647000"/>
            <a:ext cx="0" cy="2646000"/>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sp>
        <p:nvSpPr>
          <p:cNvPr id="24613" name="TextBox 47"/>
          <p:cNvSpPr txBox="1">
            <a:spLocks noChangeArrowheads="1"/>
          </p:cNvSpPr>
          <p:nvPr/>
        </p:nvSpPr>
        <p:spPr bwMode="auto">
          <a:xfrm>
            <a:off x="587375" y="4783931"/>
            <a:ext cx="17663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Ниже базового</a:t>
            </a:r>
          </a:p>
        </p:txBody>
      </p:sp>
      <p:sp>
        <p:nvSpPr>
          <p:cNvPr id="24614" name="Прямоугольник 59"/>
          <p:cNvSpPr>
            <a:spLocks noChangeArrowheads="1"/>
          </p:cNvSpPr>
          <p:nvPr/>
        </p:nvSpPr>
        <p:spPr bwMode="auto">
          <a:xfrm>
            <a:off x="3041650" y="4855369"/>
            <a:ext cx="179388" cy="134541"/>
          </a:xfrm>
          <a:prstGeom prst="rect">
            <a:avLst/>
          </a:prstGeom>
          <a:solidFill>
            <a:schemeClr val="accent6">
              <a:lumMod val="40000"/>
              <a:lumOff val="60000"/>
            </a:schemeClr>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ru-RU" altLang="ru-RU" sz="1800" b="0"/>
          </a:p>
        </p:txBody>
      </p:sp>
      <p:sp>
        <p:nvSpPr>
          <p:cNvPr id="61" name="Прямоугольная выноска 60"/>
          <p:cNvSpPr/>
          <p:nvPr/>
        </p:nvSpPr>
        <p:spPr>
          <a:xfrm>
            <a:off x="576263" y="951570"/>
            <a:ext cx="8496300" cy="772716"/>
          </a:xfrm>
          <a:prstGeom prst="wedgeRectCallout">
            <a:avLst>
              <a:gd name="adj1" fmla="val -9015"/>
              <a:gd name="adj2" fmla="val 78865"/>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i="1" dirty="0">
                <a:solidFill>
                  <a:schemeClr val="tx1"/>
                </a:solidFill>
                <a:latin typeface="Arial" panose="020B0604020202020204" pitchFamily="34" charset="0"/>
                <a:cs typeface="Arial" panose="020B0604020202020204" pitchFamily="34" charset="0"/>
              </a:rPr>
              <a:t>Около 80% учащихся, не достигающих базового уровня не овладели ни регулятивными, ни коммуникативными </a:t>
            </a:r>
            <a:r>
              <a:rPr lang="ru-RU" sz="1400" i="1" dirty="0" smtClean="0">
                <a:solidFill>
                  <a:schemeClr val="tx1"/>
                </a:solidFill>
                <a:latin typeface="Arial" panose="020B0604020202020204" pitchFamily="34" charset="0"/>
                <a:cs typeface="Arial" panose="020B0604020202020204" pitchFamily="34" charset="0"/>
              </a:rPr>
              <a:t>навыками. </a:t>
            </a:r>
            <a:r>
              <a:rPr lang="ru-RU" sz="1400" i="1" dirty="0">
                <a:solidFill>
                  <a:schemeClr val="tx1"/>
                </a:solidFill>
                <a:latin typeface="Arial" panose="020B0604020202020204" pitchFamily="34" charset="0"/>
                <a:cs typeface="Arial" panose="020B0604020202020204" pitchFamily="34" charset="0"/>
              </a:rPr>
              <a:t>У остальных  20% не сформированы, главным образом коммуникативные умения. В ОШ принципиально необходимо включение в практику работы учебных ситуаций, требующих коммуникации и учебного сотрудничества</a:t>
            </a:r>
          </a:p>
        </p:txBody>
      </p:sp>
      <p:sp>
        <p:nvSpPr>
          <p:cNvPr id="24616" name="TextBox 64"/>
          <p:cNvSpPr txBox="1">
            <a:spLocks noChangeArrowheads="1"/>
          </p:cNvSpPr>
          <p:nvPr/>
        </p:nvSpPr>
        <p:spPr bwMode="auto">
          <a:xfrm>
            <a:off x="971550" y="3768329"/>
            <a:ext cx="19742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Конструкторский</a:t>
            </a:r>
          </a:p>
        </p:txBody>
      </p:sp>
      <p:sp>
        <p:nvSpPr>
          <p:cNvPr id="65" name="Прямоугольник 64"/>
          <p:cNvSpPr/>
          <p:nvPr/>
        </p:nvSpPr>
        <p:spPr>
          <a:xfrm>
            <a:off x="6372001" y="3321000"/>
            <a:ext cx="1258887" cy="3238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Arial" panose="020B0604020202020204" pitchFamily="34" charset="0"/>
                <a:cs typeface="Arial" panose="020B0604020202020204" pitchFamily="34" charset="0"/>
              </a:rPr>
              <a:t>34</a:t>
            </a:r>
          </a:p>
        </p:txBody>
      </p:sp>
      <p:sp>
        <p:nvSpPr>
          <p:cNvPr id="24619" name="TextBox 64"/>
          <p:cNvSpPr txBox="1">
            <a:spLocks noChangeArrowheads="1"/>
          </p:cNvSpPr>
          <p:nvPr/>
        </p:nvSpPr>
        <p:spPr bwMode="auto">
          <a:xfrm>
            <a:off x="971551" y="3309938"/>
            <a:ext cx="198522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Познавательный</a:t>
            </a:r>
          </a:p>
        </p:txBody>
      </p:sp>
      <p:sp>
        <p:nvSpPr>
          <p:cNvPr id="24620" name="TextBox 64"/>
          <p:cNvSpPr txBox="1">
            <a:spLocks noChangeArrowheads="1"/>
          </p:cNvSpPr>
          <p:nvPr/>
        </p:nvSpPr>
        <p:spPr bwMode="auto">
          <a:xfrm>
            <a:off x="971551" y="2850356"/>
            <a:ext cx="15456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Социальный</a:t>
            </a:r>
          </a:p>
        </p:txBody>
      </p:sp>
      <p:sp>
        <p:nvSpPr>
          <p:cNvPr id="69" name="Прямоугольник 68"/>
          <p:cNvSpPr/>
          <p:nvPr/>
        </p:nvSpPr>
        <p:spPr>
          <a:xfrm>
            <a:off x="4536000" y="3321000"/>
            <a:ext cx="1836738" cy="3238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bg2"/>
                </a:solidFill>
                <a:latin typeface="Arial" panose="020B0604020202020204" pitchFamily="34" charset="0"/>
                <a:cs typeface="Arial" panose="020B0604020202020204" pitchFamily="34" charset="0"/>
              </a:rPr>
              <a:t>51</a:t>
            </a:r>
          </a:p>
        </p:txBody>
      </p:sp>
      <p:sp>
        <p:nvSpPr>
          <p:cNvPr id="70" name="Прямоугольник 69"/>
          <p:cNvSpPr/>
          <p:nvPr/>
        </p:nvSpPr>
        <p:spPr>
          <a:xfrm>
            <a:off x="6372000" y="2862000"/>
            <a:ext cx="1116012" cy="3238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Arial" panose="020B0604020202020204" pitchFamily="34" charset="0"/>
                <a:cs typeface="Arial" panose="020B0604020202020204" pitchFamily="34" charset="0"/>
              </a:rPr>
              <a:t>31</a:t>
            </a:r>
          </a:p>
        </p:txBody>
      </p:sp>
      <p:sp>
        <p:nvSpPr>
          <p:cNvPr id="72" name="Прямоугольник 71"/>
          <p:cNvSpPr/>
          <p:nvPr/>
        </p:nvSpPr>
        <p:spPr>
          <a:xfrm>
            <a:off x="4536001" y="2403000"/>
            <a:ext cx="1800225" cy="323850"/>
          </a:xfrm>
          <a:prstGeom prst="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bg2"/>
                </a:solidFill>
                <a:latin typeface="Arial" panose="020B0604020202020204" pitchFamily="34" charset="0"/>
                <a:cs typeface="Arial" panose="020B0604020202020204" pitchFamily="34" charset="0"/>
              </a:rPr>
              <a:t>50</a:t>
            </a:r>
          </a:p>
        </p:txBody>
      </p:sp>
      <p:sp>
        <p:nvSpPr>
          <p:cNvPr id="73" name="Прямоугольник 72"/>
          <p:cNvSpPr/>
          <p:nvPr/>
        </p:nvSpPr>
        <p:spPr>
          <a:xfrm>
            <a:off x="6336000" y="2403000"/>
            <a:ext cx="1116012" cy="3238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Arial" panose="020B0604020202020204" pitchFamily="34" charset="0"/>
                <a:cs typeface="Arial" panose="020B0604020202020204" pitchFamily="34" charset="0"/>
              </a:rPr>
              <a:t>31</a:t>
            </a:r>
          </a:p>
        </p:txBody>
      </p:sp>
      <p:sp>
        <p:nvSpPr>
          <p:cNvPr id="24625" name="TextBox 64"/>
          <p:cNvSpPr txBox="1">
            <a:spLocks noChangeArrowheads="1"/>
          </p:cNvSpPr>
          <p:nvPr/>
        </p:nvSpPr>
        <p:spPr bwMode="auto">
          <a:xfrm>
            <a:off x="971550" y="2391966"/>
            <a:ext cx="22985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dirty="0"/>
              <a:t>Исследовательский</a:t>
            </a:r>
          </a:p>
        </p:txBody>
      </p:sp>
      <p:sp>
        <p:nvSpPr>
          <p:cNvPr id="77" name="Прямоугольник 76"/>
          <p:cNvSpPr/>
          <p:nvPr/>
        </p:nvSpPr>
        <p:spPr>
          <a:xfrm>
            <a:off x="6372000" y="1944000"/>
            <a:ext cx="1187450" cy="3238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Arial" panose="020B0604020202020204" pitchFamily="34" charset="0"/>
                <a:cs typeface="Arial" panose="020B0604020202020204" pitchFamily="34" charset="0"/>
              </a:rPr>
              <a:t>33</a:t>
            </a:r>
          </a:p>
        </p:txBody>
      </p:sp>
      <p:sp>
        <p:nvSpPr>
          <p:cNvPr id="24628" name="TextBox 64"/>
          <p:cNvSpPr txBox="1">
            <a:spLocks noChangeArrowheads="1"/>
          </p:cNvSpPr>
          <p:nvPr/>
        </p:nvSpPr>
        <p:spPr bwMode="auto">
          <a:xfrm>
            <a:off x="971550" y="1932385"/>
            <a:ext cx="15321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dirty="0">
                <a:solidFill>
                  <a:srgbClr val="0000FF"/>
                </a:solidFill>
              </a:rPr>
              <a:t>Все проекты</a:t>
            </a:r>
          </a:p>
        </p:txBody>
      </p:sp>
      <p:sp>
        <p:nvSpPr>
          <p:cNvPr id="53" name="AutoShape 5"/>
          <p:cNvSpPr>
            <a:spLocks noChangeArrowheads="1"/>
          </p:cNvSpPr>
          <p:nvPr/>
        </p:nvSpPr>
        <p:spPr bwMode="gray">
          <a:xfrm>
            <a:off x="107504" y="1"/>
            <a:ext cx="8892988" cy="870560"/>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Оценка качества начального образования.</a:t>
            </a:r>
          </a:p>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Достижение </a:t>
            </a:r>
            <a:r>
              <a:rPr lang="ru-RU" sz="3000" b="1" dirty="0" err="1" smtClean="0">
                <a:solidFill>
                  <a:schemeClr val="tx2"/>
                </a:solidFill>
                <a:effectLst>
                  <a:outerShdw blurRad="38100" dist="38100" dir="2700000" algn="tl">
                    <a:srgbClr val="000000"/>
                  </a:outerShdw>
                </a:effectLst>
              </a:rPr>
              <a:t>метапредметных</a:t>
            </a:r>
            <a:r>
              <a:rPr lang="ru-RU" sz="3000" b="1" dirty="0" smtClean="0">
                <a:solidFill>
                  <a:schemeClr val="tx2"/>
                </a:solidFill>
                <a:effectLst>
                  <a:outerShdw blurRad="38100" dist="38100" dir="2700000" algn="tl">
                    <a:srgbClr val="000000"/>
                  </a:outerShdw>
                </a:effectLst>
              </a:rPr>
              <a:t> результатов:</a:t>
            </a:r>
          </a:p>
          <a:p>
            <a:pPr algn="ctr" eaLnBrk="1" hangingPunct="1">
              <a:lnSpc>
                <a:spcPct val="85000"/>
              </a:lnSpc>
              <a:defRPr/>
            </a:pPr>
            <a:r>
              <a:rPr lang="ru-RU" sz="2400" b="1" i="1" dirty="0" smtClean="0">
                <a:solidFill>
                  <a:schemeClr val="tx2"/>
                </a:solidFill>
                <a:effectLst>
                  <a:outerShdw blurRad="38100" dist="38100" dir="2700000" algn="tl">
                    <a:srgbClr val="000000"/>
                  </a:outerShdw>
                </a:effectLst>
              </a:rPr>
              <a:t>регулятивные и коммуникативные действия, 2013</a:t>
            </a:r>
          </a:p>
        </p:txBody>
      </p:sp>
      <p:sp>
        <p:nvSpPr>
          <p:cNvPr id="64" name="Прямоугольник 63"/>
          <p:cNvSpPr/>
          <p:nvPr/>
        </p:nvSpPr>
        <p:spPr>
          <a:xfrm>
            <a:off x="4536000" y="2862000"/>
            <a:ext cx="1836738" cy="3238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bg2"/>
                </a:solidFill>
                <a:latin typeface="Arial" panose="020B0604020202020204" pitchFamily="34" charset="0"/>
                <a:cs typeface="Arial" panose="020B0604020202020204" pitchFamily="34" charset="0"/>
              </a:rPr>
              <a:t>51</a:t>
            </a:r>
          </a:p>
        </p:txBody>
      </p:sp>
    </p:spTree>
    <p:extLst>
      <p:ext uri="{BB962C8B-B14F-4D97-AF65-F5344CB8AC3E}">
        <p14:creationId xmlns:p14="http://schemas.microsoft.com/office/powerpoint/2010/main" xmlns="" val="58417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sz="half" idx="1"/>
          </p:nvPr>
        </p:nvSpPr>
        <p:spPr>
          <a:xfrm>
            <a:off x="0" y="857250"/>
            <a:ext cx="9144000" cy="2416969"/>
          </a:xfrm>
        </p:spPr>
        <p:txBody>
          <a:bodyPr/>
          <a:lstStyle/>
          <a:p>
            <a:pPr marL="457200" indent="-457200" eaLnBrk="1" hangingPunct="1">
              <a:lnSpc>
                <a:spcPct val="80000"/>
              </a:lnSpc>
              <a:buFontTx/>
              <a:buNone/>
            </a:pPr>
            <a:r>
              <a:rPr lang="ru-RU" sz="3600" b="1" smtClean="0">
                <a:solidFill>
                  <a:srgbClr val="000066"/>
                </a:solidFill>
              </a:rPr>
              <a:t>     	</a:t>
            </a:r>
            <a:r>
              <a:rPr lang="ru-RU" sz="2000" b="1" smtClean="0">
                <a:solidFill>
                  <a:srgbClr val="000066"/>
                </a:solidFill>
              </a:rPr>
              <a:t>В Мониторинге образовательных достижений учащихся начальной школы за 2007-2010 годы приняли участие 15 регионов:</a:t>
            </a:r>
          </a:p>
          <a:p>
            <a:pPr marL="457200" indent="-457200" eaLnBrk="1" hangingPunct="1">
              <a:lnSpc>
                <a:spcPct val="80000"/>
              </a:lnSpc>
              <a:buFontTx/>
              <a:buNone/>
            </a:pPr>
            <a:r>
              <a:rPr lang="ru-RU" sz="2000" b="1" smtClean="0">
                <a:solidFill>
                  <a:srgbClr val="000066"/>
                </a:solidFill>
              </a:rPr>
              <a:t>		Тамбовская область – 34031 уч-ся; Чувашская Республика - 1507 уч-ся; г. Москва – 27655 уч-ся ; Республика Саха – 248 уч-ся; Республика Татарстан – 147 уч-ся; Калининградская область – 25606 уч-ся; Ростовская область – 115 уч-ся; Тверская область – 3168 уч-ся; Чукотский АО – 1236 уч-ся; Иркутская область – 2766 уч-ся; Мурманская область – 819 уч-ся; Новосибирская область – 1420 уч-ся, Красноярский край - 3120 уч-ся и др.</a:t>
            </a:r>
            <a:r>
              <a:rPr lang="ru-RU" b="1" smtClean="0">
                <a:solidFill>
                  <a:srgbClr val="000066"/>
                </a:solidFill>
              </a:rPr>
              <a:t> </a:t>
            </a:r>
            <a:endParaRPr lang="ru-RU" sz="3600" smtClean="0">
              <a:cs typeface="Times New Roman" pitchFamily="18" charset="0"/>
            </a:endParaRPr>
          </a:p>
        </p:txBody>
      </p:sp>
      <p:grpSp>
        <p:nvGrpSpPr>
          <p:cNvPr id="2" name="Group 3"/>
          <p:cNvGrpSpPr>
            <a:grpSpLocks noChangeAspect="1"/>
          </p:cNvGrpSpPr>
          <p:nvPr/>
        </p:nvGrpSpPr>
        <p:grpSpPr bwMode="auto">
          <a:xfrm>
            <a:off x="3132138" y="3436144"/>
            <a:ext cx="1466850" cy="1241822"/>
            <a:chOff x="1818" y="1200"/>
            <a:chExt cx="9197" cy="10380"/>
          </a:xfrm>
        </p:grpSpPr>
        <p:grpSp>
          <p:nvGrpSpPr>
            <p:cNvPr id="3" name="Group 4"/>
            <p:cNvGrpSpPr>
              <a:grpSpLocks noChangeAspect="1"/>
            </p:cNvGrpSpPr>
            <p:nvPr/>
          </p:nvGrpSpPr>
          <p:grpSpPr bwMode="auto">
            <a:xfrm>
              <a:off x="2900" y="1431"/>
              <a:ext cx="2123" cy="4096"/>
              <a:chOff x="8885" y="5991"/>
              <a:chExt cx="2123" cy="4096"/>
            </a:xfrm>
          </p:grpSpPr>
          <p:sp>
            <p:nvSpPr>
              <p:cNvPr id="30804" name="Freeform 5"/>
              <p:cNvSpPr>
                <a:spLocks noChangeAspect="1"/>
              </p:cNvSpPr>
              <p:nvPr/>
            </p:nvSpPr>
            <p:spPr bwMode="auto">
              <a:xfrm>
                <a:off x="9368" y="6036"/>
                <a:ext cx="801" cy="887"/>
              </a:xfrm>
              <a:custGeom>
                <a:avLst/>
                <a:gdLst>
                  <a:gd name="T0" fmla="*/ 3530 w 317"/>
                  <a:gd name="T1" fmla="*/ 389 h 351"/>
                  <a:gd name="T2" fmla="*/ 2949 w 317"/>
                  <a:gd name="T3" fmla="*/ 51 h 351"/>
                  <a:gd name="T4" fmla="*/ 1309 w 317"/>
                  <a:gd name="T5" fmla="*/ 243 h 351"/>
                  <a:gd name="T6" fmla="*/ 970 w 317"/>
                  <a:gd name="T7" fmla="*/ 435 h 351"/>
                  <a:gd name="T8" fmla="*/ 677 w 317"/>
                  <a:gd name="T9" fmla="*/ 632 h 351"/>
                  <a:gd name="T10" fmla="*/ 288 w 317"/>
                  <a:gd name="T11" fmla="*/ 1258 h 351"/>
                  <a:gd name="T12" fmla="*/ 96 w 317"/>
                  <a:gd name="T13" fmla="*/ 1936 h 351"/>
                  <a:gd name="T14" fmla="*/ 288 w 317"/>
                  <a:gd name="T15" fmla="*/ 3341 h 351"/>
                  <a:gd name="T16" fmla="*/ 2325 w 317"/>
                  <a:gd name="T17" fmla="*/ 5666 h 351"/>
                  <a:gd name="T18" fmla="*/ 3244 w 317"/>
                  <a:gd name="T19" fmla="*/ 5613 h 351"/>
                  <a:gd name="T20" fmla="*/ 4207 w 317"/>
                  <a:gd name="T21" fmla="*/ 5231 h 351"/>
                  <a:gd name="T22" fmla="*/ 4649 w 317"/>
                  <a:gd name="T23" fmla="*/ 3730 h 351"/>
                  <a:gd name="T24" fmla="*/ 4258 w 317"/>
                  <a:gd name="T25" fmla="*/ 1016 h 351"/>
                  <a:gd name="T26" fmla="*/ 3677 w 317"/>
                  <a:gd name="T27" fmla="*/ 632 h 351"/>
                  <a:gd name="T28" fmla="*/ 3391 w 317"/>
                  <a:gd name="T29" fmla="*/ 435 h 351"/>
                  <a:gd name="T30" fmla="*/ 3052 w 317"/>
                  <a:gd name="T31" fmla="*/ 0 h 3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7"/>
                  <a:gd name="T49" fmla="*/ 0 h 351"/>
                  <a:gd name="T50" fmla="*/ 317 w 317"/>
                  <a:gd name="T51" fmla="*/ 351 h 3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7" h="351">
                    <a:moveTo>
                      <a:pt x="219" y="24"/>
                    </a:moveTo>
                    <a:cubicBezTo>
                      <a:pt x="207" y="16"/>
                      <a:pt x="197" y="8"/>
                      <a:pt x="183" y="3"/>
                    </a:cubicBezTo>
                    <a:cubicBezTo>
                      <a:pt x="136" y="5"/>
                      <a:pt x="118" y="6"/>
                      <a:pt x="81" y="15"/>
                    </a:cubicBezTo>
                    <a:cubicBezTo>
                      <a:pt x="50" y="36"/>
                      <a:pt x="98" y="4"/>
                      <a:pt x="60" y="27"/>
                    </a:cubicBezTo>
                    <a:cubicBezTo>
                      <a:pt x="54" y="31"/>
                      <a:pt x="42" y="39"/>
                      <a:pt x="42" y="39"/>
                    </a:cubicBezTo>
                    <a:cubicBezTo>
                      <a:pt x="33" y="52"/>
                      <a:pt x="27" y="65"/>
                      <a:pt x="18" y="78"/>
                    </a:cubicBezTo>
                    <a:cubicBezTo>
                      <a:pt x="14" y="92"/>
                      <a:pt x="11" y="106"/>
                      <a:pt x="6" y="120"/>
                    </a:cubicBezTo>
                    <a:cubicBezTo>
                      <a:pt x="0" y="163"/>
                      <a:pt x="8" y="173"/>
                      <a:pt x="18" y="207"/>
                    </a:cubicBezTo>
                    <a:cubicBezTo>
                      <a:pt x="38" y="278"/>
                      <a:pt x="62" y="337"/>
                      <a:pt x="144" y="351"/>
                    </a:cubicBezTo>
                    <a:cubicBezTo>
                      <a:pt x="163" y="350"/>
                      <a:pt x="182" y="350"/>
                      <a:pt x="201" y="348"/>
                    </a:cubicBezTo>
                    <a:cubicBezTo>
                      <a:pt x="223" y="346"/>
                      <a:pt x="240" y="329"/>
                      <a:pt x="261" y="324"/>
                    </a:cubicBezTo>
                    <a:cubicBezTo>
                      <a:pt x="279" y="297"/>
                      <a:pt x="280" y="262"/>
                      <a:pt x="288" y="231"/>
                    </a:cubicBezTo>
                    <a:cubicBezTo>
                      <a:pt x="291" y="187"/>
                      <a:pt x="317" y="81"/>
                      <a:pt x="264" y="63"/>
                    </a:cubicBezTo>
                    <a:cubicBezTo>
                      <a:pt x="253" y="52"/>
                      <a:pt x="241" y="48"/>
                      <a:pt x="228" y="39"/>
                    </a:cubicBezTo>
                    <a:cubicBezTo>
                      <a:pt x="222" y="35"/>
                      <a:pt x="210" y="27"/>
                      <a:pt x="210" y="27"/>
                    </a:cubicBezTo>
                    <a:cubicBezTo>
                      <a:pt x="206" y="21"/>
                      <a:pt x="196" y="0"/>
                      <a:pt x="189" y="0"/>
                    </a:cubicBezTo>
                  </a:path>
                </a:pathLst>
              </a:custGeom>
              <a:noFill/>
              <a:ln w="9525">
                <a:solidFill>
                  <a:srgbClr val="000000"/>
                </a:solidFill>
                <a:round/>
                <a:headEnd/>
                <a:tailEnd/>
              </a:ln>
            </p:spPr>
            <p:txBody>
              <a:bodyPr/>
              <a:lstStyle/>
              <a:p>
                <a:endParaRPr lang="ru-RU"/>
              </a:p>
            </p:txBody>
          </p:sp>
          <p:sp>
            <p:nvSpPr>
              <p:cNvPr id="30805" name="Freeform 6"/>
              <p:cNvSpPr>
                <a:spLocks noChangeAspect="1"/>
              </p:cNvSpPr>
              <p:nvPr/>
            </p:nvSpPr>
            <p:spPr bwMode="auto">
              <a:xfrm>
                <a:off x="9481" y="6261"/>
                <a:ext cx="205" cy="81"/>
              </a:xfrm>
              <a:custGeom>
                <a:avLst/>
                <a:gdLst>
                  <a:gd name="T0" fmla="*/ 1217 w 81"/>
                  <a:gd name="T1" fmla="*/ 213 h 32"/>
                  <a:gd name="T2" fmla="*/ 243 w 81"/>
                  <a:gd name="T3" fmla="*/ 159 h 32"/>
                  <a:gd name="T4" fmla="*/ 878 w 81"/>
                  <a:gd name="T5" fmla="*/ 306 h 32"/>
                  <a:gd name="T6" fmla="*/ 1121 w 81"/>
                  <a:gd name="T7" fmla="*/ 116 h 32"/>
                  <a:gd name="T8" fmla="*/ 1263 w 81"/>
                  <a:gd name="T9" fmla="*/ 20 h 32"/>
                  <a:gd name="T10" fmla="*/ 582 w 81"/>
                  <a:gd name="T11" fmla="*/ 159 h 32"/>
                  <a:gd name="T12" fmla="*/ 147 w 81"/>
                  <a:gd name="T13" fmla="*/ 306 h 32"/>
                  <a:gd name="T14" fmla="*/ 582 w 81"/>
                  <a:gd name="T15" fmla="*/ 306 h 32"/>
                  <a:gd name="T16" fmla="*/ 774 w 81"/>
                  <a:gd name="T17" fmla="*/ 263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
                  <a:gd name="T28" fmla="*/ 0 h 32"/>
                  <a:gd name="T29" fmla="*/ 81 w 81"/>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 h="32">
                    <a:moveTo>
                      <a:pt x="75" y="13"/>
                    </a:moveTo>
                    <a:cubicBezTo>
                      <a:pt x="52" y="5"/>
                      <a:pt x="41" y="8"/>
                      <a:pt x="15" y="10"/>
                    </a:cubicBezTo>
                    <a:cubicBezTo>
                      <a:pt x="0" y="32"/>
                      <a:pt x="42" y="20"/>
                      <a:pt x="54" y="19"/>
                    </a:cubicBezTo>
                    <a:cubicBezTo>
                      <a:pt x="72" y="13"/>
                      <a:pt x="55" y="21"/>
                      <a:pt x="69" y="7"/>
                    </a:cubicBezTo>
                    <a:cubicBezTo>
                      <a:pt x="72" y="4"/>
                      <a:pt x="81" y="3"/>
                      <a:pt x="78" y="1"/>
                    </a:cubicBezTo>
                    <a:cubicBezTo>
                      <a:pt x="75" y="0"/>
                      <a:pt x="38" y="9"/>
                      <a:pt x="36" y="10"/>
                    </a:cubicBezTo>
                    <a:cubicBezTo>
                      <a:pt x="27" y="12"/>
                      <a:pt x="9" y="19"/>
                      <a:pt x="9" y="19"/>
                    </a:cubicBezTo>
                    <a:cubicBezTo>
                      <a:pt x="23" y="24"/>
                      <a:pt x="16" y="23"/>
                      <a:pt x="36" y="19"/>
                    </a:cubicBezTo>
                    <a:cubicBezTo>
                      <a:pt x="40" y="18"/>
                      <a:pt x="48" y="16"/>
                      <a:pt x="48" y="16"/>
                    </a:cubicBezTo>
                  </a:path>
                </a:pathLst>
              </a:custGeom>
              <a:noFill/>
              <a:ln w="9525">
                <a:solidFill>
                  <a:srgbClr val="000000"/>
                </a:solidFill>
                <a:round/>
                <a:headEnd/>
                <a:tailEnd/>
              </a:ln>
            </p:spPr>
            <p:txBody>
              <a:bodyPr/>
              <a:lstStyle/>
              <a:p>
                <a:endParaRPr lang="ru-RU"/>
              </a:p>
            </p:txBody>
          </p:sp>
          <p:sp>
            <p:nvSpPr>
              <p:cNvPr id="30806" name="Freeform 7"/>
              <p:cNvSpPr>
                <a:spLocks noChangeAspect="1"/>
              </p:cNvSpPr>
              <p:nvPr/>
            </p:nvSpPr>
            <p:spPr bwMode="auto">
              <a:xfrm>
                <a:off x="9823" y="6256"/>
                <a:ext cx="245" cy="61"/>
              </a:xfrm>
              <a:custGeom>
                <a:avLst/>
                <a:gdLst>
                  <a:gd name="T0" fmla="*/ 970 w 97"/>
                  <a:gd name="T1" fmla="*/ 97 h 24"/>
                  <a:gd name="T2" fmla="*/ 0 w 97"/>
                  <a:gd name="T3" fmla="*/ 51 h 24"/>
                  <a:gd name="T4" fmla="*/ 51 w 97"/>
                  <a:gd name="T5" fmla="*/ 201 h 24"/>
                  <a:gd name="T6" fmla="*/ 727 w 97"/>
                  <a:gd name="T7" fmla="*/ 97 h 24"/>
                  <a:gd name="T8" fmla="*/ 869 w 97"/>
                  <a:gd name="T9" fmla="*/ 51 h 24"/>
                  <a:gd name="T10" fmla="*/ 727 w 97"/>
                  <a:gd name="T11" fmla="*/ 0 h 24"/>
                  <a:gd name="T12" fmla="*/ 96 w 97"/>
                  <a:gd name="T13" fmla="*/ 51 h 24"/>
                  <a:gd name="T14" fmla="*/ 434 w 97"/>
                  <a:gd name="T15" fmla="*/ 394 h 24"/>
                  <a:gd name="T16" fmla="*/ 146 w 97"/>
                  <a:gd name="T17" fmla="*/ 201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24"/>
                  <a:gd name="T29" fmla="*/ 97 w 97"/>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24">
                    <a:moveTo>
                      <a:pt x="60" y="6"/>
                    </a:moveTo>
                    <a:cubicBezTo>
                      <a:pt x="35" y="3"/>
                      <a:pt x="24" y="0"/>
                      <a:pt x="0" y="3"/>
                    </a:cubicBezTo>
                    <a:cubicBezTo>
                      <a:pt x="1" y="6"/>
                      <a:pt x="0" y="12"/>
                      <a:pt x="3" y="12"/>
                    </a:cubicBezTo>
                    <a:cubicBezTo>
                      <a:pt x="17" y="13"/>
                      <a:pt x="45" y="6"/>
                      <a:pt x="45" y="6"/>
                    </a:cubicBezTo>
                    <a:cubicBezTo>
                      <a:pt x="48" y="5"/>
                      <a:pt x="54" y="6"/>
                      <a:pt x="54" y="3"/>
                    </a:cubicBezTo>
                    <a:cubicBezTo>
                      <a:pt x="54" y="0"/>
                      <a:pt x="48" y="0"/>
                      <a:pt x="45" y="0"/>
                    </a:cubicBezTo>
                    <a:cubicBezTo>
                      <a:pt x="32" y="0"/>
                      <a:pt x="19" y="2"/>
                      <a:pt x="6" y="3"/>
                    </a:cubicBezTo>
                    <a:cubicBezTo>
                      <a:pt x="17" y="10"/>
                      <a:pt x="16" y="17"/>
                      <a:pt x="27" y="24"/>
                    </a:cubicBezTo>
                    <a:cubicBezTo>
                      <a:pt x="97" y="17"/>
                      <a:pt x="26" y="12"/>
                      <a:pt x="9" y="12"/>
                    </a:cubicBezTo>
                  </a:path>
                </a:pathLst>
              </a:custGeom>
              <a:noFill/>
              <a:ln w="9525">
                <a:solidFill>
                  <a:srgbClr val="000000"/>
                </a:solidFill>
                <a:round/>
                <a:headEnd/>
                <a:tailEnd/>
              </a:ln>
            </p:spPr>
            <p:txBody>
              <a:bodyPr/>
              <a:lstStyle/>
              <a:p>
                <a:endParaRPr lang="ru-RU"/>
              </a:p>
            </p:txBody>
          </p:sp>
          <p:sp>
            <p:nvSpPr>
              <p:cNvPr id="30807" name="Freeform 8"/>
              <p:cNvSpPr>
                <a:spLocks noChangeAspect="1"/>
              </p:cNvSpPr>
              <p:nvPr/>
            </p:nvSpPr>
            <p:spPr bwMode="auto">
              <a:xfrm>
                <a:off x="9140" y="6039"/>
                <a:ext cx="523" cy="1028"/>
              </a:xfrm>
              <a:custGeom>
                <a:avLst/>
                <a:gdLst>
                  <a:gd name="T0" fmla="*/ 3338 w 207"/>
                  <a:gd name="T1" fmla="*/ 129 h 407"/>
                  <a:gd name="T2" fmla="*/ 1450 w 207"/>
                  <a:gd name="T3" fmla="*/ 422 h 407"/>
                  <a:gd name="T4" fmla="*/ 1016 w 207"/>
                  <a:gd name="T5" fmla="*/ 1046 h 407"/>
                  <a:gd name="T6" fmla="*/ 581 w 207"/>
                  <a:gd name="T7" fmla="*/ 2304 h 407"/>
                  <a:gd name="T8" fmla="*/ 389 w 207"/>
                  <a:gd name="T9" fmla="*/ 2839 h 407"/>
                  <a:gd name="T10" fmla="*/ 192 w 207"/>
                  <a:gd name="T11" fmla="*/ 3465 h 407"/>
                  <a:gd name="T12" fmla="*/ 0 w 207"/>
                  <a:gd name="T13" fmla="*/ 4190 h 407"/>
                  <a:gd name="T14" fmla="*/ 51 w 207"/>
                  <a:gd name="T15" fmla="*/ 6368 h 407"/>
                  <a:gd name="T16" fmla="*/ 0 w 207"/>
                  <a:gd name="T17" fmla="*/ 6221 h 407"/>
                  <a:gd name="T18" fmla="*/ 51 w 207"/>
                  <a:gd name="T19" fmla="*/ 3897 h 407"/>
                  <a:gd name="T20" fmla="*/ 389 w 207"/>
                  <a:gd name="T21" fmla="*/ 2884 h 407"/>
                  <a:gd name="T22" fmla="*/ 1162 w 207"/>
                  <a:gd name="T23" fmla="*/ 1192 h 407"/>
                  <a:gd name="T24" fmla="*/ 1450 w 207"/>
                  <a:gd name="T25" fmla="*/ 760 h 407"/>
                  <a:gd name="T26" fmla="*/ 2471 w 207"/>
                  <a:gd name="T27" fmla="*/ 275 h 407"/>
                  <a:gd name="T28" fmla="*/ 2906 w 207"/>
                  <a:gd name="T29" fmla="*/ 129 h 407"/>
                  <a:gd name="T30" fmla="*/ 3052 w 207"/>
                  <a:gd name="T31" fmla="*/ 179 h 407"/>
                  <a:gd name="T32" fmla="*/ 2906 w 207"/>
                  <a:gd name="T33" fmla="*/ 275 h 407"/>
                  <a:gd name="T34" fmla="*/ 1890 w 207"/>
                  <a:gd name="T35" fmla="*/ 664 h 407"/>
                  <a:gd name="T36" fmla="*/ 1208 w 207"/>
                  <a:gd name="T37" fmla="*/ 1677 h 407"/>
                  <a:gd name="T38" fmla="*/ 677 w 207"/>
                  <a:gd name="T39" fmla="*/ 2642 h 407"/>
                  <a:gd name="T40" fmla="*/ 389 w 207"/>
                  <a:gd name="T41" fmla="*/ 3612 h 407"/>
                  <a:gd name="T42" fmla="*/ 824 w 207"/>
                  <a:gd name="T43" fmla="*/ 6559 h 407"/>
                  <a:gd name="T44" fmla="*/ 581 w 207"/>
                  <a:gd name="T45" fmla="*/ 5883 h 407"/>
                  <a:gd name="T46" fmla="*/ 435 w 207"/>
                  <a:gd name="T47" fmla="*/ 5206 h 407"/>
                  <a:gd name="T48" fmla="*/ 485 w 207"/>
                  <a:gd name="T49" fmla="*/ 2738 h 407"/>
                  <a:gd name="T50" fmla="*/ 1066 w 207"/>
                  <a:gd name="T51" fmla="*/ 1773 h 407"/>
                  <a:gd name="T52" fmla="*/ 1597 w 207"/>
                  <a:gd name="T53" fmla="*/ 1238 h 407"/>
                  <a:gd name="T54" fmla="*/ 2178 w 207"/>
                  <a:gd name="T55" fmla="*/ 854 h 407"/>
                  <a:gd name="T56" fmla="*/ 2228 w 207"/>
                  <a:gd name="T57" fmla="*/ 707 h 407"/>
                  <a:gd name="T58" fmla="*/ 2367 w 207"/>
                  <a:gd name="T59" fmla="*/ 664 h 407"/>
                  <a:gd name="T60" fmla="*/ 2471 w 207"/>
                  <a:gd name="T61" fmla="*/ 561 h 407"/>
                  <a:gd name="T62" fmla="*/ 1890 w 207"/>
                  <a:gd name="T63" fmla="*/ 1046 h 407"/>
                  <a:gd name="T64" fmla="*/ 1551 w 207"/>
                  <a:gd name="T65" fmla="*/ 1627 h 407"/>
                  <a:gd name="T66" fmla="*/ 1354 w 207"/>
                  <a:gd name="T67" fmla="*/ 1920 h 407"/>
                  <a:gd name="T68" fmla="*/ 581 w 207"/>
                  <a:gd name="T69" fmla="*/ 4721 h 407"/>
                  <a:gd name="T70" fmla="*/ 728 w 207"/>
                  <a:gd name="T71" fmla="*/ 5448 h 407"/>
                  <a:gd name="T72" fmla="*/ 920 w 207"/>
                  <a:gd name="T73" fmla="*/ 5736 h 407"/>
                  <a:gd name="T74" fmla="*/ 920 w 207"/>
                  <a:gd name="T75" fmla="*/ 5926 h 407"/>
                  <a:gd name="T76" fmla="*/ 1309 w 207"/>
                  <a:gd name="T77" fmla="*/ 2980 h 407"/>
                  <a:gd name="T78" fmla="*/ 2082 w 207"/>
                  <a:gd name="T79" fmla="*/ 803 h 407"/>
                  <a:gd name="T80" fmla="*/ 2663 w 207"/>
                  <a:gd name="T81" fmla="*/ 518 h 407"/>
                  <a:gd name="T82" fmla="*/ 2706 w 207"/>
                  <a:gd name="T83" fmla="*/ 465 h 407"/>
                  <a:gd name="T84" fmla="*/ 2420 w 207"/>
                  <a:gd name="T85" fmla="*/ 611 h 407"/>
                  <a:gd name="T86" fmla="*/ 2228 w 207"/>
                  <a:gd name="T87" fmla="*/ 899 h 407"/>
                  <a:gd name="T88" fmla="*/ 1162 w 207"/>
                  <a:gd name="T89" fmla="*/ 3223 h 407"/>
                  <a:gd name="T90" fmla="*/ 1258 w 207"/>
                  <a:gd name="T91" fmla="*/ 2935 h 40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7"/>
                  <a:gd name="T139" fmla="*/ 0 h 407"/>
                  <a:gd name="T140" fmla="*/ 207 w 207"/>
                  <a:gd name="T141" fmla="*/ 407 h 40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7" h="407">
                    <a:moveTo>
                      <a:pt x="207" y="8"/>
                    </a:moveTo>
                    <a:cubicBezTo>
                      <a:pt x="150" y="10"/>
                      <a:pt x="129" y="0"/>
                      <a:pt x="90" y="26"/>
                    </a:cubicBezTo>
                    <a:cubicBezTo>
                      <a:pt x="82" y="38"/>
                      <a:pt x="69" y="52"/>
                      <a:pt x="63" y="65"/>
                    </a:cubicBezTo>
                    <a:cubicBezTo>
                      <a:pt x="52" y="90"/>
                      <a:pt x="51" y="120"/>
                      <a:pt x="36" y="143"/>
                    </a:cubicBezTo>
                    <a:cubicBezTo>
                      <a:pt x="33" y="155"/>
                      <a:pt x="30" y="165"/>
                      <a:pt x="24" y="176"/>
                    </a:cubicBezTo>
                    <a:cubicBezTo>
                      <a:pt x="21" y="191"/>
                      <a:pt x="21" y="202"/>
                      <a:pt x="12" y="215"/>
                    </a:cubicBezTo>
                    <a:cubicBezTo>
                      <a:pt x="8" y="230"/>
                      <a:pt x="5" y="245"/>
                      <a:pt x="0" y="260"/>
                    </a:cubicBezTo>
                    <a:cubicBezTo>
                      <a:pt x="1" y="305"/>
                      <a:pt x="3" y="350"/>
                      <a:pt x="3" y="395"/>
                    </a:cubicBezTo>
                    <a:cubicBezTo>
                      <a:pt x="3" y="398"/>
                      <a:pt x="0" y="389"/>
                      <a:pt x="0" y="386"/>
                    </a:cubicBezTo>
                    <a:cubicBezTo>
                      <a:pt x="0" y="338"/>
                      <a:pt x="1" y="290"/>
                      <a:pt x="3" y="242"/>
                    </a:cubicBezTo>
                    <a:cubicBezTo>
                      <a:pt x="4" y="224"/>
                      <a:pt x="14" y="194"/>
                      <a:pt x="24" y="179"/>
                    </a:cubicBezTo>
                    <a:cubicBezTo>
                      <a:pt x="33" y="141"/>
                      <a:pt x="55" y="109"/>
                      <a:pt x="72" y="74"/>
                    </a:cubicBezTo>
                    <a:cubicBezTo>
                      <a:pt x="77" y="64"/>
                      <a:pt x="81" y="53"/>
                      <a:pt x="90" y="47"/>
                    </a:cubicBezTo>
                    <a:cubicBezTo>
                      <a:pt x="112" y="33"/>
                      <a:pt x="128" y="25"/>
                      <a:pt x="153" y="17"/>
                    </a:cubicBezTo>
                    <a:cubicBezTo>
                      <a:pt x="162" y="14"/>
                      <a:pt x="180" y="8"/>
                      <a:pt x="180" y="8"/>
                    </a:cubicBezTo>
                    <a:cubicBezTo>
                      <a:pt x="183" y="9"/>
                      <a:pt x="189" y="8"/>
                      <a:pt x="189" y="11"/>
                    </a:cubicBezTo>
                    <a:cubicBezTo>
                      <a:pt x="189" y="15"/>
                      <a:pt x="183" y="16"/>
                      <a:pt x="180" y="17"/>
                    </a:cubicBezTo>
                    <a:cubicBezTo>
                      <a:pt x="161" y="26"/>
                      <a:pt x="137" y="34"/>
                      <a:pt x="117" y="41"/>
                    </a:cubicBezTo>
                    <a:cubicBezTo>
                      <a:pt x="112" y="57"/>
                      <a:pt x="87" y="92"/>
                      <a:pt x="75" y="104"/>
                    </a:cubicBezTo>
                    <a:cubicBezTo>
                      <a:pt x="67" y="127"/>
                      <a:pt x="51" y="143"/>
                      <a:pt x="42" y="164"/>
                    </a:cubicBezTo>
                    <a:cubicBezTo>
                      <a:pt x="34" y="183"/>
                      <a:pt x="31" y="204"/>
                      <a:pt x="24" y="224"/>
                    </a:cubicBezTo>
                    <a:cubicBezTo>
                      <a:pt x="25" y="262"/>
                      <a:pt x="10" y="366"/>
                      <a:pt x="51" y="407"/>
                    </a:cubicBezTo>
                    <a:cubicBezTo>
                      <a:pt x="46" y="392"/>
                      <a:pt x="45" y="378"/>
                      <a:pt x="36" y="365"/>
                    </a:cubicBezTo>
                    <a:cubicBezTo>
                      <a:pt x="33" y="351"/>
                      <a:pt x="30" y="337"/>
                      <a:pt x="27" y="323"/>
                    </a:cubicBezTo>
                    <a:cubicBezTo>
                      <a:pt x="28" y="272"/>
                      <a:pt x="27" y="221"/>
                      <a:pt x="30" y="170"/>
                    </a:cubicBezTo>
                    <a:cubicBezTo>
                      <a:pt x="31" y="151"/>
                      <a:pt x="48" y="116"/>
                      <a:pt x="66" y="110"/>
                    </a:cubicBezTo>
                    <a:cubicBezTo>
                      <a:pt x="76" y="100"/>
                      <a:pt x="87" y="85"/>
                      <a:pt x="99" y="77"/>
                    </a:cubicBezTo>
                    <a:cubicBezTo>
                      <a:pt x="105" y="68"/>
                      <a:pt x="124" y="57"/>
                      <a:pt x="135" y="53"/>
                    </a:cubicBezTo>
                    <a:cubicBezTo>
                      <a:pt x="136" y="50"/>
                      <a:pt x="136" y="46"/>
                      <a:pt x="138" y="44"/>
                    </a:cubicBezTo>
                    <a:cubicBezTo>
                      <a:pt x="140" y="42"/>
                      <a:pt x="144" y="42"/>
                      <a:pt x="147" y="41"/>
                    </a:cubicBezTo>
                    <a:cubicBezTo>
                      <a:pt x="153" y="38"/>
                      <a:pt x="181" y="28"/>
                      <a:pt x="153" y="35"/>
                    </a:cubicBezTo>
                    <a:cubicBezTo>
                      <a:pt x="139" y="45"/>
                      <a:pt x="131" y="56"/>
                      <a:pt x="117" y="65"/>
                    </a:cubicBezTo>
                    <a:cubicBezTo>
                      <a:pt x="109" y="78"/>
                      <a:pt x="103" y="89"/>
                      <a:pt x="96" y="101"/>
                    </a:cubicBezTo>
                    <a:cubicBezTo>
                      <a:pt x="92" y="107"/>
                      <a:pt x="84" y="119"/>
                      <a:pt x="84" y="119"/>
                    </a:cubicBezTo>
                    <a:cubicBezTo>
                      <a:pt x="69" y="178"/>
                      <a:pt x="45" y="233"/>
                      <a:pt x="36" y="293"/>
                    </a:cubicBezTo>
                    <a:cubicBezTo>
                      <a:pt x="40" y="326"/>
                      <a:pt x="36" y="311"/>
                      <a:pt x="45" y="338"/>
                    </a:cubicBezTo>
                    <a:cubicBezTo>
                      <a:pt x="47" y="345"/>
                      <a:pt x="57" y="356"/>
                      <a:pt x="57" y="356"/>
                    </a:cubicBezTo>
                    <a:cubicBezTo>
                      <a:pt x="58" y="362"/>
                      <a:pt x="72" y="390"/>
                      <a:pt x="57" y="368"/>
                    </a:cubicBezTo>
                    <a:cubicBezTo>
                      <a:pt x="58" y="332"/>
                      <a:pt x="51" y="230"/>
                      <a:pt x="81" y="185"/>
                    </a:cubicBezTo>
                    <a:cubicBezTo>
                      <a:pt x="90" y="140"/>
                      <a:pt x="104" y="88"/>
                      <a:pt x="129" y="50"/>
                    </a:cubicBezTo>
                    <a:cubicBezTo>
                      <a:pt x="134" y="42"/>
                      <a:pt x="155" y="36"/>
                      <a:pt x="165" y="32"/>
                    </a:cubicBezTo>
                    <a:cubicBezTo>
                      <a:pt x="177" y="26"/>
                      <a:pt x="198" y="23"/>
                      <a:pt x="168" y="29"/>
                    </a:cubicBezTo>
                    <a:cubicBezTo>
                      <a:pt x="162" y="33"/>
                      <a:pt x="155" y="33"/>
                      <a:pt x="150" y="38"/>
                    </a:cubicBezTo>
                    <a:cubicBezTo>
                      <a:pt x="145" y="43"/>
                      <a:pt x="143" y="51"/>
                      <a:pt x="138" y="56"/>
                    </a:cubicBezTo>
                    <a:cubicBezTo>
                      <a:pt x="97" y="97"/>
                      <a:pt x="89" y="148"/>
                      <a:pt x="72" y="200"/>
                    </a:cubicBezTo>
                    <a:cubicBezTo>
                      <a:pt x="75" y="174"/>
                      <a:pt x="71" y="169"/>
                      <a:pt x="78" y="182"/>
                    </a:cubicBezTo>
                  </a:path>
                </a:pathLst>
              </a:custGeom>
              <a:noFill/>
              <a:ln w="9525">
                <a:solidFill>
                  <a:srgbClr val="000000"/>
                </a:solidFill>
                <a:round/>
                <a:headEnd/>
                <a:tailEnd/>
              </a:ln>
            </p:spPr>
            <p:txBody>
              <a:bodyPr/>
              <a:lstStyle/>
              <a:p>
                <a:endParaRPr lang="ru-RU"/>
              </a:p>
            </p:txBody>
          </p:sp>
          <p:sp>
            <p:nvSpPr>
              <p:cNvPr id="30808" name="Freeform 9"/>
              <p:cNvSpPr>
                <a:spLocks noChangeAspect="1"/>
              </p:cNvSpPr>
              <p:nvPr/>
            </p:nvSpPr>
            <p:spPr bwMode="auto">
              <a:xfrm>
                <a:off x="9724" y="5991"/>
                <a:ext cx="700" cy="925"/>
              </a:xfrm>
              <a:custGeom>
                <a:avLst/>
                <a:gdLst>
                  <a:gd name="T0" fmla="*/ 0 w 277"/>
                  <a:gd name="T1" fmla="*/ 192 h 366"/>
                  <a:gd name="T2" fmla="*/ 485 w 277"/>
                  <a:gd name="T3" fmla="*/ 0 h 366"/>
                  <a:gd name="T4" fmla="*/ 1890 w 277"/>
                  <a:gd name="T5" fmla="*/ 51 h 366"/>
                  <a:gd name="T6" fmla="*/ 2517 w 277"/>
                  <a:gd name="T7" fmla="*/ 435 h 366"/>
                  <a:gd name="T8" fmla="*/ 2810 w 277"/>
                  <a:gd name="T9" fmla="*/ 632 h 366"/>
                  <a:gd name="T10" fmla="*/ 3487 w 277"/>
                  <a:gd name="T11" fmla="*/ 1794 h 366"/>
                  <a:gd name="T12" fmla="*/ 3922 w 277"/>
                  <a:gd name="T13" fmla="*/ 2957 h 366"/>
                  <a:gd name="T14" fmla="*/ 4112 w 277"/>
                  <a:gd name="T15" fmla="*/ 3634 h 366"/>
                  <a:gd name="T16" fmla="*/ 4261 w 277"/>
                  <a:gd name="T17" fmla="*/ 5232 h 366"/>
                  <a:gd name="T18" fmla="*/ 4407 w 277"/>
                  <a:gd name="T19" fmla="*/ 5813 h 366"/>
                  <a:gd name="T20" fmla="*/ 4261 w 277"/>
                  <a:gd name="T21" fmla="*/ 5570 h 366"/>
                  <a:gd name="T22" fmla="*/ 3973 w 277"/>
                  <a:gd name="T23" fmla="*/ 4696 h 366"/>
                  <a:gd name="T24" fmla="*/ 3634 w 277"/>
                  <a:gd name="T25" fmla="*/ 3584 h 366"/>
                  <a:gd name="T26" fmla="*/ 3149 w 277"/>
                  <a:gd name="T27" fmla="*/ 1936 h 366"/>
                  <a:gd name="T28" fmla="*/ 2760 w 277"/>
                  <a:gd name="T29" fmla="*/ 970 h 366"/>
                  <a:gd name="T30" fmla="*/ 1066 w 277"/>
                  <a:gd name="T31" fmla="*/ 243 h 366"/>
                  <a:gd name="T32" fmla="*/ 677 w 277"/>
                  <a:gd name="T33" fmla="*/ 288 h 366"/>
                  <a:gd name="T34" fmla="*/ 1213 w 277"/>
                  <a:gd name="T35" fmla="*/ 435 h 366"/>
                  <a:gd name="T36" fmla="*/ 1501 w 277"/>
                  <a:gd name="T37" fmla="*/ 531 h 366"/>
                  <a:gd name="T38" fmla="*/ 1648 w 277"/>
                  <a:gd name="T39" fmla="*/ 632 h 366"/>
                  <a:gd name="T40" fmla="*/ 2714 w 277"/>
                  <a:gd name="T41" fmla="*/ 1016 h 366"/>
                  <a:gd name="T42" fmla="*/ 3194 w 277"/>
                  <a:gd name="T43" fmla="*/ 3634 h 366"/>
                  <a:gd name="T44" fmla="*/ 3391 w 277"/>
                  <a:gd name="T45" fmla="*/ 5085 h 366"/>
                  <a:gd name="T46" fmla="*/ 3487 w 277"/>
                  <a:gd name="T47" fmla="*/ 5474 h 366"/>
                  <a:gd name="T48" fmla="*/ 3583 w 277"/>
                  <a:gd name="T49" fmla="*/ 5621 h 366"/>
                  <a:gd name="T50" fmla="*/ 3679 w 277"/>
                  <a:gd name="T51" fmla="*/ 5909 h 366"/>
                  <a:gd name="T52" fmla="*/ 3487 w 277"/>
                  <a:gd name="T53" fmla="*/ 4650 h 366"/>
                  <a:gd name="T54" fmla="*/ 3341 w 277"/>
                  <a:gd name="T55" fmla="*/ 4216 h 366"/>
                  <a:gd name="T56" fmla="*/ 3295 w 277"/>
                  <a:gd name="T57" fmla="*/ 4069 h 366"/>
                  <a:gd name="T58" fmla="*/ 2810 w 277"/>
                  <a:gd name="T59" fmla="*/ 2376 h 366"/>
                  <a:gd name="T60" fmla="*/ 2471 w 277"/>
                  <a:gd name="T61" fmla="*/ 1648 h 366"/>
                  <a:gd name="T62" fmla="*/ 970 w 277"/>
                  <a:gd name="T63" fmla="*/ 389 h 366"/>
                  <a:gd name="T64" fmla="*/ 1213 w 277"/>
                  <a:gd name="T65" fmla="*/ 581 h 366"/>
                  <a:gd name="T66" fmla="*/ 1501 w 277"/>
                  <a:gd name="T67" fmla="*/ 773 h 366"/>
                  <a:gd name="T68" fmla="*/ 1890 w 277"/>
                  <a:gd name="T69" fmla="*/ 1309 h 366"/>
                  <a:gd name="T70" fmla="*/ 2178 w 277"/>
                  <a:gd name="T71" fmla="*/ 1890 h 366"/>
                  <a:gd name="T72" fmla="*/ 2952 w 277"/>
                  <a:gd name="T73" fmla="*/ 4458 h 366"/>
                  <a:gd name="T74" fmla="*/ 2274 w 277"/>
                  <a:gd name="T75" fmla="*/ 1259 h 366"/>
                  <a:gd name="T76" fmla="*/ 1552 w 277"/>
                  <a:gd name="T77" fmla="*/ 632 h 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7"/>
                  <a:gd name="T118" fmla="*/ 0 h 366"/>
                  <a:gd name="T119" fmla="*/ 277 w 277"/>
                  <a:gd name="T120" fmla="*/ 366 h 3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7" h="366">
                    <a:moveTo>
                      <a:pt x="0" y="12"/>
                    </a:moveTo>
                    <a:cubicBezTo>
                      <a:pt x="11" y="9"/>
                      <a:pt x="19" y="4"/>
                      <a:pt x="30" y="0"/>
                    </a:cubicBezTo>
                    <a:cubicBezTo>
                      <a:pt x="59" y="1"/>
                      <a:pt x="88" y="0"/>
                      <a:pt x="117" y="3"/>
                    </a:cubicBezTo>
                    <a:cubicBezTo>
                      <a:pt x="129" y="4"/>
                      <a:pt x="142" y="22"/>
                      <a:pt x="156" y="27"/>
                    </a:cubicBezTo>
                    <a:cubicBezTo>
                      <a:pt x="161" y="32"/>
                      <a:pt x="169" y="34"/>
                      <a:pt x="174" y="39"/>
                    </a:cubicBezTo>
                    <a:cubicBezTo>
                      <a:pt x="192" y="57"/>
                      <a:pt x="202" y="89"/>
                      <a:pt x="216" y="111"/>
                    </a:cubicBezTo>
                    <a:cubicBezTo>
                      <a:pt x="230" y="132"/>
                      <a:pt x="229" y="162"/>
                      <a:pt x="243" y="183"/>
                    </a:cubicBezTo>
                    <a:cubicBezTo>
                      <a:pt x="245" y="200"/>
                      <a:pt x="246" y="211"/>
                      <a:pt x="255" y="225"/>
                    </a:cubicBezTo>
                    <a:cubicBezTo>
                      <a:pt x="258" y="258"/>
                      <a:pt x="260" y="291"/>
                      <a:pt x="264" y="324"/>
                    </a:cubicBezTo>
                    <a:cubicBezTo>
                      <a:pt x="264" y="324"/>
                      <a:pt x="277" y="358"/>
                      <a:pt x="273" y="360"/>
                    </a:cubicBezTo>
                    <a:cubicBezTo>
                      <a:pt x="268" y="363"/>
                      <a:pt x="267" y="350"/>
                      <a:pt x="264" y="345"/>
                    </a:cubicBezTo>
                    <a:cubicBezTo>
                      <a:pt x="259" y="326"/>
                      <a:pt x="255" y="309"/>
                      <a:pt x="246" y="291"/>
                    </a:cubicBezTo>
                    <a:cubicBezTo>
                      <a:pt x="241" y="267"/>
                      <a:pt x="229" y="246"/>
                      <a:pt x="225" y="222"/>
                    </a:cubicBezTo>
                    <a:cubicBezTo>
                      <a:pt x="220" y="190"/>
                      <a:pt x="213" y="147"/>
                      <a:pt x="195" y="120"/>
                    </a:cubicBezTo>
                    <a:cubicBezTo>
                      <a:pt x="190" y="100"/>
                      <a:pt x="184" y="76"/>
                      <a:pt x="171" y="60"/>
                    </a:cubicBezTo>
                    <a:cubicBezTo>
                      <a:pt x="154" y="38"/>
                      <a:pt x="92" y="24"/>
                      <a:pt x="66" y="15"/>
                    </a:cubicBezTo>
                    <a:cubicBezTo>
                      <a:pt x="58" y="16"/>
                      <a:pt x="46" y="11"/>
                      <a:pt x="42" y="18"/>
                    </a:cubicBezTo>
                    <a:cubicBezTo>
                      <a:pt x="40" y="21"/>
                      <a:pt x="74" y="27"/>
                      <a:pt x="75" y="27"/>
                    </a:cubicBezTo>
                    <a:cubicBezTo>
                      <a:pt x="81" y="29"/>
                      <a:pt x="88" y="29"/>
                      <a:pt x="93" y="33"/>
                    </a:cubicBezTo>
                    <a:cubicBezTo>
                      <a:pt x="96" y="35"/>
                      <a:pt x="99" y="38"/>
                      <a:pt x="102" y="39"/>
                    </a:cubicBezTo>
                    <a:cubicBezTo>
                      <a:pt x="124" y="49"/>
                      <a:pt x="147" y="49"/>
                      <a:pt x="168" y="63"/>
                    </a:cubicBezTo>
                    <a:cubicBezTo>
                      <a:pt x="172" y="120"/>
                      <a:pt x="180" y="172"/>
                      <a:pt x="198" y="225"/>
                    </a:cubicBezTo>
                    <a:cubicBezTo>
                      <a:pt x="202" y="255"/>
                      <a:pt x="203" y="285"/>
                      <a:pt x="210" y="315"/>
                    </a:cubicBezTo>
                    <a:cubicBezTo>
                      <a:pt x="212" y="323"/>
                      <a:pt x="211" y="332"/>
                      <a:pt x="216" y="339"/>
                    </a:cubicBezTo>
                    <a:cubicBezTo>
                      <a:pt x="218" y="342"/>
                      <a:pt x="221" y="345"/>
                      <a:pt x="222" y="348"/>
                    </a:cubicBezTo>
                    <a:cubicBezTo>
                      <a:pt x="225" y="354"/>
                      <a:pt x="228" y="366"/>
                      <a:pt x="228" y="366"/>
                    </a:cubicBezTo>
                    <a:cubicBezTo>
                      <a:pt x="234" y="348"/>
                      <a:pt x="220" y="307"/>
                      <a:pt x="216" y="288"/>
                    </a:cubicBezTo>
                    <a:cubicBezTo>
                      <a:pt x="214" y="279"/>
                      <a:pt x="210" y="270"/>
                      <a:pt x="207" y="261"/>
                    </a:cubicBezTo>
                    <a:cubicBezTo>
                      <a:pt x="206" y="258"/>
                      <a:pt x="204" y="252"/>
                      <a:pt x="204" y="252"/>
                    </a:cubicBezTo>
                    <a:cubicBezTo>
                      <a:pt x="200" y="218"/>
                      <a:pt x="193" y="176"/>
                      <a:pt x="174" y="147"/>
                    </a:cubicBezTo>
                    <a:cubicBezTo>
                      <a:pt x="170" y="129"/>
                      <a:pt x="168" y="112"/>
                      <a:pt x="153" y="102"/>
                    </a:cubicBezTo>
                    <a:cubicBezTo>
                      <a:pt x="140" y="63"/>
                      <a:pt x="98" y="34"/>
                      <a:pt x="60" y="24"/>
                    </a:cubicBezTo>
                    <a:cubicBezTo>
                      <a:pt x="71" y="41"/>
                      <a:pt x="60" y="27"/>
                      <a:pt x="75" y="36"/>
                    </a:cubicBezTo>
                    <a:cubicBezTo>
                      <a:pt x="81" y="40"/>
                      <a:pt x="93" y="48"/>
                      <a:pt x="93" y="48"/>
                    </a:cubicBezTo>
                    <a:cubicBezTo>
                      <a:pt x="98" y="63"/>
                      <a:pt x="105" y="73"/>
                      <a:pt x="117" y="81"/>
                    </a:cubicBezTo>
                    <a:cubicBezTo>
                      <a:pt x="121" y="93"/>
                      <a:pt x="128" y="106"/>
                      <a:pt x="135" y="117"/>
                    </a:cubicBezTo>
                    <a:cubicBezTo>
                      <a:pt x="148" y="171"/>
                      <a:pt x="170" y="222"/>
                      <a:pt x="183" y="276"/>
                    </a:cubicBezTo>
                    <a:cubicBezTo>
                      <a:pt x="181" y="205"/>
                      <a:pt x="181" y="138"/>
                      <a:pt x="141" y="78"/>
                    </a:cubicBezTo>
                    <a:cubicBezTo>
                      <a:pt x="129" y="60"/>
                      <a:pt x="110" y="53"/>
                      <a:pt x="96" y="39"/>
                    </a:cubicBezTo>
                  </a:path>
                </a:pathLst>
              </a:custGeom>
              <a:noFill/>
              <a:ln w="9525">
                <a:solidFill>
                  <a:srgbClr val="000000"/>
                </a:solidFill>
                <a:round/>
                <a:headEnd/>
                <a:tailEnd/>
              </a:ln>
            </p:spPr>
            <p:txBody>
              <a:bodyPr/>
              <a:lstStyle/>
              <a:p>
                <a:endParaRPr lang="ru-RU"/>
              </a:p>
            </p:txBody>
          </p:sp>
          <p:sp>
            <p:nvSpPr>
              <p:cNvPr id="30809" name="Freeform 10"/>
              <p:cNvSpPr>
                <a:spLocks noChangeAspect="1"/>
              </p:cNvSpPr>
              <p:nvPr/>
            </p:nvSpPr>
            <p:spPr bwMode="auto">
              <a:xfrm>
                <a:off x="9671" y="6302"/>
                <a:ext cx="106" cy="359"/>
              </a:xfrm>
              <a:custGeom>
                <a:avLst/>
                <a:gdLst>
                  <a:gd name="T0" fmla="*/ 434 w 42"/>
                  <a:gd name="T1" fmla="*/ 0 h 142"/>
                  <a:gd name="T2" fmla="*/ 192 w 42"/>
                  <a:gd name="T3" fmla="*/ 1016 h 142"/>
                  <a:gd name="T4" fmla="*/ 50 w 42"/>
                  <a:gd name="T5" fmla="*/ 1456 h 142"/>
                  <a:gd name="T6" fmla="*/ 0 w 42"/>
                  <a:gd name="T7" fmla="*/ 1598 h 142"/>
                  <a:gd name="T8" fmla="*/ 676 w 42"/>
                  <a:gd name="T9" fmla="*/ 2179 h 142"/>
                  <a:gd name="T10" fmla="*/ 0 60000 65536"/>
                  <a:gd name="T11" fmla="*/ 0 60000 65536"/>
                  <a:gd name="T12" fmla="*/ 0 60000 65536"/>
                  <a:gd name="T13" fmla="*/ 0 60000 65536"/>
                  <a:gd name="T14" fmla="*/ 0 60000 65536"/>
                  <a:gd name="T15" fmla="*/ 0 w 42"/>
                  <a:gd name="T16" fmla="*/ 0 h 142"/>
                  <a:gd name="T17" fmla="*/ 42 w 42"/>
                  <a:gd name="T18" fmla="*/ 142 h 142"/>
                </a:gdLst>
                <a:ahLst/>
                <a:cxnLst>
                  <a:cxn ang="T10">
                    <a:pos x="T0" y="T1"/>
                  </a:cxn>
                  <a:cxn ang="T11">
                    <a:pos x="T2" y="T3"/>
                  </a:cxn>
                  <a:cxn ang="T12">
                    <a:pos x="T4" y="T5"/>
                  </a:cxn>
                  <a:cxn ang="T13">
                    <a:pos x="T6" y="T7"/>
                  </a:cxn>
                  <a:cxn ang="T14">
                    <a:pos x="T8" y="T9"/>
                  </a:cxn>
                </a:cxnLst>
                <a:rect l="T15" t="T16" r="T17" b="T18"/>
                <a:pathLst>
                  <a:path w="42" h="142">
                    <a:moveTo>
                      <a:pt x="27" y="0"/>
                    </a:moveTo>
                    <a:cubicBezTo>
                      <a:pt x="23" y="21"/>
                      <a:pt x="19" y="42"/>
                      <a:pt x="12" y="63"/>
                    </a:cubicBezTo>
                    <a:cubicBezTo>
                      <a:pt x="9" y="72"/>
                      <a:pt x="6" y="81"/>
                      <a:pt x="3" y="90"/>
                    </a:cubicBezTo>
                    <a:cubicBezTo>
                      <a:pt x="2" y="93"/>
                      <a:pt x="0" y="99"/>
                      <a:pt x="0" y="99"/>
                    </a:cubicBezTo>
                    <a:cubicBezTo>
                      <a:pt x="4" y="142"/>
                      <a:pt x="0" y="135"/>
                      <a:pt x="42" y="135"/>
                    </a:cubicBezTo>
                  </a:path>
                </a:pathLst>
              </a:custGeom>
              <a:noFill/>
              <a:ln w="9525">
                <a:solidFill>
                  <a:srgbClr val="000000"/>
                </a:solidFill>
                <a:round/>
                <a:headEnd/>
                <a:tailEnd/>
              </a:ln>
            </p:spPr>
            <p:txBody>
              <a:bodyPr/>
              <a:lstStyle/>
              <a:p>
                <a:endParaRPr lang="ru-RU"/>
              </a:p>
            </p:txBody>
          </p:sp>
          <p:sp>
            <p:nvSpPr>
              <p:cNvPr id="30810" name="Freeform 11"/>
              <p:cNvSpPr>
                <a:spLocks noChangeAspect="1"/>
              </p:cNvSpPr>
              <p:nvPr/>
            </p:nvSpPr>
            <p:spPr bwMode="auto">
              <a:xfrm>
                <a:off x="9679" y="6711"/>
                <a:ext cx="257" cy="38"/>
              </a:xfrm>
              <a:custGeom>
                <a:avLst/>
                <a:gdLst>
                  <a:gd name="T0" fmla="*/ 0 w 102"/>
                  <a:gd name="T1" fmla="*/ 243 h 15"/>
                  <a:gd name="T2" fmla="*/ 1149 w 102"/>
                  <a:gd name="T3" fmla="*/ 193 h 15"/>
                  <a:gd name="T4" fmla="*/ 1633 w 102"/>
                  <a:gd name="T5" fmla="*/ 0 h 15"/>
                  <a:gd name="T6" fmla="*/ 0 60000 65536"/>
                  <a:gd name="T7" fmla="*/ 0 60000 65536"/>
                  <a:gd name="T8" fmla="*/ 0 60000 65536"/>
                  <a:gd name="T9" fmla="*/ 0 w 102"/>
                  <a:gd name="T10" fmla="*/ 0 h 15"/>
                  <a:gd name="T11" fmla="*/ 102 w 102"/>
                  <a:gd name="T12" fmla="*/ 15 h 15"/>
                </a:gdLst>
                <a:ahLst/>
                <a:cxnLst>
                  <a:cxn ang="T6">
                    <a:pos x="T0" y="T1"/>
                  </a:cxn>
                  <a:cxn ang="T7">
                    <a:pos x="T2" y="T3"/>
                  </a:cxn>
                  <a:cxn ang="T8">
                    <a:pos x="T4" y="T5"/>
                  </a:cxn>
                </a:cxnLst>
                <a:rect l="T9" t="T10" r="T11" b="T12"/>
                <a:pathLst>
                  <a:path w="102" h="15">
                    <a:moveTo>
                      <a:pt x="0" y="15"/>
                    </a:moveTo>
                    <a:cubicBezTo>
                      <a:pt x="24" y="14"/>
                      <a:pt x="48" y="14"/>
                      <a:pt x="72" y="12"/>
                    </a:cubicBezTo>
                    <a:cubicBezTo>
                      <a:pt x="83" y="11"/>
                      <a:pt x="102" y="0"/>
                      <a:pt x="102" y="0"/>
                    </a:cubicBezTo>
                  </a:path>
                </a:pathLst>
              </a:custGeom>
              <a:noFill/>
              <a:ln w="9525">
                <a:solidFill>
                  <a:srgbClr val="000000"/>
                </a:solidFill>
                <a:round/>
                <a:headEnd/>
                <a:tailEnd/>
              </a:ln>
            </p:spPr>
            <p:txBody>
              <a:bodyPr/>
              <a:lstStyle/>
              <a:p>
                <a:endParaRPr lang="ru-RU"/>
              </a:p>
            </p:txBody>
          </p:sp>
          <p:sp>
            <p:nvSpPr>
              <p:cNvPr id="30811" name="Freeform 12"/>
              <p:cNvSpPr>
                <a:spLocks noChangeAspect="1"/>
              </p:cNvSpPr>
              <p:nvPr/>
            </p:nvSpPr>
            <p:spPr bwMode="auto">
              <a:xfrm>
                <a:off x="9049" y="6878"/>
                <a:ext cx="1752" cy="2408"/>
              </a:xfrm>
              <a:custGeom>
                <a:avLst/>
                <a:gdLst>
                  <a:gd name="T0" fmla="*/ 4070 w 693"/>
                  <a:gd name="T1" fmla="*/ 0 h 953"/>
                  <a:gd name="T2" fmla="*/ 3881 w 693"/>
                  <a:gd name="T3" fmla="*/ 1405 h 953"/>
                  <a:gd name="T4" fmla="*/ 2857 w 693"/>
                  <a:gd name="T5" fmla="*/ 1890 h 953"/>
                  <a:gd name="T6" fmla="*/ 2422 w 693"/>
                  <a:gd name="T7" fmla="*/ 2133 h 953"/>
                  <a:gd name="T8" fmla="*/ 1937 w 693"/>
                  <a:gd name="T9" fmla="*/ 2853 h 953"/>
                  <a:gd name="T10" fmla="*/ 1310 w 693"/>
                  <a:gd name="T11" fmla="*/ 4207 h 953"/>
                  <a:gd name="T12" fmla="*/ 728 w 693"/>
                  <a:gd name="T13" fmla="*/ 5134 h 953"/>
                  <a:gd name="T14" fmla="*/ 435 w 693"/>
                  <a:gd name="T15" fmla="*/ 5612 h 953"/>
                  <a:gd name="T16" fmla="*/ 389 w 693"/>
                  <a:gd name="T17" fmla="*/ 6052 h 953"/>
                  <a:gd name="T18" fmla="*/ 339 w 693"/>
                  <a:gd name="T19" fmla="*/ 8518 h 953"/>
                  <a:gd name="T20" fmla="*/ 96 w 693"/>
                  <a:gd name="T21" fmla="*/ 9245 h 953"/>
                  <a:gd name="T22" fmla="*/ 0 w 693"/>
                  <a:gd name="T23" fmla="*/ 9531 h 953"/>
                  <a:gd name="T24" fmla="*/ 1406 w 693"/>
                  <a:gd name="T25" fmla="*/ 9923 h 953"/>
                  <a:gd name="T26" fmla="*/ 1744 w 693"/>
                  <a:gd name="T27" fmla="*/ 8811 h 953"/>
                  <a:gd name="T28" fmla="*/ 1891 w 693"/>
                  <a:gd name="T29" fmla="*/ 8371 h 953"/>
                  <a:gd name="T30" fmla="*/ 1987 w 693"/>
                  <a:gd name="T31" fmla="*/ 8083 h 953"/>
                  <a:gd name="T32" fmla="*/ 2622 w 693"/>
                  <a:gd name="T33" fmla="*/ 5662 h 953"/>
                  <a:gd name="T34" fmla="*/ 2857 w 693"/>
                  <a:gd name="T35" fmla="*/ 4935 h 953"/>
                  <a:gd name="T36" fmla="*/ 3003 w 693"/>
                  <a:gd name="T37" fmla="*/ 4500 h 953"/>
                  <a:gd name="T38" fmla="*/ 3393 w 693"/>
                  <a:gd name="T39" fmla="*/ 5758 h 953"/>
                  <a:gd name="T40" fmla="*/ 3489 w 693"/>
                  <a:gd name="T41" fmla="*/ 6097 h 953"/>
                  <a:gd name="T42" fmla="*/ 3585 w 693"/>
                  <a:gd name="T43" fmla="*/ 6390 h 953"/>
                  <a:gd name="T44" fmla="*/ 3542 w 693"/>
                  <a:gd name="T45" fmla="*/ 8371 h 953"/>
                  <a:gd name="T46" fmla="*/ 3150 w 693"/>
                  <a:gd name="T47" fmla="*/ 9731 h 953"/>
                  <a:gd name="T48" fmla="*/ 2326 w 693"/>
                  <a:gd name="T49" fmla="*/ 12290 h 953"/>
                  <a:gd name="T50" fmla="*/ 1598 w 693"/>
                  <a:gd name="T51" fmla="*/ 14327 h 953"/>
                  <a:gd name="T52" fmla="*/ 1406 w 693"/>
                  <a:gd name="T53" fmla="*/ 14908 h 953"/>
                  <a:gd name="T54" fmla="*/ 1310 w 693"/>
                  <a:gd name="T55" fmla="*/ 15196 h 953"/>
                  <a:gd name="T56" fmla="*/ 1406 w 693"/>
                  <a:gd name="T57" fmla="*/ 15342 h 953"/>
                  <a:gd name="T58" fmla="*/ 8629 w 693"/>
                  <a:gd name="T59" fmla="*/ 15292 h 953"/>
                  <a:gd name="T60" fmla="*/ 10181 w 693"/>
                  <a:gd name="T61" fmla="*/ 14908 h 953"/>
                  <a:gd name="T62" fmla="*/ 10808 w 693"/>
                  <a:gd name="T63" fmla="*/ 14665 h 953"/>
                  <a:gd name="T64" fmla="*/ 10954 w 693"/>
                  <a:gd name="T65" fmla="*/ 14615 h 953"/>
                  <a:gd name="T66" fmla="*/ 9984 w 693"/>
                  <a:gd name="T67" fmla="*/ 12922 h 953"/>
                  <a:gd name="T68" fmla="*/ 9503 w 693"/>
                  <a:gd name="T69" fmla="*/ 12002 h 953"/>
                  <a:gd name="T70" fmla="*/ 9114 w 693"/>
                  <a:gd name="T71" fmla="*/ 11474 h 953"/>
                  <a:gd name="T72" fmla="*/ 8532 w 693"/>
                  <a:gd name="T73" fmla="*/ 10547 h 953"/>
                  <a:gd name="T74" fmla="*/ 8239 w 693"/>
                  <a:gd name="T75" fmla="*/ 10016 h 953"/>
                  <a:gd name="T76" fmla="*/ 7951 w 693"/>
                  <a:gd name="T77" fmla="*/ 9531 h 953"/>
                  <a:gd name="T78" fmla="*/ 7562 w 693"/>
                  <a:gd name="T79" fmla="*/ 8707 h 953"/>
                  <a:gd name="T80" fmla="*/ 7223 w 693"/>
                  <a:gd name="T81" fmla="*/ 8230 h 953"/>
                  <a:gd name="T82" fmla="*/ 6884 w 693"/>
                  <a:gd name="T83" fmla="*/ 7598 h 953"/>
                  <a:gd name="T84" fmla="*/ 6737 w 693"/>
                  <a:gd name="T85" fmla="*/ 7163 h 953"/>
                  <a:gd name="T86" fmla="*/ 6692 w 693"/>
                  <a:gd name="T87" fmla="*/ 6678 h 953"/>
                  <a:gd name="T88" fmla="*/ 6737 w 693"/>
                  <a:gd name="T89" fmla="*/ 3434 h 953"/>
                  <a:gd name="T90" fmla="*/ 6935 w 693"/>
                  <a:gd name="T91" fmla="*/ 3729 h 953"/>
                  <a:gd name="T92" fmla="*/ 7223 w 693"/>
                  <a:gd name="T93" fmla="*/ 4162 h 953"/>
                  <a:gd name="T94" fmla="*/ 8194 w 693"/>
                  <a:gd name="T95" fmla="*/ 5516 h 953"/>
                  <a:gd name="T96" fmla="*/ 8871 w 693"/>
                  <a:gd name="T97" fmla="*/ 7355 h 953"/>
                  <a:gd name="T98" fmla="*/ 9114 w 693"/>
                  <a:gd name="T99" fmla="*/ 8129 h 953"/>
                  <a:gd name="T100" fmla="*/ 9402 w 693"/>
                  <a:gd name="T101" fmla="*/ 8275 h 953"/>
                  <a:gd name="T102" fmla="*/ 11197 w 693"/>
                  <a:gd name="T103" fmla="*/ 7745 h 953"/>
                  <a:gd name="T104" fmla="*/ 9791 w 693"/>
                  <a:gd name="T105" fmla="*/ 4354 h 953"/>
                  <a:gd name="T106" fmla="*/ 8871 w 693"/>
                  <a:gd name="T107" fmla="*/ 3487 h 953"/>
                  <a:gd name="T108" fmla="*/ 7951 w 693"/>
                  <a:gd name="T109" fmla="*/ 2368 h 953"/>
                  <a:gd name="T110" fmla="*/ 6884 w 693"/>
                  <a:gd name="T111" fmla="*/ 1501 h 953"/>
                  <a:gd name="T112" fmla="*/ 6399 w 693"/>
                  <a:gd name="T113" fmla="*/ 1354 h 953"/>
                  <a:gd name="T114" fmla="*/ 6111 w 693"/>
                  <a:gd name="T115" fmla="*/ 1258 h 953"/>
                  <a:gd name="T116" fmla="*/ 5817 w 693"/>
                  <a:gd name="T117" fmla="*/ 869 h 953"/>
                  <a:gd name="T118" fmla="*/ 5625 w 693"/>
                  <a:gd name="T119" fmla="*/ 96 h 9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3"/>
                  <a:gd name="T181" fmla="*/ 0 h 953"/>
                  <a:gd name="T182" fmla="*/ 693 w 693"/>
                  <a:gd name="T183" fmla="*/ 953 h 9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3" h="953">
                    <a:moveTo>
                      <a:pt x="252" y="0"/>
                    </a:moveTo>
                    <a:cubicBezTo>
                      <a:pt x="251" y="12"/>
                      <a:pt x="257" y="73"/>
                      <a:pt x="240" y="87"/>
                    </a:cubicBezTo>
                    <a:cubicBezTo>
                      <a:pt x="223" y="100"/>
                      <a:pt x="196" y="107"/>
                      <a:pt x="177" y="117"/>
                    </a:cubicBezTo>
                    <a:cubicBezTo>
                      <a:pt x="168" y="122"/>
                      <a:pt x="150" y="132"/>
                      <a:pt x="150" y="132"/>
                    </a:cubicBezTo>
                    <a:cubicBezTo>
                      <a:pt x="142" y="144"/>
                      <a:pt x="125" y="163"/>
                      <a:pt x="120" y="177"/>
                    </a:cubicBezTo>
                    <a:cubicBezTo>
                      <a:pt x="111" y="205"/>
                      <a:pt x="102" y="240"/>
                      <a:pt x="81" y="261"/>
                    </a:cubicBezTo>
                    <a:cubicBezTo>
                      <a:pt x="74" y="282"/>
                      <a:pt x="57" y="300"/>
                      <a:pt x="45" y="318"/>
                    </a:cubicBezTo>
                    <a:cubicBezTo>
                      <a:pt x="39" y="328"/>
                      <a:pt x="27" y="348"/>
                      <a:pt x="27" y="348"/>
                    </a:cubicBezTo>
                    <a:cubicBezTo>
                      <a:pt x="26" y="357"/>
                      <a:pt x="24" y="366"/>
                      <a:pt x="24" y="375"/>
                    </a:cubicBezTo>
                    <a:cubicBezTo>
                      <a:pt x="22" y="426"/>
                      <a:pt x="24" y="477"/>
                      <a:pt x="21" y="528"/>
                    </a:cubicBezTo>
                    <a:cubicBezTo>
                      <a:pt x="20" y="541"/>
                      <a:pt x="10" y="560"/>
                      <a:pt x="6" y="573"/>
                    </a:cubicBezTo>
                    <a:cubicBezTo>
                      <a:pt x="4" y="579"/>
                      <a:pt x="0" y="591"/>
                      <a:pt x="0" y="591"/>
                    </a:cubicBezTo>
                    <a:cubicBezTo>
                      <a:pt x="9" y="634"/>
                      <a:pt x="56" y="594"/>
                      <a:pt x="87" y="615"/>
                    </a:cubicBezTo>
                    <a:cubicBezTo>
                      <a:pt x="107" y="595"/>
                      <a:pt x="99" y="572"/>
                      <a:pt x="108" y="546"/>
                    </a:cubicBezTo>
                    <a:cubicBezTo>
                      <a:pt x="111" y="537"/>
                      <a:pt x="114" y="528"/>
                      <a:pt x="117" y="519"/>
                    </a:cubicBezTo>
                    <a:cubicBezTo>
                      <a:pt x="119" y="513"/>
                      <a:pt x="123" y="501"/>
                      <a:pt x="123" y="501"/>
                    </a:cubicBezTo>
                    <a:cubicBezTo>
                      <a:pt x="128" y="451"/>
                      <a:pt x="146" y="399"/>
                      <a:pt x="162" y="351"/>
                    </a:cubicBezTo>
                    <a:cubicBezTo>
                      <a:pt x="167" y="336"/>
                      <a:pt x="172" y="321"/>
                      <a:pt x="177" y="306"/>
                    </a:cubicBezTo>
                    <a:cubicBezTo>
                      <a:pt x="180" y="297"/>
                      <a:pt x="186" y="279"/>
                      <a:pt x="186" y="279"/>
                    </a:cubicBezTo>
                    <a:cubicBezTo>
                      <a:pt x="193" y="305"/>
                      <a:pt x="202" y="331"/>
                      <a:pt x="210" y="357"/>
                    </a:cubicBezTo>
                    <a:cubicBezTo>
                      <a:pt x="212" y="364"/>
                      <a:pt x="214" y="371"/>
                      <a:pt x="216" y="378"/>
                    </a:cubicBezTo>
                    <a:cubicBezTo>
                      <a:pt x="218" y="384"/>
                      <a:pt x="222" y="396"/>
                      <a:pt x="222" y="396"/>
                    </a:cubicBezTo>
                    <a:cubicBezTo>
                      <a:pt x="221" y="437"/>
                      <a:pt x="221" y="478"/>
                      <a:pt x="219" y="519"/>
                    </a:cubicBezTo>
                    <a:cubicBezTo>
                      <a:pt x="218" y="547"/>
                      <a:pt x="203" y="576"/>
                      <a:pt x="195" y="603"/>
                    </a:cubicBezTo>
                    <a:cubicBezTo>
                      <a:pt x="179" y="656"/>
                      <a:pt x="159" y="709"/>
                      <a:pt x="144" y="762"/>
                    </a:cubicBezTo>
                    <a:cubicBezTo>
                      <a:pt x="132" y="805"/>
                      <a:pt x="113" y="846"/>
                      <a:pt x="99" y="888"/>
                    </a:cubicBezTo>
                    <a:cubicBezTo>
                      <a:pt x="95" y="900"/>
                      <a:pt x="91" y="912"/>
                      <a:pt x="87" y="924"/>
                    </a:cubicBezTo>
                    <a:cubicBezTo>
                      <a:pt x="85" y="930"/>
                      <a:pt x="81" y="942"/>
                      <a:pt x="81" y="942"/>
                    </a:cubicBezTo>
                    <a:cubicBezTo>
                      <a:pt x="83" y="945"/>
                      <a:pt x="83" y="951"/>
                      <a:pt x="87" y="951"/>
                    </a:cubicBezTo>
                    <a:cubicBezTo>
                      <a:pt x="236" y="953"/>
                      <a:pt x="385" y="950"/>
                      <a:pt x="534" y="948"/>
                    </a:cubicBezTo>
                    <a:cubicBezTo>
                      <a:pt x="561" y="948"/>
                      <a:pt x="603" y="934"/>
                      <a:pt x="630" y="924"/>
                    </a:cubicBezTo>
                    <a:cubicBezTo>
                      <a:pt x="643" y="919"/>
                      <a:pt x="656" y="913"/>
                      <a:pt x="669" y="909"/>
                    </a:cubicBezTo>
                    <a:cubicBezTo>
                      <a:pt x="672" y="908"/>
                      <a:pt x="678" y="906"/>
                      <a:pt x="678" y="906"/>
                    </a:cubicBezTo>
                    <a:cubicBezTo>
                      <a:pt x="664" y="864"/>
                      <a:pt x="643" y="836"/>
                      <a:pt x="618" y="801"/>
                    </a:cubicBezTo>
                    <a:cubicBezTo>
                      <a:pt x="606" y="784"/>
                      <a:pt x="602" y="758"/>
                      <a:pt x="588" y="744"/>
                    </a:cubicBezTo>
                    <a:cubicBezTo>
                      <a:pt x="572" y="728"/>
                      <a:pt x="582" y="739"/>
                      <a:pt x="564" y="711"/>
                    </a:cubicBezTo>
                    <a:cubicBezTo>
                      <a:pt x="552" y="692"/>
                      <a:pt x="539" y="674"/>
                      <a:pt x="528" y="654"/>
                    </a:cubicBezTo>
                    <a:cubicBezTo>
                      <a:pt x="522" y="643"/>
                      <a:pt x="510" y="621"/>
                      <a:pt x="510" y="621"/>
                    </a:cubicBezTo>
                    <a:cubicBezTo>
                      <a:pt x="506" y="607"/>
                      <a:pt x="499" y="603"/>
                      <a:pt x="492" y="591"/>
                    </a:cubicBezTo>
                    <a:cubicBezTo>
                      <a:pt x="483" y="575"/>
                      <a:pt x="479" y="555"/>
                      <a:pt x="468" y="540"/>
                    </a:cubicBezTo>
                    <a:cubicBezTo>
                      <a:pt x="464" y="534"/>
                      <a:pt x="449" y="515"/>
                      <a:pt x="447" y="510"/>
                    </a:cubicBezTo>
                    <a:cubicBezTo>
                      <a:pt x="442" y="496"/>
                      <a:pt x="431" y="485"/>
                      <a:pt x="426" y="471"/>
                    </a:cubicBezTo>
                    <a:cubicBezTo>
                      <a:pt x="423" y="462"/>
                      <a:pt x="417" y="444"/>
                      <a:pt x="417" y="444"/>
                    </a:cubicBezTo>
                    <a:cubicBezTo>
                      <a:pt x="416" y="434"/>
                      <a:pt x="414" y="424"/>
                      <a:pt x="414" y="414"/>
                    </a:cubicBezTo>
                    <a:cubicBezTo>
                      <a:pt x="414" y="347"/>
                      <a:pt x="412" y="280"/>
                      <a:pt x="417" y="213"/>
                    </a:cubicBezTo>
                    <a:cubicBezTo>
                      <a:pt x="418" y="206"/>
                      <a:pt x="425" y="225"/>
                      <a:pt x="429" y="231"/>
                    </a:cubicBezTo>
                    <a:cubicBezTo>
                      <a:pt x="435" y="240"/>
                      <a:pt x="441" y="249"/>
                      <a:pt x="447" y="258"/>
                    </a:cubicBezTo>
                    <a:cubicBezTo>
                      <a:pt x="464" y="284"/>
                      <a:pt x="482" y="326"/>
                      <a:pt x="507" y="342"/>
                    </a:cubicBezTo>
                    <a:cubicBezTo>
                      <a:pt x="520" y="380"/>
                      <a:pt x="533" y="419"/>
                      <a:pt x="549" y="456"/>
                    </a:cubicBezTo>
                    <a:cubicBezTo>
                      <a:pt x="555" y="471"/>
                      <a:pt x="559" y="488"/>
                      <a:pt x="564" y="504"/>
                    </a:cubicBezTo>
                    <a:cubicBezTo>
                      <a:pt x="566" y="510"/>
                      <a:pt x="576" y="509"/>
                      <a:pt x="582" y="513"/>
                    </a:cubicBezTo>
                    <a:cubicBezTo>
                      <a:pt x="619" y="507"/>
                      <a:pt x="658" y="492"/>
                      <a:pt x="693" y="480"/>
                    </a:cubicBezTo>
                    <a:cubicBezTo>
                      <a:pt x="670" y="410"/>
                      <a:pt x="660" y="324"/>
                      <a:pt x="606" y="270"/>
                    </a:cubicBezTo>
                    <a:cubicBezTo>
                      <a:pt x="600" y="252"/>
                      <a:pt x="569" y="223"/>
                      <a:pt x="549" y="216"/>
                    </a:cubicBezTo>
                    <a:cubicBezTo>
                      <a:pt x="528" y="195"/>
                      <a:pt x="510" y="172"/>
                      <a:pt x="492" y="147"/>
                    </a:cubicBezTo>
                    <a:cubicBezTo>
                      <a:pt x="480" y="111"/>
                      <a:pt x="462" y="97"/>
                      <a:pt x="426" y="93"/>
                    </a:cubicBezTo>
                    <a:cubicBezTo>
                      <a:pt x="408" y="88"/>
                      <a:pt x="418" y="91"/>
                      <a:pt x="396" y="84"/>
                    </a:cubicBezTo>
                    <a:cubicBezTo>
                      <a:pt x="390" y="82"/>
                      <a:pt x="378" y="78"/>
                      <a:pt x="378" y="78"/>
                    </a:cubicBezTo>
                    <a:cubicBezTo>
                      <a:pt x="371" y="67"/>
                      <a:pt x="371" y="61"/>
                      <a:pt x="360" y="54"/>
                    </a:cubicBezTo>
                    <a:cubicBezTo>
                      <a:pt x="355" y="38"/>
                      <a:pt x="348" y="22"/>
                      <a:pt x="348" y="6"/>
                    </a:cubicBezTo>
                  </a:path>
                </a:pathLst>
              </a:custGeom>
              <a:noFill/>
              <a:ln w="9525">
                <a:solidFill>
                  <a:srgbClr val="000000"/>
                </a:solidFill>
                <a:round/>
                <a:headEnd/>
                <a:tailEnd/>
              </a:ln>
            </p:spPr>
            <p:txBody>
              <a:bodyPr/>
              <a:lstStyle/>
              <a:p>
                <a:endParaRPr lang="ru-RU"/>
              </a:p>
            </p:txBody>
          </p:sp>
          <p:sp>
            <p:nvSpPr>
              <p:cNvPr id="30812" name="Freeform 13"/>
              <p:cNvSpPr>
                <a:spLocks noChangeAspect="1"/>
              </p:cNvSpPr>
              <p:nvPr/>
            </p:nvSpPr>
            <p:spPr bwMode="auto">
              <a:xfrm>
                <a:off x="9694" y="7037"/>
                <a:ext cx="280" cy="137"/>
              </a:xfrm>
              <a:custGeom>
                <a:avLst/>
                <a:gdLst>
                  <a:gd name="T0" fmla="*/ 0 w 111"/>
                  <a:gd name="T1" fmla="*/ 193 h 54"/>
                  <a:gd name="T2" fmla="*/ 623 w 111"/>
                  <a:gd name="T3" fmla="*/ 444 h 54"/>
                  <a:gd name="T4" fmla="*/ 865 w 111"/>
                  <a:gd name="T5" fmla="*/ 883 h 54"/>
                  <a:gd name="T6" fmla="*/ 1496 w 111"/>
                  <a:gd name="T7" fmla="*/ 244 h 54"/>
                  <a:gd name="T8" fmla="*/ 1781 w 111"/>
                  <a:gd name="T9" fmla="*/ 0 h 54"/>
                  <a:gd name="T10" fmla="*/ 0 60000 65536"/>
                  <a:gd name="T11" fmla="*/ 0 60000 65536"/>
                  <a:gd name="T12" fmla="*/ 0 60000 65536"/>
                  <a:gd name="T13" fmla="*/ 0 60000 65536"/>
                  <a:gd name="T14" fmla="*/ 0 60000 65536"/>
                  <a:gd name="T15" fmla="*/ 0 w 111"/>
                  <a:gd name="T16" fmla="*/ 0 h 54"/>
                  <a:gd name="T17" fmla="*/ 111 w 111"/>
                  <a:gd name="T18" fmla="*/ 54 h 54"/>
                </a:gdLst>
                <a:ahLst/>
                <a:cxnLst>
                  <a:cxn ang="T10">
                    <a:pos x="T0" y="T1"/>
                  </a:cxn>
                  <a:cxn ang="T11">
                    <a:pos x="T2" y="T3"/>
                  </a:cxn>
                  <a:cxn ang="T12">
                    <a:pos x="T4" y="T5"/>
                  </a:cxn>
                  <a:cxn ang="T13">
                    <a:pos x="T6" y="T7"/>
                  </a:cxn>
                  <a:cxn ang="T14">
                    <a:pos x="T8" y="T9"/>
                  </a:cxn>
                </a:cxnLst>
                <a:rect l="T15" t="T16" r="T17" b="T18"/>
                <a:pathLst>
                  <a:path w="111" h="54">
                    <a:moveTo>
                      <a:pt x="0" y="12"/>
                    </a:moveTo>
                    <a:cubicBezTo>
                      <a:pt x="14" y="17"/>
                      <a:pt x="26" y="20"/>
                      <a:pt x="39" y="27"/>
                    </a:cubicBezTo>
                    <a:cubicBezTo>
                      <a:pt x="53" y="48"/>
                      <a:pt x="49" y="38"/>
                      <a:pt x="54" y="54"/>
                    </a:cubicBezTo>
                    <a:cubicBezTo>
                      <a:pt x="72" y="48"/>
                      <a:pt x="77" y="26"/>
                      <a:pt x="93" y="15"/>
                    </a:cubicBezTo>
                    <a:cubicBezTo>
                      <a:pt x="99" y="11"/>
                      <a:pt x="111" y="0"/>
                      <a:pt x="111" y="0"/>
                    </a:cubicBezTo>
                  </a:path>
                </a:pathLst>
              </a:custGeom>
              <a:noFill/>
              <a:ln w="9525">
                <a:solidFill>
                  <a:srgbClr val="000000"/>
                </a:solidFill>
                <a:round/>
                <a:headEnd/>
                <a:tailEnd/>
              </a:ln>
            </p:spPr>
            <p:txBody>
              <a:bodyPr/>
              <a:lstStyle/>
              <a:p>
                <a:endParaRPr lang="ru-RU"/>
              </a:p>
            </p:txBody>
          </p:sp>
          <p:sp>
            <p:nvSpPr>
              <p:cNvPr id="30813" name="Freeform 14"/>
              <p:cNvSpPr>
                <a:spLocks noChangeAspect="1"/>
              </p:cNvSpPr>
              <p:nvPr/>
            </p:nvSpPr>
            <p:spPr bwMode="auto">
              <a:xfrm>
                <a:off x="8885" y="8402"/>
                <a:ext cx="437" cy="391"/>
              </a:xfrm>
              <a:custGeom>
                <a:avLst/>
                <a:gdLst>
                  <a:gd name="T0" fmla="*/ 1192 w 173"/>
                  <a:gd name="T1" fmla="*/ 0 h 155"/>
                  <a:gd name="T2" fmla="*/ 611 w 173"/>
                  <a:gd name="T3" fmla="*/ 769 h 155"/>
                  <a:gd name="T4" fmla="*/ 129 w 173"/>
                  <a:gd name="T5" fmla="*/ 1107 h 155"/>
                  <a:gd name="T6" fmla="*/ 83 w 173"/>
                  <a:gd name="T7" fmla="*/ 1592 h 155"/>
                  <a:gd name="T8" fmla="*/ 611 w 173"/>
                  <a:gd name="T9" fmla="*/ 1445 h 155"/>
                  <a:gd name="T10" fmla="*/ 854 w 173"/>
                  <a:gd name="T11" fmla="*/ 1254 h 155"/>
                  <a:gd name="T12" fmla="*/ 561 w 173"/>
                  <a:gd name="T13" fmla="*/ 1973 h 155"/>
                  <a:gd name="T14" fmla="*/ 371 w 173"/>
                  <a:gd name="T15" fmla="*/ 2265 h 155"/>
                  <a:gd name="T16" fmla="*/ 803 w 173"/>
                  <a:gd name="T17" fmla="*/ 2215 h 155"/>
                  <a:gd name="T18" fmla="*/ 1384 w 173"/>
                  <a:gd name="T19" fmla="*/ 1350 h 155"/>
                  <a:gd name="T20" fmla="*/ 1288 w 173"/>
                  <a:gd name="T21" fmla="*/ 1539 h 155"/>
                  <a:gd name="T22" fmla="*/ 1192 w 173"/>
                  <a:gd name="T23" fmla="*/ 1877 h 155"/>
                  <a:gd name="T24" fmla="*/ 1096 w 173"/>
                  <a:gd name="T25" fmla="*/ 2169 h 155"/>
                  <a:gd name="T26" fmla="*/ 1142 w 173"/>
                  <a:gd name="T27" fmla="*/ 2457 h 155"/>
                  <a:gd name="T28" fmla="*/ 1288 w 173"/>
                  <a:gd name="T29" fmla="*/ 2407 h 155"/>
                  <a:gd name="T30" fmla="*/ 1581 w 173"/>
                  <a:gd name="T31" fmla="*/ 1927 h 155"/>
                  <a:gd name="T32" fmla="*/ 1773 w 173"/>
                  <a:gd name="T33" fmla="*/ 1299 h 155"/>
                  <a:gd name="T34" fmla="*/ 1819 w 173"/>
                  <a:gd name="T35" fmla="*/ 1445 h 155"/>
                  <a:gd name="T36" fmla="*/ 1869 w 173"/>
                  <a:gd name="T37" fmla="*/ 2265 h 155"/>
                  <a:gd name="T38" fmla="*/ 2016 w 173"/>
                  <a:gd name="T39" fmla="*/ 1781 h 155"/>
                  <a:gd name="T40" fmla="*/ 2208 w 173"/>
                  <a:gd name="T41" fmla="*/ 1057 h 155"/>
                  <a:gd name="T42" fmla="*/ 2354 w 173"/>
                  <a:gd name="T43" fmla="*/ 1730 h 155"/>
                  <a:gd name="T44" fmla="*/ 2789 w 173"/>
                  <a:gd name="T45" fmla="*/ 1927 h 155"/>
                  <a:gd name="T46" fmla="*/ 2693 w 173"/>
                  <a:gd name="T47" fmla="*/ 1107 h 155"/>
                  <a:gd name="T48" fmla="*/ 2400 w 173"/>
                  <a:gd name="T49" fmla="*/ 0 h 1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3"/>
                  <a:gd name="T76" fmla="*/ 0 h 155"/>
                  <a:gd name="T77" fmla="*/ 173 w 173"/>
                  <a:gd name="T78" fmla="*/ 155 h 1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3" h="155">
                    <a:moveTo>
                      <a:pt x="74" y="0"/>
                    </a:moveTo>
                    <a:cubicBezTo>
                      <a:pt x="67" y="22"/>
                      <a:pt x="61" y="40"/>
                      <a:pt x="38" y="48"/>
                    </a:cubicBezTo>
                    <a:cubicBezTo>
                      <a:pt x="28" y="58"/>
                      <a:pt x="20" y="63"/>
                      <a:pt x="8" y="69"/>
                    </a:cubicBezTo>
                    <a:cubicBezTo>
                      <a:pt x="1" y="91"/>
                      <a:pt x="0" y="81"/>
                      <a:pt x="5" y="99"/>
                    </a:cubicBezTo>
                    <a:cubicBezTo>
                      <a:pt x="16" y="95"/>
                      <a:pt x="27" y="94"/>
                      <a:pt x="38" y="90"/>
                    </a:cubicBezTo>
                    <a:cubicBezTo>
                      <a:pt x="42" y="84"/>
                      <a:pt x="53" y="66"/>
                      <a:pt x="53" y="78"/>
                    </a:cubicBezTo>
                    <a:cubicBezTo>
                      <a:pt x="53" y="89"/>
                      <a:pt x="41" y="112"/>
                      <a:pt x="35" y="123"/>
                    </a:cubicBezTo>
                    <a:cubicBezTo>
                      <a:pt x="31" y="129"/>
                      <a:pt x="23" y="141"/>
                      <a:pt x="23" y="141"/>
                    </a:cubicBezTo>
                    <a:cubicBezTo>
                      <a:pt x="32" y="144"/>
                      <a:pt x="50" y="138"/>
                      <a:pt x="50" y="138"/>
                    </a:cubicBezTo>
                    <a:cubicBezTo>
                      <a:pt x="62" y="120"/>
                      <a:pt x="74" y="102"/>
                      <a:pt x="86" y="84"/>
                    </a:cubicBezTo>
                    <a:cubicBezTo>
                      <a:pt x="88" y="80"/>
                      <a:pt x="82" y="92"/>
                      <a:pt x="80" y="96"/>
                    </a:cubicBezTo>
                    <a:cubicBezTo>
                      <a:pt x="77" y="104"/>
                      <a:pt x="77" y="109"/>
                      <a:pt x="74" y="117"/>
                    </a:cubicBezTo>
                    <a:cubicBezTo>
                      <a:pt x="72" y="123"/>
                      <a:pt x="68" y="135"/>
                      <a:pt x="68" y="135"/>
                    </a:cubicBezTo>
                    <a:cubicBezTo>
                      <a:pt x="69" y="141"/>
                      <a:pt x="67" y="148"/>
                      <a:pt x="71" y="153"/>
                    </a:cubicBezTo>
                    <a:cubicBezTo>
                      <a:pt x="73" y="155"/>
                      <a:pt x="78" y="152"/>
                      <a:pt x="80" y="150"/>
                    </a:cubicBezTo>
                    <a:cubicBezTo>
                      <a:pt x="87" y="143"/>
                      <a:pt x="89" y="129"/>
                      <a:pt x="98" y="120"/>
                    </a:cubicBezTo>
                    <a:cubicBezTo>
                      <a:pt x="102" y="107"/>
                      <a:pt x="107" y="94"/>
                      <a:pt x="110" y="81"/>
                    </a:cubicBezTo>
                    <a:cubicBezTo>
                      <a:pt x="111" y="84"/>
                      <a:pt x="113" y="87"/>
                      <a:pt x="113" y="90"/>
                    </a:cubicBezTo>
                    <a:cubicBezTo>
                      <a:pt x="115" y="107"/>
                      <a:pt x="112" y="125"/>
                      <a:pt x="116" y="141"/>
                    </a:cubicBezTo>
                    <a:cubicBezTo>
                      <a:pt x="117" y="145"/>
                      <a:pt x="125" y="112"/>
                      <a:pt x="125" y="111"/>
                    </a:cubicBezTo>
                    <a:cubicBezTo>
                      <a:pt x="129" y="96"/>
                      <a:pt x="132" y="81"/>
                      <a:pt x="137" y="66"/>
                    </a:cubicBezTo>
                    <a:cubicBezTo>
                      <a:pt x="138" y="70"/>
                      <a:pt x="140" y="103"/>
                      <a:pt x="146" y="108"/>
                    </a:cubicBezTo>
                    <a:cubicBezTo>
                      <a:pt x="154" y="114"/>
                      <a:pt x="165" y="115"/>
                      <a:pt x="173" y="120"/>
                    </a:cubicBezTo>
                    <a:cubicBezTo>
                      <a:pt x="165" y="96"/>
                      <a:pt x="173" y="122"/>
                      <a:pt x="167" y="69"/>
                    </a:cubicBezTo>
                    <a:cubicBezTo>
                      <a:pt x="164" y="45"/>
                      <a:pt x="149" y="25"/>
                      <a:pt x="149" y="0"/>
                    </a:cubicBezTo>
                  </a:path>
                </a:pathLst>
              </a:custGeom>
              <a:noFill/>
              <a:ln w="9525">
                <a:solidFill>
                  <a:srgbClr val="000000"/>
                </a:solidFill>
                <a:round/>
                <a:headEnd/>
                <a:tailEnd/>
              </a:ln>
            </p:spPr>
            <p:txBody>
              <a:bodyPr/>
              <a:lstStyle/>
              <a:p>
                <a:endParaRPr lang="ru-RU"/>
              </a:p>
            </p:txBody>
          </p:sp>
          <p:sp>
            <p:nvSpPr>
              <p:cNvPr id="30814" name="Freeform 15"/>
              <p:cNvSpPr>
                <a:spLocks noChangeAspect="1"/>
              </p:cNvSpPr>
              <p:nvPr/>
            </p:nvSpPr>
            <p:spPr bwMode="auto">
              <a:xfrm>
                <a:off x="10520" y="8083"/>
                <a:ext cx="488" cy="493"/>
              </a:xfrm>
              <a:custGeom>
                <a:avLst/>
                <a:gdLst>
                  <a:gd name="T0" fmla="*/ 582 w 193"/>
                  <a:gd name="T1" fmla="*/ 293 h 195"/>
                  <a:gd name="T2" fmla="*/ 293 w 193"/>
                  <a:gd name="T3" fmla="*/ 1214 h 195"/>
                  <a:gd name="T4" fmla="*/ 147 w 193"/>
                  <a:gd name="T5" fmla="*/ 1891 h 195"/>
                  <a:gd name="T6" fmla="*/ 0 w 193"/>
                  <a:gd name="T7" fmla="*/ 2326 h 195"/>
                  <a:gd name="T8" fmla="*/ 389 w 193"/>
                  <a:gd name="T9" fmla="*/ 2422 h 195"/>
                  <a:gd name="T10" fmla="*/ 728 w 193"/>
                  <a:gd name="T11" fmla="*/ 1841 h 195"/>
                  <a:gd name="T12" fmla="*/ 774 w 193"/>
                  <a:gd name="T13" fmla="*/ 3004 h 195"/>
                  <a:gd name="T14" fmla="*/ 824 w 193"/>
                  <a:gd name="T15" fmla="*/ 3150 h 195"/>
                  <a:gd name="T16" fmla="*/ 1214 w 193"/>
                  <a:gd name="T17" fmla="*/ 2473 h 195"/>
                  <a:gd name="T18" fmla="*/ 1355 w 193"/>
                  <a:gd name="T19" fmla="*/ 1937 h 195"/>
                  <a:gd name="T20" fmla="*/ 1694 w 193"/>
                  <a:gd name="T21" fmla="*/ 2473 h 195"/>
                  <a:gd name="T22" fmla="*/ 2230 w 193"/>
                  <a:gd name="T23" fmla="*/ 2134 h 195"/>
                  <a:gd name="T24" fmla="*/ 2422 w 193"/>
                  <a:gd name="T25" fmla="*/ 1891 h 195"/>
                  <a:gd name="T26" fmla="*/ 2475 w 193"/>
                  <a:gd name="T27" fmla="*/ 1355 h 195"/>
                  <a:gd name="T28" fmla="*/ 2422 w 193"/>
                  <a:gd name="T29" fmla="*/ 1214 h 195"/>
                  <a:gd name="T30" fmla="*/ 2283 w 193"/>
                  <a:gd name="T31" fmla="*/ 1163 h 195"/>
                  <a:gd name="T32" fmla="*/ 2718 w 193"/>
                  <a:gd name="T33" fmla="*/ 971 h 195"/>
                  <a:gd name="T34" fmla="*/ 2865 w 193"/>
                  <a:gd name="T35" fmla="*/ 920 h 195"/>
                  <a:gd name="T36" fmla="*/ 1310 w 193"/>
                  <a:gd name="T37" fmla="*/ 389 h 195"/>
                  <a:gd name="T38" fmla="*/ 1113 w 193"/>
                  <a:gd name="T39" fmla="*/ 0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3"/>
                  <a:gd name="T61" fmla="*/ 0 h 195"/>
                  <a:gd name="T62" fmla="*/ 193 w 193"/>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3" h="195">
                    <a:moveTo>
                      <a:pt x="36" y="18"/>
                    </a:moveTo>
                    <a:cubicBezTo>
                      <a:pt x="33" y="37"/>
                      <a:pt x="29" y="59"/>
                      <a:pt x="18" y="75"/>
                    </a:cubicBezTo>
                    <a:cubicBezTo>
                      <a:pt x="14" y="89"/>
                      <a:pt x="12" y="103"/>
                      <a:pt x="9" y="117"/>
                    </a:cubicBezTo>
                    <a:cubicBezTo>
                      <a:pt x="7" y="126"/>
                      <a:pt x="0" y="144"/>
                      <a:pt x="0" y="144"/>
                    </a:cubicBezTo>
                    <a:cubicBezTo>
                      <a:pt x="8" y="156"/>
                      <a:pt x="11" y="158"/>
                      <a:pt x="24" y="150"/>
                    </a:cubicBezTo>
                    <a:cubicBezTo>
                      <a:pt x="32" y="138"/>
                      <a:pt x="40" y="128"/>
                      <a:pt x="45" y="114"/>
                    </a:cubicBezTo>
                    <a:cubicBezTo>
                      <a:pt x="46" y="138"/>
                      <a:pt x="46" y="162"/>
                      <a:pt x="48" y="186"/>
                    </a:cubicBezTo>
                    <a:cubicBezTo>
                      <a:pt x="48" y="189"/>
                      <a:pt x="48" y="195"/>
                      <a:pt x="51" y="195"/>
                    </a:cubicBezTo>
                    <a:cubicBezTo>
                      <a:pt x="54" y="195"/>
                      <a:pt x="67" y="164"/>
                      <a:pt x="75" y="153"/>
                    </a:cubicBezTo>
                    <a:cubicBezTo>
                      <a:pt x="78" y="142"/>
                      <a:pt x="81" y="131"/>
                      <a:pt x="84" y="120"/>
                    </a:cubicBezTo>
                    <a:cubicBezTo>
                      <a:pt x="93" y="133"/>
                      <a:pt x="92" y="144"/>
                      <a:pt x="105" y="153"/>
                    </a:cubicBezTo>
                    <a:cubicBezTo>
                      <a:pt x="120" y="175"/>
                      <a:pt x="133" y="148"/>
                      <a:pt x="138" y="132"/>
                    </a:cubicBezTo>
                    <a:cubicBezTo>
                      <a:pt x="133" y="81"/>
                      <a:pt x="132" y="99"/>
                      <a:pt x="150" y="117"/>
                    </a:cubicBezTo>
                    <a:cubicBezTo>
                      <a:pt x="170" y="110"/>
                      <a:pt x="166" y="97"/>
                      <a:pt x="153" y="84"/>
                    </a:cubicBezTo>
                    <a:cubicBezTo>
                      <a:pt x="152" y="81"/>
                      <a:pt x="152" y="77"/>
                      <a:pt x="150" y="75"/>
                    </a:cubicBezTo>
                    <a:cubicBezTo>
                      <a:pt x="148" y="73"/>
                      <a:pt x="141" y="75"/>
                      <a:pt x="141" y="72"/>
                    </a:cubicBezTo>
                    <a:cubicBezTo>
                      <a:pt x="141" y="68"/>
                      <a:pt x="159" y="63"/>
                      <a:pt x="168" y="60"/>
                    </a:cubicBezTo>
                    <a:cubicBezTo>
                      <a:pt x="171" y="59"/>
                      <a:pt x="177" y="57"/>
                      <a:pt x="177" y="57"/>
                    </a:cubicBezTo>
                    <a:cubicBezTo>
                      <a:pt x="193" y="9"/>
                      <a:pt x="85" y="24"/>
                      <a:pt x="81" y="24"/>
                    </a:cubicBezTo>
                    <a:cubicBezTo>
                      <a:pt x="76" y="16"/>
                      <a:pt x="73" y="8"/>
                      <a:pt x="69" y="0"/>
                    </a:cubicBezTo>
                  </a:path>
                </a:pathLst>
              </a:custGeom>
              <a:noFill/>
              <a:ln w="9525">
                <a:solidFill>
                  <a:srgbClr val="000000"/>
                </a:solidFill>
                <a:round/>
                <a:headEnd/>
                <a:tailEnd/>
              </a:ln>
            </p:spPr>
            <p:txBody>
              <a:bodyPr/>
              <a:lstStyle/>
              <a:p>
                <a:endParaRPr lang="ru-RU"/>
              </a:p>
            </p:txBody>
          </p:sp>
          <p:sp>
            <p:nvSpPr>
              <p:cNvPr id="30815" name="Freeform 16"/>
              <p:cNvSpPr>
                <a:spLocks noChangeAspect="1"/>
              </p:cNvSpPr>
              <p:nvPr/>
            </p:nvSpPr>
            <p:spPr bwMode="auto">
              <a:xfrm>
                <a:off x="9527" y="9273"/>
                <a:ext cx="470" cy="804"/>
              </a:xfrm>
              <a:custGeom>
                <a:avLst/>
                <a:gdLst>
                  <a:gd name="T0" fmla="*/ 1309 w 186"/>
                  <a:gd name="T1" fmla="*/ 0 h 318"/>
                  <a:gd name="T2" fmla="*/ 1693 w 186"/>
                  <a:gd name="T3" fmla="*/ 1891 h 318"/>
                  <a:gd name="T4" fmla="*/ 1840 w 186"/>
                  <a:gd name="T5" fmla="*/ 2473 h 318"/>
                  <a:gd name="T6" fmla="*/ 1986 w 186"/>
                  <a:gd name="T7" fmla="*/ 2908 h 318"/>
                  <a:gd name="T8" fmla="*/ 1936 w 186"/>
                  <a:gd name="T9" fmla="*/ 4220 h 318"/>
                  <a:gd name="T10" fmla="*/ 1450 w 186"/>
                  <a:gd name="T11" fmla="*/ 4263 h 318"/>
                  <a:gd name="T12" fmla="*/ 0 w 186"/>
                  <a:gd name="T13" fmla="*/ 4801 h 318"/>
                  <a:gd name="T14" fmla="*/ 1648 w 186"/>
                  <a:gd name="T15" fmla="*/ 4844 h 318"/>
                  <a:gd name="T16" fmla="*/ 2610 w 186"/>
                  <a:gd name="T17" fmla="*/ 4655 h 318"/>
                  <a:gd name="T18" fmla="*/ 2906 w 186"/>
                  <a:gd name="T19" fmla="*/ 4505 h 318"/>
                  <a:gd name="T20" fmla="*/ 3002 w 186"/>
                  <a:gd name="T21" fmla="*/ 4220 h 318"/>
                  <a:gd name="T22" fmla="*/ 2855 w 186"/>
                  <a:gd name="T23" fmla="*/ 2275 h 318"/>
                  <a:gd name="T24" fmla="*/ 2810 w 186"/>
                  <a:gd name="T25" fmla="*/ 96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6"/>
                  <a:gd name="T40" fmla="*/ 0 h 318"/>
                  <a:gd name="T41" fmla="*/ 186 w 186"/>
                  <a:gd name="T42" fmla="*/ 318 h 3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6" h="318">
                    <a:moveTo>
                      <a:pt x="81" y="0"/>
                    </a:moveTo>
                    <a:cubicBezTo>
                      <a:pt x="84" y="49"/>
                      <a:pt x="91" y="74"/>
                      <a:pt x="105" y="117"/>
                    </a:cubicBezTo>
                    <a:cubicBezTo>
                      <a:pt x="109" y="128"/>
                      <a:pt x="111" y="141"/>
                      <a:pt x="114" y="153"/>
                    </a:cubicBezTo>
                    <a:cubicBezTo>
                      <a:pt x="117" y="162"/>
                      <a:pt x="123" y="180"/>
                      <a:pt x="123" y="180"/>
                    </a:cubicBezTo>
                    <a:cubicBezTo>
                      <a:pt x="122" y="207"/>
                      <a:pt x="130" y="236"/>
                      <a:pt x="120" y="261"/>
                    </a:cubicBezTo>
                    <a:cubicBezTo>
                      <a:pt x="116" y="270"/>
                      <a:pt x="100" y="262"/>
                      <a:pt x="90" y="264"/>
                    </a:cubicBezTo>
                    <a:cubicBezTo>
                      <a:pt x="63" y="269"/>
                      <a:pt x="23" y="282"/>
                      <a:pt x="0" y="297"/>
                    </a:cubicBezTo>
                    <a:cubicBezTo>
                      <a:pt x="7" y="318"/>
                      <a:pt x="99" y="300"/>
                      <a:pt x="102" y="300"/>
                    </a:cubicBezTo>
                    <a:cubicBezTo>
                      <a:pt x="122" y="296"/>
                      <a:pt x="142" y="291"/>
                      <a:pt x="162" y="288"/>
                    </a:cubicBezTo>
                    <a:cubicBezTo>
                      <a:pt x="168" y="284"/>
                      <a:pt x="176" y="284"/>
                      <a:pt x="180" y="279"/>
                    </a:cubicBezTo>
                    <a:cubicBezTo>
                      <a:pt x="184" y="274"/>
                      <a:pt x="186" y="261"/>
                      <a:pt x="186" y="261"/>
                    </a:cubicBezTo>
                    <a:cubicBezTo>
                      <a:pt x="182" y="221"/>
                      <a:pt x="177" y="141"/>
                      <a:pt x="177" y="141"/>
                    </a:cubicBezTo>
                    <a:cubicBezTo>
                      <a:pt x="176" y="96"/>
                      <a:pt x="174" y="6"/>
                      <a:pt x="174" y="6"/>
                    </a:cubicBezTo>
                  </a:path>
                </a:pathLst>
              </a:custGeom>
              <a:noFill/>
              <a:ln w="9525">
                <a:solidFill>
                  <a:srgbClr val="000000"/>
                </a:solidFill>
                <a:round/>
                <a:headEnd/>
                <a:tailEnd/>
              </a:ln>
            </p:spPr>
            <p:txBody>
              <a:bodyPr/>
              <a:lstStyle/>
              <a:p>
                <a:endParaRPr lang="ru-RU"/>
              </a:p>
            </p:txBody>
          </p:sp>
          <p:sp>
            <p:nvSpPr>
              <p:cNvPr id="30816" name="Freeform 17"/>
              <p:cNvSpPr>
                <a:spLocks noChangeAspect="1"/>
              </p:cNvSpPr>
              <p:nvPr/>
            </p:nvSpPr>
            <p:spPr bwMode="auto">
              <a:xfrm>
                <a:off x="9863" y="9243"/>
                <a:ext cx="657" cy="844"/>
              </a:xfrm>
              <a:custGeom>
                <a:avLst/>
                <a:gdLst>
                  <a:gd name="T0" fmla="*/ 1342 w 260"/>
                  <a:gd name="T1" fmla="*/ 192 h 334"/>
                  <a:gd name="T2" fmla="*/ 4003 w 260"/>
                  <a:gd name="T3" fmla="*/ 4693 h 334"/>
                  <a:gd name="T4" fmla="*/ 4003 w 260"/>
                  <a:gd name="T5" fmla="*/ 4311 h 334"/>
                  <a:gd name="T6" fmla="*/ 2694 w 260"/>
                  <a:gd name="T7" fmla="*/ 4111 h 334"/>
                  <a:gd name="T8" fmla="*/ 2408 w 260"/>
                  <a:gd name="T9" fmla="*/ 3530 h 334"/>
                  <a:gd name="T10" fmla="*/ 2355 w 260"/>
                  <a:gd name="T11" fmla="*/ 3391 h 334"/>
                  <a:gd name="T12" fmla="*/ 2408 w 260"/>
                  <a:gd name="T13" fmla="*/ 970 h 334"/>
                  <a:gd name="T14" fmla="*/ 2598 w 260"/>
                  <a:gd name="T15" fmla="*/ 389 h 334"/>
                  <a:gd name="T16" fmla="*/ 2694 w 260"/>
                  <a:gd name="T17" fmla="*/ 96 h 334"/>
                  <a:gd name="T18" fmla="*/ 2694 w 260"/>
                  <a:gd name="T19" fmla="*/ 581 h 3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0"/>
                  <a:gd name="T31" fmla="*/ 0 h 334"/>
                  <a:gd name="T32" fmla="*/ 260 w 260"/>
                  <a:gd name="T33" fmla="*/ 334 h 3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0" h="334">
                    <a:moveTo>
                      <a:pt x="83" y="12"/>
                    </a:moveTo>
                    <a:cubicBezTo>
                      <a:pt x="87" y="334"/>
                      <a:pt x="0" y="296"/>
                      <a:pt x="248" y="291"/>
                    </a:cubicBezTo>
                    <a:cubicBezTo>
                      <a:pt x="260" y="287"/>
                      <a:pt x="259" y="274"/>
                      <a:pt x="248" y="267"/>
                    </a:cubicBezTo>
                    <a:cubicBezTo>
                      <a:pt x="229" y="254"/>
                      <a:pt x="183" y="256"/>
                      <a:pt x="167" y="255"/>
                    </a:cubicBezTo>
                    <a:cubicBezTo>
                      <a:pt x="151" y="232"/>
                      <a:pt x="157" y="244"/>
                      <a:pt x="149" y="219"/>
                    </a:cubicBezTo>
                    <a:cubicBezTo>
                      <a:pt x="148" y="216"/>
                      <a:pt x="146" y="210"/>
                      <a:pt x="146" y="210"/>
                    </a:cubicBezTo>
                    <a:cubicBezTo>
                      <a:pt x="147" y="160"/>
                      <a:pt x="146" y="110"/>
                      <a:pt x="149" y="60"/>
                    </a:cubicBezTo>
                    <a:cubicBezTo>
                      <a:pt x="150" y="50"/>
                      <a:pt x="158" y="34"/>
                      <a:pt x="161" y="24"/>
                    </a:cubicBezTo>
                    <a:cubicBezTo>
                      <a:pt x="163" y="18"/>
                      <a:pt x="167" y="0"/>
                      <a:pt x="167" y="6"/>
                    </a:cubicBezTo>
                    <a:cubicBezTo>
                      <a:pt x="167" y="16"/>
                      <a:pt x="167" y="26"/>
                      <a:pt x="167" y="36"/>
                    </a:cubicBezTo>
                  </a:path>
                </a:pathLst>
              </a:custGeom>
              <a:noFill/>
              <a:ln w="9525">
                <a:solidFill>
                  <a:srgbClr val="000000"/>
                </a:solidFill>
                <a:round/>
                <a:headEnd/>
                <a:tailEnd/>
              </a:ln>
            </p:spPr>
            <p:txBody>
              <a:bodyPr/>
              <a:lstStyle/>
              <a:p>
                <a:endParaRPr lang="ru-RU"/>
              </a:p>
            </p:txBody>
          </p:sp>
        </p:grpSp>
        <p:grpSp>
          <p:nvGrpSpPr>
            <p:cNvPr id="4" name="Group 18"/>
            <p:cNvGrpSpPr>
              <a:grpSpLocks noChangeAspect="1"/>
            </p:cNvGrpSpPr>
            <p:nvPr/>
          </p:nvGrpSpPr>
          <p:grpSpPr bwMode="auto">
            <a:xfrm>
              <a:off x="6746" y="1200"/>
              <a:ext cx="2871" cy="4349"/>
              <a:chOff x="7241" y="5640"/>
              <a:chExt cx="2871" cy="4349"/>
            </a:xfrm>
          </p:grpSpPr>
          <p:grpSp>
            <p:nvGrpSpPr>
              <p:cNvPr id="5" name="Group 19"/>
              <p:cNvGrpSpPr>
                <a:grpSpLocks noChangeAspect="1"/>
              </p:cNvGrpSpPr>
              <p:nvPr/>
            </p:nvGrpSpPr>
            <p:grpSpPr bwMode="auto">
              <a:xfrm>
                <a:off x="7241" y="5852"/>
                <a:ext cx="2871" cy="4137"/>
                <a:chOff x="3301" y="4732"/>
                <a:chExt cx="1136" cy="1637"/>
              </a:xfrm>
            </p:grpSpPr>
            <p:grpSp>
              <p:nvGrpSpPr>
                <p:cNvPr id="6" name="Group 20"/>
                <p:cNvGrpSpPr>
                  <a:grpSpLocks noChangeAspect="1"/>
                </p:cNvGrpSpPr>
                <p:nvPr/>
              </p:nvGrpSpPr>
              <p:grpSpPr bwMode="auto">
                <a:xfrm>
                  <a:off x="3397" y="4732"/>
                  <a:ext cx="950" cy="1091"/>
                  <a:chOff x="3397" y="4732"/>
                  <a:chExt cx="950" cy="1091"/>
                </a:xfrm>
              </p:grpSpPr>
              <p:grpSp>
                <p:nvGrpSpPr>
                  <p:cNvPr id="7" name="Group 21"/>
                  <p:cNvGrpSpPr>
                    <a:grpSpLocks noChangeAspect="1"/>
                  </p:cNvGrpSpPr>
                  <p:nvPr/>
                </p:nvGrpSpPr>
                <p:grpSpPr bwMode="auto">
                  <a:xfrm>
                    <a:off x="3397" y="5085"/>
                    <a:ext cx="950" cy="738"/>
                    <a:chOff x="3397" y="5085"/>
                    <a:chExt cx="950" cy="738"/>
                  </a:xfrm>
                </p:grpSpPr>
                <p:sp>
                  <p:nvSpPr>
                    <p:cNvPr id="30802" name="Freeform 22"/>
                    <p:cNvSpPr>
                      <a:spLocks noChangeAspect="1"/>
                    </p:cNvSpPr>
                    <p:nvPr/>
                  </p:nvSpPr>
                  <p:spPr bwMode="auto">
                    <a:xfrm>
                      <a:off x="3397" y="5085"/>
                      <a:ext cx="333" cy="690"/>
                    </a:xfrm>
                    <a:custGeom>
                      <a:avLst/>
                      <a:gdLst>
                        <a:gd name="T0" fmla="*/ 68 w 333"/>
                        <a:gd name="T1" fmla="*/ 675 h 690"/>
                        <a:gd name="T2" fmla="*/ 11 w 333"/>
                        <a:gd name="T3" fmla="*/ 672 h 690"/>
                        <a:gd name="T4" fmla="*/ 26 w 333"/>
                        <a:gd name="T5" fmla="*/ 402 h 690"/>
                        <a:gd name="T6" fmla="*/ 44 w 333"/>
                        <a:gd name="T7" fmla="*/ 315 h 690"/>
                        <a:gd name="T8" fmla="*/ 74 w 333"/>
                        <a:gd name="T9" fmla="*/ 201 h 690"/>
                        <a:gd name="T10" fmla="*/ 122 w 333"/>
                        <a:gd name="T11" fmla="*/ 180 h 690"/>
                        <a:gd name="T12" fmla="*/ 170 w 333"/>
                        <a:gd name="T13" fmla="*/ 159 h 690"/>
                        <a:gd name="T14" fmla="*/ 251 w 333"/>
                        <a:gd name="T15" fmla="*/ 117 h 690"/>
                        <a:gd name="T16" fmla="*/ 290 w 333"/>
                        <a:gd name="T17" fmla="*/ 105 h 690"/>
                        <a:gd name="T18" fmla="*/ 308 w 333"/>
                        <a:gd name="T19" fmla="*/ 99 h 690"/>
                        <a:gd name="T20" fmla="*/ 323 w 333"/>
                        <a:gd name="T21" fmla="*/ 0 h 6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3"/>
                        <a:gd name="T34" fmla="*/ 0 h 690"/>
                        <a:gd name="T35" fmla="*/ 333 w 333"/>
                        <a:gd name="T36" fmla="*/ 690 h 6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3" h="690">
                          <a:moveTo>
                            <a:pt x="68" y="675"/>
                          </a:moveTo>
                          <a:cubicBezTo>
                            <a:pt x="49" y="674"/>
                            <a:pt x="16" y="690"/>
                            <a:pt x="11" y="672"/>
                          </a:cubicBezTo>
                          <a:cubicBezTo>
                            <a:pt x="3" y="644"/>
                            <a:pt x="0" y="467"/>
                            <a:pt x="26" y="402"/>
                          </a:cubicBezTo>
                          <a:cubicBezTo>
                            <a:pt x="29" y="372"/>
                            <a:pt x="34" y="344"/>
                            <a:pt x="44" y="315"/>
                          </a:cubicBezTo>
                          <a:cubicBezTo>
                            <a:pt x="46" y="292"/>
                            <a:pt x="55" y="220"/>
                            <a:pt x="74" y="201"/>
                          </a:cubicBezTo>
                          <a:cubicBezTo>
                            <a:pt x="83" y="192"/>
                            <a:pt x="110" y="183"/>
                            <a:pt x="122" y="180"/>
                          </a:cubicBezTo>
                          <a:cubicBezTo>
                            <a:pt x="135" y="171"/>
                            <a:pt x="155" y="163"/>
                            <a:pt x="170" y="159"/>
                          </a:cubicBezTo>
                          <a:cubicBezTo>
                            <a:pt x="194" y="143"/>
                            <a:pt x="223" y="125"/>
                            <a:pt x="251" y="117"/>
                          </a:cubicBezTo>
                          <a:cubicBezTo>
                            <a:pt x="264" y="113"/>
                            <a:pt x="277" y="109"/>
                            <a:pt x="290" y="105"/>
                          </a:cubicBezTo>
                          <a:cubicBezTo>
                            <a:pt x="296" y="103"/>
                            <a:pt x="308" y="99"/>
                            <a:pt x="308" y="99"/>
                          </a:cubicBezTo>
                          <a:cubicBezTo>
                            <a:pt x="333" y="61"/>
                            <a:pt x="323" y="66"/>
                            <a:pt x="323" y="0"/>
                          </a:cubicBezTo>
                        </a:path>
                      </a:pathLst>
                    </a:custGeom>
                    <a:noFill/>
                    <a:ln w="9525">
                      <a:solidFill>
                        <a:srgbClr val="000000"/>
                      </a:solidFill>
                      <a:round/>
                      <a:headEnd/>
                      <a:tailEnd/>
                    </a:ln>
                  </p:spPr>
                  <p:txBody>
                    <a:bodyPr/>
                    <a:lstStyle/>
                    <a:p>
                      <a:endParaRPr lang="ru-RU"/>
                    </a:p>
                  </p:txBody>
                </p:sp>
                <p:sp>
                  <p:nvSpPr>
                    <p:cNvPr id="30803" name="Freeform 23"/>
                    <p:cNvSpPr>
                      <a:spLocks noChangeAspect="1"/>
                    </p:cNvSpPr>
                    <p:nvPr/>
                  </p:nvSpPr>
                  <p:spPr bwMode="auto">
                    <a:xfrm>
                      <a:off x="3462" y="5088"/>
                      <a:ext cx="885" cy="735"/>
                    </a:xfrm>
                    <a:custGeom>
                      <a:avLst/>
                      <a:gdLst>
                        <a:gd name="T0" fmla="*/ 396 w 885"/>
                        <a:gd name="T1" fmla="*/ 0 h 735"/>
                        <a:gd name="T2" fmla="*/ 453 w 885"/>
                        <a:gd name="T3" fmla="*/ 63 h 735"/>
                        <a:gd name="T4" fmla="*/ 543 w 885"/>
                        <a:gd name="T5" fmla="*/ 66 h 735"/>
                        <a:gd name="T6" fmla="*/ 624 w 885"/>
                        <a:gd name="T7" fmla="*/ 96 h 735"/>
                        <a:gd name="T8" fmla="*/ 657 w 885"/>
                        <a:gd name="T9" fmla="*/ 129 h 735"/>
                        <a:gd name="T10" fmla="*/ 690 w 885"/>
                        <a:gd name="T11" fmla="*/ 168 h 735"/>
                        <a:gd name="T12" fmla="*/ 717 w 885"/>
                        <a:gd name="T13" fmla="*/ 198 h 735"/>
                        <a:gd name="T14" fmla="*/ 741 w 885"/>
                        <a:gd name="T15" fmla="*/ 234 h 735"/>
                        <a:gd name="T16" fmla="*/ 747 w 885"/>
                        <a:gd name="T17" fmla="*/ 243 h 735"/>
                        <a:gd name="T18" fmla="*/ 759 w 885"/>
                        <a:gd name="T19" fmla="*/ 267 h 735"/>
                        <a:gd name="T20" fmla="*/ 792 w 885"/>
                        <a:gd name="T21" fmla="*/ 339 h 735"/>
                        <a:gd name="T22" fmla="*/ 855 w 885"/>
                        <a:gd name="T23" fmla="*/ 486 h 735"/>
                        <a:gd name="T24" fmla="*/ 876 w 885"/>
                        <a:gd name="T25" fmla="*/ 546 h 735"/>
                        <a:gd name="T26" fmla="*/ 885 w 885"/>
                        <a:gd name="T27" fmla="*/ 576 h 735"/>
                        <a:gd name="T28" fmla="*/ 873 w 885"/>
                        <a:gd name="T29" fmla="*/ 594 h 735"/>
                        <a:gd name="T30" fmla="*/ 855 w 885"/>
                        <a:gd name="T31" fmla="*/ 600 h 735"/>
                        <a:gd name="T32" fmla="*/ 825 w 885"/>
                        <a:gd name="T33" fmla="*/ 597 h 735"/>
                        <a:gd name="T34" fmla="*/ 822 w 885"/>
                        <a:gd name="T35" fmla="*/ 579 h 735"/>
                        <a:gd name="T36" fmla="*/ 807 w 885"/>
                        <a:gd name="T37" fmla="*/ 534 h 735"/>
                        <a:gd name="T38" fmla="*/ 756 w 885"/>
                        <a:gd name="T39" fmla="*/ 438 h 735"/>
                        <a:gd name="T40" fmla="*/ 732 w 885"/>
                        <a:gd name="T41" fmla="*/ 405 h 735"/>
                        <a:gd name="T42" fmla="*/ 714 w 885"/>
                        <a:gd name="T43" fmla="*/ 378 h 735"/>
                        <a:gd name="T44" fmla="*/ 675 w 885"/>
                        <a:gd name="T45" fmla="*/ 321 h 735"/>
                        <a:gd name="T46" fmla="*/ 648 w 885"/>
                        <a:gd name="T47" fmla="*/ 285 h 735"/>
                        <a:gd name="T48" fmla="*/ 630 w 885"/>
                        <a:gd name="T49" fmla="*/ 261 h 735"/>
                        <a:gd name="T50" fmla="*/ 579 w 885"/>
                        <a:gd name="T51" fmla="*/ 213 h 735"/>
                        <a:gd name="T52" fmla="*/ 612 w 885"/>
                        <a:gd name="T53" fmla="*/ 567 h 735"/>
                        <a:gd name="T54" fmla="*/ 609 w 885"/>
                        <a:gd name="T55" fmla="*/ 678 h 735"/>
                        <a:gd name="T56" fmla="*/ 573 w 885"/>
                        <a:gd name="T57" fmla="*/ 696 h 735"/>
                        <a:gd name="T58" fmla="*/ 447 w 885"/>
                        <a:gd name="T59" fmla="*/ 735 h 735"/>
                        <a:gd name="T60" fmla="*/ 270 w 885"/>
                        <a:gd name="T61" fmla="*/ 732 h 735"/>
                        <a:gd name="T62" fmla="*/ 246 w 885"/>
                        <a:gd name="T63" fmla="*/ 726 h 735"/>
                        <a:gd name="T64" fmla="*/ 150 w 885"/>
                        <a:gd name="T65" fmla="*/ 696 h 735"/>
                        <a:gd name="T66" fmla="*/ 123 w 885"/>
                        <a:gd name="T67" fmla="*/ 546 h 735"/>
                        <a:gd name="T68" fmla="*/ 96 w 885"/>
                        <a:gd name="T69" fmla="*/ 459 h 735"/>
                        <a:gd name="T70" fmla="*/ 87 w 885"/>
                        <a:gd name="T71" fmla="*/ 417 h 735"/>
                        <a:gd name="T72" fmla="*/ 84 w 885"/>
                        <a:gd name="T73" fmla="*/ 315 h 735"/>
                        <a:gd name="T74" fmla="*/ 81 w 885"/>
                        <a:gd name="T75" fmla="*/ 357 h 735"/>
                        <a:gd name="T76" fmla="*/ 63 w 885"/>
                        <a:gd name="T77" fmla="*/ 420 h 735"/>
                        <a:gd name="T78" fmla="*/ 36 w 885"/>
                        <a:gd name="T79" fmla="*/ 513 h 735"/>
                        <a:gd name="T80" fmla="*/ 15 w 885"/>
                        <a:gd name="T81" fmla="*/ 621 h 735"/>
                        <a:gd name="T82" fmla="*/ 9 w 885"/>
                        <a:gd name="T83" fmla="*/ 657 h 735"/>
                        <a:gd name="T84" fmla="*/ 0 w 885"/>
                        <a:gd name="T85" fmla="*/ 675 h 7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5"/>
                        <a:gd name="T130" fmla="*/ 0 h 735"/>
                        <a:gd name="T131" fmla="*/ 885 w 885"/>
                        <a:gd name="T132" fmla="*/ 735 h 7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5" h="735">
                          <a:moveTo>
                            <a:pt x="396" y="0"/>
                          </a:moveTo>
                          <a:cubicBezTo>
                            <a:pt x="427" y="21"/>
                            <a:pt x="406" y="47"/>
                            <a:pt x="453" y="63"/>
                          </a:cubicBezTo>
                          <a:cubicBezTo>
                            <a:pt x="481" y="72"/>
                            <a:pt x="513" y="65"/>
                            <a:pt x="543" y="66"/>
                          </a:cubicBezTo>
                          <a:cubicBezTo>
                            <a:pt x="570" y="75"/>
                            <a:pt x="597" y="87"/>
                            <a:pt x="624" y="96"/>
                          </a:cubicBezTo>
                          <a:cubicBezTo>
                            <a:pt x="635" y="107"/>
                            <a:pt x="646" y="118"/>
                            <a:pt x="657" y="129"/>
                          </a:cubicBezTo>
                          <a:cubicBezTo>
                            <a:pt x="661" y="142"/>
                            <a:pt x="678" y="160"/>
                            <a:pt x="690" y="168"/>
                          </a:cubicBezTo>
                          <a:cubicBezTo>
                            <a:pt x="694" y="180"/>
                            <a:pt x="706" y="191"/>
                            <a:pt x="717" y="198"/>
                          </a:cubicBezTo>
                          <a:cubicBezTo>
                            <a:pt x="721" y="211"/>
                            <a:pt x="733" y="222"/>
                            <a:pt x="741" y="234"/>
                          </a:cubicBezTo>
                          <a:cubicBezTo>
                            <a:pt x="743" y="237"/>
                            <a:pt x="747" y="243"/>
                            <a:pt x="747" y="243"/>
                          </a:cubicBezTo>
                          <a:cubicBezTo>
                            <a:pt x="753" y="267"/>
                            <a:pt x="745" y="243"/>
                            <a:pt x="759" y="267"/>
                          </a:cubicBezTo>
                          <a:cubicBezTo>
                            <a:pt x="773" y="291"/>
                            <a:pt x="775" y="317"/>
                            <a:pt x="792" y="339"/>
                          </a:cubicBezTo>
                          <a:cubicBezTo>
                            <a:pt x="807" y="383"/>
                            <a:pt x="822" y="453"/>
                            <a:pt x="855" y="486"/>
                          </a:cubicBezTo>
                          <a:cubicBezTo>
                            <a:pt x="859" y="507"/>
                            <a:pt x="868" y="526"/>
                            <a:pt x="876" y="546"/>
                          </a:cubicBezTo>
                          <a:cubicBezTo>
                            <a:pt x="880" y="556"/>
                            <a:pt x="885" y="576"/>
                            <a:pt x="885" y="576"/>
                          </a:cubicBezTo>
                          <a:cubicBezTo>
                            <a:pt x="882" y="588"/>
                            <a:pt x="885" y="589"/>
                            <a:pt x="873" y="594"/>
                          </a:cubicBezTo>
                          <a:cubicBezTo>
                            <a:pt x="867" y="597"/>
                            <a:pt x="855" y="600"/>
                            <a:pt x="855" y="600"/>
                          </a:cubicBezTo>
                          <a:cubicBezTo>
                            <a:pt x="845" y="599"/>
                            <a:pt x="833" y="602"/>
                            <a:pt x="825" y="597"/>
                          </a:cubicBezTo>
                          <a:cubicBezTo>
                            <a:pt x="820" y="594"/>
                            <a:pt x="823" y="585"/>
                            <a:pt x="822" y="579"/>
                          </a:cubicBezTo>
                          <a:cubicBezTo>
                            <a:pt x="818" y="564"/>
                            <a:pt x="812" y="549"/>
                            <a:pt x="807" y="534"/>
                          </a:cubicBezTo>
                          <a:cubicBezTo>
                            <a:pt x="795" y="499"/>
                            <a:pt x="776" y="468"/>
                            <a:pt x="756" y="438"/>
                          </a:cubicBezTo>
                          <a:cubicBezTo>
                            <a:pt x="748" y="427"/>
                            <a:pt x="743" y="412"/>
                            <a:pt x="732" y="405"/>
                          </a:cubicBezTo>
                          <a:cubicBezTo>
                            <a:pt x="728" y="392"/>
                            <a:pt x="721" y="388"/>
                            <a:pt x="714" y="378"/>
                          </a:cubicBezTo>
                          <a:cubicBezTo>
                            <a:pt x="701" y="360"/>
                            <a:pt x="688" y="339"/>
                            <a:pt x="675" y="321"/>
                          </a:cubicBezTo>
                          <a:cubicBezTo>
                            <a:pt x="665" y="308"/>
                            <a:pt x="662" y="294"/>
                            <a:pt x="648" y="285"/>
                          </a:cubicBezTo>
                          <a:cubicBezTo>
                            <a:pt x="641" y="274"/>
                            <a:pt x="641" y="268"/>
                            <a:pt x="630" y="261"/>
                          </a:cubicBezTo>
                          <a:cubicBezTo>
                            <a:pt x="617" y="242"/>
                            <a:pt x="598" y="226"/>
                            <a:pt x="579" y="213"/>
                          </a:cubicBezTo>
                          <a:cubicBezTo>
                            <a:pt x="564" y="321"/>
                            <a:pt x="576" y="458"/>
                            <a:pt x="612" y="567"/>
                          </a:cubicBezTo>
                          <a:cubicBezTo>
                            <a:pt x="611" y="604"/>
                            <a:pt x="613" y="641"/>
                            <a:pt x="609" y="678"/>
                          </a:cubicBezTo>
                          <a:cubicBezTo>
                            <a:pt x="608" y="684"/>
                            <a:pt x="578" y="694"/>
                            <a:pt x="573" y="696"/>
                          </a:cubicBezTo>
                          <a:cubicBezTo>
                            <a:pt x="533" y="716"/>
                            <a:pt x="491" y="729"/>
                            <a:pt x="447" y="735"/>
                          </a:cubicBezTo>
                          <a:cubicBezTo>
                            <a:pt x="388" y="734"/>
                            <a:pt x="329" y="735"/>
                            <a:pt x="270" y="732"/>
                          </a:cubicBezTo>
                          <a:cubicBezTo>
                            <a:pt x="262" y="732"/>
                            <a:pt x="246" y="726"/>
                            <a:pt x="246" y="726"/>
                          </a:cubicBezTo>
                          <a:cubicBezTo>
                            <a:pt x="228" y="714"/>
                            <a:pt x="173" y="700"/>
                            <a:pt x="150" y="696"/>
                          </a:cubicBezTo>
                          <a:cubicBezTo>
                            <a:pt x="137" y="646"/>
                            <a:pt x="153" y="591"/>
                            <a:pt x="123" y="546"/>
                          </a:cubicBezTo>
                          <a:cubicBezTo>
                            <a:pt x="118" y="522"/>
                            <a:pt x="109" y="479"/>
                            <a:pt x="96" y="459"/>
                          </a:cubicBezTo>
                          <a:cubicBezTo>
                            <a:pt x="93" y="445"/>
                            <a:pt x="90" y="431"/>
                            <a:pt x="87" y="417"/>
                          </a:cubicBezTo>
                          <a:cubicBezTo>
                            <a:pt x="86" y="383"/>
                            <a:pt x="87" y="349"/>
                            <a:pt x="84" y="315"/>
                          </a:cubicBezTo>
                          <a:cubicBezTo>
                            <a:pt x="83" y="301"/>
                            <a:pt x="83" y="343"/>
                            <a:pt x="81" y="357"/>
                          </a:cubicBezTo>
                          <a:cubicBezTo>
                            <a:pt x="79" y="377"/>
                            <a:pt x="68" y="400"/>
                            <a:pt x="63" y="420"/>
                          </a:cubicBezTo>
                          <a:cubicBezTo>
                            <a:pt x="55" y="451"/>
                            <a:pt x="43" y="481"/>
                            <a:pt x="36" y="513"/>
                          </a:cubicBezTo>
                          <a:cubicBezTo>
                            <a:pt x="28" y="548"/>
                            <a:pt x="26" y="587"/>
                            <a:pt x="15" y="621"/>
                          </a:cubicBezTo>
                          <a:cubicBezTo>
                            <a:pt x="13" y="633"/>
                            <a:pt x="12" y="645"/>
                            <a:pt x="9" y="657"/>
                          </a:cubicBezTo>
                          <a:cubicBezTo>
                            <a:pt x="7" y="664"/>
                            <a:pt x="0" y="675"/>
                            <a:pt x="0" y="675"/>
                          </a:cubicBezTo>
                        </a:path>
                      </a:pathLst>
                    </a:custGeom>
                    <a:noFill/>
                    <a:ln w="9525">
                      <a:solidFill>
                        <a:srgbClr val="000000"/>
                      </a:solidFill>
                      <a:round/>
                      <a:headEnd/>
                      <a:tailEnd/>
                    </a:ln>
                  </p:spPr>
                  <p:txBody>
                    <a:bodyPr/>
                    <a:lstStyle/>
                    <a:p>
                      <a:endParaRPr lang="ru-RU"/>
                    </a:p>
                  </p:txBody>
                </p:sp>
              </p:grpSp>
              <p:sp>
                <p:nvSpPr>
                  <p:cNvPr id="30801" name="Freeform 24"/>
                  <p:cNvSpPr>
                    <a:spLocks noChangeAspect="1"/>
                  </p:cNvSpPr>
                  <p:nvPr/>
                </p:nvSpPr>
                <p:spPr bwMode="auto">
                  <a:xfrm>
                    <a:off x="3591" y="4732"/>
                    <a:ext cx="360" cy="374"/>
                  </a:xfrm>
                  <a:custGeom>
                    <a:avLst/>
                    <a:gdLst>
                      <a:gd name="T0" fmla="*/ 261 w 360"/>
                      <a:gd name="T1" fmla="*/ 359 h 374"/>
                      <a:gd name="T2" fmla="*/ 204 w 360"/>
                      <a:gd name="T3" fmla="*/ 374 h 374"/>
                      <a:gd name="T4" fmla="*/ 120 w 360"/>
                      <a:gd name="T5" fmla="*/ 356 h 374"/>
                      <a:gd name="T6" fmla="*/ 48 w 360"/>
                      <a:gd name="T7" fmla="*/ 293 h 374"/>
                      <a:gd name="T8" fmla="*/ 27 w 360"/>
                      <a:gd name="T9" fmla="*/ 266 h 374"/>
                      <a:gd name="T10" fmla="*/ 21 w 360"/>
                      <a:gd name="T11" fmla="*/ 257 h 374"/>
                      <a:gd name="T12" fmla="*/ 15 w 360"/>
                      <a:gd name="T13" fmla="*/ 233 h 374"/>
                      <a:gd name="T14" fmla="*/ 12 w 360"/>
                      <a:gd name="T15" fmla="*/ 221 h 374"/>
                      <a:gd name="T16" fmla="*/ 66 w 360"/>
                      <a:gd name="T17" fmla="*/ 44 h 374"/>
                      <a:gd name="T18" fmla="*/ 117 w 360"/>
                      <a:gd name="T19" fmla="*/ 17 h 374"/>
                      <a:gd name="T20" fmla="*/ 204 w 360"/>
                      <a:gd name="T21" fmla="*/ 2 h 374"/>
                      <a:gd name="T22" fmla="*/ 285 w 360"/>
                      <a:gd name="T23" fmla="*/ 20 h 374"/>
                      <a:gd name="T24" fmla="*/ 294 w 360"/>
                      <a:gd name="T25" fmla="*/ 26 h 374"/>
                      <a:gd name="T26" fmla="*/ 303 w 360"/>
                      <a:gd name="T27" fmla="*/ 29 h 374"/>
                      <a:gd name="T28" fmla="*/ 321 w 360"/>
                      <a:gd name="T29" fmla="*/ 41 h 374"/>
                      <a:gd name="T30" fmla="*/ 345 w 360"/>
                      <a:gd name="T31" fmla="*/ 89 h 374"/>
                      <a:gd name="T32" fmla="*/ 354 w 360"/>
                      <a:gd name="T33" fmla="*/ 119 h 374"/>
                      <a:gd name="T34" fmla="*/ 360 w 360"/>
                      <a:gd name="T35" fmla="*/ 137 h 374"/>
                      <a:gd name="T36" fmla="*/ 306 w 360"/>
                      <a:gd name="T37" fmla="*/ 338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374"/>
                      <a:gd name="T59" fmla="*/ 360 w 360"/>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374">
                        <a:moveTo>
                          <a:pt x="261" y="359"/>
                        </a:moveTo>
                        <a:cubicBezTo>
                          <a:pt x="244" y="371"/>
                          <a:pt x="224" y="371"/>
                          <a:pt x="204" y="374"/>
                        </a:cubicBezTo>
                        <a:cubicBezTo>
                          <a:pt x="133" y="370"/>
                          <a:pt x="163" y="370"/>
                          <a:pt x="120" y="356"/>
                        </a:cubicBezTo>
                        <a:cubicBezTo>
                          <a:pt x="93" y="336"/>
                          <a:pt x="67" y="322"/>
                          <a:pt x="48" y="293"/>
                        </a:cubicBezTo>
                        <a:cubicBezTo>
                          <a:pt x="42" y="284"/>
                          <a:pt x="33" y="275"/>
                          <a:pt x="27" y="266"/>
                        </a:cubicBezTo>
                        <a:cubicBezTo>
                          <a:pt x="25" y="263"/>
                          <a:pt x="21" y="257"/>
                          <a:pt x="21" y="257"/>
                        </a:cubicBezTo>
                        <a:cubicBezTo>
                          <a:pt x="19" y="249"/>
                          <a:pt x="17" y="241"/>
                          <a:pt x="15" y="233"/>
                        </a:cubicBezTo>
                        <a:cubicBezTo>
                          <a:pt x="14" y="229"/>
                          <a:pt x="12" y="221"/>
                          <a:pt x="12" y="221"/>
                        </a:cubicBezTo>
                        <a:cubicBezTo>
                          <a:pt x="13" y="180"/>
                          <a:pt x="0" y="66"/>
                          <a:pt x="66" y="44"/>
                        </a:cubicBezTo>
                        <a:cubicBezTo>
                          <a:pt x="81" y="29"/>
                          <a:pt x="97" y="22"/>
                          <a:pt x="117" y="17"/>
                        </a:cubicBezTo>
                        <a:cubicBezTo>
                          <a:pt x="143" y="0"/>
                          <a:pt x="174" y="4"/>
                          <a:pt x="204" y="2"/>
                        </a:cubicBezTo>
                        <a:cubicBezTo>
                          <a:pt x="233" y="5"/>
                          <a:pt x="257" y="13"/>
                          <a:pt x="285" y="20"/>
                        </a:cubicBezTo>
                        <a:cubicBezTo>
                          <a:pt x="288" y="22"/>
                          <a:pt x="291" y="24"/>
                          <a:pt x="294" y="26"/>
                        </a:cubicBezTo>
                        <a:cubicBezTo>
                          <a:pt x="297" y="27"/>
                          <a:pt x="300" y="27"/>
                          <a:pt x="303" y="29"/>
                        </a:cubicBezTo>
                        <a:cubicBezTo>
                          <a:pt x="309" y="33"/>
                          <a:pt x="321" y="41"/>
                          <a:pt x="321" y="41"/>
                        </a:cubicBezTo>
                        <a:cubicBezTo>
                          <a:pt x="329" y="65"/>
                          <a:pt x="331" y="68"/>
                          <a:pt x="345" y="89"/>
                        </a:cubicBezTo>
                        <a:cubicBezTo>
                          <a:pt x="350" y="107"/>
                          <a:pt x="347" y="97"/>
                          <a:pt x="354" y="119"/>
                        </a:cubicBezTo>
                        <a:cubicBezTo>
                          <a:pt x="356" y="125"/>
                          <a:pt x="360" y="137"/>
                          <a:pt x="360" y="137"/>
                        </a:cubicBezTo>
                        <a:cubicBezTo>
                          <a:pt x="357" y="229"/>
                          <a:pt x="357" y="267"/>
                          <a:pt x="306" y="338"/>
                        </a:cubicBezTo>
                      </a:path>
                    </a:pathLst>
                  </a:custGeom>
                  <a:noFill/>
                  <a:ln w="9525">
                    <a:solidFill>
                      <a:srgbClr val="000000"/>
                    </a:solidFill>
                    <a:round/>
                    <a:headEnd/>
                    <a:tailEnd/>
                  </a:ln>
                </p:spPr>
                <p:txBody>
                  <a:bodyPr/>
                  <a:lstStyle/>
                  <a:p>
                    <a:endParaRPr lang="ru-RU"/>
                  </a:p>
                </p:txBody>
              </p:sp>
            </p:grpSp>
            <p:sp>
              <p:nvSpPr>
                <p:cNvPr id="30789" name="Freeform 25"/>
                <p:cNvSpPr>
                  <a:spLocks noChangeAspect="1"/>
                </p:cNvSpPr>
                <p:nvPr/>
              </p:nvSpPr>
              <p:spPr bwMode="auto">
                <a:xfrm>
                  <a:off x="3667" y="4875"/>
                  <a:ext cx="80" cy="42"/>
                </a:xfrm>
                <a:custGeom>
                  <a:avLst/>
                  <a:gdLst>
                    <a:gd name="T0" fmla="*/ 80 w 80"/>
                    <a:gd name="T1" fmla="*/ 24 h 42"/>
                    <a:gd name="T2" fmla="*/ 71 w 80"/>
                    <a:gd name="T3" fmla="*/ 6 h 42"/>
                    <a:gd name="T4" fmla="*/ 53 w 80"/>
                    <a:gd name="T5" fmla="*/ 0 h 42"/>
                    <a:gd name="T6" fmla="*/ 11 w 80"/>
                    <a:gd name="T7" fmla="*/ 3 h 42"/>
                    <a:gd name="T8" fmla="*/ 8 w 80"/>
                    <a:gd name="T9" fmla="*/ 33 h 42"/>
                    <a:gd name="T10" fmla="*/ 32 w 80"/>
                    <a:gd name="T11" fmla="*/ 42 h 42"/>
                    <a:gd name="T12" fmla="*/ 80 w 80"/>
                    <a:gd name="T13" fmla="*/ 24 h 42"/>
                    <a:gd name="T14" fmla="*/ 0 60000 65536"/>
                    <a:gd name="T15" fmla="*/ 0 60000 65536"/>
                    <a:gd name="T16" fmla="*/ 0 60000 65536"/>
                    <a:gd name="T17" fmla="*/ 0 60000 65536"/>
                    <a:gd name="T18" fmla="*/ 0 60000 65536"/>
                    <a:gd name="T19" fmla="*/ 0 60000 65536"/>
                    <a:gd name="T20" fmla="*/ 0 60000 65536"/>
                    <a:gd name="T21" fmla="*/ 0 w 80"/>
                    <a:gd name="T22" fmla="*/ 0 h 42"/>
                    <a:gd name="T23" fmla="*/ 80 w 8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2">
                      <a:moveTo>
                        <a:pt x="80" y="24"/>
                      </a:moveTo>
                      <a:cubicBezTo>
                        <a:pt x="76" y="18"/>
                        <a:pt x="76" y="10"/>
                        <a:pt x="71" y="6"/>
                      </a:cubicBezTo>
                      <a:cubicBezTo>
                        <a:pt x="66" y="2"/>
                        <a:pt x="53" y="0"/>
                        <a:pt x="53" y="0"/>
                      </a:cubicBezTo>
                      <a:cubicBezTo>
                        <a:pt x="39" y="1"/>
                        <a:pt x="25" y="0"/>
                        <a:pt x="11" y="3"/>
                      </a:cubicBezTo>
                      <a:cubicBezTo>
                        <a:pt x="0" y="6"/>
                        <a:pt x="8" y="32"/>
                        <a:pt x="8" y="33"/>
                      </a:cubicBezTo>
                      <a:cubicBezTo>
                        <a:pt x="11" y="40"/>
                        <a:pt x="28" y="41"/>
                        <a:pt x="32" y="42"/>
                      </a:cubicBezTo>
                      <a:cubicBezTo>
                        <a:pt x="76" y="38"/>
                        <a:pt x="55" y="40"/>
                        <a:pt x="80" y="24"/>
                      </a:cubicBezTo>
                      <a:close/>
                    </a:path>
                  </a:pathLst>
                </a:custGeom>
                <a:noFill/>
                <a:ln w="9525">
                  <a:solidFill>
                    <a:srgbClr val="000000"/>
                  </a:solidFill>
                  <a:round/>
                  <a:headEnd/>
                  <a:tailEnd/>
                </a:ln>
              </p:spPr>
              <p:txBody>
                <a:bodyPr/>
                <a:lstStyle/>
                <a:p>
                  <a:endParaRPr lang="ru-RU"/>
                </a:p>
              </p:txBody>
            </p:sp>
            <p:sp>
              <p:nvSpPr>
                <p:cNvPr id="30790" name="Freeform 26"/>
                <p:cNvSpPr>
                  <a:spLocks noChangeAspect="1"/>
                </p:cNvSpPr>
                <p:nvPr/>
              </p:nvSpPr>
              <p:spPr bwMode="auto">
                <a:xfrm>
                  <a:off x="3795" y="4878"/>
                  <a:ext cx="81" cy="42"/>
                </a:xfrm>
                <a:custGeom>
                  <a:avLst/>
                  <a:gdLst>
                    <a:gd name="T0" fmla="*/ 9 w 81"/>
                    <a:gd name="T1" fmla="*/ 27 h 42"/>
                    <a:gd name="T2" fmla="*/ 45 w 81"/>
                    <a:gd name="T3" fmla="*/ 6 h 42"/>
                    <a:gd name="T4" fmla="*/ 63 w 81"/>
                    <a:gd name="T5" fmla="*/ 0 h 42"/>
                    <a:gd name="T6" fmla="*/ 81 w 81"/>
                    <a:gd name="T7" fmla="*/ 24 h 42"/>
                    <a:gd name="T8" fmla="*/ 42 w 81"/>
                    <a:gd name="T9" fmla="*/ 42 h 42"/>
                    <a:gd name="T10" fmla="*/ 12 w 81"/>
                    <a:gd name="T11" fmla="*/ 36 h 42"/>
                    <a:gd name="T12" fmla="*/ 9 w 81"/>
                    <a:gd name="T13" fmla="*/ 27 h 42"/>
                    <a:gd name="T14" fmla="*/ 0 60000 65536"/>
                    <a:gd name="T15" fmla="*/ 0 60000 65536"/>
                    <a:gd name="T16" fmla="*/ 0 60000 65536"/>
                    <a:gd name="T17" fmla="*/ 0 60000 65536"/>
                    <a:gd name="T18" fmla="*/ 0 60000 65536"/>
                    <a:gd name="T19" fmla="*/ 0 60000 65536"/>
                    <a:gd name="T20" fmla="*/ 0 60000 65536"/>
                    <a:gd name="T21" fmla="*/ 0 w 81"/>
                    <a:gd name="T22" fmla="*/ 0 h 42"/>
                    <a:gd name="T23" fmla="*/ 81 w 8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2">
                      <a:moveTo>
                        <a:pt x="9" y="27"/>
                      </a:moveTo>
                      <a:cubicBezTo>
                        <a:pt x="21" y="15"/>
                        <a:pt x="28" y="12"/>
                        <a:pt x="45" y="6"/>
                      </a:cubicBezTo>
                      <a:cubicBezTo>
                        <a:pt x="51" y="4"/>
                        <a:pt x="63" y="0"/>
                        <a:pt x="63" y="0"/>
                      </a:cubicBezTo>
                      <a:cubicBezTo>
                        <a:pt x="77" y="5"/>
                        <a:pt x="78" y="10"/>
                        <a:pt x="81" y="24"/>
                      </a:cubicBezTo>
                      <a:cubicBezTo>
                        <a:pt x="76" y="40"/>
                        <a:pt x="57" y="39"/>
                        <a:pt x="42" y="42"/>
                      </a:cubicBezTo>
                      <a:cubicBezTo>
                        <a:pt x="32" y="41"/>
                        <a:pt x="20" y="42"/>
                        <a:pt x="12" y="36"/>
                      </a:cubicBezTo>
                      <a:cubicBezTo>
                        <a:pt x="0" y="26"/>
                        <a:pt x="4" y="27"/>
                        <a:pt x="9" y="27"/>
                      </a:cubicBezTo>
                      <a:close/>
                    </a:path>
                  </a:pathLst>
                </a:custGeom>
                <a:noFill/>
                <a:ln w="9525">
                  <a:solidFill>
                    <a:srgbClr val="000000"/>
                  </a:solidFill>
                  <a:round/>
                  <a:headEnd/>
                  <a:tailEnd/>
                </a:ln>
              </p:spPr>
              <p:txBody>
                <a:bodyPr/>
                <a:lstStyle/>
                <a:p>
                  <a:endParaRPr lang="ru-RU"/>
                </a:p>
              </p:txBody>
            </p:sp>
            <p:sp>
              <p:nvSpPr>
                <p:cNvPr id="30791" name="Freeform 27"/>
                <p:cNvSpPr>
                  <a:spLocks noChangeAspect="1"/>
                </p:cNvSpPr>
                <p:nvPr/>
              </p:nvSpPr>
              <p:spPr bwMode="auto">
                <a:xfrm>
                  <a:off x="3729" y="4992"/>
                  <a:ext cx="132" cy="54"/>
                </a:xfrm>
                <a:custGeom>
                  <a:avLst/>
                  <a:gdLst>
                    <a:gd name="T0" fmla="*/ 132 w 132"/>
                    <a:gd name="T1" fmla="*/ 0 h 54"/>
                    <a:gd name="T2" fmla="*/ 117 w 132"/>
                    <a:gd name="T3" fmla="*/ 27 h 54"/>
                    <a:gd name="T4" fmla="*/ 60 w 132"/>
                    <a:gd name="T5" fmla="*/ 54 h 54"/>
                    <a:gd name="T6" fmla="*/ 15 w 132"/>
                    <a:gd name="T7" fmla="*/ 51 h 54"/>
                    <a:gd name="T8" fmla="*/ 0 w 132"/>
                    <a:gd name="T9" fmla="*/ 33 h 54"/>
                    <a:gd name="T10" fmla="*/ 0 60000 65536"/>
                    <a:gd name="T11" fmla="*/ 0 60000 65536"/>
                    <a:gd name="T12" fmla="*/ 0 60000 65536"/>
                    <a:gd name="T13" fmla="*/ 0 60000 65536"/>
                    <a:gd name="T14" fmla="*/ 0 60000 65536"/>
                    <a:gd name="T15" fmla="*/ 0 w 132"/>
                    <a:gd name="T16" fmla="*/ 0 h 54"/>
                    <a:gd name="T17" fmla="*/ 132 w 132"/>
                    <a:gd name="T18" fmla="*/ 54 h 54"/>
                  </a:gdLst>
                  <a:ahLst/>
                  <a:cxnLst>
                    <a:cxn ang="T10">
                      <a:pos x="T0" y="T1"/>
                    </a:cxn>
                    <a:cxn ang="T11">
                      <a:pos x="T2" y="T3"/>
                    </a:cxn>
                    <a:cxn ang="T12">
                      <a:pos x="T4" y="T5"/>
                    </a:cxn>
                    <a:cxn ang="T13">
                      <a:pos x="T6" y="T7"/>
                    </a:cxn>
                    <a:cxn ang="T14">
                      <a:pos x="T8" y="T9"/>
                    </a:cxn>
                  </a:cxnLst>
                  <a:rect l="T15" t="T16" r="T17" b="T18"/>
                  <a:pathLst>
                    <a:path w="132" h="54">
                      <a:moveTo>
                        <a:pt x="132" y="0"/>
                      </a:moveTo>
                      <a:cubicBezTo>
                        <a:pt x="127" y="8"/>
                        <a:pt x="124" y="21"/>
                        <a:pt x="117" y="27"/>
                      </a:cubicBezTo>
                      <a:cubicBezTo>
                        <a:pt x="100" y="42"/>
                        <a:pt x="81" y="49"/>
                        <a:pt x="60" y="54"/>
                      </a:cubicBezTo>
                      <a:cubicBezTo>
                        <a:pt x="45" y="53"/>
                        <a:pt x="30" y="54"/>
                        <a:pt x="15" y="51"/>
                      </a:cubicBezTo>
                      <a:cubicBezTo>
                        <a:pt x="7" y="49"/>
                        <a:pt x="0" y="33"/>
                        <a:pt x="0" y="33"/>
                      </a:cubicBezTo>
                    </a:path>
                  </a:pathLst>
                </a:custGeom>
                <a:noFill/>
                <a:ln w="9525">
                  <a:solidFill>
                    <a:srgbClr val="000000"/>
                  </a:solidFill>
                  <a:round/>
                  <a:headEnd/>
                  <a:tailEnd/>
                </a:ln>
              </p:spPr>
              <p:txBody>
                <a:bodyPr/>
                <a:lstStyle/>
                <a:p>
                  <a:endParaRPr lang="ru-RU"/>
                </a:p>
              </p:txBody>
            </p:sp>
            <p:sp>
              <p:nvSpPr>
                <p:cNvPr id="30792" name="Freeform 28"/>
                <p:cNvSpPr>
                  <a:spLocks noChangeAspect="1"/>
                </p:cNvSpPr>
                <p:nvPr/>
              </p:nvSpPr>
              <p:spPr bwMode="auto">
                <a:xfrm>
                  <a:off x="3760" y="5265"/>
                  <a:ext cx="53" cy="54"/>
                </a:xfrm>
                <a:custGeom>
                  <a:avLst/>
                  <a:gdLst>
                    <a:gd name="T0" fmla="*/ 32 w 53"/>
                    <a:gd name="T1" fmla="*/ 0 h 54"/>
                    <a:gd name="T2" fmla="*/ 5 w 53"/>
                    <a:gd name="T3" fmla="*/ 21 h 54"/>
                    <a:gd name="T4" fmla="*/ 20 w 53"/>
                    <a:gd name="T5" fmla="*/ 54 h 54"/>
                    <a:gd name="T6" fmla="*/ 53 w 53"/>
                    <a:gd name="T7" fmla="*/ 36 h 54"/>
                    <a:gd name="T8" fmla="*/ 35 w 53"/>
                    <a:gd name="T9" fmla="*/ 9 h 54"/>
                    <a:gd name="T10" fmla="*/ 32 w 53"/>
                    <a:gd name="T11" fmla="*/ 0 h 54"/>
                    <a:gd name="T12" fmla="*/ 0 60000 65536"/>
                    <a:gd name="T13" fmla="*/ 0 60000 65536"/>
                    <a:gd name="T14" fmla="*/ 0 60000 65536"/>
                    <a:gd name="T15" fmla="*/ 0 60000 65536"/>
                    <a:gd name="T16" fmla="*/ 0 60000 65536"/>
                    <a:gd name="T17" fmla="*/ 0 60000 65536"/>
                    <a:gd name="T18" fmla="*/ 0 w 53"/>
                    <a:gd name="T19" fmla="*/ 0 h 54"/>
                    <a:gd name="T20" fmla="*/ 53 w 5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3" h="54">
                      <a:moveTo>
                        <a:pt x="32" y="0"/>
                      </a:moveTo>
                      <a:cubicBezTo>
                        <a:pt x="10" y="14"/>
                        <a:pt x="19" y="7"/>
                        <a:pt x="5" y="21"/>
                      </a:cubicBezTo>
                      <a:cubicBezTo>
                        <a:pt x="0" y="36"/>
                        <a:pt x="4" y="49"/>
                        <a:pt x="20" y="54"/>
                      </a:cubicBezTo>
                      <a:cubicBezTo>
                        <a:pt x="38" y="51"/>
                        <a:pt x="43" y="51"/>
                        <a:pt x="53" y="36"/>
                      </a:cubicBezTo>
                      <a:cubicBezTo>
                        <a:pt x="50" y="22"/>
                        <a:pt x="47" y="17"/>
                        <a:pt x="35" y="9"/>
                      </a:cubicBezTo>
                      <a:cubicBezTo>
                        <a:pt x="18" y="13"/>
                        <a:pt x="21" y="15"/>
                        <a:pt x="32" y="0"/>
                      </a:cubicBezTo>
                      <a:close/>
                    </a:path>
                  </a:pathLst>
                </a:custGeom>
                <a:noFill/>
                <a:ln w="9525">
                  <a:solidFill>
                    <a:srgbClr val="000000"/>
                  </a:solidFill>
                  <a:round/>
                  <a:headEnd/>
                  <a:tailEnd/>
                </a:ln>
              </p:spPr>
              <p:txBody>
                <a:bodyPr/>
                <a:lstStyle/>
                <a:p>
                  <a:endParaRPr lang="ru-RU"/>
                </a:p>
              </p:txBody>
            </p:sp>
            <p:sp>
              <p:nvSpPr>
                <p:cNvPr id="30793" name="Freeform 29"/>
                <p:cNvSpPr>
                  <a:spLocks noChangeAspect="1"/>
                </p:cNvSpPr>
                <p:nvPr/>
              </p:nvSpPr>
              <p:spPr bwMode="auto">
                <a:xfrm>
                  <a:off x="3780" y="5394"/>
                  <a:ext cx="51" cy="60"/>
                </a:xfrm>
                <a:custGeom>
                  <a:avLst/>
                  <a:gdLst>
                    <a:gd name="T0" fmla="*/ 27 w 51"/>
                    <a:gd name="T1" fmla="*/ 0 h 60"/>
                    <a:gd name="T2" fmla="*/ 0 w 51"/>
                    <a:gd name="T3" fmla="*/ 30 h 60"/>
                    <a:gd name="T4" fmla="*/ 18 w 51"/>
                    <a:gd name="T5" fmla="*/ 60 h 60"/>
                    <a:gd name="T6" fmla="*/ 51 w 51"/>
                    <a:gd name="T7" fmla="*/ 39 h 60"/>
                    <a:gd name="T8" fmla="*/ 36 w 51"/>
                    <a:gd name="T9" fmla="*/ 15 h 60"/>
                    <a:gd name="T10" fmla="*/ 6 w 51"/>
                    <a:gd name="T11" fmla="*/ 18 h 60"/>
                    <a:gd name="T12" fmla="*/ 0 60000 65536"/>
                    <a:gd name="T13" fmla="*/ 0 60000 65536"/>
                    <a:gd name="T14" fmla="*/ 0 60000 65536"/>
                    <a:gd name="T15" fmla="*/ 0 60000 65536"/>
                    <a:gd name="T16" fmla="*/ 0 60000 65536"/>
                    <a:gd name="T17" fmla="*/ 0 60000 65536"/>
                    <a:gd name="T18" fmla="*/ 0 w 51"/>
                    <a:gd name="T19" fmla="*/ 0 h 60"/>
                    <a:gd name="T20" fmla="*/ 51 w 51"/>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1" h="60">
                      <a:moveTo>
                        <a:pt x="27" y="0"/>
                      </a:moveTo>
                      <a:cubicBezTo>
                        <a:pt x="11" y="11"/>
                        <a:pt x="6" y="12"/>
                        <a:pt x="0" y="30"/>
                      </a:cubicBezTo>
                      <a:cubicBezTo>
                        <a:pt x="3" y="46"/>
                        <a:pt x="5" y="51"/>
                        <a:pt x="18" y="60"/>
                      </a:cubicBezTo>
                      <a:cubicBezTo>
                        <a:pt x="42" y="57"/>
                        <a:pt x="44" y="60"/>
                        <a:pt x="51" y="39"/>
                      </a:cubicBezTo>
                      <a:cubicBezTo>
                        <a:pt x="48" y="26"/>
                        <a:pt x="49" y="19"/>
                        <a:pt x="36" y="15"/>
                      </a:cubicBezTo>
                      <a:cubicBezTo>
                        <a:pt x="10" y="18"/>
                        <a:pt x="20" y="18"/>
                        <a:pt x="6" y="18"/>
                      </a:cubicBezTo>
                    </a:path>
                  </a:pathLst>
                </a:custGeom>
                <a:noFill/>
                <a:ln w="9525">
                  <a:solidFill>
                    <a:srgbClr val="000000"/>
                  </a:solidFill>
                  <a:round/>
                  <a:headEnd/>
                  <a:tailEnd/>
                </a:ln>
              </p:spPr>
              <p:txBody>
                <a:bodyPr/>
                <a:lstStyle/>
                <a:p>
                  <a:endParaRPr lang="ru-RU"/>
                </a:p>
              </p:txBody>
            </p:sp>
            <p:sp>
              <p:nvSpPr>
                <p:cNvPr id="30794" name="Freeform 30"/>
                <p:cNvSpPr>
                  <a:spLocks noChangeAspect="1"/>
                </p:cNvSpPr>
                <p:nvPr/>
              </p:nvSpPr>
              <p:spPr bwMode="auto">
                <a:xfrm>
                  <a:off x="3813" y="5526"/>
                  <a:ext cx="55" cy="51"/>
                </a:xfrm>
                <a:custGeom>
                  <a:avLst/>
                  <a:gdLst>
                    <a:gd name="T0" fmla="*/ 12 w 55"/>
                    <a:gd name="T1" fmla="*/ 3 h 51"/>
                    <a:gd name="T2" fmla="*/ 0 w 55"/>
                    <a:gd name="T3" fmla="*/ 36 h 51"/>
                    <a:gd name="T4" fmla="*/ 3 w 55"/>
                    <a:gd name="T5" fmla="*/ 45 h 51"/>
                    <a:gd name="T6" fmla="*/ 21 w 55"/>
                    <a:gd name="T7" fmla="*/ 51 h 51"/>
                    <a:gd name="T8" fmla="*/ 36 w 55"/>
                    <a:gd name="T9" fmla="*/ 18 h 51"/>
                    <a:gd name="T10" fmla="*/ 0 w 55"/>
                    <a:gd name="T11" fmla="*/ 18 h 51"/>
                    <a:gd name="T12" fmla="*/ 0 60000 65536"/>
                    <a:gd name="T13" fmla="*/ 0 60000 65536"/>
                    <a:gd name="T14" fmla="*/ 0 60000 65536"/>
                    <a:gd name="T15" fmla="*/ 0 60000 65536"/>
                    <a:gd name="T16" fmla="*/ 0 60000 65536"/>
                    <a:gd name="T17" fmla="*/ 0 60000 65536"/>
                    <a:gd name="T18" fmla="*/ 0 w 55"/>
                    <a:gd name="T19" fmla="*/ 0 h 51"/>
                    <a:gd name="T20" fmla="*/ 55 w 5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55" h="51">
                      <a:moveTo>
                        <a:pt x="12" y="3"/>
                      </a:moveTo>
                      <a:cubicBezTo>
                        <a:pt x="6" y="14"/>
                        <a:pt x="4" y="24"/>
                        <a:pt x="0" y="36"/>
                      </a:cubicBezTo>
                      <a:cubicBezTo>
                        <a:pt x="1" y="39"/>
                        <a:pt x="0" y="43"/>
                        <a:pt x="3" y="45"/>
                      </a:cubicBezTo>
                      <a:cubicBezTo>
                        <a:pt x="8" y="49"/>
                        <a:pt x="21" y="51"/>
                        <a:pt x="21" y="51"/>
                      </a:cubicBezTo>
                      <a:cubicBezTo>
                        <a:pt x="46" y="47"/>
                        <a:pt x="55" y="37"/>
                        <a:pt x="36" y="18"/>
                      </a:cubicBezTo>
                      <a:cubicBezTo>
                        <a:pt x="30" y="0"/>
                        <a:pt x="11" y="7"/>
                        <a:pt x="0" y="18"/>
                      </a:cubicBezTo>
                    </a:path>
                  </a:pathLst>
                </a:custGeom>
                <a:noFill/>
                <a:ln w="9525">
                  <a:solidFill>
                    <a:srgbClr val="000000"/>
                  </a:solidFill>
                  <a:round/>
                  <a:headEnd/>
                  <a:tailEnd/>
                </a:ln>
              </p:spPr>
              <p:txBody>
                <a:bodyPr/>
                <a:lstStyle/>
                <a:p>
                  <a:endParaRPr lang="ru-RU"/>
                </a:p>
              </p:txBody>
            </p:sp>
            <p:sp>
              <p:nvSpPr>
                <p:cNvPr id="30795" name="Freeform 31"/>
                <p:cNvSpPr>
                  <a:spLocks noChangeAspect="1"/>
                </p:cNvSpPr>
                <p:nvPr/>
              </p:nvSpPr>
              <p:spPr bwMode="auto">
                <a:xfrm>
                  <a:off x="3798" y="5655"/>
                  <a:ext cx="61" cy="54"/>
                </a:xfrm>
                <a:custGeom>
                  <a:avLst/>
                  <a:gdLst>
                    <a:gd name="T0" fmla="*/ 33 w 61"/>
                    <a:gd name="T1" fmla="*/ 0 h 54"/>
                    <a:gd name="T2" fmla="*/ 6 w 61"/>
                    <a:gd name="T3" fmla="*/ 12 h 54"/>
                    <a:gd name="T4" fmla="*/ 15 w 61"/>
                    <a:gd name="T5" fmla="*/ 54 h 54"/>
                    <a:gd name="T6" fmla="*/ 36 w 61"/>
                    <a:gd name="T7" fmla="*/ 51 h 54"/>
                    <a:gd name="T8" fmla="*/ 54 w 61"/>
                    <a:gd name="T9" fmla="*/ 39 h 54"/>
                    <a:gd name="T10" fmla="*/ 33 w 61"/>
                    <a:gd name="T11" fmla="*/ 0 h 54"/>
                    <a:gd name="T12" fmla="*/ 0 60000 65536"/>
                    <a:gd name="T13" fmla="*/ 0 60000 65536"/>
                    <a:gd name="T14" fmla="*/ 0 60000 65536"/>
                    <a:gd name="T15" fmla="*/ 0 60000 65536"/>
                    <a:gd name="T16" fmla="*/ 0 60000 65536"/>
                    <a:gd name="T17" fmla="*/ 0 60000 65536"/>
                    <a:gd name="T18" fmla="*/ 0 w 61"/>
                    <a:gd name="T19" fmla="*/ 0 h 54"/>
                    <a:gd name="T20" fmla="*/ 61 w 61"/>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61" h="54">
                      <a:moveTo>
                        <a:pt x="33" y="0"/>
                      </a:moveTo>
                      <a:cubicBezTo>
                        <a:pt x="23" y="3"/>
                        <a:pt x="16" y="9"/>
                        <a:pt x="6" y="12"/>
                      </a:cubicBezTo>
                      <a:cubicBezTo>
                        <a:pt x="0" y="29"/>
                        <a:pt x="0" y="44"/>
                        <a:pt x="15" y="54"/>
                      </a:cubicBezTo>
                      <a:cubicBezTo>
                        <a:pt x="22" y="53"/>
                        <a:pt x="29" y="54"/>
                        <a:pt x="36" y="51"/>
                      </a:cubicBezTo>
                      <a:cubicBezTo>
                        <a:pt x="43" y="48"/>
                        <a:pt x="54" y="39"/>
                        <a:pt x="54" y="39"/>
                      </a:cubicBezTo>
                      <a:cubicBezTo>
                        <a:pt x="61" y="19"/>
                        <a:pt x="46" y="13"/>
                        <a:pt x="33" y="0"/>
                      </a:cubicBezTo>
                      <a:close/>
                    </a:path>
                  </a:pathLst>
                </a:custGeom>
                <a:noFill/>
                <a:ln w="9525">
                  <a:solidFill>
                    <a:srgbClr val="000000"/>
                  </a:solidFill>
                  <a:round/>
                  <a:headEnd/>
                  <a:tailEnd/>
                </a:ln>
              </p:spPr>
              <p:txBody>
                <a:bodyPr/>
                <a:lstStyle/>
                <a:p>
                  <a:endParaRPr lang="ru-RU"/>
                </a:p>
              </p:txBody>
            </p:sp>
            <p:sp>
              <p:nvSpPr>
                <p:cNvPr id="30796" name="Freeform 32"/>
                <p:cNvSpPr>
                  <a:spLocks noChangeAspect="1"/>
                </p:cNvSpPr>
                <p:nvPr/>
              </p:nvSpPr>
              <p:spPr bwMode="auto">
                <a:xfrm>
                  <a:off x="3301" y="5745"/>
                  <a:ext cx="169" cy="210"/>
                </a:xfrm>
                <a:custGeom>
                  <a:avLst/>
                  <a:gdLst>
                    <a:gd name="T0" fmla="*/ 104 w 169"/>
                    <a:gd name="T1" fmla="*/ 6 h 210"/>
                    <a:gd name="T2" fmla="*/ 50 w 169"/>
                    <a:gd name="T3" fmla="*/ 18 h 210"/>
                    <a:gd name="T4" fmla="*/ 23 w 169"/>
                    <a:gd name="T5" fmla="*/ 27 h 210"/>
                    <a:gd name="T6" fmla="*/ 86 w 169"/>
                    <a:gd name="T7" fmla="*/ 48 h 210"/>
                    <a:gd name="T8" fmla="*/ 32 w 169"/>
                    <a:gd name="T9" fmla="*/ 108 h 210"/>
                    <a:gd name="T10" fmla="*/ 62 w 169"/>
                    <a:gd name="T11" fmla="*/ 108 h 210"/>
                    <a:gd name="T12" fmla="*/ 74 w 169"/>
                    <a:gd name="T13" fmla="*/ 90 h 210"/>
                    <a:gd name="T14" fmla="*/ 77 w 169"/>
                    <a:gd name="T15" fmla="*/ 81 h 210"/>
                    <a:gd name="T16" fmla="*/ 50 w 169"/>
                    <a:gd name="T17" fmla="*/ 129 h 210"/>
                    <a:gd name="T18" fmla="*/ 41 w 169"/>
                    <a:gd name="T19" fmla="*/ 156 h 210"/>
                    <a:gd name="T20" fmla="*/ 68 w 169"/>
                    <a:gd name="T21" fmla="*/ 153 h 210"/>
                    <a:gd name="T22" fmla="*/ 83 w 169"/>
                    <a:gd name="T23" fmla="*/ 135 h 210"/>
                    <a:gd name="T24" fmla="*/ 98 w 169"/>
                    <a:gd name="T25" fmla="*/ 108 h 210"/>
                    <a:gd name="T26" fmla="*/ 98 w 169"/>
                    <a:gd name="T27" fmla="*/ 207 h 210"/>
                    <a:gd name="T28" fmla="*/ 101 w 169"/>
                    <a:gd name="T29" fmla="*/ 198 h 210"/>
                    <a:gd name="T30" fmla="*/ 104 w 169"/>
                    <a:gd name="T31" fmla="*/ 186 h 210"/>
                    <a:gd name="T32" fmla="*/ 116 w 169"/>
                    <a:gd name="T33" fmla="*/ 159 h 210"/>
                    <a:gd name="T34" fmla="*/ 125 w 169"/>
                    <a:gd name="T35" fmla="*/ 132 h 210"/>
                    <a:gd name="T36" fmla="*/ 134 w 169"/>
                    <a:gd name="T37" fmla="*/ 162 h 210"/>
                    <a:gd name="T38" fmla="*/ 152 w 169"/>
                    <a:gd name="T39" fmla="*/ 174 h 210"/>
                    <a:gd name="T40" fmla="*/ 161 w 169"/>
                    <a:gd name="T41" fmla="*/ 147 h 210"/>
                    <a:gd name="T42" fmla="*/ 164 w 169"/>
                    <a:gd name="T43" fmla="*/ 138 h 210"/>
                    <a:gd name="T44" fmla="*/ 161 w 169"/>
                    <a:gd name="T45" fmla="*/ 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210"/>
                    <a:gd name="T71" fmla="*/ 169 w 169"/>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210">
                      <a:moveTo>
                        <a:pt x="104" y="6"/>
                      </a:moveTo>
                      <a:cubicBezTo>
                        <a:pt x="86" y="12"/>
                        <a:pt x="68" y="12"/>
                        <a:pt x="50" y="18"/>
                      </a:cubicBezTo>
                      <a:cubicBezTo>
                        <a:pt x="41" y="21"/>
                        <a:pt x="23" y="27"/>
                        <a:pt x="23" y="27"/>
                      </a:cubicBezTo>
                      <a:cubicBezTo>
                        <a:pt x="0" y="62"/>
                        <a:pt x="65" y="47"/>
                        <a:pt x="86" y="48"/>
                      </a:cubicBezTo>
                      <a:cubicBezTo>
                        <a:pt x="53" y="59"/>
                        <a:pt x="55" y="85"/>
                        <a:pt x="32" y="108"/>
                      </a:cubicBezTo>
                      <a:cubicBezTo>
                        <a:pt x="23" y="134"/>
                        <a:pt x="54" y="117"/>
                        <a:pt x="62" y="108"/>
                      </a:cubicBezTo>
                      <a:cubicBezTo>
                        <a:pt x="67" y="103"/>
                        <a:pt x="70" y="96"/>
                        <a:pt x="74" y="90"/>
                      </a:cubicBezTo>
                      <a:cubicBezTo>
                        <a:pt x="76" y="87"/>
                        <a:pt x="77" y="78"/>
                        <a:pt x="77" y="81"/>
                      </a:cubicBezTo>
                      <a:cubicBezTo>
                        <a:pt x="77" y="101"/>
                        <a:pt x="56" y="112"/>
                        <a:pt x="50" y="129"/>
                      </a:cubicBezTo>
                      <a:cubicBezTo>
                        <a:pt x="47" y="138"/>
                        <a:pt x="41" y="156"/>
                        <a:pt x="41" y="156"/>
                      </a:cubicBezTo>
                      <a:cubicBezTo>
                        <a:pt x="47" y="187"/>
                        <a:pt x="53" y="163"/>
                        <a:pt x="68" y="153"/>
                      </a:cubicBezTo>
                      <a:cubicBezTo>
                        <a:pt x="72" y="147"/>
                        <a:pt x="79" y="142"/>
                        <a:pt x="83" y="135"/>
                      </a:cubicBezTo>
                      <a:cubicBezTo>
                        <a:pt x="101" y="102"/>
                        <a:pt x="77" y="129"/>
                        <a:pt x="98" y="108"/>
                      </a:cubicBezTo>
                      <a:cubicBezTo>
                        <a:pt x="88" y="146"/>
                        <a:pt x="92" y="128"/>
                        <a:pt x="98" y="207"/>
                      </a:cubicBezTo>
                      <a:cubicBezTo>
                        <a:pt x="98" y="210"/>
                        <a:pt x="100" y="201"/>
                        <a:pt x="101" y="198"/>
                      </a:cubicBezTo>
                      <a:cubicBezTo>
                        <a:pt x="102" y="194"/>
                        <a:pt x="103" y="190"/>
                        <a:pt x="104" y="186"/>
                      </a:cubicBezTo>
                      <a:cubicBezTo>
                        <a:pt x="120" y="131"/>
                        <a:pt x="101" y="192"/>
                        <a:pt x="116" y="159"/>
                      </a:cubicBezTo>
                      <a:cubicBezTo>
                        <a:pt x="120" y="150"/>
                        <a:pt x="125" y="132"/>
                        <a:pt x="125" y="132"/>
                      </a:cubicBezTo>
                      <a:cubicBezTo>
                        <a:pt x="128" y="140"/>
                        <a:pt x="128" y="156"/>
                        <a:pt x="134" y="162"/>
                      </a:cubicBezTo>
                      <a:cubicBezTo>
                        <a:pt x="139" y="167"/>
                        <a:pt x="152" y="174"/>
                        <a:pt x="152" y="174"/>
                      </a:cubicBezTo>
                      <a:cubicBezTo>
                        <a:pt x="155" y="165"/>
                        <a:pt x="158" y="156"/>
                        <a:pt x="161" y="147"/>
                      </a:cubicBezTo>
                      <a:cubicBezTo>
                        <a:pt x="162" y="144"/>
                        <a:pt x="164" y="138"/>
                        <a:pt x="164" y="138"/>
                      </a:cubicBezTo>
                      <a:cubicBezTo>
                        <a:pt x="169" y="92"/>
                        <a:pt x="161" y="46"/>
                        <a:pt x="161" y="0"/>
                      </a:cubicBezTo>
                    </a:path>
                  </a:pathLst>
                </a:custGeom>
                <a:noFill/>
                <a:ln w="9525">
                  <a:solidFill>
                    <a:srgbClr val="000000"/>
                  </a:solidFill>
                  <a:round/>
                  <a:headEnd/>
                  <a:tailEnd/>
                </a:ln>
              </p:spPr>
              <p:txBody>
                <a:bodyPr/>
                <a:lstStyle/>
                <a:p>
                  <a:endParaRPr lang="ru-RU"/>
                </a:p>
              </p:txBody>
            </p:sp>
            <p:sp>
              <p:nvSpPr>
                <p:cNvPr id="30797" name="Freeform 33"/>
                <p:cNvSpPr>
                  <a:spLocks noChangeAspect="1"/>
                </p:cNvSpPr>
                <p:nvPr/>
              </p:nvSpPr>
              <p:spPr bwMode="auto">
                <a:xfrm>
                  <a:off x="4242" y="5661"/>
                  <a:ext cx="195" cy="206"/>
                </a:xfrm>
                <a:custGeom>
                  <a:avLst/>
                  <a:gdLst>
                    <a:gd name="T0" fmla="*/ 36 w 195"/>
                    <a:gd name="T1" fmla="*/ 30 h 206"/>
                    <a:gd name="T2" fmla="*/ 51 w 195"/>
                    <a:gd name="T3" fmla="*/ 198 h 206"/>
                    <a:gd name="T4" fmla="*/ 63 w 195"/>
                    <a:gd name="T5" fmla="*/ 144 h 206"/>
                    <a:gd name="T6" fmla="*/ 87 w 195"/>
                    <a:gd name="T7" fmla="*/ 198 h 206"/>
                    <a:gd name="T8" fmla="*/ 99 w 195"/>
                    <a:gd name="T9" fmla="*/ 90 h 206"/>
                    <a:gd name="T10" fmla="*/ 138 w 195"/>
                    <a:gd name="T11" fmla="*/ 186 h 206"/>
                    <a:gd name="T12" fmla="*/ 135 w 195"/>
                    <a:gd name="T13" fmla="*/ 84 h 206"/>
                    <a:gd name="T14" fmla="*/ 123 w 195"/>
                    <a:gd name="T15" fmla="*/ 54 h 206"/>
                    <a:gd name="T16" fmla="*/ 126 w 195"/>
                    <a:gd name="T17" fmla="*/ 63 h 206"/>
                    <a:gd name="T18" fmla="*/ 132 w 195"/>
                    <a:gd name="T19" fmla="*/ 87 h 206"/>
                    <a:gd name="T20" fmla="*/ 171 w 195"/>
                    <a:gd name="T21" fmla="*/ 126 h 206"/>
                    <a:gd name="T22" fmla="*/ 177 w 195"/>
                    <a:gd name="T23" fmla="*/ 117 h 206"/>
                    <a:gd name="T24" fmla="*/ 171 w 195"/>
                    <a:gd name="T25" fmla="*/ 108 h 206"/>
                    <a:gd name="T26" fmla="*/ 165 w 195"/>
                    <a:gd name="T27" fmla="*/ 84 h 206"/>
                    <a:gd name="T28" fmla="*/ 153 w 195"/>
                    <a:gd name="T29" fmla="*/ 66 h 206"/>
                    <a:gd name="T30" fmla="*/ 195 w 195"/>
                    <a:gd name="T31" fmla="*/ 42 h 206"/>
                    <a:gd name="T32" fmla="*/ 165 w 195"/>
                    <a:gd name="T33" fmla="*/ 0 h 206"/>
                    <a:gd name="T34" fmla="*/ 99 w 195"/>
                    <a:gd name="T35" fmla="*/ 12 h 2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5"/>
                    <a:gd name="T55" fmla="*/ 0 h 206"/>
                    <a:gd name="T56" fmla="*/ 195 w 195"/>
                    <a:gd name="T57" fmla="*/ 206 h 2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5" h="206">
                      <a:moveTo>
                        <a:pt x="36" y="30"/>
                      </a:moveTo>
                      <a:cubicBezTo>
                        <a:pt x="54" y="85"/>
                        <a:pt x="0" y="164"/>
                        <a:pt x="51" y="198"/>
                      </a:cubicBezTo>
                      <a:cubicBezTo>
                        <a:pt x="55" y="96"/>
                        <a:pt x="56" y="87"/>
                        <a:pt x="63" y="144"/>
                      </a:cubicBezTo>
                      <a:cubicBezTo>
                        <a:pt x="65" y="176"/>
                        <a:pt x="53" y="206"/>
                        <a:pt x="87" y="198"/>
                      </a:cubicBezTo>
                      <a:cubicBezTo>
                        <a:pt x="90" y="162"/>
                        <a:pt x="95" y="126"/>
                        <a:pt x="99" y="90"/>
                      </a:cubicBezTo>
                      <a:cubicBezTo>
                        <a:pt x="114" y="120"/>
                        <a:pt x="109" y="166"/>
                        <a:pt x="138" y="186"/>
                      </a:cubicBezTo>
                      <a:cubicBezTo>
                        <a:pt x="137" y="152"/>
                        <a:pt x="138" y="118"/>
                        <a:pt x="135" y="84"/>
                      </a:cubicBezTo>
                      <a:cubicBezTo>
                        <a:pt x="134" y="73"/>
                        <a:pt x="126" y="64"/>
                        <a:pt x="123" y="54"/>
                      </a:cubicBezTo>
                      <a:cubicBezTo>
                        <a:pt x="122" y="51"/>
                        <a:pt x="125" y="60"/>
                        <a:pt x="126" y="63"/>
                      </a:cubicBezTo>
                      <a:cubicBezTo>
                        <a:pt x="135" y="90"/>
                        <a:pt x="121" y="47"/>
                        <a:pt x="132" y="87"/>
                      </a:cubicBezTo>
                      <a:cubicBezTo>
                        <a:pt x="139" y="114"/>
                        <a:pt x="150" y="112"/>
                        <a:pt x="171" y="126"/>
                      </a:cubicBezTo>
                      <a:cubicBezTo>
                        <a:pt x="173" y="123"/>
                        <a:pt x="177" y="121"/>
                        <a:pt x="177" y="117"/>
                      </a:cubicBezTo>
                      <a:cubicBezTo>
                        <a:pt x="177" y="113"/>
                        <a:pt x="172" y="111"/>
                        <a:pt x="171" y="108"/>
                      </a:cubicBezTo>
                      <a:cubicBezTo>
                        <a:pt x="168" y="100"/>
                        <a:pt x="169" y="92"/>
                        <a:pt x="165" y="84"/>
                      </a:cubicBezTo>
                      <a:cubicBezTo>
                        <a:pt x="161" y="78"/>
                        <a:pt x="153" y="66"/>
                        <a:pt x="153" y="66"/>
                      </a:cubicBezTo>
                      <a:cubicBezTo>
                        <a:pt x="175" y="59"/>
                        <a:pt x="187" y="66"/>
                        <a:pt x="195" y="42"/>
                      </a:cubicBezTo>
                      <a:cubicBezTo>
                        <a:pt x="192" y="19"/>
                        <a:pt x="188" y="8"/>
                        <a:pt x="165" y="0"/>
                      </a:cubicBezTo>
                      <a:cubicBezTo>
                        <a:pt x="145" y="5"/>
                        <a:pt x="120" y="12"/>
                        <a:pt x="99" y="12"/>
                      </a:cubicBezTo>
                    </a:path>
                  </a:pathLst>
                </a:custGeom>
                <a:noFill/>
                <a:ln w="9525">
                  <a:solidFill>
                    <a:srgbClr val="000000"/>
                  </a:solidFill>
                  <a:round/>
                  <a:headEnd/>
                  <a:tailEnd/>
                </a:ln>
              </p:spPr>
              <p:txBody>
                <a:bodyPr/>
                <a:lstStyle/>
                <a:p>
                  <a:endParaRPr lang="ru-RU"/>
                </a:p>
              </p:txBody>
            </p:sp>
            <p:sp>
              <p:nvSpPr>
                <p:cNvPr id="30798" name="Freeform 34"/>
                <p:cNvSpPr>
                  <a:spLocks noChangeAspect="1"/>
                </p:cNvSpPr>
                <p:nvPr/>
              </p:nvSpPr>
              <p:spPr bwMode="auto">
                <a:xfrm>
                  <a:off x="3475" y="5778"/>
                  <a:ext cx="281" cy="591"/>
                </a:xfrm>
                <a:custGeom>
                  <a:avLst/>
                  <a:gdLst>
                    <a:gd name="T0" fmla="*/ 155 w 281"/>
                    <a:gd name="T1" fmla="*/ 0 h 591"/>
                    <a:gd name="T2" fmla="*/ 164 w 281"/>
                    <a:gd name="T3" fmla="*/ 33 h 591"/>
                    <a:gd name="T4" fmla="*/ 158 w 281"/>
                    <a:gd name="T5" fmla="*/ 426 h 591"/>
                    <a:gd name="T6" fmla="*/ 59 w 281"/>
                    <a:gd name="T7" fmla="*/ 471 h 591"/>
                    <a:gd name="T8" fmla="*/ 20 w 281"/>
                    <a:gd name="T9" fmla="*/ 483 h 591"/>
                    <a:gd name="T10" fmla="*/ 20 w 281"/>
                    <a:gd name="T11" fmla="*/ 528 h 591"/>
                    <a:gd name="T12" fmla="*/ 86 w 281"/>
                    <a:gd name="T13" fmla="*/ 567 h 591"/>
                    <a:gd name="T14" fmla="*/ 230 w 281"/>
                    <a:gd name="T15" fmla="*/ 561 h 591"/>
                    <a:gd name="T16" fmla="*/ 245 w 281"/>
                    <a:gd name="T17" fmla="*/ 522 h 591"/>
                    <a:gd name="T18" fmla="*/ 251 w 281"/>
                    <a:gd name="T19" fmla="*/ 504 h 591"/>
                    <a:gd name="T20" fmla="*/ 266 w 281"/>
                    <a:gd name="T21" fmla="*/ 444 h 591"/>
                    <a:gd name="T22" fmla="*/ 275 w 281"/>
                    <a:gd name="T23" fmla="*/ 264 h 591"/>
                    <a:gd name="T24" fmla="*/ 281 w 281"/>
                    <a:gd name="T25" fmla="*/ 42 h 5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1"/>
                    <a:gd name="T40" fmla="*/ 0 h 591"/>
                    <a:gd name="T41" fmla="*/ 281 w 281"/>
                    <a:gd name="T42" fmla="*/ 591 h 5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1" h="591">
                      <a:moveTo>
                        <a:pt x="155" y="0"/>
                      </a:moveTo>
                      <a:cubicBezTo>
                        <a:pt x="163" y="23"/>
                        <a:pt x="160" y="12"/>
                        <a:pt x="164" y="33"/>
                      </a:cubicBezTo>
                      <a:cubicBezTo>
                        <a:pt x="163" y="164"/>
                        <a:pt x="217" y="309"/>
                        <a:pt x="158" y="426"/>
                      </a:cubicBezTo>
                      <a:cubicBezTo>
                        <a:pt x="146" y="449"/>
                        <a:pt x="83" y="463"/>
                        <a:pt x="59" y="471"/>
                      </a:cubicBezTo>
                      <a:cubicBezTo>
                        <a:pt x="46" y="475"/>
                        <a:pt x="20" y="483"/>
                        <a:pt x="20" y="483"/>
                      </a:cubicBezTo>
                      <a:cubicBezTo>
                        <a:pt x="9" y="499"/>
                        <a:pt x="0" y="515"/>
                        <a:pt x="20" y="528"/>
                      </a:cubicBezTo>
                      <a:cubicBezTo>
                        <a:pt x="33" y="548"/>
                        <a:pt x="64" y="561"/>
                        <a:pt x="86" y="567"/>
                      </a:cubicBezTo>
                      <a:cubicBezTo>
                        <a:pt x="134" y="566"/>
                        <a:pt x="192" y="591"/>
                        <a:pt x="230" y="561"/>
                      </a:cubicBezTo>
                      <a:cubicBezTo>
                        <a:pt x="241" y="553"/>
                        <a:pt x="241" y="534"/>
                        <a:pt x="245" y="522"/>
                      </a:cubicBezTo>
                      <a:cubicBezTo>
                        <a:pt x="247" y="516"/>
                        <a:pt x="251" y="504"/>
                        <a:pt x="251" y="504"/>
                      </a:cubicBezTo>
                      <a:cubicBezTo>
                        <a:pt x="253" y="480"/>
                        <a:pt x="259" y="466"/>
                        <a:pt x="266" y="444"/>
                      </a:cubicBezTo>
                      <a:cubicBezTo>
                        <a:pt x="268" y="385"/>
                        <a:pt x="265" y="322"/>
                        <a:pt x="275" y="264"/>
                      </a:cubicBezTo>
                      <a:cubicBezTo>
                        <a:pt x="277" y="192"/>
                        <a:pt x="281" y="115"/>
                        <a:pt x="281" y="42"/>
                      </a:cubicBezTo>
                    </a:path>
                  </a:pathLst>
                </a:custGeom>
                <a:noFill/>
                <a:ln w="9525">
                  <a:solidFill>
                    <a:srgbClr val="000000"/>
                  </a:solidFill>
                  <a:round/>
                  <a:headEnd/>
                  <a:tailEnd/>
                </a:ln>
              </p:spPr>
              <p:txBody>
                <a:bodyPr/>
                <a:lstStyle/>
                <a:p>
                  <a:endParaRPr lang="ru-RU"/>
                </a:p>
              </p:txBody>
            </p:sp>
            <p:sp>
              <p:nvSpPr>
                <p:cNvPr id="30799" name="Freeform 35"/>
                <p:cNvSpPr>
                  <a:spLocks noChangeAspect="1"/>
                </p:cNvSpPr>
                <p:nvPr/>
              </p:nvSpPr>
              <p:spPr bwMode="auto">
                <a:xfrm>
                  <a:off x="3792" y="5763"/>
                  <a:ext cx="281" cy="562"/>
                </a:xfrm>
                <a:custGeom>
                  <a:avLst/>
                  <a:gdLst>
                    <a:gd name="T0" fmla="*/ 150 w 281"/>
                    <a:gd name="T1" fmla="*/ 48 h 562"/>
                    <a:gd name="T2" fmla="*/ 159 w 281"/>
                    <a:gd name="T3" fmla="*/ 108 h 562"/>
                    <a:gd name="T4" fmla="*/ 99 w 281"/>
                    <a:gd name="T5" fmla="*/ 447 h 562"/>
                    <a:gd name="T6" fmla="*/ 12 w 281"/>
                    <a:gd name="T7" fmla="*/ 450 h 562"/>
                    <a:gd name="T8" fmla="*/ 3 w 281"/>
                    <a:gd name="T9" fmla="*/ 456 h 562"/>
                    <a:gd name="T10" fmla="*/ 6 w 281"/>
                    <a:gd name="T11" fmla="*/ 537 h 562"/>
                    <a:gd name="T12" fmla="*/ 24 w 281"/>
                    <a:gd name="T13" fmla="*/ 543 h 562"/>
                    <a:gd name="T14" fmla="*/ 105 w 281"/>
                    <a:gd name="T15" fmla="*/ 561 h 562"/>
                    <a:gd name="T16" fmla="*/ 186 w 281"/>
                    <a:gd name="T17" fmla="*/ 558 h 562"/>
                    <a:gd name="T18" fmla="*/ 237 w 281"/>
                    <a:gd name="T19" fmla="*/ 510 h 562"/>
                    <a:gd name="T20" fmla="*/ 255 w 281"/>
                    <a:gd name="T21" fmla="*/ 465 h 562"/>
                    <a:gd name="T22" fmla="*/ 273 w 281"/>
                    <a:gd name="T23" fmla="*/ 432 h 562"/>
                    <a:gd name="T24" fmla="*/ 279 w 281"/>
                    <a:gd name="T25" fmla="*/ 0 h 5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1"/>
                    <a:gd name="T40" fmla="*/ 0 h 562"/>
                    <a:gd name="T41" fmla="*/ 281 w 281"/>
                    <a:gd name="T42" fmla="*/ 562 h 5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1" h="562">
                      <a:moveTo>
                        <a:pt x="150" y="48"/>
                      </a:moveTo>
                      <a:cubicBezTo>
                        <a:pt x="154" y="69"/>
                        <a:pt x="157" y="86"/>
                        <a:pt x="159" y="108"/>
                      </a:cubicBezTo>
                      <a:cubicBezTo>
                        <a:pt x="159" y="152"/>
                        <a:pt x="242" y="439"/>
                        <a:pt x="99" y="447"/>
                      </a:cubicBezTo>
                      <a:cubicBezTo>
                        <a:pt x="70" y="449"/>
                        <a:pt x="41" y="449"/>
                        <a:pt x="12" y="450"/>
                      </a:cubicBezTo>
                      <a:cubicBezTo>
                        <a:pt x="9" y="452"/>
                        <a:pt x="3" y="452"/>
                        <a:pt x="3" y="456"/>
                      </a:cubicBezTo>
                      <a:cubicBezTo>
                        <a:pt x="1" y="483"/>
                        <a:pt x="0" y="511"/>
                        <a:pt x="6" y="537"/>
                      </a:cubicBezTo>
                      <a:cubicBezTo>
                        <a:pt x="7" y="543"/>
                        <a:pt x="18" y="540"/>
                        <a:pt x="24" y="543"/>
                      </a:cubicBezTo>
                      <a:cubicBezTo>
                        <a:pt x="50" y="556"/>
                        <a:pt x="77" y="555"/>
                        <a:pt x="105" y="561"/>
                      </a:cubicBezTo>
                      <a:cubicBezTo>
                        <a:pt x="132" y="560"/>
                        <a:pt x="159" y="562"/>
                        <a:pt x="186" y="558"/>
                      </a:cubicBezTo>
                      <a:cubicBezTo>
                        <a:pt x="209" y="555"/>
                        <a:pt x="220" y="521"/>
                        <a:pt x="237" y="510"/>
                      </a:cubicBezTo>
                      <a:cubicBezTo>
                        <a:pt x="246" y="496"/>
                        <a:pt x="249" y="480"/>
                        <a:pt x="255" y="465"/>
                      </a:cubicBezTo>
                      <a:cubicBezTo>
                        <a:pt x="260" y="453"/>
                        <a:pt x="269" y="444"/>
                        <a:pt x="273" y="432"/>
                      </a:cubicBezTo>
                      <a:cubicBezTo>
                        <a:pt x="281" y="265"/>
                        <a:pt x="279" y="272"/>
                        <a:pt x="279" y="0"/>
                      </a:cubicBezTo>
                    </a:path>
                  </a:pathLst>
                </a:custGeom>
                <a:noFill/>
                <a:ln w="9525">
                  <a:solidFill>
                    <a:srgbClr val="000000"/>
                  </a:solidFill>
                  <a:round/>
                  <a:headEnd/>
                  <a:tailEnd/>
                </a:ln>
              </p:spPr>
              <p:txBody>
                <a:bodyPr/>
                <a:lstStyle/>
                <a:p>
                  <a:endParaRPr lang="ru-RU"/>
                </a:p>
              </p:txBody>
            </p:sp>
          </p:grpSp>
          <p:sp>
            <p:nvSpPr>
              <p:cNvPr id="30785" name="Freeform 36"/>
              <p:cNvSpPr>
                <a:spLocks noChangeAspect="1"/>
              </p:cNvSpPr>
              <p:nvPr/>
            </p:nvSpPr>
            <p:spPr bwMode="auto">
              <a:xfrm>
                <a:off x="8586" y="6252"/>
                <a:ext cx="53" cy="42"/>
              </a:xfrm>
              <a:custGeom>
                <a:avLst/>
                <a:gdLst>
                  <a:gd name="T0" fmla="*/ 288 w 21"/>
                  <a:gd name="T1" fmla="*/ 5 h 26"/>
                  <a:gd name="T2" fmla="*/ 338 w 21"/>
                  <a:gd name="T3" fmla="*/ 68 h 26"/>
                  <a:gd name="T4" fmla="*/ 0 w 21"/>
                  <a:gd name="T5" fmla="*/ 81 h 26"/>
                  <a:gd name="T6" fmla="*/ 146 w 21"/>
                  <a:gd name="T7" fmla="*/ 105 h 26"/>
                  <a:gd name="T8" fmla="*/ 96 w 21"/>
                  <a:gd name="T9" fmla="*/ 29 h 26"/>
                  <a:gd name="T10" fmla="*/ 288 w 21"/>
                  <a:gd name="T11" fmla="*/ 5 h 26"/>
                  <a:gd name="T12" fmla="*/ 0 60000 65536"/>
                  <a:gd name="T13" fmla="*/ 0 60000 65536"/>
                  <a:gd name="T14" fmla="*/ 0 60000 65536"/>
                  <a:gd name="T15" fmla="*/ 0 60000 65536"/>
                  <a:gd name="T16" fmla="*/ 0 60000 65536"/>
                  <a:gd name="T17" fmla="*/ 0 60000 65536"/>
                  <a:gd name="T18" fmla="*/ 0 w 21"/>
                  <a:gd name="T19" fmla="*/ 0 h 26"/>
                  <a:gd name="T20" fmla="*/ 21 w 2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1" h="26">
                    <a:moveTo>
                      <a:pt x="18" y="1"/>
                    </a:moveTo>
                    <a:cubicBezTo>
                      <a:pt x="11" y="22"/>
                      <a:pt x="6" y="21"/>
                      <a:pt x="21" y="16"/>
                    </a:cubicBezTo>
                    <a:cubicBezTo>
                      <a:pt x="16" y="0"/>
                      <a:pt x="7" y="8"/>
                      <a:pt x="0" y="19"/>
                    </a:cubicBezTo>
                    <a:cubicBezTo>
                      <a:pt x="3" y="21"/>
                      <a:pt x="6" y="26"/>
                      <a:pt x="9" y="25"/>
                    </a:cubicBezTo>
                    <a:cubicBezTo>
                      <a:pt x="20" y="22"/>
                      <a:pt x="6" y="8"/>
                      <a:pt x="6" y="7"/>
                    </a:cubicBezTo>
                    <a:cubicBezTo>
                      <a:pt x="8" y="3"/>
                      <a:pt x="14" y="3"/>
                      <a:pt x="18" y="1"/>
                    </a:cubicBezTo>
                    <a:close/>
                  </a:path>
                </a:pathLst>
              </a:custGeom>
              <a:solidFill>
                <a:srgbClr val="FFFFFF"/>
              </a:solidFill>
              <a:ln w="9525">
                <a:solidFill>
                  <a:srgbClr val="000000"/>
                </a:solidFill>
                <a:round/>
                <a:headEnd/>
                <a:tailEnd/>
              </a:ln>
            </p:spPr>
            <p:txBody>
              <a:bodyPr/>
              <a:lstStyle/>
              <a:p>
                <a:endParaRPr lang="ru-RU"/>
              </a:p>
            </p:txBody>
          </p:sp>
          <p:sp>
            <p:nvSpPr>
              <p:cNvPr id="30786" name="Freeform 37"/>
              <p:cNvSpPr>
                <a:spLocks noChangeAspect="1"/>
              </p:cNvSpPr>
              <p:nvPr/>
            </p:nvSpPr>
            <p:spPr bwMode="auto">
              <a:xfrm>
                <a:off x="8214" y="6209"/>
                <a:ext cx="73" cy="116"/>
              </a:xfrm>
              <a:custGeom>
                <a:avLst/>
                <a:gdLst>
                  <a:gd name="T0" fmla="*/ 242 w 29"/>
                  <a:gd name="T1" fmla="*/ 146 h 46"/>
                  <a:gd name="T2" fmla="*/ 335 w 29"/>
                  <a:gd name="T3" fmla="*/ 623 h 46"/>
                  <a:gd name="T4" fmla="*/ 430 w 29"/>
                  <a:gd name="T5" fmla="*/ 484 h 46"/>
                  <a:gd name="T6" fmla="*/ 380 w 29"/>
                  <a:gd name="T7" fmla="*/ 285 h 46"/>
                  <a:gd name="T8" fmla="*/ 96 w 29"/>
                  <a:gd name="T9" fmla="*/ 431 h 46"/>
                  <a:gd name="T10" fmla="*/ 335 w 29"/>
                  <a:gd name="T11" fmla="*/ 388 h 46"/>
                  <a:gd name="T12" fmla="*/ 284 w 29"/>
                  <a:gd name="T13" fmla="*/ 719 h 46"/>
                  <a:gd name="T14" fmla="*/ 284 w 29"/>
                  <a:gd name="T15" fmla="*/ 673 h 46"/>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46"/>
                  <a:gd name="T26" fmla="*/ 29 w 29"/>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46">
                    <a:moveTo>
                      <a:pt x="15" y="9"/>
                    </a:moveTo>
                    <a:cubicBezTo>
                      <a:pt x="6" y="22"/>
                      <a:pt x="8" y="30"/>
                      <a:pt x="21" y="39"/>
                    </a:cubicBezTo>
                    <a:cubicBezTo>
                      <a:pt x="23" y="36"/>
                      <a:pt x="26" y="34"/>
                      <a:pt x="27" y="30"/>
                    </a:cubicBezTo>
                    <a:cubicBezTo>
                      <a:pt x="28" y="26"/>
                      <a:pt x="27" y="20"/>
                      <a:pt x="24" y="18"/>
                    </a:cubicBezTo>
                    <a:cubicBezTo>
                      <a:pt x="19" y="14"/>
                      <a:pt x="0" y="24"/>
                      <a:pt x="6" y="27"/>
                    </a:cubicBezTo>
                    <a:cubicBezTo>
                      <a:pt x="11" y="29"/>
                      <a:pt x="16" y="25"/>
                      <a:pt x="21" y="24"/>
                    </a:cubicBezTo>
                    <a:cubicBezTo>
                      <a:pt x="29" y="0"/>
                      <a:pt x="27" y="36"/>
                      <a:pt x="18" y="45"/>
                    </a:cubicBezTo>
                    <a:cubicBezTo>
                      <a:pt x="17" y="46"/>
                      <a:pt x="18" y="43"/>
                      <a:pt x="18" y="42"/>
                    </a:cubicBezTo>
                  </a:path>
                </a:pathLst>
              </a:custGeom>
              <a:noFill/>
              <a:ln w="9525">
                <a:solidFill>
                  <a:srgbClr val="000000"/>
                </a:solidFill>
                <a:round/>
                <a:headEnd/>
                <a:tailEnd/>
              </a:ln>
            </p:spPr>
            <p:txBody>
              <a:bodyPr/>
              <a:lstStyle/>
              <a:p>
                <a:endParaRPr lang="ru-RU"/>
              </a:p>
            </p:txBody>
          </p:sp>
          <p:sp>
            <p:nvSpPr>
              <p:cNvPr id="30787" name="Freeform 38"/>
              <p:cNvSpPr>
                <a:spLocks noChangeAspect="1"/>
              </p:cNvSpPr>
              <p:nvPr/>
            </p:nvSpPr>
            <p:spPr bwMode="auto">
              <a:xfrm>
                <a:off x="8070" y="5640"/>
                <a:ext cx="720" cy="394"/>
              </a:xfrm>
              <a:custGeom>
                <a:avLst/>
                <a:gdLst>
                  <a:gd name="T0" fmla="*/ 0 w 285"/>
                  <a:gd name="T1" fmla="*/ 2513 h 156"/>
                  <a:gd name="T2" fmla="*/ 51 w 285"/>
                  <a:gd name="T3" fmla="*/ 1308 h 156"/>
                  <a:gd name="T4" fmla="*/ 96 w 285"/>
                  <a:gd name="T5" fmla="*/ 1447 h 156"/>
                  <a:gd name="T6" fmla="*/ 288 w 285"/>
                  <a:gd name="T7" fmla="*/ 1983 h 156"/>
                  <a:gd name="T8" fmla="*/ 435 w 285"/>
                  <a:gd name="T9" fmla="*/ 1258 h 156"/>
                  <a:gd name="T10" fmla="*/ 632 w 285"/>
                  <a:gd name="T11" fmla="*/ 1836 h 156"/>
                  <a:gd name="T12" fmla="*/ 773 w 285"/>
                  <a:gd name="T13" fmla="*/ 1015 h 156"/>
                  <a:gd name="T14" fmla="*/ 920 w 285"/>
                  <a:gd name="T15" fmla="*/ 1447 h 156"/>
                  <a:gd name="T16" fmla="*/ 1016 w 285"/>
                  <a:gd name="T17" fmla="*/ 919 h 156"/>
                  <a:gd name="T18" fmla="*/ 1162 w 285"/>
                  <a:gd name="T19" fmla="*/ 1447 h 156"/>
                  <a:gd name="T20" fmla="*/ 1205 w 285"/>
                  <a:gd name="T21" fmla="*/ 1205 h 156"/>
                  <a:gd name="T22" fmla="*/ 1309 w 285"/>
                  <a:gd name="T23" fmla="*/ 1066 h 156"/>
                  <a:gd name="T24" fmla="*/ 1405 w 285"/>
                  <a:gd name="T25" fmla="*/ 1543 h 156"/>
                  <a:gd name="T26" fmla="*/ 1448 w 285"/>
                  <a:gd name="T27" fmla="*/ 1404 h 156"/>
                  <a:gd name="T28" fmla="*/ 1501 w 285"/>
                  <a:gd name="T29" fmla="*/ 485 h 156"/>
                  <a:gd name="T30" fmla="*/ 1597 w 285"/>
                  <a:gd name="T31" fmla="*/ 677 h 156"/>
                  <a:gd name="T32" fmla="*/ 1786 w 285"/>
                  <a:gd name="T33" fmla="*/ 1205 h 156"/>
                  <a:gd name="T34" fmla="*/ 2029 w 285"/>
                  <a:gd name="T35" fmla="*/ 773 h 156"/>
                  <a:gd name="T36" fmla="*/ 2125 w 285"/>
                  <a:gd name="T37" fmla="*/ 485 h 156"/>
                  <a:gd name="T38" fmla="*/ 2175 w 285"/>
                  <a:gd name="T39" fmla="*/ 631 h 156"/>
                  <a:gd name="T40" fmla="*/ 2125 w 285"/>
                  <a:gd name="T41" fmla="*/ 866 h 156"/>
                  <a:gd name="T42" fmla="*/ 2175 w 285"/>
                  <a:gd name="T43" fmla="*/ 0 h 156"/>
                  <a:gd name="T44" fmla="*/ 2471 w 285"/>
                  <a:gd name="T45" fmla="*/ 1258 h 156"/>
                  <a:gd name="T46" fmla="*/ 2756 w 285"/>
                  <a:gd name="T47" fmla="*/ 1258 h 156"/>
                  <a:gd name="T48" fmla="*/ 3191 w 285"/>
                  <a:gd name="T49" fmla="*/ 96 h 156"/>
                  <a:gd name="T50" fmla="*/ 3337 w 285"/>
                  <a:gd name="T51" fmla="*/ 823 h 156"/>
                  <a:gd name="T52" fmla="*/ 3388 w 285"/>
                  <a:gd name="T53" fmla="*/ 970 h 156"/>
                  <a:gd name="T54" fmla="*/ 3433 w 285"/>
                  <a:gd name="T55" fmla="*/ 1647 h 156"/>
                  <a:gd name="T56" fmla="*/ 3484 w 285"/>
                  <a:gd name="T57" fmla="*/ 1500 h 156"/>
                  <a:gd name="T58" fmla="*/ 3529 w 285"/>
                  <a:gd name="T59" fmla="*/ 1308 h 156"/>
                  <a:gd name="T60" fmla="*/ 3726 w 285"/>
                  <a:gd name="T61" fmla="*/ 677 h 156"/>
                  <a:gd name="T62" fmla="*/ 3918 w 285"/>
                  <a:gd name="T63" fmla="*/ 1258 h 156"/>
                  <a:gd name="T64" fmla="*/ 4065 w 285"/>
                  <a:gd name="T65" fmla="*/ 1351 h 156"/>
                  <a:gd name="T66" fmla="*/ 4257 w 285"/>
                  <a:gd name="T67" fmla="*/ 823 h 156"/>
                  <a:gd name="T68" fmla="*/ 4449 w 285"/>
                  <a:gd name="T69" fmla="*/ 866 h 156"/>
                  <a:gd name="T70" fmla="*/ 4595 w 285"/>
                  <a:gd name="T71" fmla="*/ 1690 h 156"/>
                  <a:gd name="T72" fmla="*/ 4545 w 285"/>
                  <a:gd name="T73" fmla="*/ 2028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156"/>
                  <a:gd name="T113" fmla="*/ 285 w 285"/>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156">
                    <a:moveTo>
                      <a:pt x="0" y="156"/>
                    </a:moveTo>
                    <a:cubicBezTo>
                      <a:pt x="1" y="131"/>
                      <a:pt x="1" y="106"/>
                      <a:pt x="3" y="81"/>
                    </a:cubicBezTo>
                    <a:cubicBezTo>
                      <a:pt x="3" y="78"/>
                      <a:pt x="5" y="87"/>
                      <a:pt x="6" y="90"/>
                    </a:cubicBezTo>
                    <a:cubicBezTo>
                      <a:pt x="12" y="103"/>
                      <a:pt x="15" y="108"/>
                      <a:pt x="18" y="123"/>
                    </a:cubicBezTo>
                    <a:cubicBezTo>
                      <a:pt x="26" y="92"/>
                      <a:pt x="23" y="107"/>
                      <a:pt x="27" y="78"/>
                    </a:cubicBezTo>
                    <a:cubicBezTo>
                      <a:pt x="32" y="90"/>
                      <a:pt x="35" y="102"/>
                      <a:pt x="39" y="114"/>
                    </a:cubicBezTo>
                    <a:cubicBezTo>
                      <a:pt x="41" y="97"/>
                      <a:pt x="42" y="80"/>
                      <a:pt x="48" y="63"/>
                    </a:cubicBezTo>
                    <a:cubicBezTo>
                      <a:pt x="50" y="72"/>
                      <a:pt x="48" y="116"/>
                      <a:pt x="57" y="90"/>
                    </a:cubicBezTo>
                    <a:cubicBezTo>
                      <a:pt x="59" y="58"/>
                      <a:pt x="56" y="32"/>
                      <a:pt x="63" y="57"/>
                    </a:cubicBezTo>
                    <a:cubicBezTo>
                      <a:pt x="66" y="68"/>
                      <a:pt x="69" y="79"/>
                      <a:pt x="72" y="90"/>
                    </a:cubicBezTo>
                    <a:cubicBezTo>
                      <a:pt x="73" y="85"/>
                      <a:pt x="73" y="80"/>
                      <a:pt x="75" y="75"/>
                    </a:cubicBezTo>
                    <a:cubicBezTo>
                      <a:pt x="76" y="72"/>
                      <a:pt x="79" y="63"/>
                      <a:pt x="81" y="66"/>
                    </a:cubicBezTo>
                    <a:cubicBezTo>
                      <a:pt x="87" y="74"/>
                      <a:pt x="84" y="86"/>
                      <a:pt x="87" y="96"/>
                    </a:cubicBezTo>
                    <a:cubicBezTo>
                      <a:pt x="88" y="93"/>
                      <a:pt x="90" y="90"/>
                      <a:pt x="90" y="87"/>
                    </a:cubicBezTo>
                    <a:cubicBezTo>
                      <a:pt x="92" y="68"/>
                      <a:pt x="89" y="49"/>
                      <a:pt x="93" y="30"/>
                    </a:cubicBezTo>
                    <a:cubicBezTo>
                      <a:pt x="94" y="26"/>
                      <a:pt x="97" y="38"/>
                      <a:pt x="99" y="42"/>
                    </a:cubicBezTo>
                    <a:cubicBezTo>
                      <a:pt x="103" y="54"/>
                      <a:pt x="105" y="64"/>
                      <a:pt x="111" y="75"/>
                    </a:cubicBezTo>
                    <a:cubicBezTo>
                      <a:pt x="124" y="62"/>
                      <a:pt x="119" y="70"/>
                      <a:pt x="126" y="48"/>
                    </a:cubicBezTo>
                    <a:cubicBezTo>
                      <a:pt x="128" y="42"/>
                      <a:pt x="132" y="30"/>
                      <a:pt x="132" y="30"/>
                    </a:cubicBezTo>
                    <a:cubicBezTo>
                      <a:pt x="133" y="33"/>
                      <a:pt x="135" y="36"/>
                      <a:pt x="135" y="39"/>
                    </a:cubicBezTo>
                    <a:cubicBezTo>
                      <a:pt x="135" y="44"/>
                      <a:pt x="132" y="59"/>
                      <a:pt x="132" y="54"/>
                    </a:cubicBezTo>
                    <a:cubicBezTo>
                      <a:pt x="132" y="36"/>
                      <a:pt x="134" y="18"/>
                      <a:pt x="135" y="0"/>
                    </a:cubicBezTo>
                    <a:cubicBezTo>
                      <a:pt x="138" y="27"/>
                      <a:pt x="149" y="51"/>
                      <a:pt x="153" y="78"/>
                    </a:cubicBezTo>
                    <a:cubicBezTo>
                      <a:pt x="158" y="10"/>
                      <a:pt x="161" y="48"/>
                      <a:pt x="171" y="78"/>
                    </a:cubicBezTo>
                    <a:cubicBezTo>
                      <a:pt x="185" y="57"/>
                      <a:pt x="183" y="28"/>
                      <a:pt x="198" y="6"/>
                    </a:cubicBezTo>
                    <a:cubicBezTo>
                      <a:pt x="202" y="102"/>
                      <a:pt x="199" y="89"/>
                      <a:pt x="207" y="51"/>
                    </a:cubicBezTo>
                    <a:cubicBezTo>
                      <a:pt x="208" y="54"/>
                      <a:pt x="210" y="57"/>
                      <a:pt x="210" y="60"/>
                    </a:cubicBezTo>
                    <a:cubicBezTo>
                      <a:pt x="212" y="74"/>
                      <a:pt x="210" y="88"/>
                      <a:pt x="213" y="102"/>
                    </a:cubicBezTo>
                    <a:cubicBezTo>
                      <a:pt x="214" y="105"/>
                      <a:pt x="215" y="96"/>
                      <a:pt x="216" y="93"/>
                    </a:cubicBezTo>
                    <a:cubicBezTo>
                      <a:pt x="217" y="89"/>
                      <a:pt x="218" y="85"/>
                      <a:pt x="219" y="81"/>
                    </a:cubicBezTo>
                    <a:cubicBezTo>
                      <a:pt x="223" y="68"/>
                      <a:pt x="227" y="55"/>
                      <a:pt x="231" y="42"/>
                    </a:cubicBezTo>
                    <a:cubicBezTo>
                      <a:pt x="237" y="53"/>
                      <a:pt x="243" y="78"/>
                      <a:pt x="243" y="78"/>
                    </a:cubicBezTo>
                    <a:cubicBezTo>
                      <a:pt x="249" y="61"/>
                      <a:pt x="247" y="36"/>
                      <a:pt x="252" y="84"/>
                    </a:cubicBezTo>
                    <a:cubicBezTo>
                      <a:pt x="255" y="70"/>
                      <a:pt x="256" y="62"/>
                      <a:pt x="264" y="51"/>
                    </a:cubicBezTo>
                    <a:cubicBezTo>
                      <a:pt x="270" y="121"/>
                      <a:pt x="265" y="76"/>
                      <a:pt x="276" y="54"/>
                    </a:cubicBezTo>
                    <a:cubicBezTo>
                      <a:pt x="279" y="71"/>
                      <a:pt x="281" y="88"/>
                      <a:pt x="285" y="105"/>
                    </a:cubicBezTo>
                    <a:cubicBezTo>
                      <a:pt x="284" y="112"/>
                      <a:pt x="282" y="126"/>
                      <a:pt x="282" y="126"/>
                    </a:cubicBezTo>
                  </a:path>
                </a:pathLst>
              </a:custGeom>
              <a:noFill/>
              <a:ln w="9525">
                <a:solidFill>
                  <a:srgbClr val="000000"/>
                </a:solidFill>
                <a:round/>
                <a:headEnd/>
                <a:tailEnd/>
              </a:ln>
            </p:spPr>
            <p:txBody>
              <a:bodyPr/>
              <a:lstStyle/>
              <a:p>
                <a:endParaRPr lang="ru-RU"/>
              </a:p>
            </p:txBody>
          </p:sp>
        </p:grpSp>
        <p:grpSp>
          <p:nvGrpSpPr>
            <p:cNvPr id="8" name="Group 39"/>
            <p:cNvGrpSpPr>
              <a:grpSpLocks noChangeAspect="1"/>
            </p:cNvGrpSpPr>
            <p:nvPr/>
          </p:nvGrpSpPr>
          <p:grpSpPr bwMode="auto">
            <a:xfrm>
              <a:off x="1818" y="7297"/>
              <a:ext cx="4225" cy="4283"/>
              <a:chOff x="4808" y="5707"/>
              <a:chExt cx="4225" cy="4283"/>
            </a:xfrm>
          </p:grpSpPr>
          <p:sp>
            <p:nvSpPr>
              <p:cNvPr id="30749" name="Freeform 40"/>
              <p:cNvSpPr>
                <a:spLocks noChangeAspect="1"/>
              </p:cNvSpPr>
              <p:nvPr/>
            </p:nvSpPr>
            <p:spPr bwMode="auto">
              <a:xfrm>
                <a:off x="5339" y="6902"/>
                <a:ext cx="985" cy="437"/>
              </a:xfrm>
              <a:custGeom>
                <a:avLst/>
                <a:gdLst>
                  <a:gd name="T0" fmla="*/ 6284 w 390"/>
                  <a:gd name="T1" fmla="*/ 0 h 173"/>
                  <a:gd name="T2" fmla="*/ 1078 w 390"/>
                  <a:gd name="T3" fmla="*/ 485 h 173"/>
                  <a:gd name="T4" fmla="*/ 356 w 390"/>
                  <a:gd name="T5" fmla="*/ 727 h 173"/>
                  <a:gd name="T6" fmla="*/ 0 w 390"/>
                  <a:gd name="T7" fmla="*/ 836 h 173"/>
                  <a:gd name="T8" fmla="*/ 356 w 390"/>
                  <a:gd name="T9" fmla="*/ 1932 h 173"/>
                  <a:gd name="T10" fmla="*/ 5556 w 390"/>
                  <a:gd name="T11" fmla="*/ 1564 h 173"/>
                  <a:gd name="T12" fmla="*/ 0 60000 65536"/>
                  <a:gd name="T13" fmla="*/ 0 60000 65536"/>
                  <a:gd name="T14" fmla="*/ 0 60000 65536"/>
                  <a:gd name="T15" fmla="*/ 0 60000 65536"/>
                  <a:gd name="T16" fmla="*/ 0 60000 65536"/>
                  <a:gd name="T17" fmla="*/ 0 60000 65536"/>
                  <a:gd name="T18" fmla="*/ 0 w 390"/>
                  <a:gd name="T19" fmla="*/ 0 h 173"/>
                  <a:gd name="T20" fmla="*/ 390 w 390"/>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390" h="173">
                    <a:moveTo>
                      <a:pt x="390" y="0"/>
                    </a:moveTo>
                    <a:cubicBezTo>
                      <a:pt x="267" y="29"/>
                      <a:pt x="237" y="24"/>
                      <a:pt x="67" y="30"/>
                    </a:cubicBezTo>
                    <a:cubicBezTo>
                      <a:pt x="52" y="35"/>
                      <a:pt x="37" y="40"/>
                      <a:pt x="22" y="45"/>
                    </a:cubicBezTo>
                    <a:cubicBezTo>
                      <a:pt x="15" y="47"/>
                      <a:pt x="0" y="52"/>
                      <a:pt x="0" y="52"/>
                    </a:cubicBezTo>
                    <a:cubicBezTo>
                      <a:pt x="7" y="75"/>
                      <a:pt x="15" y="97"/>
                      <a:pt x="22" y="120"/>
                    </a:cubicBezTo>
                    <a:cubicBezTo>
                      <a:pt x="130" y="117"/>
                      <a:pt x="269" y="173"/>
                      <a:pt x="345" y="97"/>
                    </a:cubicBezTo>
                  </a:path>
                </a:pathLst>
              </a:custGeom>
              <a:noFill/>
              <a:ln w="9525">
                <a:solidFill>
                  <a:srgbClr val="000000"/>
                </a:solidFill>
                <a:round/>
                <a:headEnd/>
                <a:tailEnd/>
              </a:ln>
            </p:spPr>
            <p:txBody>
              <a:bodyPr/>
              <a:lstStyle/>
              <a:p>
                <a:endParaRPr lang="ru-RU"/>
              </a:p>
            </p:txBody>
          </p:sp>
          <p:grpSp>
            <p:nvGrpSpPr>
              <p:cNvPr id="9" name="Group 41"/>
              <p:cNvGrpSpPr>
                <a:grpSpLocks noChangeAspect="1"/>
              </p:cNvGrpSpPr>
              <p:nvPr/>
            </p:nvGrpSpPr>
            <p:grpSpPr bwMode="auto">
              <a:xfrm>
                <a:off x="4808" y="5707"/>
                <a:ext cx="4225" cy="4283"/>
                <a:chOff x="4808" y="5707"/>
                <a:chExt cx="4225" cy="4283"/>
              </a:xfrm>
            </p:grpSpPr>
            <p:sp>
              <p:nvSpPr>
                <p:cNvPr id="30751" name="Freeform 42"/>
                <p:cNvSpPr>
                  <a:spLocks noChangeAspect="1"/>
                </p:cNvSpPr>
                <p:nvPr/>
              </p:nvSpPr>
              <p:spPr bwMode="auto">
                <a:xfrm>
                  <a:off x="6208" y="6485"/>
                  <a:ext cx="1332" cy="1979"/>
                </a:xfrm>
                <a:custGeom>
                  <a:avLst/>
                  <a:gdLst>
                    <a:gd name="T0" fmla="*/ 2684 w 527"/>
                    <a:gd name="T1" fmla="*/ 243 h 783"/>
                    <a:gd name="T2" fmla="*/ 1827 w 527"/>
                    <a:gd name="T3" fmla="*/ 728 h 783"/>
                    <a:gd name="T4" fmla="*/ 1585 w 527"/>
                    <a:gd name="T5" fmla="*/ 1079 h 783"/>
                    <a:gd name="T6" fmla="*/ 20 w 527"/>
                    <a:gd name="T7" fmla="*/ 4471 h 783"/>
                    <a:gd name="T8" fmla="*/ 614 w 527"/>
                    <a:gd name="T9" fmla="*/ 8591 h 783"/>
                    <a:gd name="T10" fmla="*/ 857 w 527"/>
                    <a:gd name="T11" fmla="*/ 9314 h 783"/>
                    <a:gd name="T12" fmla="*/ 1468 w 527"/>
                    <a:gd name="T13" fmla="*/ 10042 h 783"/>
                    <a:gd name="T14" fmla="*/ 2793 w 527"/>
                    <a:gd name="T15" fmla="*/ 11255 h 783"/>
                    <a:gd name="T16" fmla="*/ 3521 w 527"/>
                    <a:gd name="T17" fmla="*/ 11497 h 783"/>
                    <a:gd name="T18" fmla="*/ 4969 w 527"/>
                    <a:gd name="T19" fmla="*/ 12112 h 783"/>
                    <a:gd name="T20" fmla="*/ 8118 w 527"/>
                    <a:gd name="T21" fmla="*/ 11141 h 783"/>
                    <a:gd name="T22" fmla="*/ 8490 w 527"/>
                    <a:gd name="T23" fmla="*/ 5571 h 783"/>
                    <a:gd name="T24" fmla="*/ 8012 w 527"/>
                    <a:gd name="T25" fmla="*/ 3392 h 783"/>
                    <a:gd name="T26" fmla="*/ 7039 w 527"/>
                    <a:gd name="T27" fmla="*/ 1322 h 783"/>
                    <a:gd name="T28" fmla="*/ 6427 w 527"/>
                    <a:gd name="T29" fmla="*/ 602 h 783"/>
                    <a:gd name="T30" fmla="*/ 5700 w 527"/>
                    <a:gd name="T31" fmla="*/ 485 h 783"/>
                    <a:gd name="T32" fmla="*/ 3763 w 527"/>
                    <a:gd name="T33" fmla="*/ 0 h 783"/>
                    <a:gd name="T34" fmla="*/ 2684 w 527"/>
                    <a:gd name="T35" fmla="*/ 243 h 7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7"/>
                    <a:gd name="T55" fmla="*/ 0 h 783"/>
                    <a:gd name="T56" fmla="*/ 527 w 527"/>
                    <a:gd name="T57" fmla="*/ 783 h 7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7" h="783">
                      <a:moveTo>
                        <a:pt x="166" y="15"/>
                      </a:moveTo>
                      <a:cubicBezTo>
                        <a:pt x="149" y="26"/>
                        <a:pt x="129" y="32"/>
                        <a:pt x="113" y="45"/>
                      </a:cubicBezTo>
                      <a:cubicBezTo>
                        <a:pt x="106" y="51"/>
                        <a:pt x="104" y="60"/>
                        <a:pt x="98" y="67"/>
                      </a:cubicBezTo>
                      <a:cubicBezTo>
                        <a:pt x="42" y="135"/>
                        <a:pt x="21" y="192"/>
                        <a:pt x="1" y="277"/>
                      </a:cubicBezTo>
                      <a:cubicBezTo>
                        <a:pt x="6" y="380"/>
                        <a:pt x="0" y="446"/>
                        <a:pt x="38" y="532"/>
                      </a:cubicBezTo>
                      <a:cubicBezTo>
                        <a:pt x="44" y="546"/>
                        <a:pt x="42" y="566"/>
                        <a:pt x="53" y="577"/>
                      </a:cubicBezTo>
                      <a:cubicBezTo>
                        <a:pt x="82" y="606"/>
                        <a:pt x="70" y="591"/>
                        <a:pt x="91" y="622"/>
                      </a:cubicBezTo>
                      <a:cubicBezTo>
                        <a:pt x="103" y="661"/>
                        <a:pt x="140" y="675"/>
                        <a:pt x="173" y="697"/>
                      </a:cubicBezTo>
                      <a:cubicBezTo>
                        <a:pt x="186" y="706"/>
                        <a:pt x="218" y="712"/>
                        <a:pt x="218" y="712"/>
                      </a:cubicBezTo>
                      <a:cubicBezTo>
                        <a:pt x="247" y="731"/>
                        <a:pt x="276" y="738"/>
                        <a:pt x="308" y="750"/>
                      </a:cubicBezTo>
                      <a:cubicBezTo>
                        <a:pt x="410" y="745"/>
                        <a:pt x="481" y="783"/>
                        <a:pt x="503" y="690"/>
                      </a:cubicBezTo>
                      <a:cubicBezTo>
                        <a:pt x="514" y="565"/>
                        <a:pt x="521" y="482"/>
                        <a:pt x="526" y="345"/>
                      </a:cubicBezTo>
                      <a:cubicBezTo>
                        <a:pt x="520" y="282"/>
                        <a:pt x="527" y="256"/>
                        <a:pt x="496" y="210"/>
                      </a:cubicBezTo>
                      <a:cubicBezTo>
                        <a:pt x="480" y="149"/>
                        <a:pt x="476" y="130"/>
                        <a:pt x="436" y="82"/>
                      </a:cubicBezTo>
                      <a:cubicBezTo>
                        <a:pt x="425" y="69"/>
                        <a:pt x="414" y="44"/>
                        <a:pt x="398" y="37"/>
                      </a:cubicBezTo>
                      <a:cubicBezTo>
                        <a:pt x="384" y="31"/>
                        <a:pt x="368" y="32"/>
                        <a:pt x="353" y="30"/>
                      </a:cubicBezTo>
                      <a:cubicBezTo>
                        <a:pt x="312" y="15"/>
                        <a:pt x="277" y="6"/>
                        <a:pt x="233" y="0"/>
                      </a:cubicBezTo>
                      <a:cubicBezTo>
                        <a:pt x="186" y="9"/>
                        <a:pt x="208" y="4"/>
                        <a:pt x="166" y="15"/>
                      </a:cubicBezTo>
                      <a:close/>
                    </a:path>
                  </a:pathLst>
                </a:custGeom>
                <a:noFill/>
                <a:ln w="9525">
                  <a:solidFill>
                    <a:srgbClr val="000000"/>
                  </a:solidFill>
                  <a:round/>
                  <a:headEnd/>
                  <a:tailEnd/>
                </a:ln>
              </p:spPr>
              <p:txBody>
                <a:bodyPr/>
                <a:lstStyle/>
                <a:p>
                  <a:endParaRPr lang="ru-RU"/>
                </a:p>
              </p:txBody>
            </p:sp>
            <p:grpSp>
              <p:nvGrpSpPr>
                <p:cNvPr id="10" name="Group 43"/>
                <p:cNvGrpSpPr>
                  <a:grpSpLocks noChangeAspect="1"/>
                </p:cNvGrpSpPr>
                <p:nvPr/>
              </p:nvGrpSpPr>
              <p:grpSpPr bwMode="auto">
                <a:xfrm>
                  <a:off x="6248" y="5707"/>
                  <a:ext cx="1062" cy="824"/>
                  <a:chOff x="6518" y="1845"/>
                  <a:chExt cx="420" cy="326"/>
                </a:xfrm>
              </p:grpSpPr>
              <p:sp>
                <p:nvSpPr>
                  <p:cNvPr id="30777" name="Freeform 44"/>
                  <p:cNvSpPr>
                    <a:spLocks noChangeAspect="1"/>
                  </p:cNvSpPr>
                  <p:nvPr/>
                </p:nvSpPr>
                <p:spPr bwMode="auto">
                  <a:xfrm>
                    <a:off x="6568" y="1845"/>
                    <a:ext cx="329" cy="326"/>
                  </a:xfrm>
                  <a:custGeom>
                    <a:avLst/>
                    <a:gdLst>
                      <a:gd name="T0" fmla="*/ 100 w 329"/>
                      <a:gd name="T1" fmla="*/ 308 h 326"/>
                      <a:gd name="T2" fmla="*/ 25 w 329"/>
                      <a:gd name="T3" fmla="*/ 233 h 326"/>
                      <a:gd name="T4" fmla="*/ 32 w 329"/>
                      <a:gd name="T5" fmla="*/ 68 h 326"/>
                      <a:gd name="T6" fmla="*/ 145 w 329"/>
                      <a:gd name="T7" fmla="*/ 15 h 326"/>
                      <a:gd name="T8" fmla="*/ 190 w 329"/>
                      <a:gd name="T9" fmla="*/ 0 h 326"/>
                      <a:gd name="T10" fmla="*/ 272 w 329"/>
                      <a:gd name="T11" fmla="*/ 45 h 326"/>
                      <a:gd name="T12" fmla="*/ 310 w 329"/>
                      <a:gd name="T13" fmla="*/ 113 h 326"/>
                      <a:gd name="T14" fmla="*/ 325 w 329"/>
                      <a:gd name="T15" fmla="*/ 158 h 326"/>
                      <a:gd name="T16" fmla="*/ 317 w 329"/>
                      <a:gd name="T17" fmla="*/ 255 h 326"/>
                      <a:gd name="T18" fmla="*/ 272 w 329"/>
                      <a:gd name="T19" fmla="*/ 285 h 326"/>
                      <a:gd name="T20" fmla="*/ 100 w 329"/>
                      <a:gd name="T21" fmla="*/ 308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9"/>
                      <a:gd name="T34" fmla="*/ 0 h 326"/>
                      <a:gd name="T35" fmla="*/ 329 w 329"/>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9" h="326">
                        <a:moveTo>
                          <a:pt x="100" y="308"/>
                        </a:moveTo>
                        <a:cubicBezTo>
                          <a:pt x="68" y="287"/>
                          <a:pt x="57" y="255"/>
                          <a:pt x="25" y="233"/>
                        </a:cubicBezTo>
                        <a:cubicBezTo>
                          <a:pt x="10" y="188"/>
                          <a:pt x="0" y="107"/>
                          <a:pt x="32" y="68"/>
                        </a:cubicBezTo>
                        <a:cubicBezTo>
                          <a:pt x="40" y="58"/>
                          <a:pt x="127" y="23"/>
                          <a:pt x="145" y="15"/>
                        </a:cubicBezTo>
                        <a:cubicBezTo>
                          <a:pt x="159" y="9"/>
                          <a:pt x="190" y="0"/>
                          <a:pt x="190" y="0"/>
                        </a:cubicBezTo>
                        <a:cubicBezTo>
                          <a:pt x="254" y="11"/>
                          <a:pt x="226" y="14"/>
                          <a:pt x="272" y="45"/>
                        </a:cubicBezTo>
                        <a:cubicBezTo>
                          <a:pt x="281" y="70"/>
                          <a:pt x="310" y="113"/>
                          <a:pt x="310" y="113"/>
                        </a:cubicBezTo>
                        <a:cubicBezTo>
                          <a:pt x="315" y="128"/>
                          <a:pt x="326" y="142"/>
                          <a:pt x="325" y="158"/>
                        </a:cubicBezTo>
                        <a:cubicBezTo>
                          <a:pt x="322" y="190"/>
                          <a:pt x="329" y="225"/>
                          <a:pt x="317" y="255"/>
                        </a:cubicBezTo>
                        <a:cubicBezTo>
                          <a:pt x="310" y="272"/>
                          <a:pt x="287" y="275"/>
                          <a:pt x="272" y="285"/>
                        </a:cubicBezTo>
                        <a:cubicBezTo>
                          <a:pt x="211" y="326"/>
                          <a:pt x="178" y="313"/>
                          <a:pt x="100" y="308"/>
                        </a:cubicBezTo>
                        <a:close/>
                      </a:path>
                    </a:pathLst>
                  </a:custGeom>
                  <a:noFill/>
                  <a:ln w="9525">
                    <a:solidFill>
                      <a:srgbClr val="000000"/>
                    </a:solidFill>
                    <a:round/>
                    <a:headEnd/>
                    <a:tailEnd/>
                  </a:ln>
                </p:spPr>
                <p:txBody>
                  <a:bodyPr/>
                  <a:lstStyle/>
                  <a:p>
                    <a:endParaRPr lang="ru-RU"/>
                  </a:p>
                </p:txBody>
              </p:sp>
              <p:sp>
                <p:nvSpPr>
                  <p:cNvPr id="30778" name="Freeform 45"/>
                  <p:cNvSpPr>
                    <a:spLocks noChangeAspect="1"/>
                  </p:cNvSpPr>
                  <p:nvPr/>
                </p:nvSpPr>
                <p:spPr bwMode="auto">
                  <a:xfrm>
                    <a:off x="6518" y="1943"/>
                    <a:ext cx="75" cy="90"/>
                  </a:xfrm>
                  <a:custGeom>
                    <a:avLst/>
                    <a:gdLst>
                      <a:gd name="T0" fmla="*/ 75 w 75"/>
                      <a:gd name="T1" fmla="*/ 0 h 90"/>
                      <a:gd name="T2" fmla="*/ 0 w 75"/>
                      <a:gd name="T3" fmla="*/ 37 h 90"/>
                      <a:gd name="T4" fmla="*/ 60 w 75"/>
                      <a:gd name="T5" fmla="*/ 90 h 90"/>
                      <a:gd name="T6" fmla="*/ 0 60000 65536"/>
                      <a:gd name="T7" fmla="*/ 0 60000 65536"/>
                      <a:gd name="T8" fmla="*/ 0 60000 65536"/>
                      <a:gd name="T9" fmla="*/ 0 w 75"/>
                      <a:gd name="T10" fmla="*/ 0 h 90"/>
                      <a:gd name="T11" fmla="*/ 75 w 75"/>
                      <a:gd name="T12" fmla="*/ 90 h 90"/>
                    </a:gdLst>
                    <a:ahLst/>
                    <a:cxnLst>
                      <a:cxn ang="T6">
                        <a:pos x="T0" y="T1"/>
                      </a:cxn>
                      <a:cxn ang="T7">
                        <a:pos x="T2" y="T3"/>
                      </a:cxn>
                      <a:cxn ang="T8">
                        <a:pos x="T4" y="T5"/>
                      </a:cxn>
                    </a:cxnLst>
                    <a:rect l="T9" t="T10" r="T11" b="T12"/>
                    <a:pathLst>
                      <a:path w="75" h="90">
                        <a:moveTo>
                          <a:pt x="75" y="0"/>
                        </a:moveTo>
                        <a:cubicBezTo>
                          <a:pt x="37" y="6"/>
                          <a:pt x="12" y="0"/>
                          <a:pt x="0" y="37"/>
                        </a:cubicBezTo>
                        <a:cubicBezTo>
                          <a:pt x="9" y="83"/>
                          <a:pt x="13" y="90"/>
                          <a:pt x="60" y="90"/>
                        </a:cubicBezTo>
                      </a:path>
                    </a:pathLst>
                  </a:custGeom>
                  <a:noFill/>
                  <a:ln w="9525">
                    <a:solidFill>
                      <a:srgbClr val="000000"/>
                    </a:solidFill>
                    <a:round/>
                    <a:headEnd/>
                    <a:tailEnd/>
                  </a:ln>
                </p:spPr>
                <p:txBody>
                  <a:bodyPr/>
                  <a:lstStyle/>
                  <a:p>
                    <a:endParaRPr lang="ru-RU"/>
                  </a:p>
                </p:txBody>
              </p:sp>
              <p:sp>
                <p:nvSpPr>
                  <p:cNvPr id="30779" name="Freeform 46"/>
                  <p:cNvSpPr>
                    <a:spLocks noChangeAspect="1"/>
                  </p:cNvSpPr>
                  <p:nvPr/>
                </p:nvSpPr>
                <p:spPr bwMode="auto">
                  <a:xfrm>
                    <a:off x="6870" y="1895"/>
                    <a:ext cx="68" cy="115"/>
                  </a:xfrm>
                  <a:custGeom>
                    <a:avLst/>
                    <a:gdLst>
                      <a:gd name="T0" fmla="*/ 0 w 68"/>
                      <a:gd name="T1" fmla="*/ 18 h 115"/>
                      <a:gd name="T2" fmla="*/ 53 w 68"/>
                      <a:gd name="T3" fmla="*/ 18 h 115"/>
                      <a:gd name="T4" fmla="*/ 68 w 68"/>
                      <a:gd name="T5" fmla="*/ 63 h 115"/>
                      <a:gd name="T6" fmla="*/ 30 w 68"/>
                      <a:gd name="T7" fmla="*/ 115 h 115"/>
                      <a:gd name="T8" fmla="*/ 0 60000 65536"/>
                      <a:gd name="T9" fmla="*/ 0 60000 65536"/>
                      <a:gd name="T10" fmla="*/ 0 60000 65536"/>
                      <a:gd name="T11" fmla="*/ 0 60000 65536"/>
                      <a:gd name="T12" fmla="*/ 0 w 68"/>
                      <a:gd name="T13" fmla="*/ 0 h 115"/>
                      <a:gd name="T14" fmla="*/ 68 w 68"/>
                      <a:gd name="T15" fmla="*/ 115 h 115"/>
                    </a:gdLst>
                    <a:ahLst/>
                    <a:cxnLst>
                      <a:cxn ang="T8">
                        <a:pos x="T0" y="T1"/>
                      </a:cxn>
                      <a:cxn ang="T9">
                        <a:pos x="T2" y="T3"/>
                      </a:cxn>
                      <a:cxn ang="T10">
                        <a:pos x="T4" y="T5"/>
                      </a:cxn>
                      <a:cxn ang="T11">
                        <a:pos x="T6" y="T7"/>
                      </a:cxn>
                    </a:cxnLst>
                    <a:rect l="T12" t="T13" r="T14" b="T15"/>
                    <a:pathLst>
                      <a:path w="68" h="115">
                        <a:moveTo>
                          <a:pt x="0" y="18"/>
                        </a:moveTo>
                        <a:cubicBezTo>
                          <a:pt x="15" y="13"/>
                          <a:pt x="38" y="0"/>
                          <a:pt x="53" y="18"/>
                        </a:cubicBezTo>
                        <a:cubicBezTo>
                          <a:pt x="63" y="30"/>
                          <a:pt x="68" y="63"/>
                          <a:pt x="68" y="63"/>
                        </a:cubicBezTo>
                        <a:cubicBezTo>
                          <a:pt x="59" y="87"/>
                          <a:pt x="54" y="104"/>
                          <a:pt x="30" y="115"/>
                        </a:cubicBezTo>
                      </a:path>
                    </a:pathLst>
                  </a:custGeom>
                  <a:noFill/>
                  <a:ln w="9525">
                    <a:solidFill>
                      <a:srgbClr val="000000"/>
                    </a:solidFill>
                    <a:round/>
                    <a:headEnd/>
                    <a:tailEnd/>
                  </a:ln>
                </p:spPr>
                <p:txBody>
                  <a:bodyPr/>
                  <a:lstStyle/>
                  <a:p>
                    <a:endParaRPr lang="ru-RU"/>
                  </a:p>
                </p:txBody>
              </p:sp>
              <p:sp>
                <p:nvSpPr>
                  <p:cNvPr id="30780" name="Freeform 47"/>
                  <p:cNvSpPr>
                    <a:spLocks noChangeAspect="1"/>
                  </p:cNvSpPr>
                  <p:nvPr/>
                </p:nvSpPr>
                <p:spPr bwMode="auto">
                  <a:xfrm>
                    <a:off x="6646" y="1943"/>
                    <a:ext cx="29" cy="20"/>
                  </a:xfrm>
                  <a:custGeom>
                    <a:avLst/>
                    <a:gdLst>
                      <a:gd name="T0" fmla="*/ 29 w 29"/>
                      <a:gd name="T1" fmla="*/ 0 h 20"/>
                      <a:gd name="T2" fmla="*/ 7 w 29"/>
                      <a:gd name="T3" fmla="*/ 15 h 20"/>
                      <a:gd name="T4" fmla="*/ 29 w 29"/>
                      <a:gd name="T5" fmla="*/ 0 h 20"/>
                      <a:gd name="T6" fmla="*/ 0 60000 65536"/>
                      <a:gd name="T7" fmla="*/ 0 60000 65536"/>
                      <a:gd name="T8" fmla="*/ 0 60000 65536"/>
                      <a:gd name="T9" fmla="*/ 0 w 29"/>
                      <a:gd name="T10" fmla="*/ 0 h 20"/>
                      <a:gd name="T11" fmla="*/ 29 w 29"/>
                      <a:gd name="T12" fmla="*/ 20 h 20"/>
                    </a:gdLst>
                    <a:ahLst/>
                    <a:cxnLst>
                      <a:cxn ang="T6">
                        <a:pos x="T0" y="T1"/>
                      </a:cxn>
                      <a:cxn ang="T7">
                        <a:pos x="T2" y="T3"/>
                      </a:cxn>
                      <a:cxn ang="T8">
                        <a:pos x="T4" y="T5"/>
                      </a:cxn>
                    </a:cxnLst>
                    <a:rect l="T9" t="T10" r="T11" b="T12"/>
                    <a:pathLst>
                      <a:path w="29" h="20">
                        <a:moveTo>
                          <a:pt x="29" y="0"/>
                        </a:moveTo>
                        <a:cubicBezTo>
                          <a:pt x="22" y="5"/>
                          <a:pt x="0" y="20"/>
                          <a:pt x="7" y="15"/>
                        </a:cubicBezTo>
                        <a:cubicBezTo>
                          <a:pt x="14" y="10"/>
                          <a:pt x="22" y="5"/>
                          <a:pt x="29" y="0"/>
                        </a:cubicBezTo>
                        <a:close/>
                      </a:path>
                    </a:pathLst>
                  </a:custGeom>
                  <a:solidFill>
                    <a:srgbClr val="FFFFFF"/>
                  </a:solidFill>
                  <a:ln w="9525">
                    <a:solidFill>
                      <a:srgbClr val="000000"/>
                    </a:solidFill>
                    <a:round/>
                    <a:headEnd/>
                    <a:tailEnd/>
                  </a:ln>
                </p:spPr>
                <p:txBody>
                  <a:bodyPr/>
                  <a:lstStyle/>
                  <a:p>
                    <a:endParaRPr lang="ru-RU"/>
                  </a:p>
                </p:txBody>
              </p:sp>
              <p:sp>
                <p:nvSpPr>
                  <p:cNvPr id="30781" name="Freeform 48"/>
                  <p:cNvSpPr>
                    <a:spLocks noChangeAspect="1"/>
                  </p:cNvSpPr>
                  <p:nvPr/>
                </p:nvSpPr>
                <p:spPr bwMode="auto">
                  <a:xfrm>
                    <a:off x="6780" y="1929"/>
                    <a:ext cx="36" cy="36"/>
                  </a:xfrm>
                  <a:custGeom>
                    <a:avLst/>
                    <a:gdLst>
                      <a:gd name="T0" fmla="*/ 23 w 36"/>
                      <a:gd name="T1" fmla="*/ 29 h 36"/>
                      <a:gd name="T2" fmla="*/ 0 w 36"/>
                      <a:gd name="T3" fmla="*/ 21 h 36"/>
                      <a:gd name="T4" fmla="*/ 23 w 36"/>
                      <a:gd name="T5" fmla="*/ 14 h 36"/>
                      <a:gd name="T6" fmla="*/ 15 w 36"/>
                      <a:gd name="T7" fmla="*/ 36 h 36"/>
                      <a:gd name="T8" fmla="*/ 8 w 36"/>
                      <a:gd name="T9" fmla="*/ 14 h 36"/>
                      <a:gd name="T10" fmla="*/ 30 w 36"/>
                      <a:gd name="T11" fmla="*/ 6 h 36"/>
                      <a:gd name="T12" fmla="*/ 23 w 36"/>
                      <a:gd name="T13" fmla="*/ 29 h 36"/>
                      <a:gd name="T14" fmla="*/ 0 60000 65536"/>
                      <a:gd name="T15" fmla="*/ 0 60000 65536"/>
                      <a:gd name="T16" fmla="*/ 0 60000 65536"/>
                      <a:gd name="T17" fmla="*/ 0 60000 65536"/>
                      <a:gd name="T18" fmla="*/ 0 60000 65536"/>
                      <a:gd name="T19" fmla="*/ 0 60000 65536"/>
                      <a:gd name="T20" fmla="*/ 0 60000 65536"/>
                      <a:gd name="T21" fmla="*/ 0 w 36"/>
                      <a:gd name="T22" fmla="*/ 0 h 36"/>
                      <a:gd name="T23" fmla="*/ 36 w 3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6">
                        <a:moveTo>
                          <a:pt x="23" y="29"/>
                        </a:moveTo>
                        <a:cubicBezTo>
                          <a:pt x="15" y="26"/>
                          <a:pt x="0" y="29"/>
                          <a:pt x="0" y="21"/>
                        </a:cubicBezTo>
                        <a:cubicBezTo>
                          <a:pt x="0" y="13"/>
                          <a:pt x="17" y="8"/>
                          <a:pt x="23" y="14"/>
                        </a:cubicBezTo>
                        <a:cubicBezTo>
                          <a:pt x="29" y="20"/>
                          <a:pt x="18" y="29"/>
                          <a:pt x="15" y="36"/>
                        </a:cubicBezTo>
                        <a:cubicBezTo>
                          <a:pt x="13" y="29"/>
                          <a:pt x="5" y="21"/>
                          <a:pt x="8" y="14"/>
                        </a:cubicBezTo>
                        <a:cubicBezTo>
                          <a:pt x="11" y="7"/>
                          <a:pt x="24" y="0"/>
                          <a:pt x="30" y="6"/>
                        </a:cubicBezTo>
                        <a:cubicBezTo>
                          <a:pt x="36" y="12"/>
                          <a:pt x="23" y="29"/>
                          <a:pt x="23" y="29"/>
                        </a:cubicBezTo>
                        <a:close/>
                      </a:path>
                    </a:pathLst>
                  </a:custGeom>
                  <a:solidFill>
                    <a:srgbClr val="FFFFFF"/>
                  </a:solidFill>
                  <a:ln w="9525">
                    <a:solidFill>
                      <a:srgbClr val="000000"/>
                    </a:solidFill>
                    <a:round/>
                    <a:headEnd/>
                    <a:tailEnd/>
                  </a:ln>
                </p:spPr>
                <p:txBody>
                  <a:bodyPr/>
                  <a:lstStyle/>
                  <a:p>
                    <a:endParaRPr lang="ru-RU"/>
                  </a:p>
                </p:txBody>
              </p:sp>
              <p:sp>
                <p:nvSpPr>
                  <p:cNvPr id="30782" name="Freeform 49"/>
                  <p:cNvSpPr>
                    <a:spLocks noChangeAspect="1"/>
                  </p:cNvSpPr>
                  <p:nvPr/>
                </p:nvSpPr>
                <p:spPr bwMode="auto">
                  <a:xfrm>
                    <a:off x="6690" y="2078"/>
                    <a:ext cx="120" cy="51"/>
                  </a:xfrm>
                  <a:custGeom>
                    <a:avLst/>
                    <a:gdLst>
                      <a:gd name="T0" fmla="*/ 120 w 120"/>
                      <a:gd name="T1" fmla="*/ 0 h 51"/>
                      <a:gd name="T2" fmla="*/ 0 w 120"/>
                      <a:gd name="T3" fmla="*/ 22 h 51"/>
                      <a:gd name="T4" fmla="*/ 0 60000 65536"/>
                      <a:gd name="T5" fmla="*/ 0 60000 65536"/>
                      <a:gd name="T6" fmla="*/ 0 w 120"/>
                      <a:gd name="T7" fmla="*/ 0 h 51"/>
                      <a:gd name="T8" fmla="*/ 120 w 120"/>
                      <a:gd name="T9" fmla="*/ 51 h 51"/>
                    </a:gdLst>
                    <a:ahLst/>
                    <a:cxnLst>
                      <a:cxn ang="T4">
                        <a:pos x="T0" y="T1"/>
                      </a:cxn>
                      <a:cxn ang="T5">
                        <a:pos x="T2" y="T3"/>
                      </a:cxn>
                    </a:cxnLst>
                    <a:rect l="T6" t="T7" r="T8" b="T9"/>
                    <a:pathLst>
                      <a:path w="120" h="51">
                        <a:moveTo>
                          <a:pt x="120" y="0"/>
                        </a:moveTo>
                        <a:cubicBezTo>
                          <a:pt x="43" y="51"/>
                          <a:pt x="106" y="22"/>
                          <a:pt x="0" y="22"/>
                        </a:cubicBezTo>
                      </a:path>
                    </a:pathLst>
                  </a:custGeom>
                  <a:noFill/>
                  <a:ln w="9525">
                    <a:solidFill>
                      <a:srgbClr val="000000"/>
                    </a:solidFill>
                    <a:round/>
                    <a:headEnd/>
                    <a:tailEnd/>
                  </a:ln>
                </p:spPr>
                <p:txBody>
                  <a:bodyPr/>
                  <a:lstStyle/>
                  <a:p>
                    <a:endParaRPr lang="ru-RU"/>
                  </a:p>
                </p:txBody>
              </p:sp>
              <p:sp>
                <p:nvSpPr>
                  <p:cNvPr id="30783" name="Freeform 50"/>
                  <p:cNvSpPr>
                    <a:spLocks noChangeAspect="1"/>
                  </p:cNvSpPr>
                  <p:nvPr/>
                </p:nvSpPr>
                <p:spPr bwMode="auto">
                  <a:xfrm>
                    <a:off x="6743" y="1988"/>
                    <a:ext cx="23" cy="90"/>
                  </a:xfrm>
                  <a:custGeom>
                    <a:avLst/>
                    <a:gdLst>
                      <a:gd name="T0" fmla="*/ 0 w 23"/>
                      <a:gd name="T1" fmla="*/ 0 h 90"/>
                      <a:gd name="T2" fmla="*/ 22 w 23"/>
                      <a:gd name="T3" fmla="*/ 90 h 90"/>
                      <a:gd name="T4" fmla="*/ 0 60000 65536"/>
                      <a:gd name="T5" fmla="*/ 0 60000 65536"/>
                      <a:gd name="T6" fmla="*/ 0 w 23"/>
                      <a:gd name="T7" fmla="*/ 0 h 90"/>
                      <a:gd name="T8" fmla="*/ 23 w 23"/>
                      <a:gd name="T9" fmla="*/ 90 h 90"/>
                    </a:gdLst>
                    <a:ahLst/>
                    <a:cxnLst>
                      <a:cxn ang="T4">
                        <a:pos x="T0" y="T1"/>
                      </a:cxn>
                      <a:cxn ang="T5">
                        <a:pos x="T2" y="T3"/>
                      </a:cxn>
                    </a:cxnLst>
                    <a:rect l="T6" t="T7" r="T8" b="T9"/>
                    <a:pathLst>
                      <a:path w="23" h="90">
                        <a:moveTo>
                          <a:pt x="0" y="0"/>
                        </a:moveTo>
                        <a:cubicBezTo>
                          <a:pt x="23" y="34"/>
                          <a:pt x="22" y="47"/>
                          <a:pt x="22" y="90"/>
                        </a:cubicBezTo>
                      </a:path>
                    </a:pathLst>
                  </a:custGeom>
                  <a:noFill/>
                  <a:ln w="9525">
                    <a:solidFill>
                      <a:srgbClr val="000000"/>
                    </a:solidFill>
                    <a:round/>
                    <a:headEnd/>
                    <a:tailEnd/>
                  </a:ln>
                </p:spPr>
                <p:txBody>
                  <a:bodyPr/>
                  <a:lstStyle/>
                  <a:p>
                    <a:endParaRPr lang="ru-RU"/>
                  </a:p>
                </p:txBody>
              </p:sp>
            </p:grpSp>
            <p:sp>
              <p:nvSpPr>
                <p:cNvPr id="30753" name="Freeform 51"/>
                <p:cNvSpPr>
                  <a:spLocks noChangeAspect="1"/>
                </p:cNvSpPr>
                <p:nvPr/>
              </p:nvSpPr>
              <p:spPr bwMode="auto">
                <a:xfrm>
                  <a:off x="7423" y="6713"/>
                  <a:ext cx="1203" cy="283"/>
                </a:xfrm>
                <a:custGeom>
                  <a:avLst/>
                  <a:gdLst>
                    <a:gd name="T0" fmla="*/ 0 w 476"/>
                    <a:gd name="T1" fmla="*/ 836 h 112"/>
                    <a:gd name="T2" fmla="*/ 3877 w 476"/>
                    <a:gd name="T3" fmla="*/ 0 h 112"/>
                    <a:gd name="T4" fmla="*/ 7021 w 476"/>
                    <a:gd name="T5" fmla="*/ 114 h 112"/>
                    <a:gd name="T6" fmla="*/ 6892 w 476"/>
                    <a:gd name="T7" fmla="*/ 1213 h 112"/>
                    <a:gd name="T8" fmla="*/ 2535 w 476"/>
                    <a:gd name="T9" fmla="*/ 1322 h 112"/>
                    <a:gd name="T10" fmla="*/ 359 w 476"/>
                    <a:gd name="T11" fmla="*/ 1807 h 112"/>
                    <a:gd name="T12" fmla="*/ 0 60000 65536"/>
                    <a:gd name="T13" fmla="*/ 0 60000 65536"/>
                    <a:gd name="T14" fmla="*/ 0 60000 65536"/>
                    <a:gd name="T15" fmla="*/ 0 60000 65536"/>
                    <a:gd name="T16" fmla="*/ 0 60000 65536"/>
                    <a:gd name="T17" fmla="*/ 0 60000 65536"/>
                    <a:gd name="T18" fmla="*/ 0 w 476"/>
                    <a:gd name="T19" fmla="*/ 0 h 112"/>
                    <a:gd name="T20" fmla="*/ 476 w 476"/>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476" h="112">
                      <a:moveTo>
                        <a:pt x="0" y="52"/>
                      </a:moveTo>
                      <a:cubicBezTo>
                        <a:pt x="88" y="45"/>
                        <a:pt x="157" y="25"/>
                        <a:pt x="240" y="0"/>
                      </a:cubicBezTo>
                      <a:cubicBezTo>
                        <a:pt x="305" y="2"/>
                        <a:pt x="370" y="0"/>
                        <a:pt x="435" y="7"/>
                      </a:cubicBezTo>
                      <a:cubicBezTo>
                        <a:pt x="476" y="11"/>
                        <a:pt x="458" y="73"/>
                        <a:pt x="427" y="75"/>
                      </a:cubicBezTo>
                      <a:cubicBezTo>
                        <a:pt x="337" y="82"/>
                        <a:pt x="247" y="80"/>
                        <a:pt x="157" y="82"/>
                      </a:cubicBezTo>
                      <a:cubicBezTo>
                        <a:pt x="112" y="98"/>
                        <a:pt x="70" y="112"/>
                        <a:pt x="22" y="112"/>
                      </a:cubicBezTo>
                    </a:path>
                  </a:pathLst>
                </a:custGeom>
                <a:noFill/>
                <a:ln w="9525">
                  <a:solidFill>
                    <a:srgbClr val="000000"/>
                  </a:solidFill>
                  <a:round/>
                  <a:headEnd/>
                  <a:tailEnd/>
                </a:ln>
              </p:spPr>
              <p:txBody>
                <a:bodyPr/>
                <a:lstStyle/>
                <a:p>
                  <a:endParaRPr lang="ru-RU"/>
                </a:p>
              </p:txBody>
            </p:sp>
            <p:grpSp>
              <p:nvGrpSpPr>
                <p:cNvPr id="11" name="Group 52"/>
                <p:cNvGrpSpPr>
                  <a:grpSpLocks noChangeAspect="1"/>
                </p:cNvGrpSpPr>
                <p:nvPr/>
              </p:nvGrpSpPr>
              <p:grpSpPr bwMode="auto">
                <a:xfrm>
                  <a:off x="8523" y="6313"/>
                  <a:ext cx="510" cy="493"/>
                  <a:chOff x="7418" y="2085"/>
                  <a:chExt cx="202" cy="195"/>
                </a:xfrm>
              </p:grpSpPr>
              <p:sp>
                <p:nvSpPr>
                  <p:cNvPr id="30774" name="Freeform 53"/>
                  <p:cNvSpPr>
                    <a:spLocks noChangeAspect="1"/>
                  </p:cNvSpPr>
                  <p:nvPr/>
                </p:nvSpPr>
                <p:spPr bwMode="auto">
                  <a:xfrm>
                    <a:off x="7418" y="2085"/>
                    <a:ext cx="157" cy="150"/>
                  </a:xfrm>
                  <a:custGeom>
                    <a:avLst/>
                    <a:gdLst>
                      <a:gd name="T0" fmla="*/ 0 w 157"/>
                      <a:gd name="T1" fmla="*/ 150 h 150"/>
                      <a:gd name="T2" fmla="*/ 105 w 157"/>
                      <a:gd name="T3" fmla="*/ 68 h 150"/>
                      <a:gd name="T4" fmla="*/ 135 w 157"/>
                      <a:gd name="T5" fmla="*/ 23 h 150"/>
                      <a:gd name="T6" fmla="*/ 157 w 157"/>
                      <a:gd name="T7" fmla="*/ 0 h 150"/>
                      <a:gd name="T8" fmla="*/ 0 60000 65536"/>
                      <a:gd name="T9" fmla="*/ 0 60000 65536"/>
                      <a:gd name="T10" fmla="*/ 0 60000 65536"/>
                      <a:gd name="T11" fmla="*/ 0 60000 65536"/>
                      <a:gd name="T12" fmla="*/ 0 w 157"/>
                      <a:gd name="T13" fmla="*/ 0 h 150"/>
                      <a:gd name="T14" fmla="*/ 157 w 157"/>
                      <a:gd name="T15" fmla="*/ 150 h 150"/>
                    </a:gdLst>
                    <a:ahLst/>
                    <a:cxnLst>
                      <a:cxn ang="T8">
                        <a:pos x="T0" y="T1"/>
                      </a:cxn>
                      <a:cxn ang="T9">
                        <a:pos x="T2" y="T3"/>
                      </a:cxn>
                      <a:cxn ang="T10">
                        <a:pos x="T4" y="T5"/>
                      </a:cxn>
                      <a:cxn ang="T11">
                        <a:pos x="T6" y="T7"/>
                      </a:cxn>
                    </a:cxnLst>
                    <a:rect l="T12" t="T13" r="T14" b="T15"/>
                    <a:pathLst>
                      <a:path w="157" h="150">
                        <a:moveTo>
                          <a:pt x="0" y="150"/>
                        </a:moveTo>
                        <a:cubicBezTo>
                          <a:pt x="61" y="136"/>
                          <a:pt x="58" y="98"/>
                          <a:pt x="105" y="68"/>
                        </a:cubicBezTo>
                        <a:cubicBezTo>
                          <a:pt x="115" y="53"/>
                          <a:pt x="125" y="38"/>
                          <a:pt x="135" y="23"/>
                        </a:cubicBezTo>
                        <a:cubicBezTo>
                          <a:pt x="141" y="14"/>
                          <a:pt x="157" y="0"/>
                          <a:pt x="157" y="0"/>
                        </a:cubicBezTo>
                      </a:path>
                    </a:pathLst>
                  </a:custGeom>
                  <a:noFill/>
                  <a:ln w="9525">
                    <a:solidFill>
                      <a:srgbClr val="000000"/>
                    </a:solidFill>
                    <a:round/>
                    <a:headEnd/>
                    <a:tailEnd/>
                  </a:ln>
                </p:spPr>
                <p:txBody>
                  <a:bodyPr/>
                  <a:lstStyle/>
                  <a:p>
                    <a:endParaRPr lang="ru-RU"/>
                  </a:p>
                </p:txBody>
              </p:sp>
              <p:sp>
                <p:nvSpPr>
                  <p:cNvPr id="30775" name="Freeform 54"/>
                  <p:cNvSpPr>
                    <a:spLocks noChangeAspect="1"/>
                  </p:cNvSpPr>
                  <p:nvPr/>
                </p:nvSpPr>
                <p:spPr bwMode="auto">
                  <a:xfrm>
                    <a:off x="7440" y="2175"/>
                    <a:ext cx="180" cy="75"/>
                  </a:xfrm>
                  <a:custGeom>
                    <a:avLst/>
                    <a:gdLst>
                      <a:gd name="T0" fmla="*/ 0 w 180"/>
                      <a:gd name="T1" fmla="*/ 75 h 75"/>
                      <a:gd name="T2" fmla="*/ 83 w 180"/>
                      <a:gd name="T3" fmla="*/ 60 h 75"/>
                      <a:gd name="T4" fmla="*/ 128 w 180"/>
                      <a:gd name="T5" fmla="*/ 38 h 75"/>
                      <a:gd name="T6" fmla="*/ 180 w 180"/>
                      <a:gd name="T7" fmla="*/ 0 h 75"/>
                      <a:gd name="T8" fmla="*/ 0 60000 65536"/>
                      <a:gd name="T9" fmla="*/ 0 60000 65536"/>
                      <a:gd name="T10" fmla="*/ 0 60000 65536"/>
                      <a:gd name="T11" fmla="*/ 0 60000 65536"/>
                      <a:gd name="T12" fmla="*/ 0 w 180"/>
                      <a:gd name="T13" fmla="*/ 0 h 75"/>
                      <a:gd name="T14" fmla="*/ 180 w 180"/>
                      <a:gd name="T15" fmla="*/ 75 h 75"/>
                    </a:gdLst>
                    <a:ahLst/>
                    <a:cxnLst>
                      <a:cxn ang="T8">
                        <a:pos x="T0" y="T1"/>
                      </a:cxn>
                      <a:cxn ang="T9">
                        <a:pos x="T2" y="T3"/>
                      </a:cxn>
                      <a:cxn ang="T10">
                        <a:pos x="T4" y="T5"/>
                      </a:cxn>
                      <a:cxn ang="T11">
                        <a:pos x="T6" y="T7"/>
                      </a:cxn>
                    </a:cxnLst>
                    <a:rect l="T12" t="T13" r="T14" b="T15"/>
                    <a:pathLst>
                      <a:path w="180" h="75">
                        <a:moveTo>
                          <a:pt x="0" y="75"/>
                        </a:moveTo>
                        <a:cubicBezTo>
                          <a:pt x="17" y="73"/>
                          <a:pt x="63" y="69"/>
                          <a:pt x="83" y="60"/>
                        </a:cubicBezTo>
                        <a:cubicBezTo>
                          <a:pt x="161" y="25"/>
                          <a:pt x="52" y="61"/>
                          <a:pt x="128" y="38"/>
                        </a:cubicBezTo>
                        <a:cubicBezTo>
                          <a:pt x="142" y="29"/>
                          <a:pt x="180" y="16"/>
                          <a:pt x="180" y="0"/>
                        </a:cubicBezTo>
                      </a:path>
                    </a:pathLst>
                  </a:custGeom>
                  <a:noFill/>
                  <a:ln w="9525">
                    <a:solidFill>
                      <a:srgbClr val="000000"/>
                    </a:solidFill>
                    <a:round/>
                    <a:headEnd/>
                    <a:tailEnd/>
                  </a:ln>
                </p:spPr>
                <p:txBody>
                  <a:bodyPr/>
                  <a:lstStyle/>
                  <a:p>
                    <a:endParaRPr lang="ru-RU"/>
                  </a:p>
                </p:txBody>
              </p:sp>
              <p:sp>
                <p:nvSpPr>
                  <p:cNvPr id="30776" name="Freeform 55"/>
                  <p:cNvSpPr>
                    <a:spLocks noChangeAspect="1"/>
                  </p:cNvSpPr>
                  <p:nvPr/>
                </p:nvSpPr>
                <p:spPr bwMode="auto">
                  <a:xfrm>
                    <a:off x="7455" y="2258"/>
                    <a:ext cx="165" cy="22"/>
                  </a:xfrm>
                  <a:custGeom>
                    <a:avLst/>
                    <a:gdLst>
                      <a:gd name="T0" fmla="*/ 0 w 165"/>
                      <a:gd name="T1" fmla="*/ 22 h 22"/>
                      <a:gd name="T2" fmla="*/ 165 w 165"/>
                      <a:gd name="T3" fmla="*/ 0 h 22"/>
                      <a:gd name="T4" fmla="*/ 0 60000 65536"/>
                      <a:gd name="T5" fmla="*/ 0 60000 65536"/>
                      <a:gd name="T6" fmla="*/ 0 w 165"/>
                      <a:gd name="T7" fmla="*/ 0 h 22"/>
                      <a:gd name="T8" fmla="*/ 165 w 165"/>
                      <a:gd name="T9" fmla="*/ 22 h 22"/>
                    </a:gdLst>
                    <a:ahLst/>
                    <a:cxnLst>
                      <a:cxn ang="T4">
                        <a:pos x="T0" y="T1"/>
                      </a:cxn>
                      <a:cxn ang="T5">
                        <a:pos x="T2" y="T3"/>
                      </a:cxn>
                    </a:cxnLst>
                    <a:rect l="T6" t="T7" r="T8" b="T9"/>
                    <a:pathLst>
                      <a:path w="165" h="22">
                        <a:moveTo>
                          <a:pt x="0" y="22"/>
                        </a:moveTo>
                        <a:cubicBezTo>
                          <a:pt x="69" y="9"/>
                          <a:pt x="85" y="0"/>
                          <a:pt x="165" y="0"/>
                        </a:cubicBezTo>
                      </a:path>
                    </a:pathLst>
                  </a:custGeom>
                  <a:noFill/>
                  <a:ln w="9525">
                    <a:solidFill>
                      <a:srgbClr val="000000"/>
                    </a:solidFill>
                    <a:round/>
                    <a:headEnd/>
                    <a:tailEnd/>
                  </a:ln>
                </p:spPr>
                <p:txBody>
                  <a:bodyPr/>
                  <a:lstStyle/>
                  <a:p>
                    <a:endParaRPr lang="ru-RU"/>
                  </a:p>
                </p:txBody>
              </p:sp>
            </p:grpSp>
            <p:sp>
              <p:nvSpPr>
                <p:cNvPr id="30755" name="Freeform 56"/>
                <p:cNvSpPr>
                  <a:spLocks noChangeAspect="1"/>
                </p:cNvSpPr>
                <p:nvPr/>
              </p:nvSpPr>
              <p:spPr bwMode="auto">
                <a:xfrm>
                  <a:off x="6301" y="8171"/>
                  <a:ext cx="508" cy="1460"/>
                </a:xfrm>
                <a:custGeom>
                  <a:avLst/>
                  <a:gdLst>
                    <a:gd name="T0" fmla="*/ 2083 w 201"/>
                    <a:gd name="T1" fmla="*/ 0 h 578"/>
                    <a:gd name="T2" fmla="*/ 1226 w 201"/>
                    <a:gd name="T3" fmla="*/ 2789 h 578"/>
                    <a:gd name="T4" fmla="*/ 1954 w 201"/>
                    <a:gd name="T5" fmla="*/ 9316 h 578"/>
                    <a:gd name="T6" fmla="*/ 2919 w 201"/>
                    <a:gd name="T7" fmla="*/ 7974 h 578"/>
                    <a:gd name="T8" fmla="*/ 3162 w 201"/>
                    <a:gd name="T9" fmla="*/ 7626 h 578"/>
                    <a:gd name="T10" fmla="*/ 3162 w 201"/>
                    <a:gd name="T11" fmla="*/ 611 h 578"/>
                    <a:gd name="T12" fmla="*/ 0 60000 65536"/>
                    <a:gd name="T13" fmla="*/ 0 60000 65536"/>
                    <a:gd name="T14" fmla="*/ 0 60000 65536"/>
                    <a:gd name="T15" fmla="*/ 0 60000 65536"/>
                    <a:gd name="T16" fmla="*/ 0 60000 65536"/>
                    <a:gd name="T17" fmla="*/ 0 60000 65536"/>
                    <a:gd name="T18" fmla="*/ 0 w 201"/>
                    <a:gd name="T19" fmla="*/ 0 h 578"/>
                    <a:gd name="T20" fmla="*/ 201 w 201"/>
                    <a:gd name="T21" fmla="*/ 578 h 578"/>
                  </a:gdLst>
                  <a:ahLst/>
                  <a:cxnLst>
                    <a:cxn ang="T12">
                      <a:pos x="T0" y="T1"/>
                    </a:cxn>
                    <a:cxn ang="T13">
                      <a:pos x="T2" y="T3"/>
                    </a:cxn>
                    <a:cxn ang="T14">
                      <a:pos x="T4" y="T5"/>
                    </a:cxn>
                    <a:cxn ang="T15">
                      <a:pos x="T6" y="T7"/>
                    </a:cxn>
                    <a:cxn ang="T16">
                      <a:pos x="T8" y="T9"/>
                    </a:cxn>
                    <a:cxn ang="T17">
                      <a:pos x="T10" y="T11"/>
                    </a:cxn>
                  </a:cxnLst>
                  <a:rect l="T18" t="T19" r="T20" b="T21"/>
                  <a:pathLst>
                    <a:path w="201" h="578">
                      <a:moveTo>
                        <a:pt x="129" y="0"/>
                      </a:moveTo>
                      <a:cubicBezTo>
                        <a:pt x="110" y="57"/>
                        <a:pt x="96" y="116"/>
                        <a:pt x="76" y="173"/>
                      </a:cubicBezTo>
                      <a:cubicBezTo>
                        <a:pt x="79" y="289"/>
                        <a:pt x="0" y="495"/>
                        <a:pt x="121" y="578"/>
                      </a:cubicBezTo>
                      <a:cubicBezTo>
                        <a:pt x="194" y="565"/>
                        <a:pt x="154" y="550"/>
                        <a:pt x="181" y="495"/>
                      </a:cubicBezTo>
                      <a:cubicBezTo>
                        <a:pt x="185" y="487"/>
                        <a:pt x="196" y="482"/>
                        <a:pt x="196" y="473"/>
                      </a:cubicBezTo>
                      <a:cubicBezTo>
                        <a:pt x="201" y="328"/>
                        <a:pt x="196" y="183"/>
                        <a:pt x="196" y="38"/>
                      </a:cubicBezTo>
                    </a:path>
                  </a:pathLst>
                </a:custGeom>
                <a:noFill/>
                <a:ln w="9525">
                  <a:solidFill>
                    <a:srgbClr val="000000"/>
                  </a:solidFill>
                  <a:round/>
                  <a:headEnd/>
                  <a:tailEnd/>
                </a:ln>
              </p:spPr>
              <p:txBody>
                <a:bodyPr/>
                <a:lstStyle/>
                <a:p>
                  <a:endParaRPr lang="ru-RU"/>
                </a:p>
              </p:txBody>
            </p:sp>
            <p:sp>
              <p:nvSpPr>
                <p:cNvPr id="30756" name="Freeform 57"/>
                <p:cNvSpPr>
                  <a:spLocks noChangeAspect="1"/>
                </p:cNvSpPr>
                <p:nvPr/>
              </p:nvSpPr>
              <p:spPr bwMode="auto">
                <a:xfrm>
                  <a:off x="7423" y="7981"/>
                  <a:ext cx="286" cy="1516"/>
                </a:xfrm>
                <a:custGeom>
                  <a:avLst/>
                  <a:gdLst>
                    <a:gd name="T0" fmla="*/ 0 w 113"/>
                    <a:gd name="T1" fmla="*/ 1827 h 600"/>
                    <a:gd name="T2" fmla="*/ 116 w 113"/>
                    <a:gd name="T3" fmla="*/ 9192 h 600"/>
                    <a:gd name="T4" fmla="*/ 602 w 113"/>
                    <a:gd name="T5" fmla="*/ 9677 h 600"/>
                    <a:gd name="T6" fmla="*/ 1577 w 113"/>
                    <a:gd name="T7" fmla="*/ 8949 h 600"/>
                    <a:gd name="T8" fmla="*/ 1577 w 113"/>
                    <a:gd name="T9" fmla="*/ 7143 h 600"/>
                    <a:gd name="T10" fmla="*/ 1460 w 113"/>
                    <a:gd name="T11" fmla="*/ 1693 h 600"/>
                    <a:gd name="T12" fmla="*/ 1088 w 113"/>
                    <a:gd name="T13" fmla="*/ 371 h 600"/>
                    <a:gd name="T14" fmla="*/ 731 w 113"/>
                    <a:gd name="T15" fmla="*/ 0 h 600"/>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600"/>
                    <a:gd name="T26" fmla="*/ 113 w 113"/>
                    <a:gd name="T27" fmla="*/ 600 h 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600">
                      <a:moveTo>
                        <a:pt x="0" y="113"/>
                      </a:moveTo>
                      <a:cubicBezTo>
                        <a:pt x="2" y="265"/>
                        <a:pt x="2" y="418"/>
                        <a:pt x="7" y="570"/>
                      </a:cubicBezTo>
                      <a:cubicBezTo>
                        <a:pt x="8" y="597"/>
                        <a:pt x="16" y="593"/>
                        <a:pt x="37" y="600"/>
                      </a:cubicBezTo>
                      <a:cubicBezTo>
                        <a:pt x="66" y="591"/>
                        <a:pt x="72" y="572"/>
                        <a:pt x="97" y="555"/>
                      </a:cubicBezTo>
                      <a:cubicBezTo>
                        <a:pt x="113" y="481"/>
                        <a:pt x="101" y="555"/>
                        <a:pt x="97" y="443"/>
                      </a:cubicBezTo>
                      <a:cubicBezTo>
                        <a:pt x="93" y="330"/>
                        <a:pt x="95" y="218"/>
                        <a:pt x="90" y="105"/>
                      </a:cubicBezTo>
                      <a:cubicBezTo>
                        <a:pt x="89" y="86"/>
                        <a:pt x="79" y="40"/>
                        <a:pt x="67" y="23"/>
                      </a:cubicBezTo>
                      <a:cubicBezTo>
                        <a:pt x="61" y="14"/>
                        <a:pt x="45" y="0"/>
                        <a:pt x="45" y="0"/>
                      </a:cubicBezTo>
                    </a:path>
                  </a:pathLst>
                </a:custGeom>
                <a:noFill/>
                <a:ln w="9525">
                  <a:solidFill>
                    <a:srgbClr val="000000"/>
                  </a:solidFill>
                  <a:round/>
                  <a:headEnd/>
                  <a:tailEnd/>
                </a:ln>
              </p:spPr>
              <p:txBody>
                <a:bodyPr/>
                <a:lstStyle/>
                <a:p>
                  <a:endParaRPr lang="ru-RU"/>
                </a:p>
              </p:txBody>
            </p:sp>
            <p:grpSp>
              <p:nvGrpSpPr>
                <p:cNvPr id="12" name="Group 58"/>
                <p:cNvGrpSpPr>
                  <a:grpSpLocks noChangeAspect="1"/>
                </p:cNvGrpSpPr>
                <p:nvPr/>
              </p:nvGrpSpPr>
              <p:grpSpPr bwMode="auto">
                <a:xfrm>
                  <a:off x="4808" y="6503"/>
                  <a:ext cx="624" cy="1023"/>
                  <a:chOff x="5948" y="2160"/>
                  <a:chExt cx="247" cy="405"/>
                </a:xfrm>
              </p:grpSpPr>
              <p:sp>
                <p:nvSpPr>
                  <p:cNvPr id="30769" name="Freeform 59"/>
                  <p:cNvSpPr>
                    <a:spLocks noChangeAspect="1"/>
                  </p:cNvSpPr>
                  <p:nvPr/>
                </p:nvSpPr>
                <p:spPr bwMode="auto">
                  <a:xfrm>
                    <a:off x="6098" y="2160"/>
                    <a:ext cx="82" cy="180"/>
                  </a:xfrm>
                  <a:custGeom>
                    <a:avLst/>
                    <a:gdLst>
                      <a:gd name="T0" fmla="*/ 82 w 82"/>
                      <a:gd name="T1" fmla="*/ 180 h 180"/>
                      <a:gd name="T2" fmla="*/ 37 w 82"/>
                      <a:gd name="T3" fmla="*/ 45 h 180"/>
                      <a:gd name="T4" fmla="*/ 0 w 82"/>
                      <a:gd name="T5" fmla="*/ 0 h 180"/>
                      <a:gd name="T6" fmla="*/ 0 60000 65536"/>
                      <a:gd name="T7" fmla="*/ 0 60000 65536"/>
                      <a:gd name="T8" fmla="*/ 0 60000 65536"/>
                      <a:gd name="T9" fmla="*/ 0 w 82"/>
                      <a:gd name="T10" fmla="*/ 0 h 180"/>
                      <a:gd name="T11" fmla="*/ 82 w 82"/>
                      <a:gd name="T12" fmla="*/ 180 h 180"/>
                    </a:gdLst>
                    <a:ahLst/>
                    <a:cxnLst>
                      <a:cxn ang="T6">
                        <a:pos x="T0" y="T1"/>
                      </a:cxn>
                      <a:cxn ang="T7">
                        <a:pos x="T2" y="T3"/>
                      </a:cxn>
                      <a:cxn ang="T8">
                        <a:pos x="T4" y="T5"/>
                      </a:cxn>
                    </a:cxnLst>
                    <a:rect l="T9" t="T10" r="T11" b="T12"/>
                    <a:pathLst>
                      <a:path w="82" h="180">
                        <a:moveTo>
                          <a:pt x="82" y="180"/>
                        </a:moveTo>
                        <a:cubicBezTo>
                          <a:pt x="77" y="131"/>
                          <a:pt x="81" y="74"/>
                          <a:pt x="37" y="45"/>
                        </a:cubicBezTo>
                        <a:cubicBezTo>
                          <a:pt x="25" y="7"/>
                          <a:pt x="14" y="31"/>
                          <a:pt x="0" y="0"/>
                        </a:cubicBezTo>
                      </a:path>
                    </a:pathLst>
                  </a:custGeom>
                  <a:noFill/>
                  <a:ln w="9525">
                    <a:solidFill>
                      <a:srgbClr val="000000"/>
                    </a:solidFill>
                    <a:round/>
                    <a:headEnd/>
                    <a:tailEnd/>
                  </a:ln>
                </p:spPr>
                <p:txBody>
                  <a:bodyPr/>
                  <a:lstStyle/>
                  <a:p>
                    <a:endParaRPr lang="ru-RU"/>
                  </a:p>
                </p:txBody>
              </p:sp>
              <p:sp>
                <p:nvSpPr>
                  <p:cNvPr id="30770" name="Freeform 60"/>
                  <p:cNvSpPr>
                    <a:spLocks noChangeAspect="1"/>
                  </p:cNvSpPr>
                  <p:nvPr/>
                </p:nvSpPr>
                <p:spPr bwMode="auto">
                  <a:xfrm>
                    <a:off x="6015" y="2235"/>
                    <a:ext cx="158" cy="128"/>
                  </a:xfrm>
                  <a:custGeom>
                    <a:avLst/>
                    <a:gdLst>
                      <a:gd name="T0" fmla="*/ 158 w 158"/>
                      <a:gd name="T1" fmla="*/ 128 h 128"/>
                      <a:gd name="T2" fmla="*/ 113 w 158"/>
                      <a:gd name="T3" fmla="*/ 90 h 128"/>
                      <a:gd name="T4" fmla="*/ 98 w 158"/>
                      <a:gd name="T5" fmla="*/ 68 h 128"/>
                      <a:gd name="T6" fmla="*/ 75 w 158"/>
                      <a:gd name="T7" fmla="*/ 60 h 128"/>
                      <a:gd name="T8" fmla="*/ 0 w 158"/>
                      <a:gd name="T9" fmla="*/ 0 h 128"/>
                      <a:gd name="T10" fmla="*/ 0 60000 65536"/>
                      <a:gd name="T11" fmla="*/ 0 60000 65536"/>
                      <a:gd name="T12" fmla="*/ 0 60000 65536"/>
                      <a:gd name="T13" fmla="*/ 0 60000 65536"/>
                      <a:gd name="T14" fmla="*/ 0 60000 65536"/>
                      <a:gd name="T15" fmla="*/ 0 w 158"/>
                      <a:gd name="T16" fmla="*/ 0 h 128"/>
                      <a:gd name="T17" fmla="*/ 158 w 158"/>
                      <a:gd name="T18" fmla="*/ 128 h 128"/>
                    </a:gdLst>
                    <a:ahLst/>
                    <a:cxnLst>
                      <a:cxn ang="T10">
                        <a:pos x="T0" y="T1"/>
                      </a:cxn>
                      <a:cxn ang="T11">
                        <a:pos x="T2" y="T3"/>
                      </a:cxn>
                      <a:cxn ang="T12">
                        <a:pos x="T4" y="T5"/>
                      </a:cxn>
                      <a:cxn ang="T13">
                        <a:pos x="T6" y="T7"/>
                      </a:cxn>
                      <a:cxn ang="T14">
                        <a:pos x="T8" y="T9"/>
                      </a:cxn>
                    </a:cxnLst>
                    <a:rect l="T15" t="T16" r="T17" b="T18"/>
                    <a:pathLst>
                      <a:path w="158" h="128">
                        <a:moveTo>
                          <a:pt x="158" y="128"/>
                        </a:moveTo>
                        <a:cubicBezTo>
                          <a:pt x="134" y="112"/>
                          <a:pt x="133" y="114"/>
                          <a:pt x="113" y="90"/>
                        </a:cubicBezTo>
                        <a:cubicBezTo>
                          <a:pt x="107" y="83"/>
                          <a:pt x="105" y="73"/>
                          <a:pt x="98" y="68"/>
                        </a:cubicBezTo>
                        <a:cubicBezTo>
                          <a:pt x="92" y="63"/>
                          <a:pt x="82" y="64"/>
                          <a:pt x="75" y="60"/>
                        </a:cubicBezTo>
                        <a:cubicBezTo>
                          <a:pt x="48" y="45"/>
                          <a:pt x="15" y="28"/>
                          <a:pt x="0" y="0"/>
                        </a:cubicBezTo>
                      </a:path>
                    </a:pathLst>
                  </a:custGeom>
                  <a:noFill/>
                  <a:ln w="9525">
                    <a:solidFill>
                      <a:srgbClr val="000000"/>
                    </a:solidFill>
                    <a:round/>
                    <a:headEnd/>
                    <a:tailEnd/>
                  </a:ln>
                </p:spPr>
                <p:txBody>
                  <a:bodyPr/>
                  <a:lstStyle/>
                  <a:p>
                    <a:endParaRPr lang="ru-RU"/>
                  </a:p>
                </p:txBody>
              </p:sp>
              <p:sp>
                <p:nvSpPr>
                  <p:cNvPr id="30771" name="Freeform 61"/>
                  <p:cNvSpPr>
                    <a:spLocks noChangeAspect="1"/>
                  </p:cNvSpPr>
                  <p:nvPr/>
                </p:nvSpPr>
                <p:spPr bwMode="auto">
                  <a:xfrm>
                    <a:off x="5978" y="2363"/>
                    <a:ext cx="202" cy="37"/>
                  </a:xfrm>
                  <a:custGeom>
                    <a:avLst/>
                    <a:gdLst>
                      <a:gd name="T0" fmla="*/ 202 w 202"/>
                      <a:gd name="T1" fmla="*/ 37 h 37"/>
                      <a:gd name="T2" fmla="*/ 30 w 202"/>
                      <a:gd name="T3" fmla="*/ 7 h 37"/>
                      <a:gd name="T4" fmla="*/ 0 w 202"/>
                      <a:gd name="T5" fmla="*/ 0 h 37"/>
                      <a:gd name="T6" fmla="*/ 0 60000 65536"/>
                      <a:gd name="T7" fmla="*/ 0 60000 65536"/>
                      <a:gd name="T8" fmla="*/ 0 60000 65536"/>
                      <a:gd name="T9" fmla="*/ 0 w 202"/>
                      <a:gd name="T10" fmla="*/ 0 h 37"/>
                      <a:gd name="T11" fmla="*/ 202 w 202"/>
                      <a:gd name="T12" fmla="*/ 37 h 37"/>
                    </a:gdLst>
                    <a:ahLst/>
                    <a:cxnLst>
                      <a:cxn ang="T6">
                        <a:pos x="T0" y="T1"/>
                      </a:cxn>
                      <a:cxn ang="T7">
                        <a:pos x="T2" y="T3"/>
                      </a:cxn>
                      <a:cxn ang="T8">
                        <a:pos x="T4" y="T5"/>
                      </a:cxn>
                    </a:cxnLst>
                    <a:rect l="T9" t="T10" r="T11" b="T12"/>
                    <a:pathLst>
                      <a:path w="202" h="37">
                        <a:moveTo>
                          <a:pt x="202" y="37"/>
                        </a:moveTo>
                        <a:cubicBezTo>
                          <a:pt x="80" y="9"/>
                          <a:pt x="138" y="19"/>
                          <a:pt x="30" y="7"/>
                        </a:cubicBezTo>
                        <a:cubicBezTo>
                          <a:pt x="20" y="5"/>
                          <a:pt x="0" y="0"/>
                          <a:pt x="0" y="0"/>
                        </a:cubicBezTo>
                      </a:path>
                    </a:pathLst>
                  </a:custGeom>
                  <a:noFill/>
                  <a:ln w="9525">
                    <a:solidFill>
                      <a:srgbClr val="000000"/>
                    </a:solidFill>
                    <a:round/>
                    <a:headEnd/>
                    <a:tailEnd/>
                  </a:ln>
                </p:spPr>
                <p:txBody>
                  <a:bodyPr/>
                  <a:lstStyle/>
                  <a:p>
                    <a:endParaRPr lang="ru-RU"/>
                  </a:p>
                </p:txBody>
              </p:sp>
              <p:sp>
                <p:nvSpPr>
                  <p:cNvPr id="30772" name="Freeform 62"/>
                  <p:cNvSpPr>
                    <a:spLocks noChangeAspect="1"/>
                  </p:cNvSpPr>
                  <p:nvPr/>
                </p:nvSpPr>
                <p:spPr bwMode="auto">
                  <a:xfrm>
                    <a:off x="5948" y="2415"/>
                    <a:ext cx="240" cy="46"/>
                  </a:xfrm>
                  <a:custGeom>
                    <a:avLst/>
                    <a:gdLst>
                      <a:gd name="T0" fmla="*/ 240 w 240"/>
                      <a:gd name="T1" fmla="*/ 0 h 46"/>
                      <a:gd name="T2" fmla="*/ 0 w 240"/>
                      <a:gd name="T3" fmla="*/ 30 h 46"/>
                      <a:gd name="T4" fmla="*/ 0 60000 65536"/>
                      <a:gd name="T5" fmla="*/ 0 60000 65536"/>
                      <a:gd name="T6" fmla="*/ 0 w 240"/>
                      <a:gd name="T7" fmla="*/ 0 h 46"/>
                      <a:gd name="T8" fmla="*/ 240 w 240"/>
                      <a:gd name="T9" fmla="*/ 46 h 46"/>
                    </a:gdLst>
                    <a:ahLst/>
                    <a:cxnLst>
                      <a:cxn ang="T4">
                        <a:pos x="T0" y="T1"/>
                      </a:cxn>
                      <a:cxn ang="T5">
                        <a:pos x="T2" y="T3"/>
                      </a:cxn>
                    </a:cxnLst>
                    <a:rect l="T6" t="T7" r="T8" b="T9"/>
                    <a:pathLst>
                      <a:path w="240" h="46">
                        <a:moveTo>
                          <a:pt x="240" y="0"/>
                        </a:moveTo>
                        <a:cubicBezTo>
                          <a:pt x="149" y="46"/>
                          <a:pt x="124" y="30"/>
                          <a:pt x="0" y="30"/>
                        </a:cubicBezTo>
                      </a:path>
                    </a:pathLst>
                  </a:custGeom>
                  <a:noFill/>
                  <a:ln w="9525">
                    <a:solidFill>
                      <a:srgbClr val="000000"/>
                    </a:solidFill>
                    <a:round/>
                    <a:headEnd/>
                    <a:tailEnd/>
                  </a:ln>
                </p:spPr>
                <p:txBody>
                  <a:bodyPr/>
                  <a:lstStyle/>
                  <a:p>
                    <a:endParaRPr lang="ru-RU"/>
                  </a:p>
                </p:txBody>
              </p:sp>
              <p:sp>
                <p:nvSpPr>
                  <p:cNvPr id="30773" name="Freeform 63"/>
                  <p:cNvSpPr>
                    <a:spLocks noChangeAspect="1"/>
                  </p:cNvSpPr>
                  <p:nvPr/>
                </p:nvSpPr>
                <p:spPr bwMode="auto">
                  <a:xfrm>
                    <a:off x="6008" y="2415"/>
                    <a:ext cx="187" cy="150"/>
                  </a:xfrm>
                  <a:custGeom>
                    <a:avLst/>
                    <a:gdLst>
                      <a:gd name="T0" fmla="*/ 187 w 187"/>
                      <a:gd name="T1" fmla="*/ 0 h 150"/>
                      <a:gd name="T2" fmla="*/ 82 w 187"/>
                      <a:gd name="T3" fmla="*/ 68 h 150"/>
                      <a:gd name="T4" fmla="*/ 67 w 187"/>
                      <a:gd name="T5" fmla="*/ 90 h 150"/>
                      <a:gd name="T6" fmla="*/ 45 w 187"/>
                      <a:gd name="T7" fmla="*/ 98 h 150"/>
                      <a:gd name="T8" fmla="*/ 37 w 187"/>
                      <a:gd name="T9" fmla="*/ 120 h 150"/>
                      <a:gd name="T10" fmla="*/ 22 w 187"/>
                      <a:gd name="T11" fmla="*/ 143 h 150"/>
                      <a:gd name="T12" fmla="*/ 0 w 187"/>
                      <a:gd name="T13" fmla="*/ 150 h 150"/>
                      <a:gd name="T14" fmla="*/ 0 60000 65536"/>
                      <a:gd name="T15" fmla="*/ 0 60000 65536"/>
                      <a:gd name="T16" fmla="*/ 0 60000 65536"/>
                      <a:gd name="T17" fmla="*/ 0 60000 65536"/>
                      <a:gd name="T18" fmla="*/ 0 60000 65536"/>
                      <a:gd name="T19" fmla="*/ 0 60000 65536"/>
                      <a:gd name="T20" fmla="*/ 0 60000 65536"/>
                      <a:gd name="T21" fmla="*/ 0 w 187"/>
                      <a:gd name="T22" fmla="*/ 0 h 150"/>
                      <a:gd name="T23" fmla="*/ 187 w 187"/>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50">
                        <a:moveTo>
                          <a:pt x="187" y="0"/>
                        </a:moveTo>
                        <a:cubicBezTo>
                          <a:pt x="146" y="15"/>
                          <a:pt x="121" y="49"/>
                          <a:pt x="82" y="68"/>
                        </a:cubicBezTo>
                        <a:cubicBezTo>
                          <a:pt x="77" y="75"/>
                          <a:pt x="74" y="84"/>
                          <a:pt x="67" y="90"/>
                        </a:cubicBezTo>
                        <a:cubicBezTo>
                          <a:pt x="61" y="95"/>
                          <a:pt x="51" y="92"/>
                          <a:pt x="45" y="98"/>
                        </a:cubicBezTo>
                        <a:cubicBezTo>
                          <a:pt x="39" y="104"/>
                          <a:pt x="41" y="113"/>
                          <a:pt x="37" y="120"/>
                        </a:cubicBezTo>
                        <a:cubicBezTo>
                          <a:pt x="33" y="128"/>
                          <a:pt x="29" y="137"/>
                          <a:pt x="22" y="143"/>
                        </a:cubicBezTo>
                        <a:cubicBezTo>
                          <a:pt x="16" y="148"/>
                          <a:pt x="0" y="150"/>
                          <a:pt x="0" y="150"/>
                        </a:cubicBezTo>
                      </a:path>
                    </a:pathLst>
                  </a:custGeom>
                  <a:noFill/>
                  <a:ln w="9525">
                    <a:solidFill>
                      <a:srgbClr val="000000"/>
                    </a:solidFill>
                    <a:round/>
                    <a:headEnd/>
                    <a:tailEnd/>
                  </a:ln>
                </p:spPr>
                <p:txBody>
                  <a:bodyPr/>
                  <a:lstStyle/>
                  <a:p>
                    <a:endParaRPr lang="ru-RU"/>
                  </a:p>
                </p:txBody>
              </p:sp>
            </p:grpSp>
            <p:grpSp>
              <p:nvGrpSpPr>
                <p:cNvPr id="13" name="Group 64"/>
                <p:cNvGrpSpPr>
                  <a:grpSpLocks noChangeAspect="1"/>
                </p:cNvGrpSpPr>
                <p:nvPr/>
              </p:nvGrpSpPr>
              <p:grpSpPr bwMode="auto">
                <a:xfrm>
                  <a:off x="7289" y="9366"/>
                  <a:ext cx="645" cy="359"/>
                  <a:chOff x="6930" y="3293"/>
                  <a:chExt cx="255" cy="142"/>
                </a:xfrm>
              </p:grpSpPr>
              <p:sp>
                <p:nvSpPr>
                  <p:cNvPr id="30765" name="Freeform 65"/>
                  <p:cNvSpPr>
                    <a:spLocks noChangeAspect="1"/>
                  </p:cNvSpPr>
                  <p:nvPr/>
                </p:nvSpPr>
                <p:spPr bwMode="auto">
                  <a:xfrm>
                    <a:off x="6930" y="3317"/>
                    <a:ext cx="75" cy="96"/>
                  </a:xfrm>
                  <a:custGeom>
                    <a:avLst/>
                    <a:gdLst>
                      <a:gd name="T0" fmla="*/ 68 w 75"/>
                      <a:gd name="T1" fmla="*/ 6 h 96"/>
                      <a:gd name="T2" fmla="*/ 38 w 75"/>
                      <a:gd name="T3" fmla="*/ 43 h 96"/>
                      <a:gd name="T4" fmla="*/ 8 w 75"/>
                      <a:gd name="T5" fmla="*/ 88 h 96"/>
                      <a:gd name="T6" fmla="*/ 0 w 75"/>
                      <a:gd name="T7" fmla="*/ 96 h 96"/>
                      <a:gd name="T8" fmla="*/ 0 60000 65536"/>
                      <a:gd name="T9" fmla="*/ 0 60000 65536"/>
                      <a:gd name="T10" fmla="*/ 0 60000 65536"/>
                      <a:gd name="T11" fmla="*/ 0 60000 65536"/>
                      <a:gd name="T12" fmla="*/ 0 w 75"/>
                      <a:gd name="T13" fmla="*/ 0 h 96"/>
                      <a:gd name="T14" fmla="*/ 75 w 75"/>
                      <a:gd name="T15" fmla="*/ 96 h 96"/>
                    </a:gdLst>
                    <a:ahLst/>
                    <a:cxnLst>
                      <a:cxn ang="T8">
                        <a:pos x="T0" y="T1"/>
                      </a:cxn>
                      <a:cxn ang="T9">
                        <a:pos x="T2" y="T3"/>
                      </a:cxn>
                      <a:cxn ang="T10">
                        <a:pos x="T4" y="T5"/>
                      </a:cxn>
                      <a:cxn ang="T11">
                        <a:pos x="T6" y="T7"/>
                      </a:cxn>
                    </a:cxnLst>
                    <a:rect l="T12" t="T13" r="T14" b="T15"/>
                    <a:pathLst>
                      <a:path w="75" h="96">
                        <a:moveTo>
                          <a:pt x="68" y="6"/>
                        </a:moveTo>
                        <a:cubicBezTo>
                          <a:pt x="50" y="57"/>
                          <a:pt x="75" y="0"/>
                          <a:pt x="38" y="43"/>
                        </a:cubicBezTo>
                        <a:cubicBezTo>
                          <a:pt x="26" y="57"/>
                          <a:pt x="21" y="75"/>
                          <a:pt x="8" y="88"/>
                        </a:cubicBezTo>
                        <a:cubicBezTo>
                          <a:pt x="5" y="91"/>
                          <a:pt x="3" y="93"/>
                          <a:pt x="0" y="96"/>
                        </a:cubicBezTo>
                      </a:path>
                    </a:pathLst>
                  </a:custGeom>
                  <a:noFill/>
                  <a:ln w="9525">
                    <a:solidFill>
                      <a:srgbClr val="000000"/>
                    </a:solidFill>
                    <a:round/>
                    <a:headEnd/>
                    <a:tailEnd/>
                  </a:ln>
                </p:spPr>
                <p:txBody>
                  <a:bodyPr/>
                  <a:lstStyle/>
                  <a:p>
                    <a:endParaRPr lang="ru-RU"/>
                  </a:p>
                </p:txBody>
              </p:sp>
              <p:sp>
                <p:nvSpPr>
                  <p:cNvPr id="30766" name="Freeform 66"/>
                  <p:cNvSpPr>
                    <a:spLocks noChangeAspect="1"/>
                  </p:cNvSpPr>
                  <p:nvPr/>
                </p:nvSpPr>
                <p:spPr bwMode="auto">
                  <a:xfrm>
                    <a:off x="7013" y="3323"/>
                    <a:ext cx="7" cy="97"/>
                  </a:xfrm>
                  <a:custGeom>
                    <a:avLst/>
                    <a:gdLst>
                      <a:gd name="T0" fmla="*/ 0 w 7"/>
                      <a:gd name="T1" fmla="*/ 0 h 97"/>
                      <a:gd name="T2" fmla="*/ 7 w 7"/>
                      <a:gd name="T3" fmla="*/ 97 h 97"/>
                      <a:gd name="T4" fmla="*/ 0 60000 65536"/>
                      <a:gd name="T5" fmla="*/ 0 60000 65536"/>
                      <a:gd name="T6" fmla="*/ 0 w 7"/>
                      <a:gd name="T7" fmla="*/ 0 h 97"/>
                      <a:gd name="T8" fmla="*/ 7 w 7"/>
                      <a:gd name="T9" fmla="*/ 97 h 97"/>
                    </a:gdLst>
                    <a:ahLst/>
                    <a:cxnLst>
                      <a:cxn ang="T4">
                        <a:pos x="T0" y="T1"/>
                      </a:cxn>
                      <a:cxn ang="T5">
                        <a:pos x="T2" y="T3"/>
                      </a:cxn>
                    </a:cxnLst>
                    <a:rect l="T6" t="T7" r="T8" b="T9"/>
                    <a:pathLst>
                      <a:path w="7" h="97">
                        <a:moveTo>
                          <a:pt x="0" y="0"/>
                        </a:moveTo>
                        <a:cubicBezTo>
                          <a:pt x="7" y="87"/>
                          <a:pt x="7" y="55"/>
                          <a:pt x="7" y="97"/>
                        </a:cubicBezTo>
                      </a:path>
                    </a:pathLst>
                  </a:custGeom>
                  <a:noFill/>
                  <a:ln w="9525">
                    <a:solidFill>
                      <a:srgbClr val="000000"/>
                    </a:solidFill>
                    <a:round/>
                    <a:headEnd/>
                    <a:tailEnd/>
                  </a:ln>
                </p:spPr>
                <p:txBody>
                  <a:bodyPr/>
                  <a:lstStyle/>
                  <a:p>
                    <a:endParaRPr lang="ru-RU"/>
                  </a:p>
                </p:txBody>
              </p:sp>
              <p:sp>
                <p:nvSpPr>
                  <p:cNvPr id="30767" name="Freeform 67"/>
                  <p:cNvSpPr>
                    <a:spLocks noChangeAspect="1"/>
                  </p:cNvSpPr>
                  <p:nvPr/>
                </p:nvSpPr>
                <p:spPr bwMode="auto">
                  <a:xfrm>
                    <a:off x="7050" y="3330"/>
                    <a:ext cx="63" cy="105"/>
                  </a:xfrm>
                  <a:custGeom>
                    <a:avLst/>
                    <a:gdLst>
                      <a:gd name="T0" fmla="*/ 0 w 63"/>
                      <a:gd name="T1" fmla="*/ 0 h 105"/>
                      <a:gd name="T2" fmla="*/ 38 w 63"/>
                      <a:gd name="T3" fmla="*/ 68 h 105"/>
                      <a:gd name="T4" fmla="*/ 60 w 63"/>
                      <a:gd name="T5" fmla="*/ 83 h 105"/>
                      <a:gd name="T6" fmla="*/ 0 60000 65536"/>
                      <a:gd name="T7" fmla="*/ 0 60000 65536"/>
                      <a:gd name="T8" fmla="*/ 0 60000 65536"/>
                      <a:gd name="T9" fmla="*/ 0 w 63"/>
                      <a:gd name="T10" fmla="*/ 0 h 105"/>
                      <a:gd name="T11" fmla="*/ 63 w 63"/>
                      <a:gd name="T12" fmla="*/ 105 h 105"/>
                    </a:gdLst>
                    <a:ahLst/>
                    <a:cxnLst>
                      <a:cxn ang="T6">
                        <a:pos x="T0" y="T1"/>
                      </a:cxn>
                      <a:cxn ang="T7">
                        <a:pos x="T2" y="T3"/>
                      </a:cxn>
                      <a:cxn ang="T8">
                        <a:pos x="T4" y="T5"/>
                      </a:cxn>
                    </a:cxnLst>
                    <a:rect l="T9" t="T10" r="T11" b="T12"/>
                    <a:pathLst>
                      <a:path w="63" h="105">
                        <a:moveTo>
                          <a:pt x="0" y="0"/>
                        </a:moveTo>
                        <a:cubicBezTo>
                          <a:pt x="14" y="40"/>
                          <a:pt x="3" y="16"/>
                          <a:pt x="38" y="68"/>
                        </a:cubicBezTo>
                        <a:cubicBezTo>
                          <a:pt x="63" y="105"/>
                          <a:pt x="60" y="57"/>
                          <a:pt x="60" y="83"/>
                        </a:cubicBezTo>
                      </a:path>
                    </a:pathLst>
                  </a:custGeom>
                  <a:noFill/>
                  <a:ln w="9525">
                    <a:solidFill>
                      <a:srgbClr val="000000"/>
                    </a:solidFill>
                    <a:round/>
                    <a:headEnd/>
                    <a:tailEnd/>
                  </a:ln>
                </p:spPr>
                <p:txBody>
                  <a:bodyPr/>
                  <a:lstStyle/>
                  <a:p>
                    <a:endParaRPr lang="ru-RU"/>
                  </a:p>
                </p:txBody>
              </p:sp>
              <p:sp>
                <p:nvSpPr>
                  <p:cNvPr id="30768" name="Freeform 68"/>
                  <p:cNvSpPr>
                    <a:spLocks noChangeAspect="1"/>
                  </p:cNvSpPr>
                  <p:nvPr/>
                </p:nvSpPr>
                <p:spPr bwMode="auto">
                  <a:xfrm>
                    <a:off x="7073" y="3293"/>
                    <a:ext cx="112" cy="82"/>
                  </a:xfrm>
                  <a:custGeom>
                    <a:avLst/>
                    <a:gdLst>
                      <a:gd name="T0" fmla="*/ 0 w 112"/>
                      <a:gd name="T1" fmla="*/ 0 h 82"/>
                      <a:gd name="T2" fmla="*/ 7 w 112"/>
                      <a:gd name="T3" fmla="*/ 22 h 82"/>
                      <a:gd name="T4" fmla="*/ 30 w 112"/>
                      <a:gd name="T5" fmla="*/ 30 h 82"/>
                      <a:gd name="T6" fmla="*/ 112 w 112"/>
                      <a:gd name="T7" fmla="*/ 82 h 82"/>
                      <a:gd name="T8" fmla="*/ 0 60000 65536"/>
                      <a:gd name="T9" fmla="*/ 0 60000 65536"/>
                      <a:gd name="T10" fmla="*/ 0 60000 65536"/>
                      <a:gd name="T11" fmla="*/ 0 60000 65536"/>
                      <a:gd name="T12" fmla="*/ 0 w 112"/>
                      <a:gd name="T13" fmla="*/ 0 h 82"/>
                      <a:gd name="T14" fmla="*/ 112 w 112"/>
                      <a:gd name="T15" fmla="*/ 82 h 82"/>
                    </a:gdLst>
                    <a:ahLst/>
                    <a:cxnLst>
                      <a:cxn ang="T8">
                        <a:pos x="T0" y="T1"/>
                      </a:cxn>
                      <a:cxn ang="T9">
                        <a:pos x="T2" y="T3"/>
                      </a:cxn>
                      <a:cxn ang="T10">
                        <a:pos x="T4" y="T5"/>
                      </a:cxn>
                      <a:cxn ang="T11">
                        <a:pos x="T6" y="T7"/>
                      </a:cxn>
                    </a:cxnLst>
                    <a:rect l="T12" t="T13" r="T14" b="T15"/>
                    <a:pathLst>
                      <a:path w="112" h="82">
                        <a:moveTo>
                          <a:pt x="0" y="0"/>
                        </a:moveTo>
                        <a:cubicBezTo>
                          <a:pt x="2" y="7"/>
                          <a:pt x="2" y="17"/>
                          <a:pt x="7" y="22"/>
                        </a:cubicBezTo>
                        <a:cubicBezTo>
                          <a:pt x="13" y="28"/>
                          <a:pt x="23" y="26"/>
                          <a:pt x="30" y="30"/>
                        </a:cubicBezTo>
                        <a:cubicBezTo>
                          <a:pt x="59" y="46"/>
                          <a:pt x="82" y="68"/>
                          <a:pt x="112" y="82"/>
                        </a:cubicBezTo>
                      </a:path>
                    </a:pathLst>
                  </a:custGeom>
                  <a:noFill/>
                  <a:ln w="9525">
                    <a:solidFill>
                      <a:srgbClr val="000000"/>
                    </a:solidFill>
                    <a:round/>
                    <a:headEnd/>
                    <a:tailEnd/>
                  </a:ln>
                </p:spPr>
                <p:txBody>
                  <a:bodyPr/>
                  <a:lstStyle/>
                  <a:p>
                    <a:endParaRPr lang="ru-RU"/>
                  </a:p>
                </p:txBody>
              </p:sp>
            </p:grpSp>
            <p:grpSp>
              <p:nvGrpSpPr>
                <p:cNvPr id="14" name="Group 69"/>
                <p:cNvGrpSpPr>
                  <a:grpSpLocks noChangeAspect="1"/>
                </p:cNvGrpSpPr>
                <p:nvPr/>
              </p:nvGrpSpPr>
              <p:grpSpPr bwMode="auto">
                <a:xfrm>
                  <a:off x="6152" y="9480"/>
                  <a:ext cx="685" cy="510"/>
                  <a:chOff x="6480" y="3338"/>
                  <a:chExt cx="271" cy="202"/>
                </a:xfrm>
              </p:grpSpPr>
              <p:sp>
                <p:nvSpPr>
                  <p:cNvPr id="30760" name="Freeform 70"/>
                  <p:cNvSpPr>
                    <a:spLocks noChangeAspect="1"/>
                  </p:cNvSpPr>
                  <p:nvPr/>
                </p:nvSpPr>
                <p:spPr bwMode="auto">
                  <a:xfrm>
                    <a:off x="6683" y="3375"/>
                    <a:ext cx="68" cy="93"/>
                  </a:xfrm>
                  <a:custGeom>
                    <a:avLst/>
                    <a:gdLst>
                      <a:gd name="T0" fmla="*/ 0 w 68"/>
                      <a:gd name="T1" fmla="*/ 0 h 93"/>
                      <a:gd name="T2" fmla="*/ 52 w 68"/>
                      <a:gd name="T3" fmla="*/ 60 h 93"/>
                      <a:gd name="T4" fmla="*/ 67 w 68"/>
                      <a:gd name="T5" fmla="*/ 90 h 93"/>
                      <a:gd name="T6" fmla="*/ 0 60000 65536"/>
                      <a:gd name="T7" fmla="*/ 0 60000 65536"/>
                      <a:gd name="T8" fmla="*/ 0 60000 65536"/>
                      <a:gd name="T9" fmla="*/ 0 w 68"/>
                      <a:gd name="T10" fmla="*/ 0 h 93"/>
                      <a:gd name="T11" fmla="*/ 68 w 68"/>
                      <a:gd name="T12" fmla="*/ 93 h 93"/>
                    </a:gdLst>
                    <a:ahLst/>
                    <a:cxnLst>
                      <a:cxn ang="T6">
                        <a:pos x="T0" y="T1"/>
                      </a:cxn>
                      <a:cxn ang="T7">
                        <a:pos x="T2" y="T3"/>
                      </a:cxn>
                      <a:cxn ang="T8">
                        <a:pos x="T4" y="T5"/>
                      </a:cxn>
                    </a:cxnLst>
                    <a:rect l="T9" t="T10" r="T11" b="T12"/>
                    <a:pathLst>
                      <a:path w="68" h="93">
                        <a:moveTo>
                          <a:pt x="0" y="0"/>
                        </a:moveTo>
                        <a:cubicBezTo>
                          <a:pt x="31" y="21"/>
                          <a:pt x="36" y="28"/>
                          <a:pt x="52" y="60"/>
                        </a:cubicBezTo>
                        <a:cubicBezTo>
                          <a:pt x="68" y="93"/>
                          <a:pt x="67" y="72"/>
                          <a:pt x="67" y="90"/>
                        </a:cubicBezTo>
                      </a:path>
                    </a:pathLst>
                  </a:custGeom>
                  <a:noFill/>
                  <a:ln w="9525">
                    <a:solidFill>
                      <a:srgbClr val="000000"/>
                    </a:solidFill>
                    <a:round/>
                    <a:headEnd/>
                    <a:tailEnd/>
                  </a:ln>
                </p:spPr>
                <p:txBody>
                  <a:bodyPr/>
                  <a:lstStyle/>
                  <a:p>
                    <a:endParaRPr lang="ru-RU"/>
                  </a:p>
                </p:txBody>
              </p:sp>
              <p:sp>
                <p:nvSpPr>
                  <p:cNvPr id="30761" name="Freeform 71"/>
                  <p:cNvSpPr>
                    <a:spLocks noChangeAspect="1"/>
                  </p:cNvSpPr>
                  <p:nvPr/>
                </p:nvSpPr>
                <p:spPr bwMode="auto">
                  <a:xfrm>
                    <a:off x="6675" y="3368"/>
                    <a:ext cx="1" cy="172"/>
                  </a:xfrm>
                  <a:custGeom>
                    <a:avLst/>
                    <a:gdLst>
                      <a:gd name="T0" fmla="*/ 0 w 1"/>
                      <a:gd name="T1" fmla="*/ 0 h 172"/>
                      <a:gd name="T2" fmla="*/ 0 w 1"/>
                      <a:gd name="T3" fmla="*/ 172 h 172"/>
                      <a:gd name="T4" fmla="*/ 0 60000 65536"/>
                      <a:gd name="T5" fmla="*/ 0 60000 65536"/>
                      <a:gd name="T6" fmla="*/ 0 w 1"/>
                      <a:gd name="T7" fmla="*/ 0 h 172"/>
                      <a:gd name="T8" fmla="*/ 1 w 1"/>
                      <a:gd name="T9" fmla="*/ 172 h 172"/>
                    </a:gdLst>
                    <a:ahLst/>
                    <a:cxnLst>
                      <a:cxn ang="T4">
                        <a:pos x="T0" y="T1"/>
                      </a:cxn>
                      <a:cxn ang="T5">
                        <a:pos x="T2" y="T3"/>
                      </a:cxn>
                    </a:cxnLst>
                    <a:rect l="T6" t="T7" r="T8" b="T9"/>
                    <a:pathLst>
                      <a:path w="1" h="172">
                        <a:moveTo>
                          <a:pt x="0" y="0"/>
                        </a:moveTo>
                        <a:cubicBezTo>
                          <a:pt x="0" y="57"/>
                          <a:pt x="0" y="115"/>
                          <a:pt x="0" y="172"/>
                        </a:cubicBezTo>
                      </a:path>
                    </a:pathLst>
                  </a:custGeom>
                  <a:noFill/>
                  <a:ln w="9525">
                    <a:solidFill>
                      <a:srgbClr val="000000"/>
                    </a:solidFill>
                    <a:round/>
                    <a:headEnd/>
                    <a:tailEnd/>
                  </a:ln>
                </p:spPr>
                <p:txBody>
                  <a:bodyPr/>
                  <a:lstStyle/>
                  <a:p>
                    <a:endParaRPr lang="ru-RU"/>
                  </a:p>
                </p:txBody>
              </p:sp>
              <p:sp>
                <p:nvSpPr>
                  <p:cNvPr id="30762" name="Freeform 72"/>
                  <p:cNvSpPr>
                    <a:spLocks noChangeAspect="1"/>
                  </p:cNvSpPr>
                  <p:nvPr/>
                </p:nvSpPr>
                <p:spPr bwMode="auto">
                  <a:xfrm>
                    <a:off x="6578" y="3360"/>
                    <a:ext cx="75" cy="130"/>
                  </a:xfrm>
                  <a:custGeom>
                    <a:avLst/>
                    <a:gdLst>
                      <a:gd name="T0" fmla="*/ 75 w 75"/>
                      <a:gd name="T1" fmla="*/ 0 h 130"/>
                      <a:gd name="T2" fmla="*/ 45 w 75"/>
                      <a:gd name="T3" fmla="*/ 83 h 130"/>
                      <a:gd name="T4" fmla="*/ 22 w 75"/>
                      <a:gd name="T5" fmla="*/ 105 h 130"/>
                      <a:gd name="T6" fmla="*/ 0 w 75"/>
                      <a:gd name="T7" fmla="*/ 128 h 130"/>
                      <a:gd name="T8" fmla="*/ 0 60000 65536"/>
                      <a:gd name="T9" fmla="*/ 0 60000 65536"/>
                      <a:gd name="T10" fmla="*/ 0 60000 65536"/>
                      <a:gd name="T11" fmla="*/ 0 60000 65536"/>
                      <a:gd name="T12" fmla="*/ 0 w 75"/>
                      <a:gd name="T13" fmla="*/ 0 h 130"/>
                      <a:gd name="T14" fmla="*/ 75 w 75"/>
                      <a:gd name="T15" fmla="*/ 130 h 130"/>
                    </a:gdLst>
                    <a:ahLst/>
                    <a:cxnLst>
                      <a:cxn ang="T8">
                        <a:pos x="T0" y="T1"/>
                      </a:cxn>
                      <a:cxn ang="T9">
                        <a:pos x="T2" y="T3"/>
                      </a:cxn>
                      <a:cxn ang="T10">
                        <a:pos x="T4" y="T5"/>
                      </a:cxn>
                      <a:cxn ang="T11">
                        <a:pos x="T6" y="T7"/>
                      </a:cxn>
                    </a:cxnLst>
                    <a:rect l="T12" t="T13" r="T14" b="T15"/>
                    <a:pathLst>
                      <a:path w="75" h="130">
                        <a:moveTo>
                          <a:pt x="75" y="0"/>
                        </a:moveTo>
                        <a:cubicBezTo>
                          <a:pt x="65" y="28"/>
                          <a:pt x="63" y="59"/>
                          <a:pt x="45" y="83"/>
                        </a:cubicBezTo>
                        <a:cubicBezTo>
                          <a:pt x="39" y="92"/>
                          <a:pt x="29" y="97"/>
                          <a:pt x="22" y="105"/>
                        </a:cubicBezTo>
                        <a:cubicBezTo>
                          <a:pt x="1" y="130"/>
                          <a:pt x="17" y="128"/>
                          <a:pt x="0" y="128"/>
                        </a:cubicBezTo>
                      </a:path>
                    </a:pathLst>
                  </a:custGeom>
                  <a:noFill/>
                  <a:ln w="9525">
                    <a:solidFill>
                      <a:srgbClr val="000000"/>
                    </a:solidFill>
                    <a:round/>
                    <a:headEnd/>
                    <a:tailEnd/>
                  </a:ln>
                </p:spPr>
                <p:txBody>
                  <a:bodyPr/>
                  <a:lstStyle/>
                  <a:p>
                    <a:endParaRPr lang="ru-RU"/>
                  </a:p>
                </p:txBody>
              </p:sp>
              <p:sp>
                <p:nvSpPr>
                  <p:cNvPr id="30763" name="Freeform 73"/>
                  <p:cNvSpPr>
                    <a:spLocks noChangeAspect="1"/>
                  </p:cNvSpPr>
                  <p:nvPr/>
                </p:nvSpPr>
                <p:spPr bwMode="auto">
                  <a:xfrm>
                    <a:off x="6523" y="3375"/>
                    <a:ext cx="122" cy="83"/>
                  </a:xfrm>
                  <a:custGeom>
                    <a:avLst/>
                    <a:gdLst>
                      <a:gd name="T0" fmla="*/ 122 w 122"/>
                      <a:gd name="T1" fmla="*/ 0 h 83"/>
                      <a:gd name="T2" fmla="*/ 25 w 122"/>
                      <a:gd name="T3" fmla="*/ 60 h 83"/>
                      <a:gd name="T4" fmla="*/ 2 w 122"/>
                      <a:gd name="T5" fmla="*/ 83 h 83"/>
                      <a:gd name="T6" fmla="*/ 0 60000 65536"/>
                      <a:gd name="T7" fmla="*/ 0 60000 65536"/>
                      <a:gd name="T8" fmla="*/ 0 60000 65536"/>
                      <a:gd name="T9" fmla="*/ 0 w 122"/>
                      <a:gd name="T10" fmla="*/ 0 h 83"/>
                      <a:gd name="T11" fmla="*/ 122 w 122"/>
                      <a:gd name="T12" fmla="*/ 83 h 83"/>
                    </a:gdLst>
                    <a:ahLst/>
                    <a:cxnLst>
                      <a:cxn ang="T6">
                        <a:pos x="T0" y="T1"/>
                      </a:cxn>
                      <a:cxn ang="T7">
                        <a:pos x="T2" y="T3"/>
                      </a:cxn>
                      <a:cxn ang="T8">
                        <a:pos x="T4" y="T5"/>
                      </a:cxn>
                    </a:cxnLst>
                    <a:rect l="T9" t="T10" r="T11" b="T12"/>
                    <a:pathLst>
                      <a:path w="122" h="83">
                        <a:moveTo>
                          <a:pt x="122" y="0"/>
                        </a:moveTo>
                        <a:cubicBezTo>
                          <a:pt x="90" y="22"/>
                          <a:pt x="57" y="39"/>
                          <a:pt x="25" y="60"/>
                        </a:cubicBezTo>
                        <a:cubicBezTo>
                          <a:pt x="0" y="77"/>
                          <a:pt x="2" y="66"/>
                          <a:pt x="2" y="83"/>
                        </a:cubicBezTo>
                      </a:path>
                    </a:pathLst>
                  </a:custGeom>
                  <a:noFill/>
                  <a:ln w="9525">
                    <a:solidFill>
                      <a:srgbClr val="000000"/>
                    </a:solidFill>
                    <a:round/>
                    <a:headEnd/>
                    <a:tailEnd/>
                  </a:ln>
                </p:spPr>
                <p:txBody>
                  <a:bodyPr/>
                  <a:lstStyle/>
                  <a:p>
                    <a:endParaRPr lang="ru-RU"/>
                  </a:p>
                </p:txBody>
              </p:sp>
              <p:sp>
                <p:nvSpPr>
                  <p:cNvPr id="30764" name="Freeform 74"/>
                  <p:cNvSpPr>
                    <a:spLocks noChangeAspect="1"/>
                  </p:cNvSpPr>
                  <p:nvPr/>
                </p:nvSpPr>
                <p:spPr bwMode="auto">
                  <a:xfrm>
                    <a:off x="6480" y="3338"/>
                    <a:ext cx="143" cy="45"/>
                  </a:xfrm>
                  <a:custGeom>
                    <a:avLst/>
                    <a:gdLst>
                      <a:gd name="T0" fmla="*/ 143 w 143"/>
                      <a:gd name="T1" fmla="*/ 0 h 45"/>
                      <a:gd name="T2" fmla="*/ 45 w 143"/>
                      <a:gd name="T3" fmla="*/ 30 h 45"/>
                      <a:gd name="T4" fmla="*/ 0 w 143"/>
                      <a:gd name="T5" fmla="*/ 45 h 45"/>
                      <a:gd name="T6" fmla="*/ 0 60000 65536"/>
                      <a:gd name="T7" fmla="*/ 0 60000 65536"/>
                      <a:gd name="T8" fmla="*/ 0 60000 65536"/>
                      <a:gd name="T9" fmla="*/ 0 w 143"/>
                      <a:gd name="T10" fmla="*/ 0 h 45"/>
                      <a:gd name="T11" fmla="*/ 143 w 143"/>
                      <a:gd name="T12" fmla="*/ 45 h 45"/>
                    </a:gdLst>
                    <a:ahLst/>
                    <a:cxnLst>
                      <a:cxn ang="T6">
                        <a:pos x="T0" y="T1"/>
                      </a:cxn>
                      <a:cxn ang="T7">
                        <a:pos x="T2" y="T3"/>
                      </a:cxn>
                      <a:cxn ang="T8">
                        <a:pos x="T4" y="T5"/>
                      </a:cxn>
                    </a:cxnLst>
                    <a:rect l="T9" t="T10" r="T11" b="T12"/>
                    <a:pathLst>
                      <a:path w="143" h="45">
                        <a:moveTo>
                          <a:pt x="143" y="0"/>
                        </a:moveTo>
                        <a:cubicBezTo>
                          <a:pt x="109" y="8"/>
                          <a:pt x="78" y="19"/>
                          <a:pt x="45" y="30"/>
                        </a:cubicBezTo>
                        <a:cubicBezTo>
                          <a:pt x="30" y="35"/>
                          <a:pt x="0" y="45"/>
                          <a:pt x="0" y="45"/>
                        </a:cubicBezTo>
                      </a:path>
                    </a:pathLst>
                  </a:custGeom>
                  <a:noFill/>
                  <a:ln w="9525">
                    <a:solidFill>
                      <a:srgbClr val="000000"/>
                    </a:solidFill>
                    <a:round/>
                    <a:headEnd/>
                    <a:tailEnd/>
                  </a:ln>
                </p:spPr>
                <p:txBody>
                  <a:bodyPr/>
                  <a:lstStyle/>
                  <a:p>
                    <a:endParaRPr lang="ru-RU"/>
                  </a:p>
                </p:txBody>
              </p:sp>
            </p:grpSp>
          </p:grpSp>
        </p:grpSp>
        <p:grpSp>
          <p:nvGrpSpPr>
            <p:cNvPr id="15" name="Group 75"/>
            <p:cNvGrpSpPr>
              <a:grpSpLocks noChangeAspect="1"/>
            </p:cNvGrpSpPr>
            <p:nvPr/>
          </p:nvGrpSpPr>
          <p:grpSpPr bwMode="auto">
            <a:xfrm>
              <a:off x="6335" y="6955"/>
              <a:ext cx="4680" cy="3980"/>
              <a:chOff x="1955" y="5905"/>
              <a:chExt cx="4680" cy="3980"/>
            </a:xfrm>
          </p:grpSpPr>
          <p:sp>
            <p:nvSpPr>
              <p:cNvPr id="30731" name="Freeform 76"/>
              <p:cNvSpPr>
                <a:spLocks noChangeAspect="1"/>
              </p:cNvSpPr>
              <p:nvPr/>
            </p:nvSpPr>
            <p:spPr bwMode="auto">
              <a:xfrm>
                <a:off x="3224" y="6777"/>
                <a:ext cx="1875" cy="1933"/>
              </a:xfrm>
              <a:custGeom>
                <a:avLst/>
                <a:gdLst>
                  <a:gd name="T0" fmla="*/ 6954 w 742"/>
                  <a:gd name="T1" fmla="*/ 11856 h 765"/>
                  <a:gd name="T2" fmla="*/ 9246 w 742"/>
                  <a:gd name="T3" fmla="*/ 11487 h 765"/>
                  <a:gd name="T4" fmla="*/ 10454 w 742"/>
                  <a:gd name="T5" fmla="*/ 11128 h 765"/>
                  <a:gd name="T6" fmla="*/ 11308 w 742"/>
                  <a:gd name="T7" fmla="*/ 10279 h 765"/>
                  <a:gd name="T8" fmla="*/ 11910 w 742"/>
                  <a:gd name="T9" fmla="*/ 6888 h 765"/>
                  <a:gd name="T10" fmla="*/ 11793 w 742"/>
                  <a:gd name="T11" fmla="*/ 1450 h 765"/>
                  <a:gd name="T12" fmla="*/ 11308 w 742"/>
                  <a:gd name="T13" fmla="*/ 728 h 765"/>
                  <a:gd name="T14" fmla="*/ 10588 w 742"/>
                  <a:gd name="T15" fmla="*/ 485 h 765"/>
                  <a:gd name="T16" fmla="*/ 9132 w 742"/>
                  <a:gd name="T17" fmla="*/ 0 h 765"/>
                  <a:gd name="T18" fmla="*/ 3806 w 742"/>
                  <a:gd name="T19" fmla="*/ 114 h 765"/>
                  <a:gd name="T20" fmla="*/ 3085 w 742"/>
                  <a:gd name="T21" fmla="*/ 359 h 765"/>
                  <a:gd name="T22" fmla="*/ 2355 w 742"/>
                  <a:gd name="T23" fmla="*/ 836 h 765"/>
                  <a:gd name="T24" fmla="*/ 1744 w 742"/>
                  <a:gd name="T25" fmla="*/ 2534 h 765"/>
                  <a:gd name="T26" fmla="*/ 3328 w 742"/>
                  <a:gd name="T27" fmla="*/ 11002 h 765"/>
                  <a:gd name="T28" fmla="*/ 4407 w 742"/>
                  <a:gd name="T29" fmla="*/ 11729 h 765"/>
                  <a:gd name="T30" fmla="*/ 7439 w 742"/>
                  <a:gd name="T31" fmla="*/ 12341 h 765"/>
                  <a:gd name="T32" fmla="*/ 8645 w 742"/>
                  <a:gd name="T33" fmla="*/ 11729 h 7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2"/>
                  <a:gd name="T52" fmla="*/ 0 h 765"/>
                  <a:gd name="T53" fmla="*/ 742 w 742"/>
                  <a:gd name="T54" fmla="*/ 765 h 7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2" h="765">
                    <a:moveTo>
                      <a:pt x="431" y="735"/>
                    </a:moveTo>
                    <a:cubicBezTo>
                      <a:pt x="480" y="729"/>
                      <a:pt x="526" y="724"/>
                      <a:pt x="573" y="712"/>
                    </a:cubicBezTo>
                    <a:cubicBezTo>
                      <a:pt x="598" y="706"/>
                      <a:pt x="648" y="690"/>
                      <a:pt x="648" y="690"/>
                    </a:cubicBezTo>
                    <a:cubicBezTo>
                      <a:pt x="700" y="655"/>
                      <a:pt x="687" y="677"/>
                      <a:pt x="701" y="637"/>
                    </a:cubicBezTo>
                    <a:cubicBezTo>
                      <a:pt x="706" y="553"/>
                      <a:pt x="715" y="502"/>
                      <a:pt x="738" y="427"/>
                    </a:cubicBezTo>
                    <a:cubicBezTo>
                      <a:pt x="736" y="315"/>
                      <a:pt x="742" y="202"/>
                      <a:pt x="731" y="90"/>
                    </a:cubicBezTo>
                    <a:cubicBezTo>
                      <a:pt x="729" y="72"/>
                      <a:pt x="711" y="60"/>
                      <a:pt x="701" y="45"/>
                    </a:cubicBezTo>
                    <a:cubicBezTo>
                      <a:pt x="692" y="32"/>
                      <a:pt x="656" y="30"/>
                      <a:pt x="656" y="30"/>
                    </a:cubicBezTo>
                    <a:cubicBezTo>
                      <a:pt x="626" y="11"/>
                      <a:pt x="601" y="7"/>
                      <a:pt x="566" y="0"/>
                    </a:cubicBezTo>
                    <a:cubicBezTo>
                      <a:pt x="456" y="2"/>
                      <a:pt x="346" y="1"/>
                      <a:pt x="236" y="7"/>
                    </a:cubicBezTo>
                    <a:cubicBezTo>
                      <a:pt x="220" y="8"/>
                      <a:pt x="191" y="22"/>
                      <a:pt x="191" y="22"/>
                    </a:cubicBezTo>
                    <a:cubicBezTo>
                      <a:pt x="176" y="32"/>
                      <a:pt x="156" y="37"/>
                      <a:pt x="146" y="52"/>
                    </a:cubicBezTo>
                    <a:cubicBezTo>
                      <a:pt x="124" y="86"/>
                      <a:pt x="122" y="120"/>
                      <a:pt x="108" y="157"/>
                    </a:cubicBezTo>
                    <a:cubicBezTo>
                      <a:pt x="99" y="322"/>
                      <a:pt x="0" y="619"/>
                      <a:pt x="206" y="682"/>
                    </a:cubicBezTo>
                    <a:cubicBezTo>
                      <a:pt x="240" y="705"/>
                      <a:pt x="230" y="717"/>
                      <a:pt x="273" y="727"/>
                    </a:cubicBezTo>
                    <a:cubicBezTo>
                      <a:pt x="338" y="759"/>
                      <a:pt x="384" y="759"/>
                      <a:pt x="461" y="765"/>
                    </a:cubicBezTo>
                    <a:cubicBezTo>
                      <a:pt x="481" y="758"/>
                      <a:pt x="521" y="742"/>
                      <a:pt x="536" y="727"/>
                    </a:cubicBezTo>
                  </a:path>
                </a:pathLst>
              </a:custGeom>
              <a:noFill/>
              <a:ln w="9525">
                <a:solidFill>
                  <a:srgbClr val="000000"/>
                </a:solidFill>
                <a:round/>
                <a:headEnd/>
                <a:tailEnd/>
              </a:ln>
            </p:spPr>
            <p:txBody>
              <a:bodyPr/>
              <a:lstStyle/>
              <a:p>
                <a:endParaRPr lang="ru-RU"/>
              </a:p>
            </p:txBody>
          </p:sp>
          <p:sp>
            <p:nvSpPr>
              <p:cNvPr id="30732" name="Freeform 77"/>
              <p:cNvSpPr>
                <a:spLocks noChangeAspect="1"/>
              </p:cNvSpPr>
              <p:nvPr/>
            </p:nvSpPr>
            <p:spPr bwMode="auto">
              <a:xfrm>
                <a:off x="3683" y="5905"/>
                <a:ext cx="1042" cy="965"/>
              </a:xfrm>
              <a:custGeom>
                <a:avLst/>
                <a:gdLst>
                  <a:gd name="T0" fmla="*/ 1426 w 412"/>
                  <a:gd name="T1" fmla="*/ 5431 h 382"/>
                  <a:gd name="T2" fmla="*/ 824 w 412"/>
                  <a:gd name="T3" fmla="*/ 4595 h 382"/>
                  <a:gd name="T4" fmla="*/ 210 w 412"/>
                  <a:gd name="T5" fmla="*/ 3625 h 382"/>
                  <a:gd name="T6" fmla="*/ 1067 w 412"/>
                  <a:gd name="T7" fmla="*/ 970 h 382"/>
                  <a:gd name="T8" fmla="*/ 2150 w 412"/>
                  <a:gd name="T9" fmla="*/ 243 h 382"/>
                  <a:gd name="T10" fmla="*/ 2527 w 412"/>
                  <a:gd name="T11" fmla="*/ 0 h 382"/>
                  <a:gd name="T12" fmla="*/ 4580 w 412"/>
                  <a:gd name="T13" fmla="*/ 114 h 382"/>
                  <a:gd name="T14" fmla="*/ 5680 w 412"/>
                  <a:gd name="T15" fmla="*/ 728 h 382"/>
                  <a:gd name="T16" fmla="*/ 6647 w 412"/>
                  <a:gd name="T17" fmla="*/ 2534 h 382"/>
                  <a:gd name="T18" fmla="*/ 6518 w 412"/>
                  <a:gd name="T19" fmla="*/ 5080 h 382"/>
                  <a:gd name="T20" fmla="*/ 6166 w 412"/>
                  <a:gd name="T21" fmla="*/ 5189 h 382"/>
                  <a:gd name="T22" fmla="*/ 4337 w 412"/>
                  <a:gd name="T23" fmla="*/ 6159 h 382"/>
                  <a:gd name="T24" fmla="*/ 1907 w 412"/>
                  <a:gd name="T25" fmla="*/ 6043 h 382"/>
                  <a:gd name="T26" fmla="*/ 1426 w 412"/>
                  <a:gd name="T27" fmla="*/ 5431 h 3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2"/>
                  <a:gd name="T43" fmla="*/ 0 h 382"/>
                  <a:gd name="T44" fmla="*/ 412 w 412"/>
                  <a:gd name="T45" fmla="*/ 382 h 3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2" h="382">
                    <a:moveTo>
                      <a:pt x="88" y="337"/>
                    </a:moveTo>
                    <a:cubicBezTo>
                      <a:pt x="71" y="285"/>
                      <a:pt x="88" y="297"/>
                      <a:pt x="51" y="285"/>
                    </a:cubicBezTo>
                    <a:cubicBezTo>
                      <a:pt x="23" y="267"/>
                      <a:pt x="24" y="255"/>
                      <a:pt x="13" y="225"/>
                    </a:cubicBezTo>
                    <a:cubicBezTo>
                      <a:pt x="17" y="173"/>
                      <a:pt x="0" y="80"/>
                      <a:pt x="66" y="60"/>
                    </a:cubicBezTo>
                    <a:cubicBezTo>
                      <a:pt x="88" y="45"/>
                      <a:pt x="111" y="30"/>
                      <a:pt x="133" y="15"/>
                    </a:cubicBezTo>
                    <a:cubicBezTo>
                      <a:pt x="141" y="10"/>
                      <a:pt x="156" y="0"/>
                      <a:pt x="156" y="0"/>
                    </a:cubicBezTo>
                    <a:cubicBezTo>
                      <a:pt x="198" y="2"/>
                      <a:pt x="241" y="3"/>
                      <a:pt x="283" y="7"/>
                    </a:cubicBezTo>
                    <a:cubicBezTo>
                      <a:pt x="309" y="10"/>
                      <a:pt x="351" y="45"/>
                      <a:pt x="351" y="45"/>
                    </a:cubicBezTo>
                    <a:cubicBezTo>
                      <a:pt x="364" y="86"/>
                      <a:pt x="396" y="116"/>
                      <a:pt x="411" y="157"/>
                    </a:cubicBezTo>
                    <a:cubicBezTo>
                      <a:pt x="408" y="210"/>
                      <a:pt x="412" y="263"/>
                      <a:pt x="403" y="315"/>
                    </a:cubicBezTo>
                    <a:cubicBezTo>
                      <a:pt x="402" y="323"/>
                      <a:pt x="388" y="318"/>
                      <a:pt x="381" y="322"/>
                    </a:cubicBezTo>
                    <a:cubicBezTo>
                      <a:pt x="337" y="346"/>
                      <a:pt x="315" y="368"/>
                      <a:pt x="268" y="382"/>
                    </a:cubicBezTo>
                    <a:cubicBezTo>
                      <a:pt x="218" y="380"/>
                      <a:pt x="168" y="379"/>
                      <a:pt x="118" y="375"/>
                    </a:cubicBezTo>
                    <a:cubicBezTo>
                      <a:pt x="100" y="373"/>
                      <a:pt x="71" y="356"/>
                      <a:pt x="88" y="337"/>
                    </a:cubicBezTo>
                    <a:close/>
                  </a:path>
                </a:pathLst>
              </a:custGeom>
              <a:noFill/>
              <a:ln w="9525">
                <a:solidFill>
                  <a:srgbClr val="000000"/>
                </a:solidFill>
                <a:round/>
                <a:headEnd/>
                <a:tailEnd/>
              </a:ln>
            </p:spPr>
            <p:txBody>
              <a:bodyPr/>
              <a:lstStyle/>
              <a:p>
                <a:endParaRPr lang="ru-RU"/>
              </a:p>
            </p:txBody>
          </p:sp>
          <p:sp>
            <p:nvSpPr>
              <p:cNvPr id="30733" name="Freeform 78"/>
              <p:cNvSpPr>
                <a:spLocks noChangeAspect="1"/>
              </p:cNvSpPr>
              <p:nvPr/>
            </p:nvSpPr>
            <p:spPr bwMode="auto">
              <a:xfrm>
                <a:off x="4280" y="6120"/>
                <a:ext cx="157" cy="278"/>
              </a:xfrm>
              <a:custGeom>
                <a:avLst/>
                <a:gdLst>
                  <a:gd name="T0" fmla="*/ 891 w 62"/>
                  <a:gd name="T1" fmla="*/ 192 h 110"/>
                  <a:gd name="T2" fmla="*/ 160 w 62"/>
                  <a:gd name="T3" fmla="*/ 804 h 110"/>
                  <a:gd name="T4" fmla="*/ 276 w 62"/>
                  <a:gd name="T5" fmla="*/ 1648 h 110"/>
                  <a:gd name="T6" fmla="*/ 762 w 62"/>
                  <a:gd name="T7" fmla="*/ 1534 h 110"/>
                  <a:gd name="T8" fmla="*/ 1008 w 62"/>
                  <a:gd name="T9" fmla="*/ 804 h 110"/>
                  <a:gd name="T10" fmla="*/ 891 w 62"/>
                  <a:gd name="T11" fmla="*/ 192 h 110"/>
                  <a:gd name="T12" fmla="*/ 0 60000 65536"/>
                  <a:gd name="T13" fmla="*/ 0 60000 65536"/>
                  <a:gd name="T14" fmla="*/ 0 60000 65536"/>
                  <a:gd name="T15" fmla="*/ 0 60000 65536"/>
                  <a:gd name="T16" fmla="*/ 0 60000 65536"/>
                  <a:gd name="T17" fmla="*/ 0 60000 65536"/>
                  <a:gd name="T18" fmla="*/ 0 w 62"/>
                  <a:gd name="T19" fmla="*/ 0 h 110"/>
                  <a:gd name="T20" fmla="*/ 62 w 62"/>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62" h="110">
                    <a:moveTo>
                      <a:pt x="55" y="12"/>
                    </a:moveTo>
                    <a:cubicBezTo>
                      <a:pt x="16" y="0"/>
                      <a:pt x="31" y="17"/>
                      <a:pt x="10" y="50"/>
                    </a:cubicBezTo>
                    <a:cubicBezTo>
                      <a:pt x="12" y="67"/>
                      <a:pt x="6" y="88"/>
                      <a:pt x="17" y="102"/>
                    </a:cubicBezTo>
                    <a:cubicBezTo>
                      <a:pt x="24" y="110"/>
                      <a:pt x="40" y="103"/>
                      <a:pt x="47" y="95"/>
                    </a:cubicBezTo>
                    <a:cubicBezTo>
                      <a:pt x="57" y="83"/>
                      <a:pt x="62" y="50"/>
                      <a:pt x="62" y="50"/>
                    </a:cubicBezTo>
                    <a:cubicBezTo>
                      <a:pt x="44" y="37"/>
                      <a:pt x="0" y="12"/>
                      <a:pt x="55" y="12"/>
                    </a:cubicBezTo>
                    <a:close/>
                  </a:path>
                </a:pathLst>
              </a:custGeom>
              <a:noFill/>
              <a:ln w="9525">
                <a:solidFill>
                  <a:srgbClr val="000000"/>
                </a:solidFill>
                <a:round/>
                <a:headEnd/>
                <a:tailEnd/>
              </a:ln>
            </p:spPr>
            <p:txBody>
              <a:bodyPr/>
              <a:lstStyle/>
              <a:p>
                <a:endParaRPr lang="ru-RU"/>
              </a:p>
            </p:txBody>
          </p:sp>
          <p:sp>
            <p:nvSpPr>
              <p:cNvPr id="30734" name="Freeform 79"/>
              <p:cNvSpPr>
                <a:spLocks noChangeAspect="1"/>
              </p:cNvSpPr>
              <p:nvPr/>
            </p:nvSpPr>
            <p:spPr bwMode="auto">
              <a:xfrm>
                <a:off x="3921" y="6132"/>
                <a:ext cx="157" cy="266"/>
              </a:xfrm>
              <a:custGeom>
                <a:avLst/>
                <a:gdLst>
                  <a:gd name="T0" fmla="*/ 519 w 62"/>
                  <a:gd name="T1" fmla="*/ 0 h 105"/>
                  <a:gd name="T2" fmla="*/ 276 w 62"/>
                  <a:gd name="T3" fmla="*/ 360 h 105"/>
                  <a:gd name="T4" fmla="*/ 33 w 62"/>
                  <a:gd name="T5" fmla="*/ 1092 h 105"/>
                  <a:gd name="T6" fmla="*/ 147 w 62"/>
                  <a:gd name="T7" fmla="*/ 1578 h 105"/>
                  <a:gd name="T8" fmla="*/ 1008 w 62"/>
                  <a:gd name="T9" fmla="*/ 1219 h 105"/>
                  <a:gd name="T10" fmla="*/ 762 w 62"/>
                  <a:gd name="T11" fmla="*/ 489 h 105"/>
                  <a:gd name="T12" fmla="*/ 636 w 62"/>
                  <a:gd name="T13" fmla="*/ 117 h 105"/>
                  <a:gd name="T14" fmla="*/ 519 w 62"/>
                  <a:gd name="T15" fmla="*/ 0 h 105"/>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05"/>
                  <a:gd name="T26" fmla="*/ 62 w 62"/>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05">
                    <a:moveTo>
                      <a:pt x="32" y="0"/>
                    </a:moveTo>
                    <a:cubicBezTo>
                      <a:pt x="27" y="7"/>
                      <a:pt x="21" y="14"/>
                      <a:pt x="17" y="22"/>
                    </a:cubicBezTo>
                    <a:cubicBezTo>
                      <a:pt x="11" y="36"/>
                      <a:pt x="2" y="67"/>
                      <a:pt x="2" y="67"/>
                    </a:cubicBezTo>
                    <a:cubicBezTo>
                      <a:pt x="4" y="77"/>
                      <a:pt x="0" y="92"/>
                      <a:pt x="9" y="97"/>
                    </a:cubicBezTo>
                    <a:cubicBezTo>
                      <a:pt x="22" y="105"/>
                      <a:pt x="54" y="80"/>
                      <a:pt x="62" y="75"/>
                    </a:cubicBezTo>
                    <a:cubicBezTo>
                      <a:pt x="57" y="60"/>
                      <a:pt x="52" y="45"/>
                      <a:pt x="47" y="30"/>
                    </a:cubicBezTo>
                    <a:cubicBezTo>
                      <a:pt x="44" y="22"/>
                      <a:pt x="39" y="7"/>
                      <a:pt x="39" y="7"/>
                    </a:cubicBezTo>
                    <a:cubicBezTo>
                      <a:pt x="10" y="17"/>
                      <a:pt x="11" y="21"/>
                      <a:pt x="32" y="0"/>
                    </a:cubicBezTo>
                    <a:close/>
                  </a:path>
                </a:pathLst>
              </a:custGeom>
              <a:noFill/>
              <a:ln w="9525">
                <a:solidFill>
                  <a:srgbClr val="000000"/>
                </a:solidFill>
                <a:round/>
                <a:headEnd/>
                <a:tailEnd/>
              </a:ln>
            </p:spPr>
            <p:txBody>
              <a:bodyPr/>
              <a:lstStyle/>
              <a:p>
                <a:endParaRPr lang="ru-RU"/>
              </a:p>
            </p:txBody>
          </p:sp>
          <p:sp>
            <p:nvSpPr>
              <p:cNvPr id="30735" name="Freeform 80"/>
              <p:cNvSpPr>
                <a:spLocks noChangeAspect="1"/>
              </p:cNvSpPr>
              <p:nvPr/>
            </p:nvSpPr>
            <p:spPr bwMode="auto">
              <a:xfrm>
                <a:off x="3641" y="8596"/>
                <a:ext cx="171" cy="1289"/>
              </a:xfrm>
              <a:custGeom>
                <a:avLst/>
                <a:gdLst>
                  <a:gd name="T0" fmla="*/ 1081 w 68"/>
                  <a:gd name="T1" fmla="*/ 0 h 510"/>
                  <a:gd name="T2" fmla="*/ 606 w 68"/>
                  <a:gd name="T3" fmla="*/ 5813 h 510"/>
                  <a:gd name="T4" fmla="*/ 0 w 68"/>
                  <a:gd name="T5" fmla="*/ 8234 h 510"/>
                  <a:gd name="T6" fmla="*/ 0 60000 65536"/>
                  <a:gd name="T7" fmla="*/ 0 60000 65536"/>
                  <a:gd name="T8" fmla="*/ 0 60000 65536"/>
                  <a:gd name="T9" fmla="*/ 0 w 68"/>
                  <a:gd name="T10" fmla="*/ 0 h 510"/>
                  <a:gd name="T11" fmla="*/ 68 w 68"/>
                  <a:gd name="T12" fmla="*/ 510 h 510"/>
                </a:gdLst>
                <a:ahLst/>
                <a:cxnLst>
                  <a:cxn ang="T6">
                    <a:pos x="T0" y="T1"/>
                  </a:cxn>
                  <a:cxn ang="T7">
                    <a:pos x="T2" y="T3"/>
                  </a:cxn>
                  <a:cxn ang="T8">
                    <a:pos x="T4" y="T5"/>
                  </a:cxn>
                </a:cxnLst>
                <a:rect l="T9" t="T10" r="T11" b="T12"/>
                <a:pathLst>
                  <a:path w="68" h="510">
                    <a:moveTo>
                      <a:pt x="68" y="0"/>
                    </a:moveTo>
                    <a:cubicBezTo>
                      <a:pt x="63" y="123"/>
                      <a:pt x="60" y="240"/>
                      <a:pt x="38" y="360"/>
                    </a:cubicBezTo>
                    <a:cubicBezTo>
                      <a:pt x="29" y="410"/>
                      <a:pt x="0" y="459"/>
                      <a:pt x="0" y="510"/>
                    </a:cubicBezTo>
                  </a:path>
                </a:pathLst>
              </a:custGeom>
              <a:noFill/>
              <a:ln w="9525">
                <a:solidFill>
                  <a:srgbClr val="000000"/>
                </a:solidFill>
                <a:round/>
                <a:headEnd/>
                <a:tailEnd/>
              </a:ln>
            </p:spPr>
            <p:txBody>
              <a:bodyPr/>
              <a:lstStyle/>
              <a:p>
                <a:endParaRPr lang="ru-RU"/>
              </a:p>
            </p:txBody>
          </p:sp>
          <p:sp>
            <p:nvSpPr>
              <p:cNvPr id="30736" name="Freeform 81"/>
              <p:cNvSpPr>
                <a:spLocks noChangeAspect="1"/>
              </p:cNvSpPr>
              <p:nvPr/>
            </p:nvSpPr>
            <p:spPr bwMode="auto">
              <a:xfrm>
                <a:off x="4740" y="8558"/>
                <a:ext cx="172" cy="1289"/>
              </a:xfrm>
              <a:custGeom>
                <a:avLst/>
                <a:gdLst>
                  <a:gd name="T0" fmla="*/ 0 w 68"/>
                  <a:gd name="T1" fmla="*/ 0 h 510"/>
                  <a:gd name="T2" fmla="*/ 728 w 68"/>
                  <a:gd name="T3" fmla="*/ 1693 h 510"/>
                  <a:gd name="T4" fmla="*/ 857 w 68"/>
                  <a:gd name="T5" fmla="*/ 8234 h 510"/>
                  <a:gd name="T6" fmla="*/ 0 60000 65536"/>
                  <a:gd name="T7" fmla="*/ 0 60000 65536"/>
                  <a:gd name="T8" fmla="*/ 0 60000 65536"/>
                  <a:gd name="T9" fmla="*/ 0 w 68"/>
                  <a:gd name="T10" fmla="*/ 0 h 510"/>
                  <a:gd name="T11" fmla="*/ 68 w 68"/>
                  <a:gd name="T12" fmla="*/ 510 h 510"/>
                </a:gdLst>
                <a:ahLst/>
                <a:cxnLst>
                  <a:cxn ang="T6">
                    <a:pos x="T0" y="T1"/>
                  </a:cxn>
                  <a:cxn ang="T7">
                    <a:pos x="T2" y="T3"/>
                  </a:cxn>
                  <a:cxn ang="T8">
                    <a:pos x="T4" y="T5"/>
                  </a:cxn>
                </a:cxnLst>
                <a:rect l="T9" t="T10" r="T11" b="T12"/>
                <a:pathLst>
                  <a:path w="68" h="510">
                    <a:moveTo>
                      <a:pt x="0" y="0"/>
                    </a:moveTo>
                    <a:cubicBezTo>
                      <a:pt x="18" y="37"/>
                      <a:pt x="33" y="66"/>
                      <a:pt x="45" y="105"/>
                    </a:cubicBezTo>
                    <a:cubicBezTo>
                      <a:pt x="68" y="279"/>
                      <a:pt x="53" y="145"/>
                      <a:pt x="53" y="510"/>
                    </a:cubicBezTo>
                  </a:path>
                </a:pathLst>
              </a:custGeom>
              <a:noFill/>
              <a:ln w="9525">
                <a:solidFill>
                  <a:srgbClr val="000000"/>
                </a:solidFill>
                <a:round/>
                <a:headEnd/>
                <a:tailEnd/>
              </a:ln>
            </p:spPr>
            <p:txBody>
              <a:bodyPr/>
              <a:lstStyle/>
              <a:p>
                <a:endParaRPr lang="ru-RU"/>
              </a:p>
            </p:txBody>
          </p:sp>
          <p:sp>
            <p:nvSpPr>
              <p:cNvPr id="30737" name="Freeform 82"/>
              <p:cNvSpPr>
                <a:spLocks noChangeAspect="1"/>
              </p:cNvSpPr>
              <p:nvPr/>
            </p:nvSpPr>
            <p:spPr bwMode="auto">
              <a:xfrm>
                <a:off x="2561" y="7573"/>
                <a:ext cx="910" cy="98"/>
              </a:xfrm>
              <a:custGeom>
                <a:avLst/>
                <a:gdLst>
                  <a:gd name="T0" fmla="*/ 5814 w 360"/>
                  <a:gd name="T1" fmla="*/ 0 h 39"/>
                  <a:gd name="T2" fmla="*/ 0 w 360"/>
                  <a:gd name="T3" fmla="*/ 347 h 39"/>
                  <a:gd name="T4" fmla="*/ 0 60000 65536"/>
                  <a:gd name="T5" fmla="*/ 0 60000 65536"/>
                  <a:gd name="T6" fmla="*/ 0 w 360"/>
                  <a:gd name="T7" fmla="*/ 0 h 39"/>
                  <a:gd name="T8" fmla="*/ 360 w 360"/>
                  <a:gd name="T9" fmla="*/ 39 h 39"/>
                </a:gdLst>
                <a:ahLst/>
                <a:cxnLst>
                  <a:cxn ang="T4">
                    <a:pos x="T0" y="T1"/>
                  </a:cxn>
                  <a:cxn ang="T5">
                    <a:pos x="T2" y="T3"/>
                  </a:cxn>
                </a:cxnLst>
                <a:rect l="T6" t="T7" r="T8" b="T9"/>
                <a:pathLst>
                  <a:path w="360" h="39">
                    <a:moveTo>
                      <a:pt x="360" y="0"/>
                    </a:moveTo>
                    <a:cubicBezTo>
                      <a:pt x="232" y="39"/>
                      <a:pt x="171" y="22"/>
                      <a:pt x="0" y="22"/>
                    </a:cubicBezTo>
                  </a:path>
                </a:pathLst>
              </a:custGeom>
              <a:noFill/>
              <a:ln w="9525">
                <a:solidFill>
                  <a:srgbClr val="000000"/>
                </a:solidFill>
                <a:round/>
                <a:headEnd/>
                <a:tailEnd/>
              </a:ln>
            </p:spPr>
            <p:txBody>
              <a:bodyPr/>
              <a:lstStyle/>
              <a:p>
                <a:endParaRPr lang="ru-RU"/>
              </a:p>
            </p:txBody>
          </p:sp>
          <p:sp>
            <p:nvSpPr>
              <p:cNvPr id="30738" name="Freeform 83"/>
              <p:cNvSpPr>
                <a:spLocks noChangeAspect="1"/>
              </p:cNvSpPr>
              <p:nvPr/>
            </p:nvSpPr>
            <p:spPr bwMode="auto">
              <a:xfrm>
                <a:off x="5119" y="7401"/>
                <a:ext cx="1023" cy="187"/>
              </a:xfrm>
              <a:custGeom>
                <a:avLst/>
                <a:gdLst>
                  <a:gd name="T0" fmla="*/ 0 w 405"/>
                  <a:gd name="T1" fmla="*/ 0 h 74"/>
                  <a:gd name="T2" fmla="*/ 6527 w 405"/>
                  <a:gd name="T3" fmla="*/ 129 h 74"/>
                  <a:gd name="T4" fmla="*/ 0 60000 65536"/>
                  <a:gd name="T5" fmla="*/ 0 60000 65536"/>
                  <a:gd name="T6" fmla="*/ 0 w 405"/>
                  <a:gd name="T7" fmla="*/ 0 h 74"/>
                  <a:gd name="T8" fmla="*/ 405 w 405"/>
                  <a:gd name="T9" fmla="*/ 74 h 74"/>
                </a:gdLst>
                <a:ahLst/>
                <a:cxnLst>
                  <a:cxn ang="T4">
                    <a:pos x="T0" y="T1"/>
                  </a:cxn>
                  <a:cxn ang="T5">
                    <a:pos x="T2" y="T3"/>
                  </a:cxn>
                </a:cxnLst>
                <a:rect l="T6" t="T7" r="T8" b="T9"/>
                <a:pathLst>
                  <a:path w="405" h="74">
                    <a:moveTo>
                      <a:pt x="0" y="0"/>
                    </a:moveTo>
                    <a:cubicBezTo>
                      <a:pt x="113" y="74"/>
                      <a:pt x="405" y="8"/>
                      <a:pt x="405" y="8"/>
                    </a:cubicBezTo>
                  </a:path>
                </a:pathLst>
              </a:custGeom>
              <a:noFill/>
              <a:ln w="9525">
                <a:solidFill>
                  <a:srgbClr val="000000"/>
                </a:solidFill>
                <a:round/>
                <a:headEnd/>
                <a:tailEnd/>
              </a:ln>
            </p:spPr>
            <p:txBody>
              <a:bodyPr/>
              <a:lstStyle/>
              <a:p>
                <a:endParaRPr lang="ru-RU"/>
              </a:p>
            </p:txBody>
          </p:sp>
          <p:grpSp>
            <p:nvGrpSpPr>
              <p:cNvPr id="16" name="Group 84"/>
              <p:cNvGrpSpPr>
                <a:grpSpLocks noChangeAspect="1"/>
              </p:cNvGrpSpPr>
              <p:nvPr/>
            </p:nvGrpSpPr>
            <p:grpSpPr bwMode="auto">
              <a:xfrm>
                <a:off x="6087" y="6870"/>
                <a:ext cx="548" cy="607"/>
                <a:chOff x="6087" y="6870"/>
                <a:chExt cx="548" cy="607"/>
              </a:xfrm>
            </p:grpSpPr>
            <p:sp>
              <p:nvSpPr>
                <p:cNvPr id="30745" name="Freeform 85"/>
                <p:cNvSpPr>
                  <a:spLocks noChangeAspect="1"/>
                </p:cNvSpPr>
                <p:nvPr/>
              </p:nvSpPr>
              <p:spPr bwMode="auto">
                <a:xfrm>
                  <a:off x="6142" y="6870"/>
                  <a:ext cx="190" cy="475"/>
                </a:xfrm>
                <a:custGeom>
                  <a:avLst/>
                  <a:gdLst>
                    <a:gd name="T0" fmla="*/ 0 w 75"/>
                    <a:gd name="T1" fmla="*/ 3032 h 188"/>
                    <a:gd name="T2" fmla="*/ 489 w 75"/>
                    <a:gd name="T3" fmla="*/ 2304 h 188"/>
                    <a:gd name="T4" fmla="*/ 1219 w 75"/>
                    <a:gd name="T5" fmla="*/ 0 h 188"/>
                    <a:gd name="T6" fmla="*/ 0 60000 65536"/>
                    <a:gd name="T7" fmla="*/ 0 60000 65536"/>
                    <a:gd name="T8" fmla="*/ 0 60000 65536"/>
                    <a:gd name="T9" fmla="*/ 0 w 75"/>
                    <a:gd name="T10" fmla="*/ 0 h 188"/>
                    <a:gd name="T11" fmla="*/ 75 w 75"/>
                    <a:gd name="T12" fmla="*/ 188 h 188"/>
                  </a:gdLst>
                  <a:ahLst/>
                  <a:cxnLst>
                    <a:cxn ang="T6">
                      <a:pos x="T0" y="T1"/>
                    </a:cxn>
                    <a:cxn ang="T7">
                      <a:pos x="T2" y="T3"/>
                    </a:cxn>
                    <a:cxn ang="T8">
                      <a:pos x="T4" y="T5"/>
                    </a:cxn>
                  </a:cxnLst>
                  <a:rect l="T9" t="T10" r="T11" b="T12"/>
                  <a:pathLst>
                    <a:path w="75" h="188">
                      <a:moveTo>
                        <a:pt x="0" y="188"/>
                      </a:moveTo>
                      <a:cubicBezTo>
                        <a:pt x="10" y="173"/>
                        <a:pt x="20" y="158"/>
                        <a:pt x="30" y="143"/>
                      </a:cubicBezTo>
                      <a:cubicBezTo>
                        <a:pt x="56" y="103"/>
                        <a:pt x="55" y="43"/>
                        <a:pt x="75" y="0"/>
                      </a:cubicBezTo>
                    </a:path>
                  </a:pathLst>
                </a:custGeom>
                <a:noFill/>
                <a:ln w="9525">
                  <a:solidFill>
                    <a:srgbClr val="000000"/>
                  </a:solidFill>
                  <a:round/>
                  <a:headEnd/>
                  <a:tailEnd/>
                </a:ln>
              </p:spPr>
              <p:txBody>
                <a:bodyPr/>
                <a:lstStyle/>
                <a:p>
                  <a:endParaRPr lang="ru-RU"/>
                </a:p>
              </p:txBody>
            </p:sp>
            <p:sp>
              <p:nvSpPr>
                <p:cNvPr id="30746" name="Freeform 86"/>
                <p:cNvSpPr>
                  <a:spLocks noChangeAspect="1"/>
                </p:cNvSpPr>
                <p:nvPr/>
              </p:nvSpPr>
              <p:spPr bwMode="auto">
                <a:xfrm>
                  <a:off x="6142" y="7022"/>
                  <a:ext cx="493" cy="303"/>
                </a:xfrm>
                <a:custGeom>
                  <a:avLst/>
                  <a:gdLst>
                    <a:gd name="T0" fmla="*/ 0 w 195"/>
                    <a:gd name="T1" fmla="*/ 1932 h 120"/>
                    <a:gd name="T2" fmla="*/ 1342 w 195"/>
                    <a:gd name="T3" fmla="*/ 1576 h 120"/>
                    <a:gd name="T4" fmla="*/ 1694 w 195"/>
                    <a:gd name="T5" fmla="*/ 1204 h 120"/>
                    <a:gd name="T6" fmla="*/ 2071 w 195"/>
                    <a:gd name="T7" fmla="*/ 1096 h 120"/>
                    <a:gd name="T8" fmla="*/ 2313 w 195"/>
                    <a:gd name="T9" fmla="*/ 727 h 120"/>
                    <a:gd name="T10" fmla="*/ 2665 w 195"/>
                    <a:gd name="T11" fmla="*/ 485 h 120"/>
                    <a:gd name="T12" fmla="*/ 2794 w 195"/>
                    <a:gd name="T13" fmla="*/ 129 h 120"/>
                    <a:gd name="T14" fmla="*/ 3150 w 195"/>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195"/>
                    <a:gd name="T25" fmla="*/ 0 h 120"/>
                    <a:gd name="T26" fmla="*/ 195 w 195"/>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5" h="120">
                      <a:moveTo>
                        <a:pt x="0" y="120"/>
                      </a:moveTo>
                      <a:cubicBezTo>
                        <a:pt x="28" y="113"/>
                        <a:pt x="56" y="106"/>
                        <a:pt x="83" y="98"/>
                      </a:cubicBezTo>
                      <a:cubicBezTo>
                        <a:pt x="90" y="90"/>
                        <a:pt x="96" y="81"/>
                        <a:pt x="105" y="75"/>
                      </a:cubicBezTo>
                      <a:cubicBezTo>
                        <a:pt x="112" y="71"/>
                        <a:pt x="122" y="73"/>
                        <a:pt x="128" y="68"/>
                      </a:cubicBezTo>
                      <a:cubicBezTo>
                        <a:pt x="135" y="62"/>
                        <a:pt x="137" y="52"/>
                        <a:pt x="143" y="45"/>
                      </a:cubicBezTo>
                      <a:cubicBezTo>
                        <a:pt x="149" y="39"/>
                        <a:pt x="158" y="35"/>
                        <a:pt x="165" y="30"/>
                      </a:cubicBezTo>
                      <a:cubicBezTo>
                        <a:pt x="168" y="23"/>
                        <a:pt x="167" y="14"/>
                        <a:pt x="173" y="8"/>
                      </a:cubicBezTo>
                      <a:cubicBezTo>
                        <a:pt x="179" y="2"/>
                        <a:pt x="195" y="0"/>
                        <a:pt x="195" y="0"/>
                      </a:cubicBezTo>
                    </a:path>
                  </a:pathLst>
                </a:custGeom>
                <a:noFill/>
                <a:ln w="9525">
                  <a:solidFill>
                    <a:srgbClr val="000000"/>
                  </a:solidFill>
                  <a:round/>
                  <a:headEnd/>
                  <a:tailEnd/>
                </a:ln>
              </p:spPr>
              <p:txBody>
                <a:bodyPr/>
                <a:lstStyle/>
                <a:p>
                  <a:endParaRPr lang="ru-RU"/>
                </a:p>
              </p:txBody>
            </p:sp>
            <p:sp>
              <p:nvSpPr>
                <p:cNvPr id="30747" name="Freeform 87"/>
                <p:cNvSpPr>
                  <a:spLocks noChangeAspect="1"/>
                </p:cNvSpPr>
                <p:nvPr/>
              </p:nvSpPr>
              <p:spPr bwMode="auto">
                <a:xfrm>
                  <a:off x="6200" y="7307"/>
                  <a:ext cx="379" cy="3"/>
                </a:xfrm>
                <a:custGeom>
                  <a:avLst/>
                  <a:gdLst>
                    <a:gd name="T0" fmla="*/ 0 w 150"/>
                    <a:gd name="T1" fmla="*/ 0 h 1"/>
                    <a:gd name="T2" fmla="*/ 2421 w 150"/>
                    <a:gd name="T3" fmla="*/ 0 h 1"/>
                    <a:gd name="T4" fmla="*/ 0 60000 65536"/>
                    <a:gd name="T5" fmla="*/ 0 60000 65536"/>
                    <a:gd name="T6" fmla="*/ 0 w 150"/>
                    <a:gd name="T7" fmla="*/ 0 h 1"/>
                    <a:gd name="T8" fmla="*/ 150 w 150"/>
                    <a:gd name="T9" fmla="*/ 1 h 1"/>
                  </a:gdLst>
                  <a:ahLst/>
                  <a:cxnLst>
                    <a:cxn ang="T4">
                      <a:pos x="T0" y="T1"/>
                    </a:cxn>
                    <a:cxn ang="T5">
                      <a:pos x="T2" y="T3"/>
                    </a:cxn>
                  </a:cxnLst>
                  <a:rect l="T6" t="T7" r="T8" b="T9"/>
                  <a:pathLst>
                    <a:path w="150" h="1">
                      <a:moveTo>
                        <a:pt x="0" y="0"/>
                      </a:moveTo>
                      <a:cubicBezTo>
                        <a:pt x="50" y="0"/>
                        <a:pt x="100" y="0"/>
                        <a:pt x="150" y="0"/>
                      </a:cubicBezTo>
                    </a:path>
                  </a:pathLst>
                </a:custGeom>
                <a:noFill/>
                <a:ln w="9525">
                  <a:solidFill>
                    <a:srgbClr val="000000"/>
                  </a:solidFill>
                  <a:round/>
                  <a:headEnd/>
                  <a:tailEnd/>
                </a:ln>
              </p:spPr>
              <p:txBody>
                <a:bodyPr/>
                <a:lstStyle/>
                <a:p>
                  <a:endParaRPr lang="ru-RU"/>
                </a:p>
              </p:txBody>
            </p:sp>
            <p:sp>
              <p:nvSpPr>
                <p:cNvPr id="30748" name="Freeform 88"/>
                <p:cNvSpPr>
                  <a:spLocks noChangeAspect="1"/>
                </p:cNvSpPr>
                <p:nvPr/>
              </p:nvSpPr>
              <p:spPr bwMode="auto">
                <a:xfrm>
                  <a:off x="6087" y="7376"/>
                  <a:ext cx="492" cy="101"/>
                </a:xfrm>
                <a:custGeom>
                  <a:avLst/>
                  <a:gdLst>
                    <a:gd name="T0" fmla="*/ 0 w 195"/>
                    <a:gd name="T1" fmla="*/ 159 h 40"/>
                    <a:gd name="T2" fmla="*/ 3131 w 195"/>
                    <a:gd name="T3" fmla="*/ 644 h 40"/>
                    <a:gd name="T4" fmla="*/ 0 60000 65536"/>
                    <a:gd name="T5" fmla="*/ 0 60000 65536"/>
                    <a:gd name="T6" fmla="*/ 0 w 195"/>
                    <a:gd name="T7" fmla="*/ 0 h 40"/>
                    <a:gd name="T8" fmla="*/ 195 w 195"/>
                    <a:gd name="T9" fmla="*/ 40 h 40"/>
                  </a:gdLst>
                  <a:ahLst/>
                  <a:cxnLst>
                    <a:cxn ang="T4">
                      <a:pos x="T0" y="T1"/>
                    </a:cxn>
                    <a:cxn ang="T5">
                      <a:pos x="T2" y="T3"/>
                    </a:cxn>
                  </a:cxnLst>
                  <a:rect l="T6" t="T7" r="T8" b="T9"/>
                  <a:pathLst>
                    <a:path w="195" h="40">
                      <a:moveTo>
                        <a:pt x="0" y="10"/>
                      </a:moveTo>
                      <a:cubicBezTo>
                        <a:pt x="181" y="19"/>
                        <a:pt x="110" y="0"/>
                        <a:pt x="195" y="40"/>
                      </a:cubicBezTo>
                    </a:path>
                  </a:pathLst>
                </a:custGeom>
                <a:noFill/>
                <a:ln w="9525">
                  <a:solidFill>
                    <a:srgbClr val="000000"/>
                  </a:solidFill>
                  <a:round/>
                  <a:headEnd/>
                  <a:tailEnd/>
                </a:ln>
              </p:spPr>
              <p:txBody>
                <a:bodyPr/>
                <a:lstStyle/>
                <a:p>
                  <a:endParaRPr lang="ru-RU"/>
                </a:p>
              </p:txBody>
            </p:sp>
          </p:grpSp>
          <p:grpSp>
            <p:nvGrpSpPr>
              <p:cNvPr id="17" name="Group 89"/>
              <p:cNvGrpSpPr>
                <a:grpSpLocks noChangeAspect="1"/>
              </p:cNvGrpSpPr>
              <p:nvPr/>
            </p:nvGrpSpPr>
            <p:grpSpPr bwMode="auto">
              <a:xfrm>
                <a:off x="1955" y="7307"/>
                <a:ext cx="634" cy="645"/>
                <a:chOff x="1955" y="7307"/>
                <a:chExt cx="634" cy="645"/>
              </a:xfrm>
            </p:grpSpPr>
            <p:sp>
              <p:nvSpPr>
                <p:cNvPr id="30741" name="Freeform 90"/>
                <p:cNvSpPr>
                  <a:spLocks noChangeAspect="1"/>
                </p:cNvSpPr>
                <p:nvPr/>
              </p:nvSpPr>
              <p:spPr bwMode="auto">
                <a:xfrm>
                  <a:off x="2448" y="7307"/>
                  <a:ext cx="131" cy="266"/>
                </a:xfrm>
                <a:custGeom>
                  <a:avLst/>
                  <a:gdLst>
                    <a:gd name="T0" fmla="*/ 831 w 52"/>
                    <a:gd name="T1" fmla="*/ 1707 h 105"/>
                    <a:gd name="T2" fmla="*/ 0 w 52"/>
                    <a:gd name="T3" fmla="*/ 0 h 105"/>
                    <a:gd name="T4" fmla="*/ 0 60000 65536"/>
                    <a:gd name="T5" fmla="*/ 0 60000 65536"/>
                    <a:gd name="T6" fmla="*/ 0 w 52"/>
                    <a:gd name="T7" fmla="*/ 0 h 105"/>
                    <a:gd name="T8" fmla="*/ 52 w 52"/>
                    <a:gd name="T9" fmla="*/ 105 h 105"/>
                  </a:gdLst>
                  <a:ahLst/>
                  <a:cxnLst>
                    <a:cxn ang="T4">
                      <a:pos x="T0" y="T1"/>
                    </a:cxn>
                    <a:cxn ang="T5">
                      <a:pos x="T2" y="T3"/>
                    </a:cxn>
                  </a:cxnLst>
                  <a:rect l="T6" t="T7" r="T8" b="T9"/>
                  <a:pathLst>
                    <a:path w="52" h="105">
                      <a:moveTo>
                        <a:pt x="52" y="105"/>
                      </a:moveTo>
                      <a:cubicBezTo>
                        <a:pt x="27" y="67"/>
                        <a:pt x="19" y="40"/>
                        <a:pt x="0" y="0"/>
                      </a:cubicBezTo>
                    </a:path>
                  </a:pathLst>
                </a:custGeom>
                <a:noFill/>
                <a:ln w="9525">
                  <a:solidFill>
                    <a:srgbClr val="000000"/>
                  </a:solidFill>
                  <a:round/>
                  <a:headEnd/>
                  <a:tailEnd/>
                </a:ln>
              </p:spPr>
              <p:txBody>
                <a:bodyPr/>
                <a:lstStyle/>
                <a:p>
                  <a:endParaRPr lang="ru-RU"/>
                </a:p>
              </p:txBody>
            </p:sp>
            <p:sp>
              <p:nvSpPr>
                <p:cNvPr id="30742" name="Freeform 91"/>
                <p:cNvSpPr>
                  <a:spLocks noChangeAspect="1"/>
                </p:cNvSpPr>
                <p:nvPr/>
              </p:nvSpPr>
              <p:spPr bwMode="auto">
                <a:xfrm>
                  <a:off x="1955" y="7363"/>
                  <a:ext cx="569" cy="248"/>
                </a:xfrm>
                <a:custGeom>
                  <a:avLst/>
                  <a:gdLst>
                    <a:gd name="T0" fmla="*/ 3639 w 225"/>
                    <a:gd name="T1" fmla="*/ 1589 h 98"/>
                    <a:gd name="T2" fmla="*/ 2180 w 225"/>
                    <a:gd name="T3" fmla="*/ 615 h 98"/>
                    <a:gd name="T4" fmla="*/ 0 w 225"/>
                    <a:gd name="T5" fmla="*/ 0 h 98"/>
                    <a:gd name="T6" fmla="*/ 0 60000 65536"/>
                    <a:gd name="T7" fmla="*/ 0 60000 65536"/>
                    <a:gd name="T8" fmla="*/ 0 60000 65536"/>
                    <a:gd name="T9" fmla="*/ 0 w 225"/>
                    <a:gd name="T10" fmla="*/ 0 h 98"/>
                    <a:gd name="T11" fmla="*/ 225 w 225"/>
                    <a:gd name="T12" fmla="*/ 98 h 98"/>
                  </a:gdLst>
                  <a:ahLst/>
                  <a:cxnLst>
                    <a:cxn ang="T6">
                      <a:pos x="T0" y="T1"/>
                    </a:cxn>
                    <a:cxn ang="T7">
                      <a:pos x="T2" y="T3"/>
                    </a:cxn>
                    <a:cxn ang="T8">
                      <a:pos x="T4" y="T5"/>
                    </a:cxn>
                  </a:cxnLst>
                  <a:rect l="T9" t="T10" r="T11" b="T12"/>
                  <a:pathLst>
                    <a:path w="225" h="98">
                      <a:moveTo>
                        <a:pt x="225" y="98"/>
                      </a:moveTo>
                      <a:cubicBezTo>
                        <a:pt x="198" y="71"/>
                        <a:pt x="171" y="50"/>
                        <a:pt x="135" y="38"/>
                      </a:cubicBezTo>
                      <a:cubicBezTo>
                        <a:pt x="93" y="10"/>
                        <a:pt x="50" y="0"/>
                        <a:pt x="0" y="0"/>
                      </a:cubicBezTo>
                    </a:path>
                  </a:pathLst>
                </a:custGeom>
                <a:noFill/>
                <a:ln w="9525">
                  <a:solidFill>
                    <a:srgbClr val="000000"/>
                  </a:solidFill>
                  <a:round/>
                  <a:headEnd/>
                  <a:tailEnd/>
                </a:ln>
              </p:spPr>
              <p:txBody>
                <a:bodyPr/>
                <a:lstStyle/>
                <a:p>
                  <a:endParaRPr lang="ru-RU"/>
                </a:p>
              </p:txBody>
            </p:sp>
            <p:sp>
              <p:nvSpPr>
                <p:cNvPr id="30743" name="Freeform 92"/>
                <p:cNvSpPr>
                  <a:spLocks noChangeAspect="1"/>
                </p:cNvSpPr>
                <p:nvPr/>
              </p:nvSpPr>
              <p:spPr bwMode="auto">
                <a:xfrm>
                  <a:off x="2031" y="7590"/>
                  <a:ext cx="493" cy="59"/>
                </a:xfrm>
                <a:custGeom>
                  <a:avLst/>
                  <a:gdLst>
                    <a:gd name="T0" fmla="*/ 3150 w 195"/>
                    <a:gd name="T1" fmla="*/ 0 h 23"/>
                    <a:gd name="T2" fmla="*/ 0 w 195"/>
                    <a:gd name="T3" fmla="*/ 387 h 23"/>
                    <a:gd name="T4" fmla="*/ 0 60000 65536"/>
                    <a:gd name="T5" fmla="*/ 0 60000 65536"/>
                    <a:gd name="T6" fmla="*/ 0 w 195"/>
                    <a:gd name="T7" fmla="*/ 0 h 23"/>
                    <a:gd name="T8" fmla="*/ 195 w 195"/>
                    <a:gd name="T9" fmla="*/ 23 h 23"/>
                  </a:gdLst>
                  <a:ahLst/>
                  <a:cxnLst>
                    <a:cxn ang="T4">
                      <a:pos x="T0" y="T1"/>
                    </a:cxn>
                    <a:cxn ang="T5">
                      <a:pos x="T2" y="T3"/>
                    </a:cxn>
                  </a:cxnLst>
                  <a:rect l="T6" t="T7" r="T8" b="T9"/>
                  <a:pathLst>
                    <a:path w="195" h="23">
                      <a:moveTo>
                        <a:pt x="195" y="0"/>
                      </a:moveTo>
                      <a:cubicBezTo>
                        <a:pt x="125" y="8"/>
                        <a:pt x="71" y="23"/>
                        <a:pt x="0" y="23"/>
                      </a:cubicBezTo>
                    </a:path>
                  </a:pathLst>
                </a:custGeom>
                <a:noFill/>
                <a:ln w="9525">
                  <a:solidFill>
                    <a:srgbClr val="000000"/>
                  </a:solidFill>
                  <a:round/>
                  <a:headEnd/>
                  <a:tailEnd/>
                </a:ln>
              </p:spPr>
              <p:txBody>
                <a:bodyPr/>
                <a:lstStyle/>
                <a:p>
                  <a:endParaRPr lang="ru-RU"/>
                </a:p>
              </p:txBody>
            </p:sp>
            <p:sp>
              <p:nvSpPr>
                <p:cNvPr id="30744" name="Freeform 93"/>
                <p:cNvSpPr>
                  <a:spLocks noChangeAspect="1"/>
                </p:cNvSpPr>
                <p:nvPr/>
              </p:nvSpPr>
              <p:spPr bwMode="auto">
                <a:xfrm>
                  <a:off x="1993" y="7596"/>
                  <a:ext cx="596" cy="356"/>
                </a:xfrm>
                <a:custGeom>
                  <a:avLst/>
                  <a:gdLst>
                    <a:gd name="T0" fmla="*/ 3738 w 236"/>
                    <a:gd name="T1" fmla="*/ 96 h 141"/>
                    <a:gd name="T2" fmla="*/ 3139 w 236"/>
                    <a:gd name="T3" fmla="*/ 581 h 141"/>
                    <a:gd name="T4" fmla="*/ 2048 w 236"/>
                    <a:gd name="T5" fmla="*/ 1174 h 141"/>
                    <a:gd name="T6" fmla="*/ 0 w 236"/>
                    <a:gd name="T7" fmla="*/ 2270 h 141"/>
                    <a:gd name="T8" fmla="*/ 0 60000 65536"/>
                    <a:gd name="T9" fmla="*/ 0 60000 65536"/>
                    <a:gd name="T10" fmla="*/ 0 60000 65536"/>
                    <a:gd name="T11" fmla="*/ 0 60000 65536"/>
                    <a:gd name="T12" fmla="*/ 0 w 236"/>
                    <a:gd name="T13" fmla="*/ 0 h 141"/>
                    <a:gd name="T14" fmla="*/ 236 w 236"/>
                    <a:gd name="T15" fmla="*/ 141 h 141"/>
                  </a:gdLst>
                  <a:ahLst/>
                  <a:cxnLst>
                    <a:cxn ang="T8">
                      <a:pos x="T0" y="T1"/>
                    </a:cxn>
                    <a:cxn ang="T9">
                      <a:pos x="T2" y="T3"/>
                    </a:cxn>
                    <a:cxn ang="T10">
                      <a:pos x="T4" y="T5"/>
                    </a:cxn>
                    <a:cxn ang="T11">
                      <a:pos x="T6" y="T7"/>
                    </a:cxn>
                  </a:cxnLst>
                  <a:rect l="T12" t="T13" r="T14" b="T15"/>
                  <a:pathLst>
                    <a:path w="236" h="141">
                      <a:moveTo>
                        <a:pt x="232" y="6"/>
                      </a:moveTo>
                      <a:cubicBezTo>
                        <a:pt x="183" y="22"/>
                        <a:pt x="236" y="0"/>
                        <a:pt x="195" y="36"/>
                      </a:cubicBezTo>
                      <a:cubicBezTo>
                        <a:pt x="163" y="65"/>
                        <a:pt x="159" y="63"/>
                        <a:pt x="127" y="73"/>
                      </a:cubicBezTo>
                      <a:cubicBezTo>
                        <a:pt x="99" y="92"/>
                        <a:pt x="33" y="141"/>
                        <a:pt x="0" y="141"/>
                      </a:cubicBezTo>
                    </a:path>
                  </a:pathLst>
                </a:custGeom>
                <a:noFill/>
                <a:ln w="9525">
                  <a:solidFill>
                    <a:srgbClr val="000000"/>
                  </a:solidFill>
                  <a:round/>
                  <a:headEnd/>
                  <a:tailEnd/>
                </a:ln>
              </p:spPr>
              <p:txBody>
                <a:bodyPr/>
                <a:lstStyle/>
                <a:p>
                  <a:endParaRPr lang="ru-RU"/>
                </a:p>
              </p:txBody>
            </p:sp>
          </p:grpSp>
        </p:grpSp>
      </p:grpSp>
      <p:pic>
        <p:nvPicPr>
          <p:cNvPr id="30724" name="Picture 94"/>
          <p:cNvPicPr>
            <a:picLocks noChangeAspect="1" noChangeArrowheads="1"/>
          </p:cNvPicPr>
          <p:nvPr/>
        </p:nvPicPr>
        <p:blipFill>
          <a:blip r:embed="rId3" cstate="print"/>
          <a:srcRect/>
          <a:stretch>
            <a:fillRect/>
          </a:stretch>
        </p:blipFill>
        <p:spPr bwMode="auto">
          <a:xfrm>
            <a:off x="4716463" y="3274219"/>
            <a:ext cx="4248150" cy="1628775"/>
          </a:xfrm>
          <a:prstGeom prst="rect">
            <a:avLst/>
          </a:prstGeom>
          <a:noFill/>
          <a:ln w="9525">
            <a:noFill/>
            <a:miter lim="800000"/>
            <a:headEnd/>
            <a:tailEnd/>
          </a:ln>
        </p:spPr>
      </p:pic>
      <p:pic>
        <p:nvPicPr>
          <p:cNvPr id="30725" name="Picture 95"/>
          <p:cNvPicPr>
            <a:picLocks noChangeAspect="1" noChangeArrowheads="1"/>
          </p:cNvPicPr>
          <p:nvPr/>
        </p:nvPicPr>
        <p:blipFill>
          <a:blip r:embed="rId4" cstate="print"/>
          <a:srcRect l="8121" t="12305" r="11075" b="9843"/>
          <a:stretch>
            <a:fillRect/>
          </a:stretch>
        </p:blipFill>
        <p:spPr bwMode="auto">
          <a:xfrm>
            <a:off x="468313" y="3305175"/>
            <a:ext cx="2374900" cy="1589485"/>
          </a:xfrm>
          <a:prstGeom prst="rect">
            <a:avLst/>
          </a:prstGeom>
          <a:noFill/>
          <a:ln w="9525">
            <a:noFill/>
            <a:miter lim="800000"/>
            <a:headEnd/>
            <a:tailEnd/>
          </a:ln>
        </p:spPr>
      </p:pic>
      <p:sp>
        <p:nvSpPr>
          <p:cNvPr id="150624" name="Rectangle 96"/>
          <p:cNvSpPr>
            <a:spLocks noGrp="1" noChangeArrowheads="1"/>
          </p:cNvSpPr>
          <p:nvPr>
            <p:ph type="title"/>
          </p:nvPr>
        </p:nvSpPr>
        <p:spPr>
          <a:xfrm>
            <a:off x="0" y="71420"/>
            <a:ext cx="9144000" cy="571500"/>
          </a:xfrm>
        </p:spPr>
        <p:txBody>
          <a:bodyPr/>
          <a:lstStyle/>
          <a:p>
            <a:pPr eaLnBrk="1" hangingPunct="1">
              <a:lnSpc>
                <a:spcPct val="70000"/>
              </a:lnSpc>
              <a:defRPr/>
            </a:pPr>
            <a:r>
              <a:rPr lang="ru-RU" sz="2800" b="1" dirty="0" smtClean="0">
                <a:effectLst>
                  <a:outerShdw blurRad="38100" dist="38100" dir="2700000" algn="tl">
                    <a:srgbClr val="C0C0C0"/>
                  </a:outerShdw>
                </a:effectLst>
                <a:latin typeface="Times New Roman" pitchFamily="18" charset="0"/>
              </a:rPr>
              <a:t>Этап 1: Апробация инструментария и технологии мониторинга качества начального образования</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Прямоугольник 75"/>
          <p:cNvSpPr/>
          <p:nvPr/>
        </p:nvSpPr>
        <p:spPr>
          <a:xfrm>
            <a:off x="4552156" y="2215704"/>
            <a:ext cx="1836738" cy="3238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Arial" panose="020B0604020202020204" pitchFamily="34" charset="0"/>
                <a:cs typeface="Arial" panose="020B0604020202020204" pitchFamily="34" charset="0"/>
              </a:rPr>
              <a:t>51</a:t>
            </a:r>
          </a:p>
        </p:txBody>
      </p:sp>
      <p:sp>
        <p:nvSpPr>
          <p:cNvPr id="75" name="Прямоугольник 74"/>
          <p:cNvSpPr/>
          <p:nvPr/>
        </p:nvSpPr>
        <p:spPr>
          <a:xfrm>
            <a:off x="3959224" y="2215704"/>
            <a:ext cx="576263" cy="323850"/>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accent3"/>
                </a:solidFill>
                <a:latin typeface="Arial" panose="020B0604020202020204" pitchFamily="34" charset="0"/>
                <a:cs typeface="Arial" panose="020B0604020202020204" pitchFamily="34" charset="0"/>
              </a:rPr>
              <a:t>16</a:t>
            </a:r>
          </a:p>
        </p:txBody>
      </p:sp>
      <p:cxnSp>
        <p:nvCxnSpPr>
          <p:cNvPr id="24585" name="Прямая соединительная линия 3"/>
          <p:cNvCxnSpPr>
            <a:cxnSpLocks noChangeShapeType="1"/>
          </p:cNvCxnSpPr>
          <p:nvPr/>
        </p:nvCxnSpPr>
        <p:spPr bwMode="auto">
          <a:xfrm flipV="1">
            <a:off x="969963" y="4285060"/>
            <a:ext cx="7200900" cy="27384"/>
          </a:xfrm>
          <a:prstGeom prst="line">
            <a:avLst/>
          </a:prstGeom>
          <a:noFill/>
          <a:ln w="38100" cap="sq" algn="ctr">
            <a:solidFill>
              <a:schemeClr val="tx1"/>
            </a:solidFill>
            <a:bevel/>
            <a:headEnd/>
            <a:tailEnd/>
          </a:ln>
          <a:extLst>
            <a:ext uri="{909E8E84-426E-40DD-AFC4-6F175D3DCCD1}">
              <a14:hiddenFill xmlns:a14="http://schemas.microsoft.com/office/drawing/2010/main" xmlns="">
                <a:noFill/>
              </a14:hiddenFill>
            </a:ext>
          </a:extLst>
        </p:spPr>
      </p:cxnSp>
      <p:sp>
        <p:nvSpPr>
          <p:cNvPr id="24586" name="TextBox 8"/>
          <p:cNvSpPr txBox="1">
            <a:spLocks noChangeArrowheads="1"/>
          </p:cNvSpPr>
          <p:nvPr/>
        </p:nvSpPr>
        <p:spPr bwMode="auto">
          <a:xfrm>
            <a:off x="719138" y="4420791"/>
            <a:ext cx="4318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100</a:t>
            </a:r>
          </a:p>
        </p:txBody>
      </p:sp>
      <p:cxnSp>
        <p:nvCxnSpPr>
          <p:cNvPr id="24587" name="Прямая соединительная линия 10"/>
          <p:cNvCxnSpPr>
            <a:cxnSpLocks noChangeShapeType="1"/>
          </p:cNvCxnSpPr>
          <p:nvPr/>
        </p:nvCxnSpPr>
        <p:spPr bwMode="auto">
          <a:xfrm>
            <a:off x="969963"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88" name="Прямая соединительная линия 13"/>
          <p:cNvCxnSpPr>
            <a:cxnSpLocks noChangeShapeType="1"/>
          </p:cNvCxnSpPr>
          <p:nvPr/>
        </p:nvCxnSpPr>
        <p:spPr bwMode="auto">
          <a:xfrm>
            <a:off x="1690688"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89" name="Прямая соединительная линия 14"/>
          <p:cNvCxnSpPr>
            <a:cxnSpLocks noChangeShapeType="1"/>
          </p:cNvCxnSpPr>
          <p:nvPr/>
        </p:nvCxnSpPr>
        <p:spPr bwMode="auto">
          <a:xfrm>
            <a:off x="2409825" y="4238625"/>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0" name="Прямая соединительная линия 15"/>
          <p:cNvCxnSpPr>
            <a:cxnSpLocks noChangeShapeType="1"/>
          </p:cNvCxnSpPr>
          <p:nvPr/>
        </p:nvCxnSpPr>
        <p:spPr bwMode="auto">
          <a:xfrm>
            <a:off x="3130550"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1" name="Прямая соединительная линия 16"/>
          <p:cNvCxnSpPr>
            <a:cxnSpLocks noChangeShapeType="1"/>
          </p:cNvCxnSpPr>
          <p:nvPr/>
        </p:nvCxnSpPr>
        <p:spPr bwMode="auto">
          <a:xfrm>
            <a:off x="3849688"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2" name="Прямая соединительная линия 18"/>
          <p:cNvCxnSpPr>
            <a:cxnSpLocks noChangeShapeType="1"/>
          </p:cNvCxnSpPr>
          <p:nvPr/>
        </p:nvCxnSpPr>
        <p:spPr bwMode="auto">
          <a:xfrm>
            <a:off x="4570413"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3" name="Прямая соединительная линия 19"/>
          <p:cNvCxnSpPr>
            <a:cxnSpLocks noChangeShapeType="1"/>
          </p:cNvCxnSpPr>
          <p:nvPr/>
        </p:nvCxnSpPr>
        <p:spPr bwMode="auto">
          <a:xfrm>
            <a:off x="5291138"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4" name="Прямая соединительная линия 20"/>
          <p:cNvCxnSpPr>
            <a:cxnSpLocks noChangeShapeType="1"/>
          </p:cNvCxnSpPr>
          <p:nvPr/>
        </p:nvCxnSpPr>
        <p:spPr bwMode="auto">
          <a:xfrm>
            <a:off x="6010275"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5" name="Прямая соединительная линия 23"/>
          <p:cNvCxnSpPr>
            <a:cxnSpLocks noChangeShapeType="1"/>
          </p:cNvCxnSpPr>
          <p:nvPr/>
        </p:nvCxnSpPr>
        <p:spPr bwMode="auto">
          <a:xfrm>
            <a:off x="6731000"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6" name="Прямая соединительная линия 24"/>
          <p:cNvCxnSpPr>
            <a:cxnSpLocks noChangeShapeType="1"/>
          </p:cNvCxnSpPr>
          <p:nvPr/>
        </p:nvCxnSpPr>
        <p:spPr bwMode="auto">
          <a:xfrm>
            <a:off x="7450138"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24597" name="Прямая соединительная линия 26"/>
          <p:cNvCxnSpPr>
            <a:cxnSpLocks noChangeShapeType="1"/>
          </p:cNvCxnSpPr>
          <p:nvPr/>
        </p:nvCxnSpPr>
        <p:spPr bwMode="auto">
          <a:xfrm>
            <a:off x="8170863" y="4231481"/>
            <a:ext cx="0" cy="161925"/>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sp>
        <p:nvSpPr>
          <p:cNvPr id="24598" name="TextBox 27"/>
          <p:cNvSpPr txBox="1">
            <a:spLocks noChangeArrowheads="1"/>
          </p:cNvSpPr>
          <p:nvPr/>
        </p:nvSpPr>
        <p:spPr bwMode="auto">
          <a:xfrm>
            <a:off x="7270751" y="4420791"/>
            <a:ext cx="360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80</a:t>
            </a:r>
          </a:p>
        </p:txBody>
      </p:sp>
      <p:sp>
        <p:nvSpPr>
          <p:cNvPr id="24599" name="TextBox 28"/>
          <p:cNvSpPr txBox="1">
            <a:spLocks noChangeArrowheads="1"/>
          </p:cNvSpPr>
          <p:nvPr/>
        </p:nvSpPr>
        <p:spPr bwMode="auto">
          <a:xfrm>
            <a:off x="8007350" y="4413647"/>
            <a:ext cx="4318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100</a:t>
            </a:r>
          </a:p>
        </p:txBody>
      </p:sp>
      <p:sp>
        <p:nvSpPr>
          <p:cNvPr id="24600" name="TextBox 34"/>
          <p:cNvSpPr txBox="1">
            <a:spLocks noChangeArrowheads="1"/>
          </p:cNvSpPr>
          <p:nvPr/>
        </p:nvSpPr>
        <p:spPr bwMode="auto">
          <a:xfrm>
            <a:off x="4425950" y="4420791"/>
            <a:ext cx="26035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0</a:t>
            </a:r>
          </a:p>
        </p:txBody>
      </p:sp>
      <p:sp>
        <p:nvSpPr>
          <p:cNvPr id="24601" name="TextBox 37"/>
          <p:cNvSpPr txBox="1">
            <a:spLocks noChangeArrowheads="1"/>
          </p:cNvSpPr>
          <p:nvPr/>
        </p:nvSpPr>
        <p:spPr bwMode="auto">
          <a:xfrm>
            <a:off x="1509713" y="4420791"/>
            <a:ext cx="3603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80</a:t>
            </a:r>
          </a:p>
        </p:txBody>
      </p:sp>
      <p:sp>
        <p:nvSpPr>
          <p:cNvPr id="24602" name="TextBox 38"/>
          <p:cNvSpPr txBox="1">
            <a:spLocks noChangeArrowheads="1"/>
          </p:cNvSpPr>
          <p:nvPr/>
        </p:nvSpPr>
        <p:spPr bwMode="auto">
          <a:xfrm>
            <a:off x="2230438" y="4420791"/>
            <a:ext cx="3603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60</a:t>
            </a:r>
          </a:p>
        </p:txBody>
      </p:sp>
      <p:sp>
        <p:nvSpPr>
          <p:cNvPr id="24603" name="TextBox 39"/>
          <p:cNvSpPr txBox="1">
            <a:spLocks noChangeArrowheads="1"/>
          </p:cNvSpPr>
          <p:nvPr/>
        </p:nvSpPr>
        <p:spPr bwMode="auto">
          <a:xfrm>
            <a:off x="2951164" y="4419600"/>
            <a:ext cx="35877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40</a:t>
            </a:r>
          </a:p>
        </p:txBody>
      </p:sp>
      <p:sp>
        <p:nvSpPr>
          <p:cNvPr id="24604" name="TextBox 40"/>
          <p:cNvSpPr txBox="1">
            <a:spLocks noChangeArrowheads="1"/>
          </p:cNvSpPr>
          <p:nvPr/>
        </p:nvSpPr>
        <p:spPr bwMode="auto">
          <a:xfrm>
            <a:off x="3670301" y="4393406"/>
            <a:ext cx="360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20</a:t>
            </a:r>
          </a:p>
        </p:txBody>
      </p:sp>
      <p:sp>
        <p:nvSpPr>
          <p:cNvPr id="24605" name="TextBox 41"/>
          <p:cNvSpPr txBox="1">
            <a:spLocks noChangeArrowheads="1"/>
          </p:cNvSpPr>
          <p:nvPr/>
        </p:nvSpPr>
        <p:spPr bwMode="auto">
          <a:xfrm>
            <a:off x="5110163" y="4420791"/>
            <a:ext cx="3603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20</a:t>
            </a:r>
          </a:p>
        </p:txBody>
      </p:sp>
      <p:sp>
        <p:nvSpPr>
          <p:cNvPr id="24606" name="TextBox 42"/>
          <p:cNvSpPr txBox="1">
            <a:spLocks noChangeArrowheads="1"/>
          </p:cNvSpPr>
          <p:nvPr/>
        </p:nvSpPr>
        <p:spPr bwMode="auto">
          <a:xfrm>
            <a:off x="5830889" y="4420791"/>
            <a:ext cx="35877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40</a:t>
            </a:r>
          </a:p>
        </p:txBody>
      </p:sp>
      <p:sp>
        <p:nvSpPr>
          <p:cNvPr id="24607" name="TextBox 43"/>
          <p:cNvSpPr txBox="1">
            <a:spLocks noChangeArrowheads="1"/>
          </p:cNvSpPr>
          <p:nvPr/>
        </p:nvSpPr>
        <p:spPr bwMode="auto">
          <a:xfrm>
            <a:off x="6550026" y="4420791"/>
            <a:ext cx="3603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100"/>
              <a:t>60</a:t>
            </a:r>
          </a:p>
        </p:txBody>
      </p:sp>
      <p:sp>
        <p:nvSpPr>
          <p:cNvPr id="50" name="Прямоугольник 49"/>
          <p:cNvSpPr/>
          <p:nvPr/>
        </p:nvSpPr>
        <p:spPr bwMode="auto">
          <a:xfrm>
            <a:off x="395289" y="4855369"/>
            <a:ext cx="180975" cy="134541"/>
          </a:xfrm>
          <a:prstGeom prst="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wrap="none" lIns="90000" tIns="46800" rIns="90000" bIns="46800" anchor="ctr"/>
          <a:lstStyle/>
          <a:p>
            <a:pPr eaLnBrk="0" hangingPunct="0">
              <a:defRPr/>
            </a:pPr>
            <a:endParaRPr lang="ru-RU" b="0" dirty="0"/>
          </a:p>
        </p:txBody>
      </p:sp>
      <p:sp>
        <p:nvSpPr>
          <p:cNvPr id="24609" name="TextBox 62"/>
          <p:cNvSpPr txBox="1">
            <a:spLocks noChangeArrowheads="1"/>
          </p:cNvSpPr>
          <p:nvPr/>
        </p:nvSpPr>
        <p:spPr bwMode="auto">
          <a:xfrm>
            <a:off x="3217864" y="4783931"/>
            <a:ext cx="18833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Только базовый</a:t>
            </a:r>
          </a:p>
        </p:txBody>
      </p:sp>
      <p:sp>
        <p:nvSpPr>
          <p:cNvPr id="24610" name="Прямоугольник 63"/>
          <p:cNvSpPr>
            <a:spLocks noChangeArrowheads="1"/>
          </p:cNvSpPr>
          <p:nvPr/>
        </p:nvSpPr>
        <p:spPr bwMode="auto">
          <a:xfrm>
            <a:off x="5651500" y="4854179"/>
            <a:ext cx="179388" cy="135731"/>
          </a:xfrm>
          <a:prstGeom prst="rect">
            <a:avLst/>
          </a:prstGeom>
          <a:solidFill>
            <a:srgbClr val="FF0000"/>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ru-RU" altLang="ru-RU" sz="1800" b="0"/>
          </a:p>
        </p:txBody>
      </p:sp>
      <p:sp>
        <p:nvSpPr>
          <p:cNvPr id="24611" name="TextBox 64"/>
          <p:cNvSpPr txBox="1">
            <a:spLocks noChangeArrowheads="1"/>
          </p:cNvSpPr>
          <p:nvPr/>
        </p:nvSpPr>
        <p:spPr bwMode="auto">
          <a:xfrm>
            <a:off x="5821363" y="4785122"/>
            <a:ext cx="16353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Повышенный</a:t>
            </a:r>
          </a:p>
        </p:txBody>
      </p:sp>
      <p:cxnSp>
        <p:nvCxnSpPr>
          <p:cNvPr id="24612" name="Прямая соединительная линия 91"/>
          <p:cNvCxnSpPr>
            <a:cxnSpLocks noChangeShapeType="1"/>
          </p:cNvCxnSpPr>
          <p:nvPr/>
        </p:nvCxnSpPr>
        <p:spPr bwMode="auto">
          <a:xfrm>
            <a:off x="4536000" y="1647000"/>
            <a:ext cx="0" cy="2646000"/>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sp>
        <p:nvSpPr>
          <p:cNvPr id="24613" name="TextBox 47"/>
          <p:cNvSpPr txBox="1">
            <a:spLocks noChangeArrowheads="1"/>
          </p:cNvSpPr>
          <p:nvPr/>
        </p:nvSpPr>
        <p:spPr bwMode="auto">
          <a:xfrm>
            <a:off x="587375" y="4783931"/>
            <a:ext cx="17663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t>Ниже базового</a:t>
            </a:r>
          </a:p>
        </p:txBody>
      </p:sp>
      <p:sp>
        <p:nvSpPr>
          <p:cNvPr id="24614" name="Прямоугольник 59"/>
          <p:cNvSpPr>
            <a:spLocks noChangeArrowheads="1"/>
          </p:cNvSpPr>
          <p:nvPr/>
        </p:nvSpPr>
        <p:spPr bwMode="auto">
          <a:xfrm>
            <a:off x="3041650" y="4855369"/>
            <a:ext cx="179388" cy="134541"/>
          </a:xfrm>
          <a:prstGeom prst="rect">
            <a:avLst/>
          </a:prstGeom>
          <a:solidFill>
            <a:schemeClr val="accent6">
              <a:lumMod val="40000"/>
              <a:lumOff val="60000"/>
            </a:schemeClr>
          </a:solidFill>
          <a:ln w="9525" algn="ctr">
            <a:solidFill>
              <a:schemeClr val="tx1"/>
            </a:solidFill>
            <a:round/>
            <a:headEnd/>
            <a:tailEnd/>
          </a:ln>
        </p:spPr>
        <p:txBody>
          <a:bodyPr wrap="none" lIns="90000" tIns="46800" rIns="90000" bIns="4680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ru-RU" altLang="ru-RU" sz="1800" b="0"/>
          </a:p>
        </p:txBody>
      </p:sp>
      <p:sp>
        <p:nvSpPr>
          <p:cNvPr id="77" name="Прямоугольник 76"/>
          <p:cNvSpPr/>
          <p:nvPr/>
        </p:nvSpPr>
        <p:spPr>
          <a:xfrm>
            <a:off x="6388894" y="2215704"/>
            <a:ext cx="1187450" cy="3238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Arial" panose="020B0604020202020204" pitchFamily="34" charset="0"/>
                <a:cs typeface="Arial" panose="020B0604020202020204" pitchFamily="34" charset="0"/>
              </a:rPr>
              <a:t>33</a:t>
            </a:r>
          </a:p>
        </p:txBody>
      </p:sp>
      <p:sp>
        <p:nvSpPr>
          <p:cNvPr id="24628" name="TextBox 64"/>
          <p:cNvSpPr txBox="1">
            <a:spLocks noChangeArrowheads="1"/>
          </p:cNvSpPr>
          <p:nvPr/>
        </p:nvSpPr>
        <p:spPr bwMode="auto">
          <a:xfrm>
            <a:off x="971550" y="1932385"/>
            <a:ext cx="15321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a:solidFill>
                  <a:srgbClr val="0000FF"/>
                </a:solidFill>
              </a:rPr>
              <a:t>Все проекты</a:t>
            </a:r>
          </a:p>
        </p:txBody>
      </p:sp>
      <p:sp>
        <p:nvSpPr>
          <p:cNvPr id="53" name="AutoShape 5"/>
          <p:cNvSpPr>
            <a:spLocks noChangeArrowheads="1"/>
          </p:cNvSpPr>
          <p:nvPr/>
        </p:nvSpPr>
        <p:spPr bwMode="gray">
          <a:xfrm>
            <a:off x="68955" y="330502"/>
            <a:ext cx="8892988" cy="870560"/>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Достижение </a:t>
            </a:r>
            <a:r>
              <a:rPr lang="ru-RU" sz="3000" b="1" dirty="0" err="1" smtClean="0">
                <a:solidFill>
                  <a:schemeClr val="tx2"/>
                </a:solidFill>
                <a:effectLst>
                  <a:outerShdw blurRad="38100" dist="38100" dir="2700000" algn="tl">
                    <a:srgbClr val="000000"/>
                  </a:outerShdw>
                </a:effectLst>
              </a:rPr>
              <a:t>метапредметных</a:t>
            </a:r>
            <a:r>
              <a:rPr lang="ru-RU" sz="3000" b="1" dirty="0" smtClean="0">
                <a:solidFill>
                  <a:schemeClr val="tx2"/>
                </a:solidFill>
                <a:effectLst>
                  <a:outerShdw blurRad="38100" dist="38100" dir="2700000" algn="tl">
                    <a:srgbClr val="000000"/>
                  </a:outerShdw>
                </a:effectLst>
              </a:rPr>
              <a:t> результатов:</a:t>
            </a:r>
          </a:p>
          <a:p>
            <a:pPr algn="ctr" eaLnBrk="1" hangingPunct="1">
              <a:lnSpc>
                <a:spcPct val="85000"/>
              </a:lnSpc>
              <a:defRPr/>
            </a:pPr>
            <a:r>
              <a:rPr lang="ru-RU" sz="2400" b="1" i="1" dirty="0" smtClean="0">
                <a:solidFill>
                  <a:schemeClr val="tx2"/>
                </a:solidFill>
                <a:effectLst>
                  <a:outerShdw blurRad="38100" dist="38100" dir="2700000" algn="tl">
                    <a:srgbClr val="000000"/>
                  </a:outerShdw>
                </a:effectLst>
              </a:rPr>
              <a:t>регулятивные и коммуникативные действия, 2014</a:t>
            </a:r>
          </a:p>
        </p:txBody>
      </p:sp>
      <p:sp>
        <p:nvSpPr>
          <p:cNvPr id="54" name="TextBox 64"/>
          <p:cNvSpPr txBox="1">
            <a:spLocks noChangeArrowheads="1"/>
          </p:cNvSpPr>
          <p:nvPr/>
        </p:nvSpPr>
        <p:spPr bwMode="auto">
          <a:xfrm>
            <a:off x="238538" y="2328723"/>
            <a:ext cx="22727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i="1" dirty="0" smtClean="0"/>
              <a:t>Все проекты, 2013</a:t>
            </a:r>
            <a:endParaRPr lang="ru-RU" altLang="ru-RU" sz="1800" i="1" dirty="0"/>
          </a:p>
        </p:txBody>
      </p:sp>
      <p:sp>
        <p:nvSpPr>
          <p:cNvPr id="55" name="TextBox 64"/>
          <p:cNvSpPr txBox="1">
            <a:spLocks noChangeArrowheads="1"/>
          </p:cNvSpPr>
          <p:nvPr/>
        </p:nvSpPr>
        <p:spPr bwMode="auto">
          <a:xfrm>
            <a:off x="238538" y="3327834"/>
            <a:ext cx="22727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ru-RU" altLang="ru-RU" sz="1800" i="1" dirty="0" smtClean="0"/>
              <a:t>Все проекты, 2014</a:t>
            </a:r>
            <a:endParaRPr lang="ru-RU" altLang="ru-RU" sz="1800" i="1" dirty="0"/>
          </a:p>
        </p:txBody>
      </p:sp>
      <p:sp>
        <p:nvSpPr>
          <p:cNvPr id="56" name="Прямоугольник 55"/>
          <p:cNvSpPr/>
          <p:nvPr/>
        </p:nvSpPr>
        <p:spPr>
          <a:xfrm>
            <a:off x="4047449" y="3314711"/>
            <a:ext cx="468000" cy="323850"/>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smtClean="0">
                <a:solidFill>
                  <a:schemeClr val="accent3"/>
                </a:solidFill>
                <a:latin typeface="Arial" panose="020B0604020202020204" pitchFamily="34" charset="0"/>
                <a:cs typeface="Arial" panose="020B0604020202020204" pitchFamily="34" charset="0"/>
              </a:rPr>
              <a:t>13</a:t>
            </a:r>
            <a:endParaRPr lang="ru-RU" b="1" dirty="0">
              <a:solidFill>
                <a:schemeClr val="accent3"/>
              </a:solidFill>
              <a:latin typeface="Arial" panose="020B0604020202020204" pitchFamily="34" charset="0"/>
              <a:cs typeface="Arial" panose="020B0604020202020204" pitchFamily="34" charset="0"/>
            </a:endParaRPr>
          </a:p>
        </p:txBody>
      </p:sp>
      <p:sp>
        <p:nvSpPr>
          <p:cNvPr id="57" name="Прямоугольник 56"/>
          <p:cNvSpPr/>
          <p:nvPr/>
        </p:nvSpPr>
        <p:spPr>
          <a:xfrm>
            <a:off x="4536000" y="3315600"/>
            <a:ext cx="1728000" cy="3238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smtClean="0">
                <a:solidFill>
                  <a:schemeClr val="tx1"/>
                </a:solidFill>
                <a:latin typeface="Arial" panose="020B0604020202020204" pitchFamily="34" charset="0"/>
                <a:cs typeface="Arial" panose="020B0604020202020204" pitchFamily="34" charset="0"/>
              </a:rPr>
              <a:t>48</a:t>
            </a:r>
            <a:endParaRPr lang="ru-RU" b="1" dirty="0">
              <a:solidFill>
                <a:schemeClr val="tx1"/>
              </a:solidFill>
              <a:latin typeface="Arial" panose="020B0604020202020204" pitchFamily="34" charset="0"/>
              <a:cs typeface="Arial" panose="020B0604020202020204" pitchFamily="34" charset="0"/>
            </a:endParaRPr>
          </a:p>
        </p:txBody>
      </p:sp>
      <p:sp>
        <p:nvSpPr>
          <p:cNvPr id="58" name="Прямоугольник 57"/>
          <p:cNvSpPr/>
          <p:nvPr/>
        </p:nvSpPr>
        <p:spPr>
          <a:xfrm>
            <a:off x="6264000" y="3315600"/>
            <a:ext cx="1404000" cy="3238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smtClean="0">
                <a:latin typeface="Arial" panose="020B0604020202020204" pitchFamily="34" charset="0"/>
                <a:cs typeface="Arial" panose="020B0604020202020204" pitchFamily="34" charset="0"/>
              </a:rPr>
              <a:t>39</a:t>
            </a:r>
            <a:endParaRPr lang="ru-R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654989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C7378187-516D-4B9D-B7A7-A0A61A568AC1}" type="slidenum">
              <a:rPr lang="ru-RU" smtClean="0"/>
              <a:pPr>
                <a:defRPr/>
              </a:pPr>
              <a:t>71</a:t>
            </a:fld>
            <a:endParaRPr lang="ru-RU"/>
          </a:p>
        </p:txBody>
      </p:sp>
      <p:sp>
        <p:nvSpPr>
          <p:cNvPr id="4" name="AutoShape 5"/>
          <p:cNvSpPr>
            <a:spLocks noChangeArrowheads="1"/>
          </p:cNvSpPr>
          <p:nvPr/>
        </p:nvSpPr>
        <p:spPr bwMode="gray">
          <a:xfrm>
            <a:off x="109194" y="87475"/>
            <a:ext cx="8892988" cy="870560"/>
          </a:xfrm>
          <a:prstGeom prst="roundRect">
            <a:avLst>
              <a:gd name="adj" fmla="val 49106"/>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Оценка качества начального образования.</a:t>
            </a:r>
          </a:p>
          <a:p>
            <a:pPr algn="ctr" eaLnBrk="1" hangingPunct="1">
              <a:lnSpc>
                <a:spcPct val="85000"/>
              </a:lnSpc>
              <a:defRPr/>
            </a:pPr>
            <a:r>
              <a:rPr lang="ru-RU" sz="3000" b="1" dirty="0" smtClean="0">
                <a:solidFill>
                  <a:schemeClr val="tx2"/>
                </a:solidFill>
                <a:effectLst>
                  <a:outerShdw blurRad="38100" dist="38100" dir="2700000" algn="tl">
                    <a:srgbClr val="000000"/>
                  </a:outerShdw>
                </a:effectLst>
              </a:rPr>
              <a:t>Активность группы при реализации проекта</a:t>
            </a:r>
            <a:endParaRPr lang="ru-RU" sz="2400" b="1" i="1" dirty="0" smtClean="0">
              <a:solidFill>
                <a:schemeClr val="tx2"/>
              </a:solidFill>
              <a:effectLst>
                <a:outerShdw blurRad="38100" dist="38100" dir="2700000" algn="tl">
                  <a:srgbClr val="000000"/>
                </a:outerShdw>
              </a:effectLst>
            </a:endParaRPr>
          </a:p>
        </p:txBody>
      </p:sp>
      <p:graphicFrame>
        <p:nvGraphicFramePr>
          <p:cNvPr id="6" name="Диаграмма 5"/>
          <p:cNvGraphicFramePr>
            <a:graphicFrameLocks/>
          </p:cNvGraphicFramePr>
          <p:nvPr>
            <p:extLst>
              <p:ext uri="{D42A27DB-BD31-4B8C-83A1-F6EECF244321}">
                <p14:modId xmlns="" xmlns:p14="http://schemas.microsoft.com/office/powerpoint/2010/main" val="3149692931"/>
              </p:ext>
            </p:extLst>
          </p:nvPr>
        </p:nvGraphicFramePr>
        <p:xfrm>
          <a:off x="285720" y="1017973"/>
          <a:ext cx="8534638" cy="37534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40040991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4294967295"/>
          </p:nvPr>
        </p:nvSpPr>
        <p:spPr>
          <a:xfrm>
            <a:off x="0" y="964406"/>
            <a:ext cx="9144000" cy="3178980"/>
          </a:xfrm>
        </p:spPr>
        <p:style>
          <a:lnRef idx="1">
            <a:schemeClr val="accent5"/>
          </a:lnRef>
          <a:fillRef idx="2">
            <a:schemeClr val="accent5"/>
          </a:fillRef>
          <a:effectRef idx="1">
            <a:schemeClr val="accent5"/>
          </a:effectRef>
          <a:fontRef idx="minor">
            <a:schemeClr val="dk1"/>
          </a:fontRef>
        </p:style>
        <p:txBody>
          <a:bodyPr/>
          <a:lstStyle/>
          <a:p>
            <a:pPr marL="609600" indent="-609600" algn="ctr" eaLnBrk="1" hangingPunct="1">
              <a:lnSpc>
                <a:spcPct val="80000"/>
              </a:lnSpc>
              <a:buFontTx/>
              <a:buNone/>
            </a:pPr>
            <a:r>
              <a:rPr lang="ru-RU" b="1" dirty="0" smtClean="0"/>
              <a:t>	</a:t>
            </a:r>
            <a:r>
              <a:rPr lang="ru-RU" sz="3600" b="1" dirty="0" smtClean="0"/>
              <a:t>Основной критерий готовности системы образования разного уровня к введению новой системы оценки ФГОС - </a:t>
            </a:r>
            <a:r>
              <a:rPr lang="ru-RU" sz="3600" b="1" dirty="0" smtClean="0">
                <a:solidFill>
                  <a:srgbClr val="FF0000"/>
                </a:solidFill>
              </a:rPr>
              <a:t>введение мониторинга индивидуальных  достижений учащихся и качества образования с учетом стартовой диагностики</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6"/>
          <p:cNvSpPr>
            <a:spLocks noGrp="1"/>
          </p:cNvSpPr>
          <p:nvPr>
            <p:ph type="title"/>
          </p:nvPr>
        </p:nvSpPr>
        <p:spPr>
          <a:xfrm>
            <a:off x="179388" y="0"/>
            <a:ext cx="8812212" cy="1071552"/>
          </a:xfrm>
        </p:spPr>
        <p:style>
          <a:lnRef idx="0">
            <a:schemeClr val="accent5"/>
          </a:lnRef>
          <a:fillRef idx="3">
            <a:schemeClr val="accent5"/>
          </a:fillRef>
          <a:effectRef idx="3">
            <a:schemeClr val="accent5"/>
          </a:effectRef>
          <a:fontRef idx="minor">
            <a:schemeClr val="lt1"/>
          </a:fontRef>
        </p:style>
        <p:txBody>
          <a:bodyPr>
            <a:normAutofit fontScale="90000"/>
          </a:bodyPr>
          <a:lstStyle/>
          <a:p>
            <a:pPr algn="ctr" eaLnBrk="1" hangingPunct="1">
              <a:lnSpc>
                <a:spcPct val="80000"/>
              </a:lnSpc>
            </a:pPr>
            <a:r>
              <a:rPr lang="ru-RU" sz="3200" b="1" dirty="0" smtClean="0"/>
              <a:t>Издательство «Просвещение»</a:t>
            </a:r>
            <a:br>
              <a:rPr lang="ru-RU" sz="3200" b="1" dirty="0" smtClean="0"/>
            </a:br>
            <a:r>
              <a:rPr lang="ru-RU" sz="3200" b="1" dirty="0" smtClean="0"/>
              <a:t>Серия: «ФГОС: Оценка образовательных достижений» </a:t>
            </a:r>
          </a:p>
        </p:txBody>
      </p:sp>
      <p:pic>
        <p:nvPicPr>
          <p:cNvPr id="44035" name="Picture 1" descr="P:\Планы и отчеты ЦИПР\ОТДЕЛ РЕКЛАМЫ\logo\Фгос\FGOS_logo.gif"/>
          <p:cNvPicPr>
            <a:picLocks noChangeAspect="1" noChangeArrowheads="1"/>
          </p:cNvPicPr>
          <p:nvPr/>
        </p:nvPicPr>
        <p:blipFill>
          <a:blip r:embed="rId3" cstate="print"/>
          <a:srcRect/>
          <a:stretch>
            <a:fillRect/>
          </a:stretch>
        </p:blipFill>
        <p:spPr bwMode="auto">
          <a:xfrm>
            <a:off x="117475" y="4822031"/>
            <a:ext cx="785813" cy="282179"/>
          </a:xfrm>
          <a:prstGeom prst="rect">
            <a:avLst/>
          </a:prstGeom>
          <a:noFill/>
          <a:ln w="9525">
            <a:noFill/>
            <a:miter lim="800000"/>
            <a:headEnd/>
            <a:tailEnd/>
          </a:ln>
        </p:spPr>
      </p:pic>
      <p:sp>
        <p:nvSpPr>
          <p:cNvPr id="44036" name="Номер слайда 15"/>
          <p:cNvSpPr>
            <a:spLocks noGrp="1"/>
          </p:cNvSpPr>
          <p:nvPr>
            <p:ph type="sldNum" sz="quarter" idx="4294967295"/>
          </p:nvPr>
        </p:nvSpPr>
        <p:spPr>
          <a:xfrm>
            <a:off x="7267575" y="4822032"/>
            <a:ext cx="590550" cy="273844"/>
          </a:xfrm>
          <a:noFill/>
        </p:spPr>
        <p:txBody>
          <a:bodyPr/>
          <a:lstStyle/>
          <a:p>
            <a:fld id="{D5C1056F-DB6C-4615-9A9E-19976028BC74}" type="slidenum">
              <a:rPr lang="ru-RU" smtClean="0"/>
              <a:pPr/>
              <a:t>73</a:t>
            </a:fld>
            <a:endParaRPr lang="ru-RU" smtClean="0"/>
          </a:p>
        </p:txBody>
      </p:sp>
      <p:pic>
        <p:nvPicPr>
          <p:cNvPr id="9" name="Рисунок 8" descr="ФГОС_Метапредметные_результаты_5кл_02.tif"/>
          <p:cNvPicPr/>
          <p:nvPr/>
        </p:nvPicPr>
        <p:blipFill>
          <a:blip r:embed="rId4" cstate="print"/>
          <a:stretch>
            <a:fillRect/>
          </a:stretch>
        </p:blipFill>
        <p:spPr>
          <a:xfrm>
            <a:off x="7783514" y="2343150"/>
            <a:ext cx="1360487" cy="1277541"/>
          </a:xfrm>
          <a:prstGeom prst="rect">
            <a:avLst/>
          </a:prstGeom>
          <a:ln>
            <a:solidFill>
              <a:schemeClr val="bg1">
                <a:lumMod val="50000"/>
              </a:schemeClr>
            </a:solidFill>
          </a:ln>
        </p:spPr>
      </p:pic>
      <p:pic>
        <p:nvPicPr>
          <p:cNvPr id="11" name="Рисунок 10" descr="ФГОС_Математика_4кл.tif"/>
          <p:cNvPicPr>
            <a:picLocks noChangeAspect="1"/>
          </p:cNvPicPr>
          <p:nvPr/>
        </p:nvPicPr>
        <p:blipFill>
          <a:blip r:embed="rId5" cstate="print"/>
          <a:stretch>
            <a:fillRect/>
          </a:stretch>
        </p:blipFill>
        <p:spPr>
          <a:xfrm>
            <a:off x="381000" y="2457450"/>
            <a:ext cx="1360488" cy="1277541"/>
          </a:xfrm>
          <a:prstGeom prst="rect">
            <a:avLst/>
          </a:prstGeom>
          <a:ln>
            <a:solidFill>
              <a:schemeClr val="bg1">
                <a:lumMod val="50000"/>
              </a:schemeClr>
            </a:solidFill>
          </a:ln>
        </p:spPr>
      </p:pic>
      <p:pic>
        <p:nvPicPr>
          <p:cNvPr id="12" name="Рисунок 11" descr="ФГОС_Русс_яз_4кл_01.tif"/>
          <p:cNvPicPr>
            <a:picLocks noChangeAspect="1"/>
          </p:cNvPicPr>
          <p:nvPr/>
        </p:nvPicPr>
        <p:blipFill>
          <a:blip r:embed="rId6" cstate="print"/>
          <a:stretch>
            <a:fillRect/>
          </a:stretch>
        </p:blipFill>
        <p:spPr>
          <a:xfrm>
            <a:off x="685800" y="2743200"/>
            <a:ext cx="1360488" cy="1685938"/>
          </a:xfrm>
          <a:prstGeom prst="rect">
            <a:avLst/>
          </a:prstGeom>
          <a:ln>
            <a:solidFill>
              <a:schemeClr val="bg1">
                <a:lumMod val="50000"/>
              </a:schemeClr>
            </a:solidFill>
          </a:ln>
        </p:spPr>
      </p:pic>
      <p:pic>
        <p:nvPicPr>
          <p:cNvPr id="13" name="Рисунок 12" descr="ФГОС_Метапредметные_результаты_5кл.tif"/>
          <p:cNvPicPr>
            <a:picLocks noChangeAspect="1"/>
          </p:cNvPicPr>
          <p:nvPr/>
        </p:nvPicPr>
        <p:blipFill>
          <a:blip r:embed="rId7" cstate="print"/>
          <a:stretch>
            <a:fillRect/>
          </a:stretch>
        </p:blipFill>
        <p:spPr>
          <a:xfrm>
            <a:off x="2514600" y="2457450"/>
            <a:ext cx="1360488" cy="1277541"/>
          </a:xfrm>
          <a:prstGeom prst="rect">
            <a:avLst/>
          </a:prstGeom>
          <a:ln>
            <a:solidFill>
              <a:schemeClr val="bg1">
                <a:lumMod val="50000"/>
              </a:schemeClr>
            </a:solidFill>
          </a:ln>
        </p:spPr>
      </p:pic>
      <p:pic>
        <p:nvPicPr>
          <p:cNvPr id="14" name="Рисунок 13" descr="ФГОС_Математика_4кл_01.tif"/>
          <p:cNvPicPr>
            <a:picLocks noChangeAspect="1"/>
          </p:cNvPicPr>
          <p:nvPr/>
        </p:nvPicPr>
        <p:blipFill>
          <a:blip r:embed="rId8" cstate="print"/>
          <a:stretch>
            <a:fillRect/>
          </a:stretch>
        </p:blipFill>
        <p:spPr>
          <a:xfrm>
            <a:off x="4724400" y="2114550"/>
            <a:ext cx="1360488" cy="1277541"/>
          </a:xfrm>
          <a:prstGeom prst="rect">
            <a:avLst/>
          </a:prstGeom>
          <a:ln>
            <a:solidFill>
              <a:schemeClr val="bg1">
                <a:lumMod val="50000"/>
              </a:schemeClr>
            </a:solidFill>
          </a:ln>
        </p:spPr>
      </p:pic>
      <p:pic>
        <p:nvPicPr>
          <p:cNvPr id="15" name="Рисунок 14" descr="ФГОС_Русс_яз_4кл.tif"/>
          <p:cNvPicPr>
            <a:picLocks noChangeAspect="1"/>
          </p:cNvPicPr>
          <p:nvPr/>
        </p:nvPicPr>
        <p:blipFill>
          <a:blip r:embed="rId9" cstate="print"/>
          <a:stretch>
            <a:fillRect/>
          </a:stretch>
        </p:blipFill>
        <p:spPr>
          <a:xfrm>
            <a:off x="4953000" y="2628900"/>
            <a:ext cx="1360488" cy="1728800"/>
          </a:xfrm>
          <a:prstGeom prst="rect">
            <a:avLst/>
          </a:prstGeom>
          <a:ln>
            <a:solidFill>
              <a:schemeClr val="bg1">
                <a:lumMod val="50000"/>
              </a:schemeClr>
            </a:solidFill>
          </a:ln>
        </p:spPr>
      </p:pic>
      <p:pic>
        <p:nvPicPr>
          <p:cNvPr id="19" name="Рисунок 18" descr="ФГОС_Метапредметные_результаты_5кл_01.tif"/>
          <p:cNvPicPr>
            <a:picLocks noChangeAspect="1"/>
          </p:cNvPicPr>
          <p:nvPr/>
        </p:nvPicPr>
        <p:blipFill>
          <a:blip r:embed="rId10" cstate="print"/>
          <a:stretch>
            <a:fillRect/>
          </a:stretch>
        </p:blipFill>
        <p:spPr>
          <a:xfrm>
            <a:off x="6705600" y="2286000"/>
            <a:ext cx="1360488" cy="1277541"/>
          </a:xfrm>
          <a:prstGeom prst="rect">
            <a:avLst/>
          </a:prstGeom>
          <a:ln>
            <a:solidFill>
              <a:schemeClr val="bg1">
                <a:lumMod val="50000"/>
              </a:schemeClr>
            </a:solidFill>
          </a:ln>
        </p:spPr>
      </p:pic>
      <p:pic>
        <p:nvPicPr>
          <p:cNvPr id="20" name="Рисунок 19" descr="ФГОС_Окружающий_мир_4кл_01.tif"/>
          <p:cNvPicPr/>
          <p:nvPr/>
        </p:nvPicPr>
        <p:blipFill>
          <a:blip r:embed="rId11" cstate="print"/>
          <a:stretch>
            <a:fillRect/>
          </a:stretch>
        </p:blipFill>
        <p:spPr>
          <a:xfrm>
            <a:off x="1066800" y="3257550"/>
            <a:ext cx="1360488" cy="1528778"/>
          </a:xfrm>
          <a:prstGeom prst="rect">
            <a:avLst/>
          </a:prstGeom>
          <a:ln>
            <a:solidFill>
              <a:schemeClr val="bg1">
                <a:lumMod val="50000"/>
              </a:schemeClr>
            </a:solidFill>
          </a:ln>
        </p:spPr>
      </p:pic>
      <p:pic>
        <p:nvPicPr>
          <p:cNvPr id="22" name="Рисунок 21" descr="ФГОС_Метапредметные_результаты_6кл_01.tif"/>
          <p:cNvPicPr/>
          <p:nvPr/>
        </p:nvPicPr>
        <p:blipFill>
          <a:blip r:embed="rId12" cstate="print"/>
          <a:stretch>
            <a:fillRect/>
          </a:stretch>
        </p:blipFill>
        <p:spPr>
          <a:xfrm>
            <a:off x="2847975" y="2725342"/>
            <a:ext cx="1360488" cy="1560920"/>
          </a:xfrm>
          <a:prstGeom prst="rect">
            <a:avLst/>
          </a:prstGeom>
          <a:ln>
            <a:solidFill>
              <a:schemeClr val="bg1">
                <a:lumMod val="50000"/>
              </a:schemeClr>
            </a:solidFill>
          </a:ln>
        </p:spPr>
      </p:pic>
      <p:pic>
        <p:nvPicPr>
          <p:cNvPr id="23" name="Рисунок 22" descr="ФГОС_Окружающий_мир_4кл.tif"/>
          <p:cNvPicPr/>
          <p:nvPr/>
        </p:nvPicPr>
        <p:blipFill>
          <a:blip r:embed="rId13" cstate="print"/>
          <a:stretch>
            <a:fillRect/>
          </a:stretch>
        </p:blipFill>
        <p:spPr>
          <a:xfrm>
            <a:off x="5257800" y="3257550"/>
            <a:ext cx="1360488" cy="1528778"/>
          </a:xfrm>
          <a:prstGeom prst="rect">
            <a:avLst/>
          </a:prstGeom>
          <a:ln>
            <a:solidFill>
              <a:schemeClr val="bg1">
                <a:lumMod val="50000"/>
              </a:schemeClr>
            </a:solidFill>
          </a:ln>
        </p:spPr>
      </p:pic>
      <p:pic>
        <p:nvPicPr>
          <p:cNvPr id="24" name="Рисунок 23" descr="ФГОС_Метапредметные_результаты_6кл_03.tif"/>
          <p:cNvPicPr/>
          <p:nvPr/>
        </p:nvPicPr>
        <p:blipFill>
          <a:blip r:embed="rId14" cstate="print"/>
          <a:stretch>
            <a:fillRect/>
          </a:stretch>
        </p:blipFill>
        <p:spPr>
          <a:xfrm>
            <a:off x="7620000" y="2686050"/>
            <a:ext cx="1360488" cy="1277541"/>
          </a:xfrm>
          <a:prstGeom prst="rect">
            <a:avLst/>
          </a:prstGeom>
          <a:ln>
            <a:solidFill>
              <a:schemeClr val="bg1">
                <a:lumMod val="65000"/>
              </a:schemeClr>
            </a:solidFill>
          </a:ln>
        </p:spPr>
      </p:pic>
      <p:pic>
        <p:nvPicPr>
          <p:cNvPr id="25" name="Рисунок 24" descr="ФГОС_Метапредметные_результаты_6кл_02.tif"/>
          <p:cNvPicPr/>
          <p:nvPr/>
        </p:nvPicPr>
        <p:blipFill>
          <a:blip r:embed="rId15" cstate="print"/>
          <a:stretch>
            <a:fillRect/>
          </a:stretch>
        </p:blipFill>
        <p:spPr>
          <a:xfrm>
            <a:off x="7010400" y="2686050"/>
            <a:ext cx="1360488" cy="1600212"/>
          </a:xfrm>
          <a:prstGeom prst="rect">
            <a:avLst/>
          </a:prstGeom>
          <a:ln>
            <a:solidFill>
              <a:schemeClr val="bg1">
                <a:lumMod val="50000"/>
              </a:schemeClr>
            </a:solidFill>
          </a:ln>
        </p:spPr>
      </p:pic>
      <p:sp>
        <p:nvSpPr>
          <p:cNvPr id="27" name="Текст 8"/>
          <p:cNvSpPr txBox="1">
            <a:spLocks/>
          </p:cNvSpPr>
          <p:nvPr/>
        </p:nvSpPr>
        <p:spPr bwMode="auto">
          <a:xfrm>
            <a:off x="381000" y="971550"/>
            <a:ext cx="8224838" cy="457200"/>
          </a:xfrm>
          <a:prstGeom prst="rect">
            <a:avLst/>
          </a:prstGeom>
          <a:solidFill>
            <a:srgbClr val="B9CDE5">
              <a:alpha val="29804"/>
            </a:srgbClr>
          </a:solidFill>
          <a:ln w="9525">
            <a:solidFill>
              <a:schemeClr val="accent5">
                <a:lumMod val="75000"/>
              </a:schemeClr>
            </a:solidFill>
            <a:miter lim="800000"/>
            <a:headEnd/>
            <a:tailEnd/>
          </a:ln>
        </p:spPr>
        <p:txBody>
          <a:bodyPr/>
          <a:lstStyle/>
          <a:p>
            <a:pPr marL="342900" indent="-342900" eaLnBrk="0" hangingPunct="0">
              <a:spcBef>
                <a:spcPct val="20000"/>
              </a:spcBef>
              <a:defRPr/>
            </a:pPr>
            <a:r>
              <a:rPr lang="ru-RU" b="1" dirty="0">
                <a:solidFill>
                  <a:schemeClr val="tx2">
                    <a:lumMod val="75000"/>
                  </a:schemeClr>
                </a:solidFill>
                <a:latin typeface="+mn-lt"/>
              </a:rPr>
              <a:t>Состав комплекта пособий</a:t>
            </a:r>
          </a:p>
        </p:txBody>
      </p:sp>
      <p:sp>
        <p:nvSpPr>
          <p:cNvPr id="28" name="Содержимое 2"/>
          <p:cNvSpPr>
            <a:spLocks noGrp="1"/>
          </p:cNvSpPr>
          <p:nvPr>
            <p:ph sz="half" idx="4294967295"/>
          </p:nvPr>
        </p:nvSpPr>
        <p:spPr>
          <a:xfrm>
            <a:off x="468314" y="1200150"/>
            <a:ext cx="4408487" cy="3371850"/>
          </a:xfrm>
        </p:spPr>
        <p:txBody>
          <a:bodyPr rtlCol="0">
            <a:normAutofit/>
          </a:bodyPr>
          <a:lstStyle/>
          <a:p>
            <a:pPr marL="0" indent="0" algn="ctr" fontAlgn="auto">
              <a:spcAft>
                <a:spcPts val="0"/>
              </a:spcAft>
              <a:buFontTx/>
              <a:buNone/>
              <a:defRPr/>
            </a:pPr>
            <a:r>
              <a:rPr lang="ru-RU" sz="1600" b="1" dirty="0" smtClean="0">
                <a:solidFill>
                  <a:schemeClr val="tx2">
                    <a:lumMod val="75000"/>
                  </a:schemeClr>
                </a:solidFill>
              </a:rPr>
              <a:t>1. Книга для учителя, </a:t>
            </a:r>
          </a:p>
          <a:p>
            <a:pPr marL="0" indent="0" algn="ctr" fontAlgn="auto">
              <a:spcAft>
                <a:spcPts val="0"/>
              </a:spcAft>
              <a:buFontTx/>
              <a:buNone/>
              <a:defRPr/>
            </a:pPr>
            <a:r>
              <a:rPr lang="ru-RU" sz="1600" dirty="0" smtClean="0">
                <a:solidFill>
                  <a:schemeClr val="tx2">
                    <a:lumMod val="75000"/>
                  </a:schemeClr>
                </a:solidFill>
              </a:rPr>
              <a:t>содержащая методические рекомендации по проведению работы, а также  приложение на </a:t>
            </a:r>
            <a:r>
              <a:rPr lang="en-US" sz="1600" dirty="0" smtClean="0">
                <a:solidFill>
                  <a:schemeClr val="tx2">
                    <a:lumMod val="75000"/>
                  </a:schemeClr>
                </a:solidFill>
              </a:rPr>
              <a:t>CD</a:t>
            </a:r>
            <a:r>
              <a:rPr lang="ru-RU" sz="1600" dirty="0" smtClean="0">
                <a:solidFill>
                  <a:schemeClr val="tx2">
                    <a:lumMod val="75000"/>
                  </a:schemeClr>
                </a:solidFill>
              </a:rPr>
              <a:t> </a:t>
            </a:r>
            <a:r>
              <a:rPr lang="en-US" sz="1600" dirty="0" smtClean="0">
                <a:solidFill>
                  <a:schemeClr val="tx2">
                    <a:lumMod val="75000"/>
                  </a:schemeClr>
                </a:solidFill>
              </a:rPr>
              <a:t>c </a:t>
            </a:r>
            <a:r>
              <a:rPr lang="ru-RU" sz="1600" dirty="0" smtClean="0">
                <a:solidFill>
                  <a:schemeClr val="tx2">
                    <a:lumMod val="75000"/>
                  </a:schemeClr>
                </a:solidFill>
              </a:rPr>
              <a:t>компьютерной программой для ввода и обработки результатов</a:t>
            </a:r>
            <a:endParaRPr lang="ru-RU" sz="1600" dirty="0">
              <a:solidFill>
                <a:schemeClr val="tx2">
                  <a:lumMod val="75000"/>
                </a:schemeClr>
              </a:solidFill>
            </a:endParaRPr>
          </a:p>
        </p:txBody>
      </p:sp>
      <p:sp>
        <p:nvSpPr>
          <p:cNvPr id="29" name="Содержимое 10"/>
          <p:cNvSpPr>
            <a:spLocks noGrp="1"/>
          </p:cNvSpPr>
          <p:nvPr>
            <p:ph sz="quarter" idx="4294967295"/>
          </p:nvPr>
        </p:nvSpPr>
        <p:spPr>
          <a:xfrm>
            <a:off x="5562601" y="1428750"/>
            <a:ext cx="3662363" cy="3200400"/>
          </a:xfrm>
        </p:spPr>
        <p:txBody>
          <a:bodyPr/>
          <a:lstStyle/>
          <a:p>
            <a:pPr marL="0" indent="0" algn="ctr" fontAlgn="auto">
              <a:spcAft>
                <a:spcPts val="0"/>
              </a:spcAft>
              <a:buFontTx/>
              <a:buNone/>
              <a:defRPr/>
            </a:pPr>
            <a:r>
              <a:rPr lang="ru-RU" sz="1600" b="1" dirty="0" smtClean="0">
                <a:solidFill>
                  <a:schemeClr val="tx2">
                    <a:lumMod val="75000"/>
                  </a:schemeClr>
                </a:solidFill>
              </a:rPr>
              <a:t>2. Раздаточные материалы</a:t>
            </a:r>
          </a:p>
          <a:p>
            <a:pPr marL="0" indent="0" algn="ctr" fontAlgn="auto">
              <a:spcAft>
                <a:spcPts val="0"/>
              </a:spcAft>
              <a:buFontTx/>
              <a:buNone/>
              <a:defRPr/>
            </a:pPr>
            <a:r>
              <a:rPr lang="ru-RU" sz="1600" dirty="0" smtClean="0">
                <a:solidFill>
                  <a:schemeClr val="tx2">
                    <a:lumMod val="75000"/>
                  </a:schemeClr>
                </a:solidFill>
              </a:rPr>
              <a:t>в виде тетради с вариантами итоговой/комплексной работы для учащихся</a:t>
            </a:r>
            <a:endParaRPr lang="ru-RU" sz="1600" dirty="0" smtClean="0"/>
          </a:p>
        </p:txBody>
      </p:sp>
      <p:pic>
        <p:nvPicPr>
          <p:cNvPr id="1026" name="Рисунок 1" descr="metopred_rez_7_metodichka_3.tif"/>
          <p:cNvPicPr>
            <a:picLocks noChangeAspect="1" noChangeArrowheads="1"/>
          </p:cNvPicPr>
          <p:nvPr/>
        </p:nvPicPr>
        <p:blipFill>
          <a:blip r:embed="rId16" cstate="print"/>
          <a:srcRect/>
          <a:stretch>
            <a:fillRect/>
          </a:stretch>
        </p:blipFill>
        <p:spPr bwMode="auto">
          <a:xfrm>
            <a:off x="3428992" y="3286130"/>
            <a:ext cx="1296988" cy="1503762"/>
          </a:xfrm>
          <a:prstGeom prst="rect">
            <a:avLst/>
          </a:prstGeom>
          <a:noFill/>
          <a:ln w="9525">
            <a:solidFill>
              <a:schemeClr val="bg1">
                <a:lumMod val="65000"/>
              </a:schemeClr>
            </a:solidFill>
            <a:miter lim="800000"/>
            <a:headEnd/>
            <a:tailEnd/>
          </a:ln>
        </p:spPr>
      </p:pic>
      <p:pic>
        <p:nvPicPr>
          <p:cNvPr id="1027" name="Рисунок 3" descr="metopred_rez_7_v_3_4indd.tif"/>
          <p:cNvPicPr>
            <a:picLocks noChangeAspect="1" noChangeArrowheads="1"/>
          </p:cNvPicPr>
          <p:nvPr/>
        </p:nvPicPr>
        <p:blipFill>
          <a:blip r:embed="rId17" cstate="print"/>
          <a:srcRect/>
          <a:stretch>
            <a:fillRect/>
          </a:stretch>
        </p:blipFill>
        <p:spPr bwMode="auto">
          <a:xfrm>
            <a:off x="7783514" y="3543300"/>
            <a:ext cx="1360487" cy="1277541"/>
          </a:xfrm>
          <a:prstGeom prst="rect">
            <a:avLst/>
          </a:prstGeom>
          <a:noFill/>
          <a:ln w="9525">
            <a:solidFill>
              <a:schemeClr val="bg1">
                <a:lumMod val="65000"/>
              </a:schemeClr>
            </a:solidFill>
            <a:miter lim="800000"/>
            <a:headEnd/>
            <a:tailEnd/>
          </a:ln>
        </p:spPr>
      </p:pic>
      <p:pic>
        <p:nvPicPr>
          <p:cNvPr id="1028" name="Рисунок 2" descr="metopred_rez_7_v1_2indd.tif"/>
          <p:cNvPicPr>
            <a:picLocks noChangeAspect="1" noChangeArrowheads="1"/>
          </p:cNvPicPr>
          <p:nvPr/>
        </p:nvPicPr>
        <p:blipFill>
          <a:blip r:embed="rId18" cstate="print"/>
          <a:srcRect/>
          <a:stretch>
            <a:fillRect/>
          </a:stretch>
        </p:blipFill>
        <p:spPr bwMode="auto">
          <a:xfrm>
            <a:off x="7358082" y="3429006"/>
            <a:ext cx="1360488" cy="1571636"/>
          </a:xfrm>
          <a:prstGeom prst="rect">
            <a:avLst/>
          </a:prstGeom>
          <a:noFill/>
          <a:ln w="9525">
            <a:solidFill>
              <a:schemeClr val="bg1">
                <a:lumMod val="65000"/>
              </a:schemeClr>
            </a:solidFill>
            <a:miter lim="800000"/>
            <a:headEnd/>
            <a:tailEnd/>
          </a:ln>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2"/>
          <p:cNvSpPr>
            <a:spLocks noChangeArrowheads="1"/>
          </p:cNvSpPr>
          <p:nvPr/>
        </p:nvSpPr>
        <p:spPr bwMode="auto">
          <a:xfrm>
            <a:off x="768350" y="1520429"/>
            <a:ext cx="4251325" cy="464344"/>
          </a:xfrm>
          <a:prstGeom prst="rect">
            <a:avLst/>
          </a:prstGeom>
          <a:noFill/>
          <a:ln w="9525">
            <a:noFill/>
            <a:miter lim="800000"/>
            <a:headEnd/>
            <a:tailEnd/>
          </a:ln>
        </p:spPr>
        <p:txBody>
          <a:bodyPr anchor="ctr"/>
          <a:lstStyle/>
          <a:p>
            <a:endParaRPr lang="ru-RU" sz="2100">
              <a:solidFill>
                <a:srgbClr val="D60000"/>
              </a:solidFill>
              <a:latin typeface="Calibri" pitchFamily="34" charset="0"/>
            </a:endParaRPr>
          </a:p>
        </p:txBody>
      </p:sp>
      <p:sp>
        <p:nvSpPr>
          <p:cNvPr id="17" name="Заголовок 16"/>
          <p:cNvSpPr>
            <a:spLocks noGrp="1"/>
          </p:cNvSpPr>
          <p:nvPr>
            <p:ph type="title"/>
          </p:nvPr>
        </p:nvSpPr>
        <p:spPr>
          <a:xfrm>
            <a:off x="142844" y="0"/>
            <a:ext cx="8736012" cy="642924"/>
          </a:xfrm>
        </p:spPr>
        <p:style>
          <a:lnRef idx="0">
            <a:schemeClr val="accent5"/>
          </a:lnRef>
          <a:fillRef idx="3">
            <a:schemeClr val="accent5"/>
          </a:fillRef>
          <a:effectRef idx="3">
            <a:schemeClr val="accent5"/>
          </a:effectRef>
          <a:fontRef idx="minor">
            <a:schemeClr val="lt1"/>
          </a:fontRef>
        </p:style>
        <p:txBody>
          <a:bodyPr rtlCol="0">
            <a:normAutofit/>
          </a:bodyPr>
          <a:lstStyle/>
          <a:p>
            <a:pPr algn="ctr" eaLnBrk="1" fontAlgn="auto" hangingPunct="1">
              <a:spcAft>
                <a:spcPts val="0"/>
              </a:spcAft>
              <a:defRPr/>
            </a:pPr>
            <a:r>
              <a:rPr lang="ru-RU" sz="3000" b="1" dirty="0" smtClean="0"/>
              <a:t>Серия «Итоговый контроль в начальной школе» </a:t>
            </a:r>
            <a:endParaRPr lang="ru-RU" sz="3000" b="1" dirty="0"/>
          </a:p>
        </p:txBody>
      </p:sp>
      <p:sp>
        <p:nvSpPr>
          <p:cNvPr id="18" name="Содержимое 17"/>
          <p:cNvSpPr>
            <a:spLocks noGrp="1"/>
          </p:cNvSpPr>
          <p:nvPr>
            <p:ph idx="1"/>
          </p:nvPr>
        </p:nvSpPr>
        <p:spPr>
          <a:xfrm>
            <a:off x="4572001" y="914400"/>
            <a:ext cx="4143375" cy="1428750"/>
          </a:xfrm>
        </p:spPr>
        <p:txBody>
          <a:bodyPr lIns="36000" tIns="36000" rIns="36000" bIns="36000" rtlCol="0"/>
          <a:lstStyle/>
          <a:p>
            <a:pPr indent="-255588" eaLnBrk="1" fontAlgn="auto" hangingPunct="1">
              <a:spcBef>
                <a:spcPts val="0"/>
              </a:spcBef>
              <a:spcAft>
                <a:spcPts val="0"/>
              </a:spcAft>
              <a:buFont typeface="Arial" pitchFamily="34" charset="0"/>
              <a:buChar char="•"/>
              <a:defRPr/>
            </a:pPr>
            <a:r>
              <a:rPr lang="ru-RU" dirty="0" smtClean="0">
                <a:solidFill>
                  <a:schemeClr val="accent4">
                    <a:lumMod val="75000"/>
                  </a:schemeClr>
                </a:solidFill>
              </a:rPr>
              <a:t>Учебно-справочные материалы для </a:t>
            </a:r>
            <a:r>
              <a:rPr lang="en-US" dirty="0" smtClean="0">
                <a:solidFill>
                  <a:schemeClr val="accent4">
                    <a:lumMod val="75000"/>
                  </a:schemeClr>
                </a:solidFill>
              </a:rPr>
              <a:t/>
            </a:r>
            <a:br>
              <a:rPr lang="en-US" dirty="0" smtClean="0">
                <a:solidFill>
                  <a:schemeClr val="accent4">
                    <a:lumMod val="75000"/>
                  </a:schemeClr>
                </a:solidFill>
              </a:rPr>
            </a:br>
            <a:r>
              <a:rPr lang="ru-RU" dirty="0" smtClean="0">
                <a:solidFill>
                  <a:schemeClr val="accent4">
                    <a:lumMod val="75000"/>
                  </a:schemeClr>
                </a:solidFill>
              </a:rPr>
              <a:t>1-4 классов</a:t>
            </a:r>
          </a:p>
          <a:p>
            <a:pPr indent="-255588" eaLnBrk="1" fontAlgn="auto" hangingPunct="1">
              <a:spcBef>
                <a:spcPts val="0"/>
              </a:spcBef>
              <a:spcAft>
                <a:spcPts val="0"/>
              </a:spcAft>
              <a:buFont typeface="Arial" pitchFamily="34" charset="0"/>
              <a:buChar char="•"/>
              <a:defRPr/>
            </a:pPr>
            <a:r>
              <a:rPr lang="ru-RU" dirty="0" smtClean="0">
                <a:solidFill>
                  <a:schemeClr val="accent4">
                    <a:lumMod val="75000"/>
                  </a:schemeClr>
                </a:solidFill>
              </a:rPr>
              <a:t>Рабочая тетрадь для 4 класса</a:t>
            </a:r>
          </a:p>
          <a:p>
            <a:pPr indent="-255588" eaLnBrk="1" fontAlgn="auto" hangingPunct="1">
              <a:spcBef>
                <a:spcPts val="0"/>
              </a:spcBef>
              <a:spcAft>
                <a:spcPts val="0"/>
              </a:spcAft>
              <a:buFont typeface="Arial" pitchFamily="34" charset="0"/>
              <a:buChar char="•"/>
              <a:defRPr/>
            </a:pPr>
            <a:r>
              <a:rPr lang="ru-RU" dirty="0" smtClean="0">
                <a:solidFill>
                  <a:schemeClr val="accent4">
                    <a:lumMod val="75000"/>
                  </a:schemeClr>
                </a:solidFill>
              </a:rPr>
              <a:t>Контрольные тренировочные материалы для 4 класса с ответами и комментариями</a:t>
            </a:r>
            <a:endParaRPr lang="ru-RU" dirty="0">
              <a:solidFill>
                <a:schemeClr val="accent4">
                  <a:lumMod val="75000"/>
                </a:schemeClr>
              </a:solidFill>
            </a:endParaRPr>
          </a:p>
        </p:txBody>
      </p:sp>
      <p:pic>
        <p:nvPicPr>
          <p:cNvPr id="45061" name="Picture 1" descr="P:\Планы и отчеты ЦИПР\ОТДЕЛ РЕКЛАМЫ\logo\Фгос\FGOS_logo.gif"/>
          <p:cNvPicPr>
            <a:picLocks noChangeAspect="1" noChangeArrowheads="1"/>
          </p:cNvPicPr>
          <p:nvPr/>
        </p:nvPicPr>
        <p:blipFill>
          <a:blip r:embed="rId3" cstate="print"/>
          <a:srcRect/>
          <a:stretch>
            <a:fillRect/>
          </a:stretch>
        </p:blipFill>
        <p:spPr bwMode="auto">
          <a:xfrm>
            <a:off x="117475" y="4822031"/>
            <a:ext cx="785813" cy="282179"/>
          </a:xfrm>
          <a:prstGeom prst="rect">
            <a:avLst/>
          </a:prstGeom>
          <a:noFill/>
          <a:ln w="9525">
            <a:noFill/>
            <a:miter lim="800000"/>
            <a:headEnd/>
            <a:tailEnd/>
          </a:ln>
        </p:spPr>
      </p:pic>
      <p:sp>
        <p:nvSpPr>
          <p:cNvPr id="29" name="TextBox 28"/>
          <p:cNvSpPr txBox="1"/>
          <p:nvPr/>
        </p:nvSpPr>
        <p:spPr>
          <a:xfrm>
            <a:off x="900114" y="3543300"/>
            <a:ext cx="7572375" cy="1815882"/>
          </a:xfrm>
          <a:prstGeom prst="rect">
            <a:avLst/>
          </a:prstGeom>
          <a:noFill/>
        </p:spPr>
        <p:txBody>
          <a:bodyPr lIns="36000" rIns="36000">
            <a:spAutoFit/>
          </a:bodyPr>
          <a:lstStyle/>
          <a:p>
            <a:pPr marL="179388" indent="-179388" algn="just" fontAlgn="auto">
              <a:spcBef>
                <a:spcPts val="0"/>
              </a:spcBef>
              <a:spcAft>
                <a:spcPts val="0"/>
              </a:spcAft>
              <a:buFont typeface="Arial" pitchFamily="34" charset="0"/>
              <a:buChar char="•"/>
              <a:defRPr/>
            </a:pPr>
            <a:r>
              <a:rPr lang="ru-RU" sz="1600" b="1" dirty="0">
                <a:solidFill>
                  <a:schemeClr val="accent4">
                    <a:lumMod val="75000"/>
                  </a:schemeClr>
                </a:solidFill>
                <a:latin typeface="Tahoma" pitchFamily="34" charset="0"/>
                <a:cs typeface="Tahoma" pitchFamily="34" charset="0"/>
              </a:rPr>
              <a:t>разработаны на основе ФГОС НОО;</a:t>
            </a:r>
          </a:p>
          <a:p>
            <a:pPr marL="179388" indent="-179388" algn="just" fontAlgn="auto">
              <a:spcBef>
                <a:spcPts val="0"/>
              </a:spcBef>
              <a:spcAft>
                <a:spcPts val="0"/>
              </a:spcAft>
              <a:buFont typeface="Arial" pitchFamily="34" charset="0"/>
              <a:buChar char="•"/>
              <a:defRPr/>
            </a:pPr>
            <a:r>
              <a:rPr lang="ru-RU" sz="1600" b="1" dirty="0">
                <a:solidFill>
                  <a:schemeClr val="accent4">
                    <a:lumMod val="75000"/>
                  </a:schemeClr>
                </a:solidFill>
                <a:latin typeface="Tahoma" pitchFamily="34" charset="0"/>
                <a:cs typeface="Tahoma" pitchFamily="34" charset="0"/>
              </a:rPr>
              <a:t>рассчитаны на учащихся, обучающихся по любым учебникам Федерального перечня, рекомендованным Министерством образования и науки РФ;</a:t>
            </a:r>
          </a:p>
          <a:p>
            <a:pPr marL="179388" indent="-179388" algn="just" fontAlgn="auto">
              <a:spcBef>
                <a:spcPts val="0"/>
              </a:spcBef>
              <a:spcAft>
                <a:spcPts val="0"/>
              </a:spcAft>
              <a:buFont typeface="Arial" pitchFamily="34" charset="0"/>
              <a:buChar char="•"/>
              <a:defRPr/>
            </a:pPr>
            <a:r>
              <a:rPr lang="ru-RU" sz="1600" b="1" dirty="0">
                <a:solidFill>
                  <a:schemeClr val="accent4">
                    <a:lumMod val="75000"/>
                  </a:schemeClr>
                </a:solidFill>
                <a:latin typeface="Tahoma" pitchFamily="34" charset="0"/>
                <a:cs typeface="Tahoma" pitchFamily="34" charset="0"/>
              </a:rPr>
              <a:t>содержат задания различного вида и разного уровня сложности; </a:t>
            </a:r>
          </a:p>
          <a:p>
            <a:pPr marL="179388" indent="-179388" algn="just" fontAlgn="auto">
              <a:spcBef>
                <a:spcPts val="0"/>
              </a:spcBef>
              <a:spcAft>
                <a:spcPts val="0"/>
              </a:spcAft>
              <a:buFont typeface="Arial" pitchFamily="34" charset="0"/>
              <a:buChar char="•"/>
              <a:defRPr/>
            </a:pPr>
            <a:r>
              <a:rPr lang="ru-RU" sz="1600" b="1" dirty="0">
                <a:solidFill>
                  <a:schemeClr val="accent4">
                    <a:lumMod val="75000"/>
                  </a:schemeClr>
                </a:solidFill>
                <a:latin typeface="Tahoma" pitchFamily="34" charset="0"/>
                <a:cs typeface="Tahoma" pitchFamily="34" charset="0"/>
              </a:rPr>
              <a:t>могут использоваться как для самостоятельной работы учащихся, так и для работы в классе.</a:t>
            </a:r>
          </a:p>
        </p:txBody>
      </p:sp>
      <p:pic>
        <p:nvPicPr>
          <p:cNvPr id="45063" name="Picture 3" descr="C:\Documents and Settings\VMuskatinev\Рабочий стол\Презентации 2011\Началка\07-0150-01.jpg"/>
          <p:cNvPicPr>
            <a:picLocks noChangeArrowheads="1"/>
          </p:cNvPicPr>
          <p:nvPr/>
        </p:nvPicPr>
        <p:blipFill>
          <a:blip r:embed="rId4" cstate="print"/>
          <a:srcRect/>
          <a:stretch>
            <a:fillRect/>
          </a:stretch>
        </p:blipFill>
        <p:spPr bwMode="auto">
          <a:xfrm>
            <a:off x="384175" y="696516"/>
            <a:ext cx="1098550" cy="1079897"/>
          </a:xfrm>
          <a:prstGeom prst="rect">
            <a:avLst/>
          </a:prstGeom>
          <a:noFill/>
          <a:ln w="9525">
            <a:solidFill>
              <a:schemeClr val="tx1"/>
            </a:solidFill>
            <a:miter lim="800000"/>
            <a:headEnd/>
            <a:tailEnd/>
          </a:ln>
        </p:spPr>
      </p:pic>
      <p:pic>
        <p:nvPicPr>
          <p:cNvPr id="45064" name="Picture 4" descr="C:\Documents and Settings\VMuskatinev\Рабочий стол\Презентации 2011\Началка\13-0630-01_Matemat_NS_Rab_tetr.jpg"/>
          <p:cNvPicPr>
            <a:picLocks noChangeArrowheads="1"/>
          </p:cNvPicPr>
          <p:nvPr/>
        </p:nvPicPr>
        <p:blipFill>
          <a:blip r:embed="rId5" cstate="print"/>
          <a:srcRect/>
          <a:stretch>
            <a:fillRect/>
          </a:stretch>
        </p:blipFill>
        <p:spPr bwMode="auto">
          <a:xfrm>
            <a:off x="1687514" y="697706"/>
            <a:ext cx="1133475" cy="1077516"/>
          </a:xfrm>
          <a:prstGeom prst="rect">
            <a:avLst/>
          </a:prstGeom>
          <a:noFill/>
          <a:ln w="9525">
            <a:solidFill>
              <a:schemeClr val="tx1"/>
            </a:solidFill>
            <a:miter lim="800000"/>
            <a:headEnd/>
            <a:tailEnd/>
          </a:ln>
        </p:spPr>
      </p:pic>
      <p:pic>
        <p:nvPicPr>
          <p:cNvPr id="45065" name="Picture 10" descr="C:\Documents and Settings\VMuskatinev\Рабочий стол\Презентации 2011\Началка\4.jpg"/>
          <p:cNvPicPr>
            <a:picLocks noChangeArrowheads="1"/>
          </p:cNvPicPr>
          <p:nvPr/>
        </p:nvPicPr>
        <p:blipFill>
          <a:blip r:embed="rId6" cstate="print"/>
          <a:srcRect/>
          <a:stretch>
            <a:fillRect/>
          </a:stretch>
        </p:blipFill>
        <p:spPr bwMode="auto">
          <a:xfrm>
            <a:off x="3011488" y="696516"/>
            <a:ext cx="1130300" cy="1079897"/>
          </a:xfrm>
          <a:prstGeom prst="rect">
            <a:avLst/>
          </a:prstGeom>
          <a:noFill/>
          <a:ln w="9525">
            <a:solidFill>
              <a:schemeClr val="tx1"/>
            </a:solidFill>
            <a:miter lim="800000"/>
            <a:headEnd/>
            <a:tailEnd/>
          </a:ln>
        </p:spPr>
      </p:pic>
      <p:sp>
        <p:nvSpPr>
          <p:cNvPr id="45066" name="Номер слайда 15"/>
          <p:cNvSpPr>
            <a:spLocks noGrp="1"/>
          </p:cNvSpPr>
          <p:nvPr>
            <p:ph type="sldNum" sz="quarter" idx="4294967295"/>
          </p:nvPr>
        </p:nvSpPr>
        <p:spPr>
          <a:xfrm>
            <a:off x="7267575" y="4822032"/>
            <a:ext cx="590550" cy="273844"/>
          </a:xfrm>
          <a:noFill/>
        </p:spPr>
        <p:txBody>
          <a:bodyPr/>
          <a:lstStyle/>
          <a:p>
            <a:fld id="{7597161C-F508-42AF-994B-9B7B45A3B276}" type="slidenum">
              <a:rPr lang="ru-RU" smtClean="0"/>
              <a:pPr/>
              <a:t>74</a:t>
            </a:fld>
            <a:endParaRPr lang="ru-RU" smtClean="0"/>
          </a:p>
        </p:txBody>
      </p:sp>
      <p:pic>
        <p:nvPicPr>
          <p:cNvPr id="45067" name="Picture 5" descr="C:\Documents and Settings\VMuskatinev\Рабочий стол\Презентации 2011\Началка\2.jpg"/>
          <p:cNvPicPr>
            <a:picLocks noChangeArrowheads="1"/>
          </p:cNvPicPr>
          <p:nvPr/>
        </p:nvPicPr>
        <p:blipFill>
          <a:blip r:embed="rId7" cstate="print"/>
          <a:srcRect/>
          <a:stretch>
            <a:fillRect/>
          </a:stretch>
        </p:blipFill>
        <p:spPr bwMode="auto">
          <a:xfrm>
            <a:off x="1901825" y="1545432"/>
            <a:ext cx="1133475" cy="1079897"/>
          </a:xfrm>
          <a:prstGeom prst="rect">
            <a:avLst/>
          </a:prstGeom>
          <a:noFill/>
          <a:ln w="9525">
            <a:solidFill>
              <a:schemeClr val="tx1"/>
            </a:solidFill>
            <a:miter lim="800000"/>
            <a:headEnd/>
            <a:tailEnd/>
          </a:ln>
        </p:spPr>
      </p:pic>
      <p:pic>
        <p:nvPicPr>
          <p:cNvPr id="45068" name="Picture 6" descr="C:\Documents and Settings\VMuskatinev\Рабочий стол\Презентации 2011\Началка\3.jpg"/>
          <p:cNvPicPr>
            <a:picLocks noChangeArrowheads="1"/>
          </p:cNvPicPr>
          <p:nvPr/>
        </p:nvPicPr>
        <p:blipFill>
          <a:blip r:embed="rId8" cstate="print"/>
          <a:srcRect/>
          <a:stretch>
            <a:fillRect/>
          </a:stretch>
        </p:blipFill>
        <p:spPr bwMode="auto">
          <a:xfrm>
            <a:off x="3225800" y="1545432"/>
            <a:ext cx="1130300" cy="1079897"/>
          </a:xfrm>
          <a:prstGeom prst="rect">
            <a:avLst/>
          </a:prstGeom>
          <a:noFill/>
          <a:ln w="9525">
            <a:solidFill>
              <a:schemeClr val="tx1"/>
            </a:solidFill>
            <a:miter lim="800000"/>
            <a:headEnd/>
            <a:tailEnd/>
          </a:ln>
        </p:spPr>
      </p:pic>
      <p:pic>
        <p:nvPicPr>
          <p:cNvPr id="45069" name="Picture 9" descr="C:\Documents and Settings\VMuskatinev\Рабочий стол\Презентации 2011\Началка\1.jpg"/>
          <p:cNvPicPr>
            <a:picLocks noChangeArrowheads="1"/>
          </p:cNvPicPr>
          <p:nvPr/>
        </p:nvPicPr>
        <p:blipFill>
          <a:blip r:embed="rId9" cstate="print"/>
          <a:srcRect/>
          <a:stretch>
            <a:fillRect/>
          </a:stretch>
        </p:blipFill>
        <p:spPr bwMode="auto">
          <a:xfrm>
            <a:off x="596901" y="1545432"/>
            <a:ext cx="1101725" cy="1079897"/>
          </a:xfrm>
          <a:prstGeom prst="rect">
            <a:avLst/>
          </a:prstGeom>
          <a:noFill/>
          <a:ln w="9525">
            <a:solidFill>
              <a:schemeClr val="tx1"/>
            </a:solidFill>
            <a:miter lim="800000"/>
            <a:headEnd/>
            <a:tailEnd/>
          </a:ln>
        </p:spPr>
      </p:pic>
      <p:pic>
        <p:nvPicPr>
          <p:cNvPr id="45070" name="Picture 2" descr="C:\Documents and Settings\VMuskatinev\Рабочий стол\Презентации 2011\Началка\5.jpg"/>
          <p:cNvPicPr>
            <a:picLocks noChangeArrowheads="1"/>
          </p:cNvPicPr>
          <p:nvPr/>
        </p:nvPicPr>
        <p:blipFill>
          <a:blip r:embed="rId10" cstate="print"/>
          <a:srcRect/>
          <a:stretch>
            <a:fillRect/>
          </a:stretch>
        </p:blipFill>
        <p:spPr bwMode="auto">
          <a:xfrm>
            <a:off x="3529013" y="2409826"/>
            <a:ext cx="1130300" cy="1079897"/>
          </a:xfrm>
          <a:prstGeom prst="rect">
            <a:avLst/>
          </a:prstGeom>
          <a:noFill/>
          <a:ln w="9525">
            <a:solidFill>
              <a:schemeClr val="tx1"/>
            </a:solidFill>
            <a:miter lim="800000"/>
            <a:headEnd/>
            <a:tailEnd/>
          </a:ln>
        </p:spPr>
      </p:pic>
      <p:pic>
        <p:nvPicPr>
          <p:cNvPr id="45071" name="Picture 7" descr="C:\Documents and Settings\VMuskatinev\Рабочий стол\Презентации 2011\Началка\08-0144-01.jpg"/>
          <p:cNvPicPr>
            <a:picLocks noChangeArrowheads="1"/>
          </p:cNvPicPr>
          <p:nvPr/>
        </p:nvPicPr>
        <p:blipFill>
          <a:blip r:embed="rId11" cstate="print"/>
          <a:srcRect/>
          <a:stretch>
            <a:fillRect/>
          </a:stretch>
        </p:blipFill>
        <p:spPr bwMode="auto">
          <a:xfrm>
            <a:off x="971550" y="2409826"/>
            <a:ext cx="1101725" cy="1079897"/>
          </a:xfrm>
          <a:prstGeom prst="rect">
            <a:avLst/>
          </a:prstGeom>
          <a:noFill/>
          <a:ln w="9525">
            <a:solidFill>
              <a:schemeClr val="tx1"/>
            </a:solidFill>
            <a:miter lim="800000"/>
            <a:headEnd/>
            <a:tailEnd/>
          </a:ln>
        </p:spPr>
      </p:pic>
      <p:pic>
        <p:nvPicPr>
          <p:cNvPr id="45072" name="Picture 8" descr="C:\Documents and Settings\VMuskatinev\Рабочий стол\Презентации 2011\Началка\08-0160-01_Okruj_mir_NS_Rab_tetr.jpg"/>
          <p:cNvPicPr>
            <a:picLocks noChangeArrowheads="1"/>
          </p:cNvPicPr>
          <p:nvPr/>
        </p:nvPicPr>
        <p:blipFill>
          <a:blip r:embed="rId12" cstate="print"/>
          <a:srcRect/>
          <a:stretch>
            <a:fillRect/>
          </a:stretch>
        </p:blipFill>
        <p:spPr bwMode="auto">
          <a:xfrm>
            <a:off x="2241551" y="2409826"/>
            <a:ext cx="1133475" cy="1079897"/>
          </a:xfrm>
          <a:prstGeom prst="rect">
            <a:avLst/>
          </a:prstGeom>
          <a:noFill/>
          <a:ln w="9525">
            <a:solidFill>
              <a:schemeClr val="tx1"/>
            </a:solidFill>
            <a:miter lim="800000"/>
            <a:headEnd/>
            <a:tailEnd/>
          </a:ln>
        </p:spPr>
      </p:pic>
      <p:pic>
        <p:nvPicPr>
          <p:cNvPr id="45073" name="Picture 2" descr="C:\Documents and Settings\VMuskatinev\Рабочий стол\Презентации 2011\Началка\5.jpg"/>
          <p:cNvPicPr>
            <a:picLocks noChangeArrowheads="1"/>
          </p:cNvPicPr>
          <p:nvPr/>
        </p:nvPicPr>
        <p:blipFill>
          <a:blip r:embed="rId13" cstate="print"/>
          <a:srcRect/>
          <a:stretch>
            <a:fillRect/>
          </a:stretch>
        </p:blipFill>
        <p:spPr bwMode="auto">
          <a:xfrm>
            <a:off x="7524750" y="2409826"/>
            <a:ext cx="1130300" cy="1060847"/>
          </a:xfrm>
          <a:prstGeom prst="rect">
            <a:avLst/>
          </a:prstGeom>
          <a:noFill/>
          <a:ln w="9525">
            <a:solidFill>
              <a:schemeClr val="tx1"/>
            </a:solidFill>
            <a:miter lim="800000"/>
            <a:headEnd/>
            <a:tailEnd/>
          </a:ln>
        </p:spPr>
      </p:pic>
      <p:pic>
        <p:nvPicPr>
          <p:cNvPr id="45074" name="Picture 7" descr="C:\Documents and Settings\VMuskatinev\Рабочий стол\Презентации 2011\Началка\08-0144-01.jpg"/>
          <p:cNvPicPr>
            <a:picLocks noChangeArrowheads="1"/>
          </p:cNvPicPr>
          <p:nvPr/>
        </p:nvPicPr>
        <p:blipFill>
          <a:blip r:embed="rId14" cstate="print"/>
          <a:srcRect/>
          <a:stretch>
            <a:fillRect/>
          </a:stretch>
        </p:blipFill>
        <p:spPr bwMode="auto">
          <a:xfrm>
            <a:off x="4967289" y="2422923"/>
            <a:ext cx="1101725" cy="1034653"/>
          </a:xfrm>
          <a:prstGeom prst="rect">
            <a:avLst/>
          </a:prstGeom>
          <a:noFill/>
          <a:ln w="9525">
            <a:solidFill>
              <a:schemeClr val="tx1"/>
            </a:solidFill>
            <a:miter lim="800000"/>
            <a:headEnd/>
            <a:tailEnd/>
          </a:ln>
        </p:spPr>
      </p:pic>
      <p:pic>
        <p:nvPicPr>
          <p:cNvPr id="45075" name="Picture 8" descr="C:\Documents and Settings\VMuskatinev\Рабочий стол\Презентации 2011\Началка\08-0160-01_Okruj_mir_NS_Rab_tetr.jpg"/>
          <p:cNvPicPr>
            <a:picLocks noChangeArrowheads="1"/>
          </p:cNvPicPr>
          <p:nvPr/>
        </p:nvPicPr>
        <p:blipFill>
          <a:blip r:embed="rId15" cstate="print"/>
          <a:srcRect/>
          <a:stretch>
            <a:fillRect/>
          </a:stretch>
        </p:blipFill>
        <p:spPr bwMode="auto">
          <a:xfrm>
            <a:off x="6237289" y="2408635"/>
            <a:ext cx="1133475" cy="1064419"/>
          </a:xfrm>
          <a:prstGeom prst="rect">
            <a:avLst/>
          </a:prstGeom>
          <a:noFill/>
          <a:ln w="9525">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1219200" y="0"/>
            <a:ext cx="7804150" cy="1214428"/>
          </a:xfrm>
        </p:spPr>
        <p:style>
          <a:lnRef idx="0">
            <a:schemeClr val="accent5"/>
          </a:lnRef>
          <a:fillRef idx="3">
            <a:schemeClr val="accent5"/>
          </a:fillRef>
          <a:effectRef idx="3">
            <a:schemeClr val="accent5"/>
          </a:effectRef>
          <a:fontRef idx="minor">
            <a:schemeClr val="lt1"/>
          </a:fontRef>
        </p:style>
        <p:txBody>
          <a:bodyPr>
            <a:noAutofit/>
          </a:bodyPr>
          <a:lstStyle/>
          <a:p>
            <a:pPr algn="l">
              <a:lnSpc>
                <a:spcPct val="80000"/>
              </a:lnSpc>
              <a:defRPr/>
            </a:pPr>
            <a:r>
              <a:rPr lang="ru-RU" sz="2400" b="1" dirty="0" smtClean="0">
                <a:latin typeface="+mn-lt"/>
              </a:rPr>
              <a:t>Математика. Оценка профессиональной компетентности </a:t>
            </a:r>
            <a:r>
              <a:rPr lang="en-US" sz="2400" b="1" dirty="0" smtClean="0">
                <a:latin typeface="+mn-lt"/>
              </a:rPr>
              <a:t/>
            </a:r>
            <a:br>
              <a:rPr lang="en-US" sz="2400" b="1" dirty="0" smtClean="0">
                <a:latin typeface="+mn-lt"/>
              </a:rPr>
            </a:br>
            <a:r>
              <a:rPr lang="ru-RU" sz="2400" b="1" dirty="0" smtClean="0">
                <a:latin typeface="+mn-lt"/>
              </a:rPr>
              <a:t>учителей начальной школы</a:t>
            </a:r>
            <a:r>
              <a:rPr lang="en-US" sz="2400" b="1" dirty="0" smtClean="0">
                <a:latin typeface="+mn-lt"/>
              </a:rPr>
              <a:t/>
            </a:r>
            <a:br>
              <a:rPr lang="en-US" sz="2400" b="1" dirty="0" smtClean="0">
                <a:latin typeface="+mn-lt"/>
              </a:rPr>
            </a:br>
            <a:endParaRPr lang="ru-RU" sz="2400" dirty="0" smtClean="0">
              <a:latin typeface="+mn-lt"/>
            </a:endParaRPr>
          </a:p>
        </p:txBody>
      </p:sp>
      <p:pic>
        <p:nvPicPr>
          <p:cNvPr id="46083" name="Рисунок 3" descr="Рисунок1"/>
          <p:cNvPicPr>
            <a:picLocks noChangeAspect="1" noChangeArrowheads="1"/>
          </p:cNvPicPr>
          <p:nvPr/>
        </p:nvPicPr>
        <p:blipFill>
          <a:blip r:embed="rId2" cstate="print"/>
          <a:srcRect/>
          <a:stretch>
            <a:fillRect/>
          </a:stretch>
        </p:blipFill>
        <p:spPr bwMode="auto">
          <a:xfrm>
            <a:off x="395289" y="265510"/>
            <a:ext cx="720725" cy="673894"/>
          </a:xfrm>
          <a:prstGeom prst="rect">
            <a:avLst/>
          </a:prstGeom>
          <a:noFill/>
          <a:ln w="9525">
            <a:noFill/>
            <a:miter lim="800000"/>
            <a:headEnd/>
            <a:tailEnd/>
          </a:ln>
        </p:spPr>
      </p:pic>
      <p:sp>
        <p:nvSpPr>
          <p:cNvPr id="11" name="Содержимое 10"/>
          <p:cNvSpPr>
            <a:spLocks noGrp="1"/>
          </p:cNvSpPr>
          <p:nvPr>
            <p:ph idx="1"/>
          </p:nvPr>
        </p:nvSpPr>
        <p:spPr>
          <a:xfrm>
            <a:off x="323851" y="1221581"/>
            <a:ext cx="5832475" cy="3509963"/>
          </a:xfrm>
        </p:spPr>
        <p:txBody>
          <a:bodyPr>
            <a:normAutofit fontScale="92500" lnSpcReduction="20000"/>
          </a:bodyPr>
          <a:lstStyle/>
          <a:p>
            <a:pPr marL="4763" indent="0">
              <a:buFont typeface="Arial" charset="0"/>
              <a:buNone/>
              <a:defRPr/>
            </a:pPr>
            <a:r>
              <a:rPr lang="ru-RU" sz="1300" b="1" dirty="0" smtClean="0">
                <a:solidFill>
                  <a:schemeClr val="tx2">
                    <a:lumMod val="75000"/>
                  </a:schemeClr>
                </a:solidFill>
              </a:rPr>
              <a:t>Пособие знакомит с основными подходами к оценке профессиональной компетентности учителей начальной школы в преподавании математики.</a:t>
            </a:r>
          </a:p>
          <a:p>
            <a:pPr marL="4763" indent="0">
              <a:spcBef>
                <a:spcPts val="400"/>
              </a:spcBef>
              <a:spcAft>
                <a:spcPts val="400"/>
              </a:spcAft>
              <a:buFont typeface="Arial" charset="0"/>
              <a:buNone/>
              <a:defRPr/>
            </a:pPr>
            <a:r>
              <a:rPr lang="ru-RU" sz="1300" b="1" i="1" dirty="0" smtClean="0"/>
              <a:t>Кому и чем может быть полезно данное пособие?</a:t>
            </a:r>
          </a:p>
          <a:p>
            <a:pPr marL="180975" indent="0">
              <a:buFont typeface="Arial" charset="0"/>
              <a:buNone/>
              <a:defRPr/>
            </a:pPr>
            <a:r>
              <a:rPr lang="ru-RU" sz="1300" b="1" i="1" dirty="0" smtClean="0">
                <a:solidFill>
                  <a:schemeClr val="tx2">
                    <a:lumMod val="75000"/>
                  </a:schemeClr>
                </a:solidFill>
              </a:rPr>
              <a:t>Учителям</a:t>
            </a:r>
            <a:r>
              <a:rPr lang="ru-RU" sz="1300" b="1" i="1" dirty="0" smtClean="0"/>
              <a:t> </a:t>
            </a:r>
            <a:r>
              <a:rPr lang="ru-RU" sz="1300" dirty="0" smtClean="0"/>
              <a:t>– для оценки сильных и слабых сторон своей подготовки по отдельным направлениям преподавания математики</a:t>
            </a:r>
          </a:p>
          <a:p>
            <a:pPr marL="180975" indent="0">
              <a:buFont typeface="Arial" charset="0"/>
              <a:buNone/>
              <a:defRPr/>
            </a:pPr>
            <a:r>
              <a:rPr lang="ru-RU" sz="1300" b="1" i="1" dirty="0" smtClean="0">
                <a:solidFill>
                  <a:schemeClr val="tx2">
                    <a:lumMod val="75000"/>
                  </a:schemeClr>
                </a:solidFill>
              </a:rPr>
              <a:t>Руководителям образовательных учреждений </a:t>
            </a:r>
            <a:r>
              <a:rPr lang="ru-RU" sz="1300" dirty="0" smtClean="0"/>
              <a:t>– для оказания методической помощи учителям начальной школы</a:t>
            </a:r>
          </a:p>
          <a:p>
            <a:pPr marL="180975" indent="0">
              <a:buFont typeface="Arial" charset="0"/>
              <a:buNone/>
              <a:defRPr/>
            </a:pPr>
            <a:r>
              <a:rPr lang="ru-RU" sz="1300" b="1" i="1" dirty="0" smtClean="0">
                <a:solidFill>
                  <a:schemeClr val="tx2">
                    <a:lumMod val="75000"/>
                  </a:schemeClr>
                </a:solidFill>
              </a:rPr>
              <a:t>Системе повышения квалификации педагогических кадров</a:t>
            </a:r>
            <a:r>
              <a:rPr lang="ru-RU" sz="1300" b="1" i="1" dirty="0" smtClean="0"/>
              <a:t> </a:t>
            </a:r>
            <a:r>
              <a:rPr lang="ru-RU" sz="1300" dirty="0" smtClean="0"/>
              <a:t>– для стартовой диагностики учителей начальной школы в системе повышения квалификации педагогических кадров и определения направлений переподготовки</a:t>
            </a:r>
          </a:p>
          <a:p>
            <a:pPr marL="180975" indent="0">
              <a:buFont typeface="Arial" charset="0"/>
              <a:buNone/>
              <a:defRPr/>
            </a:pPr>
            <a:r>
              <a:rPr lang="ru-RU" sz="1300" b="1" i="1" dirty="0" smtClean="0">
                <a:solidFill>
                  <a:schemeClr val="tx2">
                    <a:lumMod val="75000"/>
                  </a:schemeClr>
                </a:solidFill>
              </a:rPr>
              <a:t>Службам аттестации педагогических кадров </a:t>
            </a:r>
            <a:r>
              <a:rPr lang="ru-RU" sz="1300" dirty="0" smtClean="0"/>
              <a:t>– в качестве одного из показателей профессиональной компетентности учителей начальной школы при их аттестации</a:t>
            </a:r>
          </a:p>
          <a:p>
            <a:pPr marL="180975" indent="0">
              <a:buFont typeface="Arial" charset="0"/>
              <a:buNone/>
              <a:defRPr/>
            </a:pPr>
            <a:r>
              <a:rPr lang="ru-RU" sz="1300" b="1" i="1" dirty="0" smtClean="0">
                <a:solidFill>
                  <a:schemeClr val="tx2">
                    <a:lumMod val="75000"/>
                  </a:schemeClr>
                </a:solidFill>
              </a:rPr>
              <a:t>Службам оценки и контроля качества образования, системе управления качеством образования </a:t>
            </a:r>
            <a:r>
              <a:rPr lang="ru-RU" sz="1300" dirty="0" smtClean="0"/>
              <a:t>– для оценки готовности учителей начальной школы к реализации образовательных стандартов второго поколения</a:t>
            </a:r>
          </a:p>
          <a:p>
            <a:pPr marL="180975" indent="0">
              <a:buFont typeface="Arial" charset="0"/>
              <a:buNone/>
              <a:defRPr/>
            </a:pPr>
            <a:r>
              <a:rPr lang="ru-RU" sz="1300" b="1" i="1" dirty="0" smtClean="0">
                <a:solidFill>
                  <a:schemeClr val="tx2">
                    <a:lumMod val="75000"/>
                  </a:schemeClr>
                </a:solidFill>
              </a:rPr>
              <a:t>Педагогическим вузам </a:t>
            </a:r>
            <a:r>
              <a:rPr lang="ru-RU" sz="1300" dirty="0" smtClean="0"/>
              <a:t>– для оценки подготовки студентов в области преподавания математики в начальной школе</a:t>
            </a:r>
          </a:p>
          <a:p>
            <a:pPr marL="4763" indent="0">
              <a:spcBef>
                <a:spcPts val="500"/>
              </a:spcBef>
              <a:buFont typeface="Arial" charset="0"/>
              <a:buNone/>
              <a:defRPr/>
            </a:pPr>
            <a:r>
              <a:rPr lang="ru-RU" sz="1300" b="1" dirty="0" smtClean="0">
                <a:solidFill>
                  <a:schemeClr val="tx2">
                    <a:lumMod val="75000"/>
                  </a:schemeClr>
                </a:solidFill>
              </a:rPr>
              <a:t>Пособие может привлечь внимание большого круга специалистов и общественности к проблемам педагогической подготовки учителей.</a:t>
            </a:r>
            <a:endParaRPr lang="ru-RU" sz="1300" b="1" dirty="0">
              <a:solidFill>
                <a:schemeClr val="tx2">
                  <a:lumMod val="75000"/>
                </a:schemeClr>
              </a:solidFill>
            </a:endParaRPr>
          </a:p>
        </p:txBody>
      </p:sp>
      <p:pic>
        <p:nvPicPr>
          <p:cNvPr id="46085" name="Рисунок 13" descr="FGOS_Ocenka-1.png"/>
          <p:cNvPicPr>
            <a:picLocks noChangeAspect="1"/>
          </p:cNvPicPr>
          <p:nvPr/>
        </p:nvPicPr>
        <p:blipFill>
          <a:blip r:embed="rId3" cstate="print"/>
          <a:srcRect/>
          <a:stretch>
            <a:fillRect/>
          </a:stretch>
        </p:blipFill>
        <p:spPr bwMode="auto">
          <a:xfrm>
            <a:off x="6227763" y="1590674"/>
            <a:ext cx="2305050" cy="305277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ln>
            <a:solidFill>
              <a:schemeClr val="bg2"/>
            </a:solidFill>
          </a:ln>
        </p:spPr>
        <p:txBody>
          <a:bodyPr/>
          <a:lstStyle/>
          <a:p>
            <a:pPr eaLnBrk="1" hangingPunct="1"/>
            <a:endParaRPr lang="ru-RU" sz="3200" b="1" smtClean="0">
              <a:solidFill>
                <a:srgbClr val="1A6812"/>
              </a:solidFill>
              <a:latin typeface="Comic Sans MS" pitchFamily="66" charset="0"/>
            </a:endParaRPr>
          </a:p>
        </p:txBody>
      </p:sp>
      <p:sp>
        <p:nvSpPr>
          <p:cNvPr id="47107" name="Rectangle 3"/>
          <p:cNvSpPr>
            <a:spLocks noGrp="1" noChangeArrowheads="1"/>
          </p:cNvSpPr>
          <p:nvPr>
            <p:ph type="body" idx="1"/>
          </p:nvPr>
        </p:nvSpPr>
        <p:spPr>
          <a:xfrm>
            <a:off x="1066800" y="1314450"/>
            <a:ext cx="7620000" cy="3255169"/>
          </a:xfrm>
          <a:ln>
            <a:solidFill>
              <a:srgbClr val="FF7D7D"/>
            </a:solidFill>
          </a:ln>
        </p:spPr>
        <p:txBody>
          <a:bodyPr/>
          <a:lstStyle/>
          <a:p>
            <a:pPr eaLnBrk="1" hangingPunct="1">
              <a:lnSpc>
                <a:spcPct val="80000"/>
              </a:lnSpc>
            </a:pPr>
            <a:endParaRPr lang="ru-RU" sz="2400" b="1" smtClean="0">
              <a:solidFill>
                <a:srgbClr val="601F1A"/>
              </a:solidFill>
              <a:latin typeface="Comic Sans MS" pitchFamily="66" charset="0"/>
            </a:endParaRPr>
          </a:p>
        </p:txBody>
      </p:sp>
      <p:pic>
        <p:nvPicPr>
          <p:cNvPr id="47108" name="Рисунок 1" descr="C:\Users\Пользователь\Desktop\ЛЕНА_2011-2012\Как это сделать.jpg"/>
          <p:cNvPicPr>
            <a:picLocks noChangeAspect="1" noChangeArrowheads="1"/>
          </p:cNvPicPr>
          <p:nvPr/>
        </p:nvPicPr>
        <p:blipFill>
          <a:blip r:embed="rId2" cstate="print"/>
          <a:srcRect/>
          <a:stretch>
            <a:fillRect/>
          </a:stretch>
        </p:blipFill>
        <p:spPr bwMode="auto">
          <a:xfrm>
            <a:off x="1073150" y="509588"/>
            <a:ext cx="7386638" cy="3952875"/>
          </a:xfrm>
          <a:prstGeom prst="rect">
            <a:avLst/>
          </a:prstGeom>
          <a:ln>
            <a:headEnd/>
            <a:tailEnd/>
          </a:ln>
        </p:spPr>
        <p:style>
          <a:lnRef idx="1">
            <a:schemeClr val="accent5"/>
          </a:lnRef>
          <a:fillRef idx="2">
            <a:schemeClr val="accent5"/>
          </a:fillRef>
          <a:effectRef idx="1">
            <a:schemeClr val="accent5"/>
          </a:effectRef>
          <a:fontRef idx="minor">
            <a:schemeClr val="dk1"/>
          </a:fontRef>
        </p:style>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468312" y="158750"/>
            <a:ext cx="8208143" cy="828675"/>
          </a:xfrm>
        </p:spPr>
        <p:txBody>
          <a:bodyPr/>
          <a:lstStyle/>
          <a:p>
            <a:r>
              <a:rPr lang="ru-RU" dirty="0" smtClean="0">
                <a:solidFill>
                  <a:schemeClr val="bg1"/>
                </a:solidFill>
              </a:rPr>
              <a:t>СПАСИБО ЗА ВНИМАНИЕ!</a:t>
            </a:r>
          </a:p>
        </p:txBody>
      </p:sp>
      <p:pic>
        <p:nvPicPr>
          <p:cNvPr id="2050" name="Picture 2" descr="E:\rtc_prezent_png\rtc_logo_02.png"/>
          <p:cNvPicPr>
            <a:picLocks noChangeAspect="1" noChangeArrowheads="1"/>
          </p:cNvPicPr>
          <p:nvPr/>
        </p:nvPicPr>
        <p:blipFill>
          <a:blip r:embed="rId4" cstate="print"/>
          <a:srcRect/>
          <a:stretch>
            <a:fillRect/>
          </a:stretch>
        </p:blipFill>
        <p:spPr bwMode="auto">
          <a:xfrm>
            <a:off x="14741" y="4299942"/>
            <a:ext cx="8661715" cy="846857"/>
          </a:xfrm>
          <a:prstGeom prst="rect">
            <a:avLst/>
          </a:prstGeom>
          <a:noFill/>
          <a:ln w="9525">
            <a:noFill/>
            <a:miter lim="800000"/>
            <a:headEnd/>
            <a:tailEnd/>
          </a:ln>
        </p:spPr>
      </p:pic>
      <p:sp>
        <p:nvSpPr>
          <p:cNvPr id="7" name="Заголовок 1"/>
          <p:cNvSpPr txBox="1">
            <a:spLocks/>
          </p:cNvSpPr>
          <p:nvPr/>
        </p:nvSpPr>
        <p:spPr bwMode="auto">
          <a:xfrm>
            <a:off x="6156176" y="4515966"/>
            <a:ext cx="1647031" cy="3600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mj-lt"/>
                <a:ea typeface="+mj-ea"/>
                <a:cs typeface="+mj-cs"/>
              </a:rPr>
              <a:t>WWW.RTC-EDU.RU</a:t>
            </a:r>
            <a:endParaRPr kumimoji="0" lang="ru-RU" sz="14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8" name="Прямоугольник 7"/>
          <p:cNvSpPr/>
          <p:nvPr/>
        </p:nvSpPr>
        <p:spPr>
          <a:xfrm>
            <a:off x="107504" y="4505208"/>
            <a:ext cx="2324804" cy="369332"/>
          </a:xfrm>
          <a:prstGeom prst="rect">
            <a:avLst/>
          </a:prstGeom>
        </p:spPr>
        <p:txBody>
          <a:bodyPr wrap="none">
            <a:spAutoFit/>
          </a:bodyPr>
          <a:lstStyle/>
          <a:p>
            <a:r>
              <a:rPr lang="en-US" dirty="0" smtClean="0">
                <a:solidFill>
                  <a:srgbClr val="0070C0"/>
                </a:solidFill>
              </a:rPr>
              <a:t>rtc.imerae@gmail.com</a:t>
            </a:r>
            <a:endParaRPr lang="ru-RU" dirty="0">
              <a:solidFill>
                <a:srgbClr val="0070C0"/>
              </a:solidFill>
            </a:endParaRPr>
          </a:p>
        </p:txBody>
      </p:sp>
      <p:sp>
        <p:nvSpPr>
          <p:cNvPr id="9" name="Прямоугольник 8"/>
          <p:cNvSpPr/>
          <p:nvPr/>
        </p:nvSpPr>
        <p:spPr>
          <a:xfrm>
            <a:off x="1500166" y="1643056"/>
            <a:ext cx="5429256" cy="1938992"/>
          </a:xfrm>
          <a:prstGeom prst="rect">
            <a:avLst/>
          </a:prstGeom>
        </p:spPr>
        <p:txBody>
          <a:bodyPr wrap="square">
            <a:spAutoFit/>
          </a:bodyPr>
          <a:lstStyle/>
          <a:p>
            <a:pPr algn="ctr"/>
            <a:r>
              <a:rPr lang="ru-RU" sz="2400" dirty="0" smtClean="0">
                <a:solidFill>
                  <a:schemeClr val="accent1">
                    <a:lumMod val="75000"/>
                  </a:schemeClr>
                </a:solidFill>
                <a:latin typeface="Tahoma" pitchFamily="34" charset="0"/>
              </a:rPr>
              <a:t>Вопросы и комментарии</a:t>
            </a:r>
            <a:br>
              <a:rPr lang="ru-RU" sz="2400" dirty="0" smtClean="0">
                <a:solidFill>
                  <a:schemeClr val="accent1">
                    <a:lumMod val="75000"/>
                  </a:schemeClr>
                </a:solidFill>
                <a:latin typeface="Tahoma" pitchFamily="34" charset="0"/>
              </a:rPr>
            </a:br>
            <a:r>
              <a:rPr lang="ru-RU" sz="2400" dirty="0" smtClean="0">
                <a:solidFill>
                  <a:schemeClr val="accent1">
                    <a:lumMod val="75000"/>
                  </a:schemeClr>
                </a:solidFill>
                <a:latin typeface="Tahoma" pitchFamily="34" charset="0"/>
              </a:rPr>
              <a:t>Ковалева Галина Сергеевна </a:t>
            </a:r>
            <a:br>
              <a:rPr lang="ru-RU" sz="2400" dirty="0" smtClean="0">
                <a:solidFill>
                  <a:schemeClr val="accent1">
                    <a:lumMod val="75000"/>
                  </a:schemeClr>
                </a:solidFill>
                <a:latin typeface="Tahoma" pitchFamily="34" charset="0"/>
              </a:rPr>
            </a:br>
            <a:r>
              <a:rPr lang="ru-RU" sz="2400" dirty="0" smtClean="0">
                <a:solidFill>
                  <a:schemeClr val="accent1">
                    <a:lumMod val="75000"/>
                  </a:schemeClr>
                </a:solidFill>
                <a:latin typeface="Tahoma" pitchFamily="34" charset="0"/>
              </a:rPr>
              <a:t>Тел./факс: (49</a:t>
            </a:r>
            <a:r>
              <a:rPr lang="en-US" sz="2400" dirty="0" smtClean="0">
                <a:solidFill>
                  <a:schemeClr val="accent1">
                    <a:lumMod val="75000"/>
                  </a:schemeClr>
                </a:solidFill>
                <a:latin typeface="Tahoma" pitchFamily="34" charset="0"/>
              </a:rPr>
              <a:t>9</a:t>
            </a:r>
            <a:r>
              <a:rPr lang="ru-RU" sz="2400" dirty="0" smtClean="0">
                <a:solidFill>
                  <a:schemeClr val="accent1">
                    <a:lumMod val="75000"/>
                  </a:schemeClr>
                </a:solidFill>
                <a:latin typeface="Tahoma" pitchFamily="34" charset="0"/>
              </a:rPr>
              <a:t>)-246-24-21</a:t>
            </a:r>
            <a:br>
              <a:rPr lang="ru-RU" sz="2400" dirty="0" smtClean="0">
                <a:solidFill>
                  <a:schemeClr val="accent1">
                    <a:lumMod val="75000"/>
                  </a:schemeClr>
                </a:solidFill>
                <a:latin typeface="Tahoma" pitchFamily="34" charset="0"/>
              </a:rPr>
            </a:br>
            <a:r>
              <a:rPr lang="en-US" sz="2400" dirty="0" smtClean="0">
                <a:solidFill>
                  <a:schemeClr val="accent1">
                    <a:lumMod val="75000"/>
                  </a:schemeClr>
                </a:solidFill>
                <a:latin typeface="Tahoma" pitchFamily="34" charset="0"/>
              </a:rPr>
              <a:t>e-mail: centeroko@mail.ru</a:t>
            </a:r>
            <a:br>
              <a:rPr lang="en-US" sz="2400" dirty="0" smtClean="0">
                <a:solidFill>
                  <a:schemeClr val="accent1">
                    <a:lumMod val="75000"/>
                  </a:schemeClr>
                </a:solidFill>
                <a:latin typeface="Tahoma" pitchFamily="34" charset="0"/>
              </a:rPr>
            </a:br>
            <a:r>
              <a:rPr lang="en-US" sz="2400" dirty="0" smtClean="0">
                <a:solidFill>
                  <a:schemeClr val="accent1">
                    <a:lumMod val="75000"/>
                  </a:schemeClr>
                </a:solidFill>
                <a:latin typeface="Tahoma" pitchFamily="34" charset="0"/>
              </a:rPr>
              <a:t>c</a:t>
            </a:r>
            <a:r>
              <a:rPr lang="ru-RU" sz="2400" dirty="0" err="1" smtClean="0">
                <a:solidFill>
                  <a:schemeClr val="accent1">
                    <a:lumMod val="75000"/>
                  </a:schemeClr>
                </a:solidFill>
                <a:latin typeface="Tahoma" pitchFamily="34" charset="0"/>
              </a:rPr>
              <a:t>айт</a:t>
            </a:r>
            <a:r>
              <a:rPr lang="ru-RU" sz="2400" dirty="0" smtClean="0">
                <a:solidFill>
                  <a:schemeClr val="accent1">
                    <a:lumMod val="75000"/>
                  </a:schemeClr>
                </a:solidFill>
                <a:latin typeface="Tahoma" pitchFamily="34" charset="0"/>
              </a:rPr>
              <a:t>:</a:t>
            </a:r>
            <a:r>
              <a:rPr lang="en-US" sz="2400" dirty="0" smtClean="0">
                <a:solidFill>
                  <a:schemeClr val="accent1">
                    <a:lumMod val="75000"/>
                  </a:schemeClr>
                </a:solidFill>
                <a:latin typeface="Tahoma" pitchFamily="34" charset="0"/>
              </a:rPr>
              <a:t> www.centeroko.ru</a:t>
            </a:r>
            <a:endParaRPr lang="ru-RU" sz="2400"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4">
            <a:hlinkClick r:id="rId4" action="ppaction://hlinksldjump"/>
          </p:cNvPr>
          <p:cNvSpPr>
            <a:spLocks noChangeArrowheads="1"/>
          </p:cNvSpPr>
          <p:nvPr/>
        </p:nvSpPr>
        <p:spPr bwMode="auto">
          <a:xfrm>
            <a:off x="142875" y="3107532"/>
            <a:ext cx="2428875" cy="1875235"/>
          </a:xfrm>
          <a:prstGeom prst="roundRect">
            <a:avLst>
              <a:gd name="adj" fmla="val 16667"/>
            </a:avLst>
          </a:prstGeom>
          <a:solidFill>
            <a:srgbClr val="99CCFF"/>
          </a:solidFill>
          <a:ln w="38100" algn="ctr">
            <a:noFill/>
            <a:round/>
            <a:headEnd/>
            <a:tailEnd type="none" w="lg" len="lg"/>
          </a:ln>
          <a:effectLst>
            <a:prstShdw prst="shdw17" dist="17961" dir="2700000">
              <a:schemeClr val="bg1"/>
            </a:prstShdw>
          </a:effectLst>
        </p:spPr>
        <p:txBody>
          <a:bodyPr lIns="18000" rIns="18000" anchor="ctr"/>
          <a:lstStyle/>
          <a:p>
            <a:pPr algn="ctr">
              <a:defRPr/>
            </a:pPr>
            <a:r>
              <a:rPr lang="ru-RU" sz="1600" b="1" dirty="0">
                <a:solidFill>
                  <a:srgbClr val="FF0000"/>
                </a:solidFill>
                <a:latin typeface="Arial Narrow" pitchFamily="34" charset="0"/>
              </a:rPr>
              <a:t>Участники проекта</a:t>
            </a:r>
            <a:r>
              <a:rPr lang="ru-RU" sz="1600" b="1" dirty="0">
                <a:solidFill>
                  <a:srgbClr val="000000"/>
                </a:solidFill>
                <a:latin typeface="Arial Narrow" pitchFamily="34" charset="0"/>
              </a:rPr>
              <a:t>: </a:t>
            </a:r>
            <a:r>
              <a:rPr lang="ru-RU" sz="1600" b="1" dirty="0">
                <a:solidFill>
                  <a:schemeClr val="accent2">
                    <a:lumMod val="75000"/>
                  </a:schemeClr>
                </a:solidFill>
                <a:latin typeface="Arial Narrow" pitchFamily="34" charset="0"/>
              </a:rPr>
              <a:t>институты РАО,</a:t>
            </a:r>
          </a:p>
          <a:p>
            <a:pPr algn="ctr">
              <a:defRPr/>
            </a:pPr>
            <a:r>
              <a:rPr lang="ru-RU" sz="1600" b="1" dirty="0">
                <a:solidFill>
                  <a:schemeClr val="accent2">
                    <a:lumMod val="75000"/>
                  </a:schemeClr>
                </a:solidFill>
                <a:latin typeface="Arial Narrow" pitchFamily="34" charset="0"/>
              </a:rPr>
              <a:t>университеты, региональные структуры ОКО,</a:t>
            </a:r>
          </a:p>
          <a:p>
            <a:pPr algn="ctr">
              <a:defRPr/>
            </a:pPr>
            <a:r>
              <a:rPr lang="ru-RU" sz="1600" b="1" dirty="0">
                <a:solidFill>
                  <a:schemeClr val="accent2">
                    <a:lumMod val="75000"/>
                  </a:schemeClr>
                </a:solidFill>
                <a:latin typeface="Arial Narrow" pitchFamily="34" charset="0"/>
              </a:rPr>
              <a:t>магистерские программы, издательства</a:t>
            </a:r>
          </a:p>
          <a:p>
            <a:pPr algn="ctr">
              <a:defRPr/>
            </a:pPr>
            <a:endParaRPr lang="en-US" b="1" dirty="0">
              <a:solidFill>
                <a:schemeClr val="accent2">
                  <a:lumMod val="75000"/>
                </a:schemeClr>
              </a:solidFill>
              <a:latin typeface="Arial Narrow" pitchFamily="34" charset="0"/>
              <a:cs typeface="Arial" charset="0"/>
            </a:endParaRPr>
          </a:p>
        </p:txBody>
      </p:sp>
      <p:sp>
        <p:nvSpPr>
          <p:cNvPr id="4099" name="AutoShape 5">
            <a:hlinkClick r:id="rId5" action="ppaction://hlinksldjump"/>
          </p:cNvPr>
          <p:cNvSpPr>
            <a:spLocks noChangeArrowheads="1"/>
          </p:cNvSpPr>
          <p:nvPr/>
        </p:nvSpPr>
        <p:spPr bwMode="auto">
          <a:xfrm>
            <a:off x="285750" y="1071563"/>
            <a:ext cx="2143125" cy="1693069"/>
          </a:xfrm>
          <a:prstGeom prst="roundRect">
            <a:avLst>
              <a:gd name="adj" fmla="val 16667"/>
            </a:avLst>
          </a:prstGeom>
          <a:solidFill>
            <a:srgbClr val="99CCFF"/>
          </a:solidFill>
          <a:ln w="38100" algn="ctr">
            <a:noFill/>
            <a:round/>
            <a:headEnd/>
            <a:tailEnd type="none" w="lg" len="lg"/>
          </a:ln>
          <a:effectLst>
            <a:prstShdw prst="shdw17" dist="17961" dir="2700000">
              <a:schemeClr val="bg1"/>
            </a:prstShdw>
          </a:effectLst>
        </p:spPr>
        <p:txBody>
          <a:bodyPr lIns="18000" rIns="18000" anchor="ctr"/>
          <a:lstStyle/>
          <a:p>
            <a:pPr algn="just">
              <a:defRPr/>
            </a:pPr>
            <a:r>
              <a:rPr lang="ru-RU" sz="1600" b="1" dirty="0">
                <a:solidFill>
                  <a:srgbClr val="FF0000"/>
                </a:solidFill>
                <a:latin typeface="Arial Narrow" pitchFamily="34" charset="0"/>
              </a:rPr>
              <a:t>Новые образовательные результаты:</a:t>
            </a:r>
          </a:p>
          <a:p>
            <a:pPr algn="just">
              <a:defRPr/>
            </a:pPr>
            <a:r>
              <a:rPr lang="ru-RU" sz="1600" b="1" dirty="0">
                <a:solidFill>
                  <a:schemeClr val="accent2">
                    <a:lumMod val="75000"/>
                  </a:schemeClr>
                </a:solidFill>
                <a:latin typeface="Arial Narrow" pitchFamily="34" charset="0"/>
                <a:cs typeface="Arial" charset="0"/>
              </a:rPr>
              <a:t>Личностные</a:t>
            </a:r>
          </a:p>
          <a:p>
            <a:pPr algn="just">
              <a:defRPr/>
            </a:pPr>
            <a:r>
              <a:rPr lang="ru-RU" sz="1600" b="1" dirty="0" err="1">
                <a:solidFill>
                  <a:schemeClr val="accent2">
                    <a:lumMod val="75000"/>
                  </a:schemeClr>
                </a:solidFill>
                <a:latin typeface="Arial Narrow" pitchFamily="34" charset="0"/>
                <a:cs typeface="Arial" charset="0"/>
              </a:rPr>
              <a:t>Метапредметные</a:t>
            </a:r>
            <a:endParaRPr lang="ru-RU" sz="1600" b="1" dirty="0">
              <a:solidFill>
                <a:schemeClr val="accent2">
                  <a:lumMod val="75000"/>
                </a:schemeClr>
              </a:solidFill>
              <a:latin typeface="Arial Narrow" pitchFamily="34" charset="0"/>
              <a:cs typeface="Arial" charset="0"/>
            </a:endParaRPr>
          </a:p>
          <a:p>
            <a:pPr algn="just">
              <a:defRPr/>
            </a:pPr>
            <a:r>
              <a:rPr lang="ru-RU" sz="1600" b="1" dirty="0">
                <a:solidFill>
                  <a:schemeClr val="accent2">
                    <a:lumMod val="75000"/>
                  </a:schemeClr>
                </a:solidFill>
                <a:latin typeface="Arial Narrow" pitchFamily="34" charset="0"/>
                <a:cs typeface="Arial" charset="0"/>
              </a:rPr>
              <a:t>Предметные</a:t>
            </a:r>
            <a:endParaRPr lang="en-US" sz="1600" b="1" dirty="0">
              <a:solidFill>
                <a:schemeClr val="accent2">
                  <a:lumMod val="75000"/>
                </a:schemeClr>
              </a:solidFill>
              <a:latin typeface="Arial Narrow" pitchFamily="34" charset="0"/>
              <a:cs typeface="Arial" charset="0"/>
            </a:endParaRPr>
          </a:p>
        </p:txBody>
      </p:sp>
      <p:sp>
        <p:nvSpPr>
          <p:cNvPr id="4100" name="AutoShape 6">
            <a:hlinkClick r:id="rId6" action="ppaction://hlinksldjump"/>
          </p:cNvPr>
          <p:cNvSpPr>
            <a:spLocks noChangeArrowheads="1"/>
          </p:cNvSpPr>
          <p:nvPr/>
        </p:nvSpPr>
        <p:spPr bwMode="auto">
          <a:xfrm>
            <a:off x="2786050" y="3429000"/>
            <a:ext cx="3357586" cy="1714500"/>
          </a:xfrm>
          <a:prstGeom prst="roundRect">
            <a:avLst>
              <a:gd name="adj" fmla="val 16667"/>
            </a:avLst>
          </a:prstGeom>
          <a:solidFill>
            <a:srgbClr val="99CCFF"/>
          </a:solidFill>
          <a:ln w="38100" algn="ctr">
            <a:noFill/>
            <a:round/>
            <a:headEnd/>
            <a:tailEnd type="none" w="lg" len="lg"/>
          </a:ln>
          <a:effectLst>
            <a:prstShdw prst="shdw17" dist="17961" dir="2700000">
              <a:schemeClr val="bg1"/>
            </a:prstShdw>
          </a:effectLst>
        </p:spPr>
        <p:txBody>
          <a:bodyPr lIns="18000" rIns="18000" anchor="ctr"/>
          <a:lstStyle/>
          <a:p>
            <a:pPr algn="ctr">
              <a:defRPr/>
            </a:pPr>
            <a:r>
              <a:rPr lang="ru-RU" sz="1600" b="1" dirty="0">
                <a:solidFill>
                  <a:srgbClr val="FF0000"/>
                </a:solidFill>
                <a:latin typeface="Arial Narrow" pitchFamily="34" charset="0"/>
              </a:rPr>
              <a:t>Формы представления результатов:</a:t>
            </a:r>
          </a:p>
          <a:p>
            <a:pPr algn="ctr">
              <a:defRPr/>
            </a:pPr>
            <a:r>
              <a:rPr lang="ru-RU" sz="1600" b="1" dirty="0">
                <a:solidFill>
                  <a:schemeClr val="accent2">
                    <a:lumMod val="75000"/>
                  </a:schemeClr>
                </a:solidFill>
                <a:latin typeface="Arial Narrow" pitchFamily="34" charset="0"/>
                <a:cs typeface="Arial" charset="0"/>
              </a:rPr>
              <a:t>по регионам, образовательным учреждениям,</a:t>
            </a:r>
          </a:p>
          <a:p>
            <a:pPr algn="ctr">
              <a:defRPr/>
            </a:pPr>
            <a:r>
              <a:rPr lang="ru-RU" sz="1600" b="1" dirty="0">
                <a:solidFill>
                  <a:schemeClr val="accent2">
                    <a:lumMod val="75000"/>
                  </a:schemeClr>
                </a:solidFill>
                <a:latin typeface="Arial Narrow" pitchFamily="34" charset="0"/>
                <a:cs typeface="Arial" charset="0"/>
              </a:rPr>
              <a:t>классам, отдельным учащимся, отдельным результатам</a:t>
            </a:r>
            <a:endParaRPr lang="en-US" sz="1600" b="1" dirty="0">
              <a:solidFill>
                <a:schemeClr val="accent2">
                  <a:lumMod val="75000"/>
                </a:schemeClr>
              </a:solidFill>
              <a:latin typeface="Arial Narrow" pitchFamily="34" charset="0"/>
              <a:cs typeface="Arial" charset="0"/>
            </a:endParaRPr>
          </a:p>
        </p:txBody>
      </p:sp>
      <p:sp>
        <p:nvSpPr>
          <p:cNvPr id="4101" name="AutoShape 7">
            <a:hlinkClick r:id="rId6" action="ppaction://hlinksldjump"/>
          </p:cNvPr>
          <p:cNvSpPr>
            <a:spLocks noChangeArrowheads="1"/>
          </p:cNvSpPr>
          <p:nvPr/>
        </p:nvSpPr>
        <p:spPr bwMode="auto">
          <a:xfrm>
            <a:off x="2500314" y="1071563"/>
            <a:ext cx="3857625" cy="2303860"/>
          </a:xfrm>
          <a:prstGeom prst="roundRect">
            <a:avLst>
              <a:gd name="adj" fmla="val 16667"/>
            </a:avLst>
          </a:prstGeom>
          <a:solidFill>
            <a:srgbClr val="99CCFF"/>
          </a:solidFill>
          <a:ln w="38100" algn="ctr">
            <a:noFill/>
            <a:round/>
            <a:headEnd/>
            <a:tailEnd type="none" w="lg" len="lg"/>
          </a:ln>
          <a:effectLst>
            <a:prstShdw prst="shdw17" dist="17961" dir="2700000">
              <a:schemeClr val="bg1"/>
            </a:prstShdw>
          </a:effectLst>
        </p:spPr>
        <p:txBody>
          <a:bodyPr lIns="18000" rIns="18000" anchor="ctr"/>
          <a:lstStyle/>
          <a:p>
            <a:pPr algn="ctr">
              <a:lnSpc>
                <a:spcPct val="80000"/>
              </a:lnSpc>
              <a:defRPr/>
            </a:pPr>
            <a:r>
              <a:rPr lang="ru-RU" sz="1600" b="1" dirty="0">
                <a:solidFill>
                  <a:srgbClr val="FF0000"/>
                </a:solidFill>
                <a:latin typeface="Arial Narrow" pitchFamily="34" charset="0"/>
              </a:rPr>
              <a:t>Инновационный инструментарий </a:t>
            </a:r>
          </a:p>
          <a:p>
            <a:pPr algn="ctr">
              <a:defRPr/>
            </a:pPr>
            <a:r>
              <a:rPr lang="ru-RU" sz="1600" b="1" dirty="0">
                <a:solidFill>
                  <a:schemeClr val="accent2">
                    <a:lumMod val="75000"/>
                  </a:schemeClr>
                </a:solidFill>
                <a:latin typeface="Arial Narrow" pitchFamily="34" charset="0"/>
              </a:rPr>
              <a:t>для оценки личностных, </a:t>
            </a:r>
            <a:r>
              <a:rPr lang="ru-RU" sz="1600" b="1" dirty="0" err="1">
                <a:solidFill>
                  <a:schemeClr val="accent2">
                    <a:lumMod val="75000"/>
                  </a:schemeClr>
                </a:solidFill>
                <a:latin typeface="Arial Narrow" pitchFamily="34" charset="0"/>
              </a:rPr>
              <a:t>метапредметных</a:t>
            </a:r>
            <a:r>
              <a:rPr lang="ru-RU" sz="1600" b="1" dirty="0">
                <a:solidFill>
                  <a:schemeClr val="accent2">
                    <a:lumMod val="75000"/>
                  </a:schemeClr>
                </a:solidFill>
                <a:latin typeface="Arial Narrow" pitchFamily="34" charset="0"/>
              </a:rPr>
              <a:t> и предметных результатов, </a:t>
            </a:r>
          </a:p>
          <a:p>
            <a:pPr algn="ctr">
              <a:defRPr/>
            </a:pPr>
            <a:r>
              <a:rPr lang="ru-RU" sz="1600" b="1" dirty="0">
                <a:solidFill>
                  <a:schemeClr val="accent2">
                    <a:lumMod val="75000"/>
                  </a:schemeClr>
                </a:solidFill>
                <a:latin typeface="Arial Narrow" pitchFamily="34" charset="0"/>
              </a:rPr>
              <a:t>для сбора контекстной информации, </a:t>
            </a:r>
          </a:p>
          <a:p>
            <a:pPr algn="ctr">
              <a:defRPr/>
            </a:pPr>
            <a:r>
              <a:rPr lang="ru-RU" sz="1600" b="1" dirty="0">
                <a:solidFill>
                  <a:schemeClr val="accent2">
                    <a:lumMod val="75000"/>
                  </a:schemeClr>
                </a:solidFill>
                <a:latin typeface="Arial Narrow" pitchFamily="34" charset="0"/>
              </a:rPr>
              <a:t>для оценки</a:t>
            </a:r>
          </a:p>
          <a:p>
            <a:pPr algn="ctr">
              <a:defRPr/>
            </a:pPr>
            <a:r>
              <a:rPr lang="ru-RU" sz="1600" b="1" dirty="0">
                <a:solidFill>
                  <a:schemeClr val="accent2">
                    <a:lumMod val="75000"/>
                  </a:schemeClr>
                </a:solidFill>
                <a:latin typeface="Arial Narrow" pitchFamily="34" charset="0"/>
              </a:rPr>
              <a:t>профессиональной компетентности учителей</a:t>
            </a:r>
          </a:p>
          <a:p>
            <a:pPr algn="ctr">
              <a:defRPr/>
            </a:pPr>
            <a:endParaRPr lang="en-US" sz="2000" b="1" dirty="0">
              <a:solidFill>
                <a:srgbClr val="000000"/>
              </a:solidFill>
              <a:latin typeface="Arial Narrow" pitchFamily="34" charset="0"/>
              <a:cs typeface="Arial" charset="0"/>
            </a:endParaRPr>
          </a:p>
        </p:txBody>
      </p:sp>
      <p:sp>
        <p:nvSpPr>
          <p:cNvPr id="4102" name="AutoShape 8">
            <a:hlinkClick r:id="rId7" action="ppaction://hlinksldjump"/>
          </p:cNvPr>
          <p:cNvSpPr>
            <a:spLocks noChangeArrowheads="1"/>
          </p:cNvSpPr>
          <p:nvPr/>
        </p:nvSpPr>
        <p:spPr bwMode="auto">
          <a:xfrm>
            <a:off x="6429388" y="1000114"/>
            <a:ext cx="2714612" cy="2411029"/>
          </a:xfrm>
          <a:prstGeom prst="roundRect">
            <a:avLst>
              <a:gd name="adj" fmla="val 16667"/>
            </a:avLst>
          </a:prstGeom>
          <a:solidFill>
            <a:srgbClr val="99CCFF"/>
          </a:solidFill>
          <a:ln w="38100" algn="ctr">
            <a:noFill/>
            <a:round/>
            <a:headEnd/>
            <a:tailEnd type="none" w="lg" len="lg"/>
          </a:ln>
          <a:effectLst>
            <a:prstShdw prst="shdw17" dist="17961" dir="2700000">
              <a:schemeClr val="bg1"/>
            </a:prstShdw>
          </a:effectLst>
        </p:spPr>
        <p:txBody>
          <a:bodyPr lIns="18000" rIns="18000" anchor="ctr"/>
          <a:lstStyle/>
          <a:p>
            <a:pPr algn="ctr">
              <a:defRPr/>
            </a:pPr>
            <a:r>
              <a:rPr lang="ru-RU" sz="1600" b="1" dirty="0">
                <a:solidFill>
                  <a:srgbClr val="FF0000"/>
                </a:solidFill>
                <a:latin typeface="Arial Narrow" pitchFamily="34" charset="0"/>
              </a:rPr>
              <a:t>Управление качеством образования: </a:t>
            </a:r>
            <a:r>
              <a:rPr lang="ru-RU" sz="1600" b="1" dirty="0">
                <a:solidFill>
                  <a:schemeClr val="accent2">
                    <a:lumMod val="75000"/>
                  </a:schemeClr>
                </a:solidFill>
                <a:latin typeface="Arial Narrow" pitchFamily="34" charset="0"/>
              </a:rPr>
              <a:t>использование результатов для информирования различных пользователей, принятия решений, индивидуальной поддержки учащихся</a:t>
            </a:r>
            <a:endParaRPr lang="en-US" sz="1600" b="1" dirty="0">
              <a:solidFill>
                <a:schemeClr val="accent2">
                  <a:lumMod val="75000"/>
                </a:schemeClr>
              </a:solidFill>
              <a:latin typeface="Arial Narrow" pitchFamily="34" charset="0"/>
              <a:cs typeface="Arial" charset="0"/>
            </a:endParaRPr>
          </a:p>
        </p:txBody>
      </p:sp>
      <p:sp>
        <p:nvSpPr>
          <p:cNvPr id="4103" name="AutoShape 9">
            <a:hlinkClick r:id="rId8" action="ppaction://hlinksldjump"/>
          </p:cNvPr>
          <p:cNvSpPr>
            <a:spLocks noChangeArrowheads="1"/>
          </p:cNvSpPr>
          <p:nvPr/>
        </p:nvSpPr>
        <p:spPr bwMode="auto">
          <a:xfrm>
            <a:off x="6143626" y="3375423"/>
            <a:ext cx="3000375" cy="1768078"/>
          </a:xfrm>
          <a:prstGeom prst="roundRect">
            <a:avLst>
              <a:gd name="adj" fmla="val 16667"/>
            </a:avLst>
          </a:prstGeom>
          <a:solidFill>
            <a:srgbClr val="99CCFF"/>
          </a:solidFill>
          <a:ln w="38100" algn="ctr">
            <a:noFill/>
            <a:round/>
            <a:headEnd/>
            <a:tailEnd type="none" w="lg" len="lg"/>
          </a:ln>
          <a:effectLst>
            <a:prstShdw prst="shdw17" dist="17961" dir="2700000">
              <a:schemeClr val="bg1"/>
            </a:prstShdw>
          </a:effectLst>
        </p:spPr>
        <p:txBody>
          <a:bodyPr lIns="18000" rIns="18000" anchor="ctr"/>
          <a:lstStyle/>
          <a:p>
            <a:pPr>
              <a:defRPr/>
            </a:pPr>
            <a:endParaRPr lang="ru-RU" b="1" dirty="0">
              <a:solidFill>
                <a:srgbClr val="FF0000"/>
              </a:solidFill>
              <a:latin typeface="Times New Roman" pitchFamily="18" charset="0"/>
            </a:endParaRPr>
          </a:p>
          <a:p>
            <a:pPr>
              <a:defRPr/>
            </a:pPr>
            <a:r>
              <a:rPr lang="ru-RU" sz="1600" b="1" dirty="0">
                <a:solidFill>
                  <a:srgbClr val="FF0000"/>
                </a:solidFill>
                <a:latin typeface="Times New Roman" pitchFamily="18" charset="0"/>
              </a:rPr>
              <a:t>Участники апробация:</a:t>
            </a:r>
            <a:endParaRPr lang="en-US" sz="1600" b="1" dirty="0">
              <a:solidFill>
                <a:srgbClr val="FF0000"/>
              </a:solidFill>
              <a:latin typeface="Times New Roman" pitchFamily="18" charset="0"/>
            </a:endParaRPr>
          </a:p>
          <a:p>
            <a:pPr>
              <a:defRPr/>
            </a:pPr>
            <a:r>
              <a:rPr lang="ru-RU" sz="1600" b="1" dirty="0">
                <a:solidFill>
                  <a:schemeClr val="accent2">
                    <a:lumMod val="75000"/>
                  </a:schemeClr>
                </a:solidFill>
                <a:latin typeface="Times New Roman" pitchFamily="18" charset="0"/>
              </a:rPr>
              <a:t>7 федеральных округов</a:t>
            </a:r>
          </a:p>
          <a:p>
            <a:pPr>
              <a:defRPr/>
            </a:pPr>
            <a:r>
              <a:rPr lang="ru-RU" sz="1600" b="1" dirty="0">
                <a:solidFill>
                  <a:schemeClr val="accent2">
                    <a:lumMod val="75000"/>
                  </a:schemeClr>
                </a:solidFill>
                <a:latin typeface="Times New Roman" pitchFamily="18" charset="0"/>
              </a:rPr>
              <a:t>33 субъекта РФ</a:t>
            </a:r>
          </a:p>
          <a:p>
            <a:pPr>
              <a:defRPr/>
            </a:pPr>
            <a:r>
              <a:rPr lang="ru-RU" sz="1600" b="1" dirty="0">
                <a:solidFill>
                  <a:schemeClr val="accent2">
                    <a:lumMod val="75000"/>
                  </a:schemeClr>
                </a:solidFill>
                <a:latin typeface="Times New Roman" pitchFamily="18" charset="0"/>
              </a:rPr>
              <a:t>Более 1000 образовательных учреждений</a:t>
            </a:r>
          </a:p>
          <a:p>
            <a:pPr>
              <a:defRPr/>
            </a:pPr>
            <a:r>
              <a:rPr lang="ru-RU" sz="1600" b="1" dirty="0">
                <a:solidFill>
                  <a:schemeClr val="accent2">
                    <a:lumMod val="75000"/>
                  </a:schemeClr>
                </a:solidFill>
                <a:latin typeface="Times New Roman" pitchFamily="18" charset="0"/>
              </a:rPr>
              <a:t>Более 70 тысяч учащихся</a:t>
            </a:r>
          </a:p>
          <a:p>
            <a:pPr>
              <a:defRPr/>
            </a:pPr>
            <a:r>
              <a:rPr lang="ru-RU" sz="1600" b="1" dirty="0">
                <a:solidFill>
                  <a:schemeClr val="bg1"/>
                </a:solidFill>
                <a:latin typeface="Times New Roman" pitchFamily="18" charset="0"/>
              </a:rPr>
              <a:t>   </a:t>
            </a:r>
          </a:p>
        </p:txBody>
      </p:sp>
      <p:sp>
        <p:nvSpPr>
          <p:cNvPr id="4104" name="Rectangle 10"/>
          <p:cNvSpPr>
            <a:spLocks noGrp="1" noChangeArrowheads="1"/>
          </p:cNvSpPr>
          <p:nvPr>
            <p:ph type="title"/>
          </p:nvPr>
        </p:nvSpPr>
        <p:spPr>
          <a:xfrm>
            <a:off x="0" y="0"/>
            <a:ext cx="9144000" cy="1214428"/>
          </a:xfrm>
        </p:spPr>
        <p:txBody>
          <a:bodyPr/>
          <a:lstStyle/>
          <a:p>
            <a:pPr algn="ctr" eaLnBrk="1" hangingPunct="1">
              <a:lnSpc>
                <a:spcPct val="80000"/>
              </a:lnSpc>
              <a:defRPr/>
            </a:pPr>
            <a:r>
              <a:rPr lang="ru-RU" sz="2800" b="1" dirty="0" smtClean="0"/>
              <a:t>Этап 2. Реализация проекта ФЦПРО по разработке инструментария и процедур оценки качества начального образования в соответствии с ФГОС (2011-2013 годы)</a:t>
            </a:r>
            <a:r>
              <a:rPr lang="ru-RU" sz="2800" dirty="0" smtClean="0"/>
              <a:t/>
            </a:r>
            <a:br>
              <a:rPr lang="ru-RU" sz="2800" dirty="0" smtClean="0"/>
            </a:br>
            <a:r>
              <a:rPr lang="ru-RU" sz="2400" dirty="0" smtClean="0">
                <a:solidFill>
                  <a:schemeClr val="accent2">
                    <a:lumMod val="75000"/>
                  </a:schemeClr>
                </a:solidFill>
              </a:rPr>
              <a:t> </a:t>
            </a:r>
          </a:p>
        </p:txBody>
      </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rtc_prezent_png\rtc_shapka.png"/>
          <p:cNvPicPr>
            <a:picLocks noChangeAspect="1" noChangeArrowheads="1"/>
          </p:cNvPicPr>
          <p:nvPr/>
        </p:nvPicPr>
        <p:blipFill>
          <a:blip r:embed="rId3" cstate="print"/>
          <a:srcRect/>
          <a:stretch>
            <a:fillRect/>
          </a:stretch>
        </p:blipFill>
        <p:spPr bwMode="auto">
          <a:xfrm>
            <a:off x="-14288" y="-20638"/>
            <a:ext cx="9158288" cy="1177926"/>
          </a:xfrm>
          <a:prstGeom prst="rect">
            <a:avLst/>
          </a:prstGeom>
          <a:noFill/>
          <a:ln w="9525">
            <a:noFill/>
            <a:miter lim="800000"/>
            <a:headEnd/>
            <a:tailEnd/>
          </a:ln>
        </p:spPr>
      </p:pic>
      <p:sp>
        <p:nvSpPr>
          <p:cNvPr id="2" name="Заголовок 1"/>
          <p:cNvSpPr>
            <a:spLocks noGrp="1"/>
          </p:cNvSpPr>
          <p:nvPr>
            <p:ph type="ctrTitle"/>
          </p:nvPr>
        </p:nvSpPr>
        <p:spPr>
          <a:xfrm>
            <a:off x="214282" y="142858"/>
            <a:ext cx="8496176" cy="1008112"/>
          </a:xfrm>
        </p:spPr>
        <p:txBody>
          <a:bodyPr/>
          <a:lstStyle/>
          <a:p>
            <a:pPr>
              <a:lnSpc>
                <a:spcPct val="80000"/>
              </a:lnSpc>
            </a:pPr>
            <a:r>
              <a:rPr lang="ru-RU" sz="2800" dirty="0" smtClean="0">
                <a:solidFill>
                  <a:schemeClr val="bg1"/>
                </a:solidFill>
              </a:rPr>
              <a:t>Этап 3. Проект «Оценка первых результатов введения ФГОС начального образования в экспериментальных школах 8 регионов России»</a:t>
            </a:r>
          </a:p>
        </p:txBody>
      </p:sp>
      <p:sp>
        <p:nvSpPr>
          <p:cNvPr id="5" name="Объект 1"/>
          <p:cNvSpPr txBox="1">
            <a:spLocks/>
          </p:cNvSpPr>
          <p:nvPr/>
        </p:nvSpPr>
        <p:spPr bwMode="auto">
          <a:xfrm>
            <a:off x="107504" y="1200150"/>
            <a:ext cx="9001000" cy="3459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tabLst>
                <a:tab pos="457200" algn="l"/>
              </a:tabLst>
            </a:pPr>
            <a:endParaRPr lang="ru-RU" sz="2400" dirty="0" smtClean="0">
              <a:solidFill>
                <a:schemeClr val="tx1"/>
              </a:solidFill>
            </a:endParaRPr>
          </a:p>
          <a:p>
            <a:pPr algn="just"/>
            <a:endParaRPr lang="ru-RU" sz="2400" dirty="0">
              <a:solidFill>
                <a:schemeClr val="tx1"/>
              </a:solidFill>
            </a:endParaRPr>
          </a:p>
        </p:txBody>
      </p:sp>
      <p:pic>
        <p:nvPicPr>
          <p:cNvPr id="6" name="Picture 2"/>
          <p:cNvPicPr>
            <a:picLocks noChangeAspect="1" noChangeArrowheads="1"/>
          </p:cNvPicPr>
          <p:nvPr/>
        </p:nvPicPr>
        <p:blipFill>
          <a:blip r:embed="rId4" cstate="print"/>
          <a:stretch>
            <a:fillRect/>
          </a:stretch>
        </p:blipFill>
        <p:spPr bwMode="auto">
          <a:xfrm>
            <a:off x="539553" y="1167594"/>
            <a:ext cx="2675125" cy="3761609"/>
          </a:xfrm>
          <a:prstGeom prst="rect">
            <a:avLst/>
          </a:prstGeom>
          <a:ln w="9525">
            <a:noFill/>
            <a:miter lim="800000"/>
            <a:headEnd/>
            <a:tailEnd/>
          </a:ln>
        </p:spPr>
        <p:style>
          <a:lnRef idx="0">
            <a:schemeClr val="accent5"/>
          </a:lnRef>
          <a:fillRef idx="3">
            <a:schemeClr val="accent5"/>
          </a:fillRef>
          <a:effectRef idx="3">
            <a:schemeClr val="accent5"/>
          </a:effectRef>
          <a:fontRef idx="minor">
            <a:schemeClr val="lt1"/>
          </a:fontRef>
        </p:style>
      </p:pic>
      <p:sp>
        <p:nvSpPr>
          <p:cNvPr id="7" name="Содержимое 2"/>
          <p:cNvSpPr txBox="1">
            <a:spLocks/>
          </p:cNvSpPr>
          <p:nvPr/>
        </p:nvSpPr>
        <p:spPr>
          <a:xfrm>
            <a:off x="3714744" y="1232288"/>
            <a:ext cx="5115502" cy="3696916"/>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fontScale="70000" lnSpcReduction="20000"/>
          </a:bodyPr>
          <a:lstStyle/>
          <a:p>
            <a:pPr marL="457200" marR="0" lvl="0" indent="-457200" algn="l" defTabSz="914400" rtl="0" eaLnBrk="1" fontAlgn="auto" latinLnBrk="0" hangingPunct="1">
              <a:lnSpc>
                <a:spcPct val="100000"/>
              </a:lnSpc>
              <a:spcBef>
                <a:spcPct val="20000"/>
              </a:spcBef>
              <a:spcAft>
                <a:spcPts val="0"/>
              </a:spcAft>
              <a:buClrTx/>
              <a:buSzTx/>
              <a:tabLst/>
              <a:defRPr/>
            </a:pPr>
            <a:r>
              <a:rPr kumimoji="0" lang="ru-RU" sz="2600" b="0" i="0" u="sng" strike="noStrike" kern="1200" cap="none" spc="0" normalizeH="0" baseline="0" noProof="0" dirty="0" smtClean="0">
                <a:ln>
                  <a:noFill/>
                </a:ln>
                <a:solidFill>
                  <a:schemeClr val="dk1"/>
                </a:solidFill>
                <a:effectLst/>
                <a:uLnTx/>
                <a:uFillTx/>
                <a:latin typeface="+mn-lt"/>
                <a:ea typeface="+mn-ea"/>
                <a:cs typeface="+mn-cs"/>
              </a:rPr>
              <a:t>Особенности проекта</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ru-RU" sz="2300" b="0" i="0" u="none" strike="noStrike" kern="1200" cap="none" spc="0" normalizeH="0" baseline="0" noProof="0" dirty="0" smtClean="0">
                <a:ln>
                  <a:noFill/>
                </a:ln>
                <a:solidFill>
                  <a:schemeClr val="dk1"/>
                </a:solidFill>
                <a:effectLst/>
                <a:uLnTx/>
                <a:uFillTx/>
                <a:latin typeface="+mn-lt"/>
                <a:ea typeface="+mn-ea"/>
                <a:cs typeface="+mn-cs"/>
              </a:rPr>
              <a:t>Комплексная оценка достижения планируемых предметных, </a:t>
            </a:r>
            <a:r>
              <a:rPr kumimoji="0" lang="ru-RU" sz="2300" b="0" i="0" u="none" strike="noStrike" kern="1200" cap="none" spc="0" normalizeH="0" baseline="0" noProof="0" dirty="0" err="1" smtClean="0">
                <a:ln>
                  <a:noFill/>
                </a:ln>
                <a:solidFill>
                  <a:schemeClr val="dk1"/>
                </a:solidFill>
                <a:effectLst/>
                <a:uLnTx/>
                <a:uFillTx/>
                <a:latin typeface="+mn-lt"/>
                <a:ea typeface="+mn-ea"/>
                <a:cs typeface="+mn-cs"/>
              </a:rPr>
              <a:t>метапредметных</a:t>
            </a:r>
            <a:r>
              <a:rPr kumimoji="0" lang="ru-RU" sz="2300" b="0" i="0" u="none" strike="noStrike" kern="1200" cap="none" spc="0" normalizeH="0" baseline="0" noProof="0" dirty="0" smtClean="0">
                <a:ln>
                  <a:noFill/>
                </a:ln>
                <a:solidFill>
                  <a:schemeClr val="dk1"/>
                </a:solidFill>
                <a:effectLst/>
                <a:uLnTx/>
                <a:uFillTx/>
                <a:latin typeface="+mn-lt"/>
                <a:ea typeface="+mn-ea"/>
                <a:cs typeface="+mn-cs"/>
              </a:rPr>
              <a:t> и личностных результатов.</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lang="ru-RU" sz="2300" dirty="0" smtClean="0"/>
              <a:t>Ориентация заданий в основном не на проверку освоения знаний и умений, а на оценку способности учащихся применять эти знания и умения в различных ситуациях, при решении учебно-познавательных и учебно-практических задач.</a:t>
            </a:r>
          </a:p>
          <a:p>
            <a:pPr marL="457200" indent="-457200">
              <a:spcBef>
                <a:spcPct val="20000"/>
              </a:spcBef>
              <a:buFont typeface="Arial" pitchFamily="34" charset="0"/>
              <a:buAutoNum type="arabicPeriod"/>
              <a:defRPr/>
            </a:pPr>
            <a:r>
              <a:rPr lang="ru-RU" sz="2300" dirty="0" smtClean="0"/>
              <a:t>Оценка динамики образовательных достижений.</a:t>
            </a:r>
          </a:p>
          <a:p>
            <a:pPr marL="457200" indent="-457200">
              <a:spcBef>
                <a:spcPct val="20000"/>
              </a:spcBef>
              <a:buFont typeface="Arial" pitchFamily="34" charset="0"/>
              <a:buAutoNum type="arabicPeriod"/>
              <a:defRPr/>
            </a:pPr>
            <a:r>
              <a:rPr lang="ru-RU" sz="2300" dirty="0" smtClean="0"/>
              <a:t>Использование стандартизированных измерительных материалов, обладающих надежными характеристиками.</a:t>
            </a:r>
          </a:p>
          <a:p>
            <a:pPr marL="457200" lvl="0" indent="-457200">
              <a:spcBef>
                <a:spcPct val="20000"/>
              </a:spcBef>
              <a:buFont typeface="Arial" pitchFamily="34" charset="0"/>
              <a:buAutoNum type="arabicPeriod"/>
              <a:defRPr/>
            </a:pPr>
            <a:r>
              <a:rPr lang="ru-RU" sz="2300" dirty="0" smtClean="0"/>
              <a:t>Ориентация полученных результатов на управление качеством образования на различных уровнях.</a:t>
            </a:r>
          </a:p>
          <a:p>
            <a:pPr marL="457200" indent="-457200">
              <a:spcBef>
                <a:spcPct val="20000"/>
              </a:spcBef>
              <a:buFont typeface="Arial" pitchFamily="34" charset="0"/>
              <a:buAutoNum type="arabicPeriod"/>
              <a:defRPr/>
            </a:pPr>
            <a:endParaRPr lang="ru-RU" sz="2300" dirty="0" smtClean="0"/>
          </a:p>
          <a:p>
            <a:pPr marL="457200" indent="-457200">
              <a:spcBef>
                <a:spcPct val="20000"/>
              </a:spcBef>
              <a:buFont typeface="Arial" pitchFamily="34" charset="0"/>
              <a:buAutoNum type="arabicPeriod"/>
              <a:defRPr/>
            </a:pPr>
            <a:endParaRPr lang="ru-RU" sz="2300" dirty="0" smtClean="0"/>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ru-RU" sz="2200" b="0" i="0" u="none" strike="noStrike" kern="1200" cap="none" spc="0" normalizeH="0" baseline="0" noProof="0" dirty="0" smtClean="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WI" val="51"/>
  <p:tag name="NBP" val="1"/>
  <p:tag name="BSN" val="51"/>
  <p:tag name="SVT" val="TRUE"/>
  <p:tag name="CVB" val="51"/>
  <p:tag name="SPT" val="FALSE"/>
  <p:tag name="CII" val="51"/>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l-Shablon2 13">
    <a:dk1>
      <a:srgbClr val="205FF6"/>
    </a:dk1>
    <a:lt1>
      <a:srgbClr val="FFFFFF"/>
    </a:lt1>
    <a:dk2>
      <a:srgbClr val="000000"/>
    </a:dk2>
    <a:lt2>
      <a:srgbClr val="808080"/>
    </a:lt2>
    <a:accent1>
      <a:srgbClr val="BBE0E3"/>
    </a:accent1>
    <a:accent2>
      <a:srgbClr val="333399"/>
    </a:accent2>
    <a:accent3>
      <a:srgbClr val="FFFFFF"/>
    </a:accent3>
    <a:accent4>
      <a:srgbClr val="1A50D2"/>
    </a:accent4>
    <a:accent5>
      <a:srgbClr val="DAEDEF"/>
    </a:accent5>
    <a:accent6>
      <a:srgbClr val="2D2D8A"/>
    </a:accent6>
    <a:hlink>
      <a:srgbClr val="009999"/>
    </a:hlink>
    <a:folHlink>
      <a:srgbClr val="99CC00"/>
    </a:folHlink>
  </a:clrScheme>
  <a:fontScheme name="pl-Shablon2">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l-Shablon2 13">
    <a:dk1>
      <a:srgbClr val="205FF6"/>
    </a:dk1>
    <a:lt1>
      <a:srgbClr val="FFFFFF"/>
    </a:lt1>
    <a:dk2>
      <a:srgbClr val="000000"/>
    </a:dk2>
    <a:lt2>
      <a:srgbClr val="808080"/>
    </a:lt2>
    <a:accent1>
      <a:srgbClr val="BBE0E3"/>
    </a:accent1>
    <a:accent2>
      <a:srgbClr val="333399"/>
    </a:accent2>
    <a:accent3>
      <a:srgbClr val="FFFFFF"/>
    </a:accent3>
    <a:accent4>
      <a:srgbClr val="1A50D2"/>
    </a:accent4>
    <a:accent5>
      <a:srgbClr val="DAEDEF"/>
    </a:accent5>
    <a:accent6>
      <a:srgbClr val="2D2D8A"/>
    </a:accent6>
    <a:hlink>
      <a:srgbClr val="009999"/>
    </a:hlink>
    <a:folHlink>
      <a:srgbClr val="99CC00"/>
    </a:folHlink>
  </a:clrScheme>
  <a:fontScheme name="pl-Shablon2">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7384</TotalTime>
  <Words>4207</Words>
  <Application>Microsoft Office PowerPoint</Application>
  <PresentationFormat>Экран (16:9)</PresentationFormat>
  <Paragraphs>1283</Paragraphs>
  <Slides>77</Slides>
  <Notes>39</Notes>
  <HiddenSlides>0</HiddenSlides>
  <MMClips>0</MMClips>
  <ScaleCrop>false</ScaleCrop>
  <HeadingPairs>
    <vt:vector size="4" baseType="variant">
      <vt:variant>
        <vt:lpstr>Тема</vt:lpstr>
      </vt:variant>
      <vt:variant>
        <vt:i4>1</vt:i4>
      </vt:variant>
      <vt:variant>
        <vt:lpstr>Заголовки слайдов</vt:lpstr>
      </vt:variant>
      <vt:variant>
        <vt:i4>77</vt:i4>
      </vt:variant>
    </vt:vector>
  </HeadingPairs>
  <TitlesOfParts>
    <vt:vector size="78" baseType="lpstr">
      <vt:lpstr>Тема Office</vt:lpstr>
      <vt:lpstr>Слайд 1</vt:lpstr>
      <vt:lpstr>Вопросы для обсуждения</vt:lpstr>
      <vt:lpstr>Федеральный государственный образовательный стандарт и его требования к образовательным результатам учащихся в начальной школе</vt:lpstr>
      <vt:lpstr>Слайд 4</vt:lpstr>
      <vt:lpstr>Система мониторинга качества образования в начальной школе</vt:lpstr>
      <vt:lpstr>Показатели мониторинга образовательных достижений учащихся в начальной школе</vt:lpstr>
      <vt:lpstr>Этап 1: Апробация инструментария и технологии мониторинга качества начального образования</vt:lpstr>
      <vt:lpstr>Этап 2. Реализация проекта ФЦПРО по разработке инструментария и процедур оценки качества начального образования в соответствии с ФГОС (2011-2013 годы)  </vt:lpstr>
      <vt:lpstr>Этап 3. Проект «Оценка первых результатов введения ФГОС начального образования в экспериментальных школах 8 регионов России»</vt:lpstr>
      <vt:lpstr>Слайд 10</vt:lpstr>
      <vt:lpstr>Почему стартовая диагностика становится ключевым элементом в системе оценки индивидуальных образовательных достижений учащихся </vt:lpstr>
      <vt:lpstr>Показатели готовности к обучению в начальной школе</vt:lpstr>
      <vt:lpstr>Оценка процесса адаптации</vt:lpstr>
      <vt:lpstr>Слайд 14</vt:lpstr>
      <vt:lpstr>Профили готовности первоклассников к обучению в школе</vt:lpstr>
      <vt:lpstr>Портрет первоклассника (1)</vt:lpstr>
      <vt:lpstr>Портрет первоклассника (2)</vt:lpstr>
      <vt:lpstr>Портрет первоклассника (3)</vt:lpstr>
      <vt:lpstr>Портрет первоклассника (4)</vt:lpstr>
      <vt:lpstr>Портрет первоклассника (5)</vt:lpstr>
      <vt:lpstr>Портрет первоклассника (6)</vt:lpstr>
      <vt:lpstr>Графический диктант</vt:lpstr>
      <vt:lpstr>Распределение обследуемых первоклассников по результатам выполнения методики  «Графический диктант»</vt:lpstr>
      <vt:lpstr>Показатели, на основе которых определяется типология готовности к обучению в школе </vt:lpstr>
      <vt:lpstr>Слайд 25</vt:lpstr>
      <vt:lpstr>Описание группы 1 (25,8% первоклассников) </vt:lpstr>
      <vt:lpstr>Описание группы 9 (8,6% первоклассников) </vt:lpstr>
      <vt:lpstr>Портрет московского первоклассника (по материалам РИА-Новости)</vt:lpstr>
      <vt:lpstr>Участие московских школьников в оценке готовности к обучению в школе </vt:lpstr>
      <vt:lpstr>Слайд 30</vt:lpstr>
      <vt:lpstr>Предлагаемый подход к оценке динамики образовательных достижений учащихся начальных классов</vt:lpstr>
      <vt:lpstr>Структура инструментария на примере математики</vt:lpstr>
      <vt:lpstr>Представление результатов учащихся</vt:lpstr>
      <vt:lpstr>Представление результатов классов</vt:lpstr>
      <vt:lpstr>Представление результатов учащегося в конце 1 и 2 классов в Т-баллах</vt:lpstr>
      <vt:lpstr>Динамика образовательных достижений и личностного развития учащегося 3-го класса </vt:lpstr>
      <vt:lpstr>Оценка отношений младших школьников к учебной деятельности</vt:lpstr>
      <vt:lpstr>Слайд 38</vt:lpstr>
      <vt:lpstr>Слайд 39</vt:lpstr>
      <vt:lpstr>Слайд 40</vt:lpstr>
      <vt:lpstr>Самооценка младших школьников </vt:lpstr>
      <vt:lpstr>Динамика самооценки младших школьников </vt:lpstr>
      <vt:lpstr>Изменение самооценки младших школьников (1)</vt:lpstr>
      <vt:lpstr>Изменение самооценки младших школьников (2) </vt:lpstr>
      <vt:lpstr>Оценка мотивации младших школьников</vt:lpstr>
      <vt:lpstr>Структура мотивации младших школьников  (выраженность мотивов, 2 и 4 классы, не ФГОС)</vt:lpstr>
      <vt:lpstr>Динамика образовательных результатов учащихся за 4 года обучения в начальной школе</vt:lpstr>
      <vt:lpstr>Предварительные выводы (отношения, самооценка, мотивация</vt:lpstr>
      <vt:lpstr>Слайд 49</vt:lpstr>
      <vt:lpstr>Слайд 50</vt:lpstr>
      <vt:lpstr>Слайд 51</vt:lpstr>
      <vt:lpstr>Слайд 52</vt:lpstr>
      <vt:lpstr>Слайд 53</vt:lpstr>
      <vt:lpstr>Освоение ФГОС по регионам. Распределение учащихся 4 класса по уровням достижения планируемых результатов по математике в соответствии с ФГОС начальной школы</vt:lpstr>
      <vt:lpstr>Результаты выполнения итоговых работ за курс начальной школы (4 класс, конец 2013/2014 учебного года)</vt:lpstr>
      <vt:lpstr>Распределение учащихся по уровням освоения планируемых результатов (4 класс, конец 2013/2014 учебного года)</vt:lpstr>
      <vt:lpstr>Распределение учащихся по уровням достижений</vt:lpstr>
      <vt:lpstr>Результаты выполнения итоговой работы по математике по уровням достижений  (4 класс, конец 2013/2014 учебного года)</vt:lpstr>
      <vt:lpstr>Профиль индивидуально-личностного развития учащегося (ФГОС, 2014 г.)</vt:lpstr>
      <vt:lpstr>Слайд 60</vt:lpstr>
      <vt:lpstr>Слайд 61</vt:lpstr>
      <vt:lpstr>Распределение отдельных классов по результатам выполнения итоговой работы по математике по всем регионам и по Тверской  области (ФГОС)</vt:lpstr>
      <vt:lpstr>Характер связи отдельных факторов, характеризующих систему образования, и образовательных достижений</vt:lpstr>
      <vt:lpstr>Важнейшие факторы, влияющие на достижение более высоких результатов:</vt:lpstr>
      <vt:lpstr>Слайд 65</vt:lpstr>
      <vt:lpstr>Слайд 66</vt:lpstr>
      <vt:lpstr>Слайд 67</vt:lpstr>
      <vt:lpstr>Слайд 68</vt:lpstr>
      <vt:lpstr>Слайд 69</vt:lpstr>
      <vt:lpstr>Слайд 70</vt:lpstr>
      <vt:lpstr>Слайд 71</vt:lpstr>
      <vt:lpstr>Слайд 72</vt:lpstr>
      <vt:lpstr>Издательство «Просвещение» Серия: «ФГОС: Оценка образовательных достижений» </vt:lpstr>
      <vt:lpstr>Серия «Итоговый контроль в начальной школе» </vt:lpstr>
      <vt:lpstr>Математика. Оценка профессиональной компетентности  учителей начальной школы </vt:lpstr>
      <vt:lpstr>Слайд 76</vt:lpstr>
      <vt:lpstr>СПАСИБО ЗА ВНИМАНИЕ!</vt:lpstr>
    </vt:vector>
  </TitlesOfParts>
  <Company>CtrlSoft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PR</dc:creator>
  <cp:lastModifiedBy>Asus</cp:lastModifiedBy>
  <cp:revision>422</cp:revision>
  <cp:lastPrinted>2012-11-08T07:08:57Z</cp:lastPrinted>
  <dcterms:created xsi:type="dcterms:W3CDTF">2011-08-25T06:09:31Z</dcterms:created>
  <dcterms:modified xsi:type="dcterms:W3CDTF">2014-10-22T03:55:37Z</dcterms:modified>
</cp:coreProperties>
</file>