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6" r:id="rId3"/>
    <p:sldId id="498" r:id="rId4"/>
    <p:sldId id="505" r:id="rId5"/>
    <p:sldId id="501" r:id="rId6"/>
    <p:sldId id="503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778" autoAdjust="0"/>
  </p:normalViewPr>
  <p:slideViewPr>
    <p:cSldViewPr snapToGrid="0">
      <p:cViewPr>
        <p:scale>
          <a:sx n="130" d="100"/>
          <a:sy n="130" d="100"/>
        </p:scale>
        <p:origin x="-1074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aoko.org/ru/events/EAOKO-2014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22224" y="207049"/>
            <a:ext cx="673009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РТЦ </a:t>
            </a:r>
            <a:r>
              <a:rPr lang="ru-RU" sz="16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ИнОбра</a:t>
            </a: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22 октября 201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4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03675" y="1372972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496" y="2084294"/>
            <a:ext cx="8999984" cy="199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>
                <a:solidFill>
                  <a:schemeClr val="bg1"/>
                </a:solidFill>
              </a:rPr>
              <a:t>Оценка качества начального образования на уровне страны и региона: инструментарий и результаты</a:t>
            </a:r>
            <a:endParaRPr kumimoji="0" lang="ru-RU" sz="28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33" y="4528666"/>
            <a:ext cx="1596876" cy="458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Изображение 18" descr="Снимок экрана 2014-03-23 в 1.10.09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15966"/>
            <a:ext cx="503555" cy="499745"/>
          </a:xfrm>
          <a:prstGeom prst="rect">
            <a:avLst/>
          </a:prstGeom>
        </p:spPr>
      </p:pic>
      <p:pic>
        <p:nvPicPr>
          <p:cNvPr id="20" name="Picture 4" descr="Институт образования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6" y="4515966"/>
            <a:ext cx="496952" cy="496952"/>
          </a:xfrm>
          <a:prstGeom prst="rect">
            <a:avLst/>
          </a:prstGeom>
          <a:noFill/>
          <a:extLst/>
        </p:spPr>
      </p:pic>
      <p:pic>
        <p:nvPicPr>
          <p:cNvPr id="22" name="Рисунок 15" descr="Описание: C:\Users\OA\Pictures\logo EAOKO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385" y="4515966"/>
            <a:ext cx="905510" cy="492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Изображение 21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97" y="4515966"/>
            <a:ext cx="1080120" cy="506601"/>
          </a:xfrm>
          <a:prstGeom prst="rect">
            <a:avLst/>
          </a:prstGeom>
        </p:spPr>
      </p:pic>
      <p:pic>
        <p:nvPicPr>
          <p:cNvPr id="2" name="Picture 2" descr="http://www.rtc-edu.ru/sites/default/files/pict/cok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92" y="4515966"/>
            <a:ext cx="1881041" cy="4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36" y="4528666"/>
            <a:ext cx="495323" cy="4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99" y="4528666"/>
            <a:ext cx="1167653" cy="4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4461" y="1321014"/>
            <a:ext cx="9064487" cy="336071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800" b="1" dirty="0" err="1">
                <a:solidFill>
                  <a:srgbClr val="FF0000"/>
                </a:solidFill>
              </a:rPr>
              <a:t>Болотов</a:t>
            </a:r>
            <a:r>
              <a:rPr lang="ru-RU" sz="2800" b="1" dirty="0">
                <a:solidFill>
                  <a:srgbClr val="FF0000"/>
                </a:solidFill>
              </a:rPr>
              <a:t> Виктор </a:t>
            </a:r>
            <a:r>
              <a:rPr lang="ru-RU" sz="2800" b="1" dirty="0" smtClean="0">
                <a:solidFill>
                  <a:srgbClr val="FF0000"/>
                </a:solidFill>
              </a:rPr>
              <a:t>Александрович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научный </a:t>
            </a:r>
            <a:r>
              <a:rPr lang="ru-RU" sz="2800" dirty="0"/>
              <a:t>руководитель Центра мониторинга качества образования Института образования НИУ ВШЭ, академик РАО, </a:t>
            </a:r>
            <a:r>
              <a:rPr lang="ru-RU" sz="2800" dirty="0" err="1"/>
              <a:t>д.п.н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ru-RU" sz="2800" b="1" dirty="0">
                <a:solidFill>
                  <a:srgbClr val="FF0000"/>
                </a:solidFill>
              </a:rPr>
              <a:t>Ковалёва Галина </a:t>
            </a:r>
            <a:r>
              <a:rPr lang="ru-RU" sz="2800" b="1" dirty="0" smtClean="0">
                <a:solidFill>
                  <a:srgbClr val="FF0000"/>
                </a:solidFill>
              </a:rPr>
              <a:t>Сергеевна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руководитель </a:t>
            </a:r>
            <a:r>
              <a:rPr lang="ru-RU" sz="2800" dirty="0"/>
              <a:t>Центра оценки качеств образования </a:t>
            </a:r>
            <a:r>
              <a:rPr lang="ru-RU" sz="2800" dirty="0" smtClean="0"/>
              <a:t>Института</a:t>
            </a:r>
            <a:r>
              <a:rPr lang="en-US" sz="2800" dirty="0" smtClean="0"/>
              <a:t> </a:t>
            </a:r>
            <a:r>
              <a:rPr lang="ru-RU" sz="2800" dirty="0" smtClean="0"/>
              <a:t>содержания </a:t>
            </a:r>
            <a:r>
              <a:rPr lang="ru-RU" sz="2800" dirty="0"/>
              <a:t>и методов обучения РАО, </a:t>
            </a:r>
            <a:r>
              <a:rPr lang="ru-RU" sz="2800" dirty="0" err="1"/>
              <a:t>к.п.н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just"/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http://www.rtc-edu.ru/public/news/391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2</a:t>
            </a:r>
            <a:r>
              <a:rPr lang="en-US" sz="2200" b="1" dirty="0" smtClean="0"/>
              <a:t>1</a:t>
            </a:r>
            <a:r>
              <a:rPr lang="ru-RU" sz="2200" b="1" dirty="0" smtClean="0"/>
              <a:t>.</a:t>
            </a:r>
            <a:r>
              <a:rPr lang="en-US" sz="2200" b="1" dirty="0" smtClean="0"/>
              <a:t>10</a:t>
            </a:r>
            <a:r>
              <a:rPr lang="ru-RU" sz="2200" b="1" dirty="0" smtClean="0"/>
              <a:t>.201</a:t>
            </a:r>
            <a:r>
              <a:rPr lang="en-US" sz="2200" b="1" dirty="0" smtClean="0"/>
              <a:t>4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649 организаци</a:t>
            </a:r>
            <a:r>
              <a:rPr lang="ru-RU" sz="2200" b="1" dirty="0"/>
              <a:t>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52 регионов РФ</a:t>
            </a:r>
            <a:r>
              <a:rPr lang="ru-RU" sz="2200" dirty="0" smtClean="0"/>
              <a:t> и  </a:t>
            </a:r>
            <a:r>
              <a:rPr lang="en-US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</a:t>
            </a:r>
            <a:r>
              <a:rPr lang="ru-RU" sz="2200" dirty="0"/>
              <a:t>Республика Армения</a:t>
            </a:r>
            <a:r>
              <a:rPr lang="ru-RU" sz="2200" dirty="0" smtClean="0"/>
              <a:t>,</a:t>
            </a:r>
            <a:r>
              <a:rPr lang="en-US" sz="2200" dirty="0" smtClean="0"/>
              <a:t> </a:t>
            </a:r>
            <a:r>
              <a:rPr lang="ru-RU" sz="2200" dirty="0" smtClean="0"/>
              <a:t>Республика Беларусь, </a:t>
            </a:r>
            <a:r>
              <a:rPr lang="ru-RU" sz="2200" dirty="0"/>
              <a:t>Республика </a:t>
            </a:r>
            <a:r>
              <a:rPr lang="ru-RU" sz="2200" dirty="0" smtClean="0"/>
              <a:t>Казахстан, Республика </a:t>
            </a:r>
            <a:r>
              <a:rPr lang="ru-RU" sz="2200" dirty="0" smtClean="0"/>
              <a:t>Кыргызстан</a:t>
            </a:r>
            <a:r>
              <a:rPr lang="en-US" sz="2200" dirty="0" smtClean="0"/>
              <a:t> </a:t>
            </a:r>
            <a:r>
              <a:rPr lang="ru-RU" sz="2200" dirty="0" smtClean="0"/>
              <a:t>и </a:t>
            </a:r>
            <a:r>
              <a:rPr lang="ru-RU" sz="2200" dirty="0" smtClean="0"/>
              <a:t>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Республика.</a:t>
            </a:r>
          </a:p>
          <a:p>
            <a:r>
              <a:rPr lang="ru-RU" sz="2200" dirty="0" smtClean="0"/>
              <a:t> </a:t>
            </a:r>
            <a:endParaRPr lang="en-US" sz="2200" dirty="0" smtClean="0"/>
          </a:p>
          <a:p>
            <a:r>
              <a:rPr lang="ru-RU" sz="2200" b="1" i="1" dirty="0" smtClean="0"/>
              <a:t>Организации</a:t>
            </a:r>
            <a:endParaRPr lang="ru-RU" sz="2200" b="1" i="1" dirty="0" smtClean="0"/>
          </a:p>
          <a:p>
            <a:r>
              <a:rPr lang="ru-RU" sz="2000" dirty="0" smtClean="0"/>
              <a:t>Региональные/муниципальные органы </a:t>
            </a:r>
            <a:r>
              <a:rPr lang="ru-RU" sz="2000" dirty="0"/>
              <a:t>управления </a:t>
            </a:r>
            <a:r>
              <a:rPr lang="ru-RU" sz="2000" dirty="0" smtClean="0"/>
              <a:t>образованием   </a:t>
            </a:r>
            <a:r>
              <a:rPr lang="ru-RU" sz="2000" dirty="0"/>
              <a:t>–  </a:t>
            </a:r>
            <a:r>
              <a:rPr lang="ru-RU" sz="2000" b="1" dirty="0" smtClean="0">
                <a:solidFill>
                  <a:srgbClr val="FF0000"/>
                </a:solidFill>
              </a:rPr>
              <a:t> 56</a:t>
            </a:r>
          </a:p>
          <a:p>
            <a:r>
              <a:rPr lang="ru-RU" sz="2000" dirty="0"/>
              <a:t>Центры оценки качества </a:t>
            </a:r>
            <a:r>
              <a:rPr lang="ru-RU" sz="2000" dirty="0" smtClean="0"/>
              <a:t>образования –  </a:t>
            </a:r>
            <a:r>
              <a:rPr lang="ru-RU" sz="2000" b="1" dirty="0" smtClean="0">
                <a:solidFill>
                  <a:srgbClr val="FF0000"/>
                </a:solidFill>
              </a:rPr>
              <a:t>32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51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Школы, информационные </a:t>
            </a:r>
            <a:r>
              <a:rPr lang="ru-RU" sz="2000" dirty="0"/>
              <a:t>и методические центры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492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Организации высшего образования – </a:t>
            </a:r>
            <a:r>
              <a:rPr lang="ru-RU" sz="2000" b="1" dirty="0" smtClean="0">
                <a:solidFill>
                  <a:srgbClr val="FF0000"/>
                </a:solidFill>
              </a:rPr>
              <a:t>12</a:t>
            </a:r>
          </a:p>
          <a:p>
            <a:r>
              <a:rPr lang="ru-RU" sz="2000" dirty="0" smtClean="0"/>
              <a:t>Другие - </a:t>
            </a:r>
            <a:r>
              <a:rPr lang="ru-RU" sz="2000" b="1" dirty="0" smtClean="0">
                <a:solidFill>
                  <a:srgbClr val="FF0000"/>
                </a:solidFill>
              </a:rPr>
              <a:t>6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5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ru-RU" sz="2600" dirty="0" smtClean="0">
                <a:latin typeface="+mn-lt"/>
              </a:rPr>
              <a:t>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ЧАТ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Ближайшие мероприятия </a:t>
            </a:r>
            <a:r>
              <a:rPr lang="ru-RU" sz="3200" dirty="0" smtClean="0">
                <a:solidFill>
                  <a:schemeClr val="bg1"/>
                </a:solidFill>
              </a:rPr>
              <a:t>РТЦ и ЕАОКО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386" y="990743"/>
            <a:ext cx="882914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endParaRPr lang="ru-RU" sz="1200" b="1" dirty="0" smtClean="0"/>
          </a:p>
          <a:p>
            <a:pPr fontAlgn="t"/>
            <a:r>
              <a:rPr lang="en-US" b="1" dirty="0" smtClean="0">
                <a:solidFill>
                  <a:srgbClr val="FF0000"/>
                </a:solidFill>
              </a:rPr>
              <a:t>28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октября 2014</a:t>
            </a:r>
          </a:p>
          <a:p>
            <a:pPr algn="just"/>
            <a:r>
              <a:rPr lang="ru-RU" b="1" dirty="0" smtClean="0"/>
              <a:t>Семинар</a:t>
            </a:r>
            <a:r>
              <a:rPr lang="en-US" b="1" dirty="0" smtClean="0"/>
              <a:t> </a:t>
            </a:r>
            <a:r>
              <a:rPr lang="ru-RU" b="1" dirty="0"/>
              <a:t>ВШЭ «</a:t>
            </a:r>
            <a:r>
              <a:rPr lang="ru-RU" b="1" dirty="0" err="1"/>
              <a:t>iPIPS</a:t>
            </a:r>
            <a:r>
              <a:rPr lang="ru-RU" b="1" dirty="0"/>
              <a:t>: Международное исследование развития детей на входе в школу и во время их первого года обучения» </a:t>
            </a:r>
            <a:r>
              <a:rPr lang="ru-RU" b="1" dirty="0" smtClean="0"/>
              <a:t>(</a:t>
            </a:r>
            <a:r>
              <a:rPr lang="ru-RU" i="1" dirty="0" smtClean="0">
                <a:solidFill>
                  <a:srgbClr val="FF0000"/>
                </a:solidFill>
              </a:rPr>
              <a:t>возможно участие в формате </a:t>
            </a:r>
            <a:r>
              <a:rPr lang="ru-RU" i="1" dirty="0" err="1" smtClean="0">
                <a:solidFill>
                  <a:srgbClr val="FF0000"/>
                </a:solidFill>
              </a:rPr>
              <a:t>вебинара</a:t>
            </a:r>
            <a:r>
              <a:rPr lang="ru-RU" b="1" dirty="0" smtClean="0"/>
              <a:t>)</a:t>
            </a:r>
            <a:endParaRPr lang="ru-RU" b="1" dirty="0"/>
          </a:p>
          <a:p>
            <a:pPr fontAlgn="t"/>
            <a:endParaRPr lang="en-US" b="1" dirty="0" smtClean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30-31 октября 2014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b="1" dirty="0"/>
              <a:t>Семинар «Интерпретация и представление результатов оценки образовательных достижений для различных групп пользователей»</a:t>
            </a:r>
          </a:p>
          <a:p>
            <a:pPr algn="just" fontAlgn="t"/>
            <a:endParaRPr lang="ru-RU" b="1" dirty="0" smtClean="0"/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7-8 ноября 2014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b="1" dirty="0"/>
              <a:t>Третья ежегодная международная конференция Евразийской Ассоциации оценки качества образования «Особенности и направления развития национальных систем оценки качества образования</a:t>
            </a:r>
            <a:r>
              <a:rPr lang="ru-RU" b="1" dirty="0" smtClean="0"/>
              <a:t>»</a:t>
            </a:r>
          </a:p>
          <a:p>
            <a:pPr algn="just"/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eaoko.org/ru/events/EAOKO-2014.html</a:t>
            </a:r>
            <a:endParaRPr lang="ru-RU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00" y="4730139"/>
            <a:ext cx="681120" cy="37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2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234</Words>
  <Application>Microsoft Office PowerPoint</Application>
  <PresentationFormat>Экран (16:9)</PresentationFormat>
  <Paragraphs>50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ВЫСТУПАЮЩИЕ</vt:lpstr>
      <vt:lpstr>МАТЕРИАЛЫ СЕМИНАРА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r</cp:lastModifiedBy>
  <cp:revision>429</cp:revision>
  <dcterms:created xsi:type="dcterms:W3CDTF">2011-08-25T06:09:31Z</dcterms:created>
  <dcterms:modified xsi:type="dcterms:W3CDTF">2014-10-21T18:39:37Z</dcterms:modified>
</cp:coreProperties>
</file>