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492" r:id="rId3"/>
    <p:sldId id="495" r:id="rId4"/>
    <p:sldId id="496" r:id="rId5"/>
    <p:sldId id="494" r:id="rId6"/>
    <p:sldId id="497" r:id="rId7"/>
    <p:sldId id="493" r:id="rId8"/>
    <p:sldId id="498" r:id="rId9"/>
    <p:sldId id="499" r:id="rId10"/>
    <p:sldId id="500" r:id="rId11"/>
    <p:sldId id="486" r:id="rId12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2778" autoAdjust="0"/>
  </p:normalViewPr>
  <p:slideViewPr>
    <p:cSldViewPr>
      <p:cViewPr>
        <p:scale>
          <a:sx n="154" d="100"/>
          <a:sy n="154" d="100"/>
        </p:scale>
        <p:origin x="-384" y="1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25.06.2014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91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6949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4499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582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230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433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186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8139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030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096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4171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239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25.06.2014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25.06.2014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25.06.2014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25.06.2014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25.06.2014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25.06.2014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25.06.2014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25.06.2014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25.06.2014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25.06.2014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25.06.2014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25.06.2014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hyperlink" Target="#sub_0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722224" y="344960"/>
            <a:ext cx="6730096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ВЕБИНАР РТЦ Института образования НИУ ВШЭ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ru-RU" sz="1200" dirty="0" smtClean="0">
                <a:solidFill>
                  <a:srgbClr val="FFFF00"/>
                </a:solidFill>
              </a:rPr>
              <a:t>26 июня 201</a:t>
            </a:r>
            <a:r>
              <a:rPr lang="en-US" sz="1200" dirty="0" smtClean="0">
                <a:solidFill>
                  <a:srgbClr val="FFFF00"/>
                </a:solidFill>
              </a:rPr>
              <a:t>4</a:t>
            </a:r>
            <a:r>
              <a:rPr lang="ru-RU" sz="1200" dirty="0" smtClean="0">
                <a:solidFill>
                  <a:srgbClr val="FFFF00"/>
                </a:solidFill>
              </a:rPr>
              <a:t> года</a:t>
            </a:r>
            <a:endParaRPr lang="ru-RU" sz="1200" i="1" dirty="0">
              <a:solidFill>
                <a:schemeClr val="bg1"/>
              </a:solidFill>
            </a:endParaRPr>
          </a:p>
        </p:txBody>
      </p:sp>
      <p:sp>
        <p:nvSpPr>
          <p:cNvPr id="20" name="Заголовок 1"/>
          <p:cNvSpPr>
            <a:spLocks noGrp="1"/>
          </p:cNvSpPr>
          <p:nvPr>
            <p:ph type="ctrTitle"/>
          </p:nvPr>
        </p:nvSpPr>
        <p:spPr>
          <a:xfrm>
            <a:off x="539552" y="1362123"/>
            <a:ext cx="8485186" cy="1872208"/>
          </a:xfrm>
        </p:spPr>
        <p:txBody>
          <a:bodyPr/>
          <a:lstStyle/>
          <a:p>
            <a:pPr algn="r"/>
            <a:r>
              <a:rPr lang="ru-RU" sz="2800" b="1" dirty="0">
                <a:solidFill>
                  <a:schemeClr val="bg1"/>
                </a:solidFill>
              </a:rPr>
              <a:t>Формирование независимой системы оценки качества образования в среднем 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>
                <a:solidFill>
                  <a:schemeClr val="bg1"/>
                </a:solidFill>
              </a:rPr>
              <a:t>профессиональном образовании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8"/>
          <p:cNvSpPr>
            <a:spLocks noChangeArrowheads="1"/>
          </p:cNvSpPr>
          <p:nvPr/>
        </p:nvSpPr>
        <p:spPr bwMode="auto">
          <a:xfrm>
            <a:off x="2987825" y="3363838"/>
            <a:ext cx="5936650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r">
              <a:lnSpc>
                <a:spcPct val="90000"/>
              </a:lnSpc>
            </a:pPr>
            <a:r>
              <a:rPr lang="ru-RU" sz="2400" b="1" dirty="0" smtClean="0">
                <a:solidFill>
                  <a:schemeClr val="bg1"/>
                </a:solidFill>
              </a:rPr>
              <a:t>Дудырев Федор Феликсович</a:t>
            </a:r>
          </a:p>
          <a:p>
            <a:pPr marL="457200" indent="-457200" algn="r">
              <a:lnSpc>
                <a:spcPct val="90000"/>
              </a:lnSpc>
            </a:pPr>
            <a:r>
              <a:rPr lang="ru-RU" sz="2000" dirty="0" smtClean="0">
                <a:solidFill>
                  <a:schemeClr val="bg1"/>
                </a:solidFill>
              </a:rPr>
              <a:t>Гл. эксперт Института образования НИУ «Высшая школа экономики»</a:t>
            </a:r>
          </a:p>
        </p:txBody>
      </p:sp>
      <p:pic>
        <p:nvPicPr>
          <p:cNvPr id="1026" name="Picture 2" descr="Национальный исследовательский университет «Высшая школа экономики»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2" y="267494"/>
            <a:ext cx="696482" cy="573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109330" y="4236885"/>
            <a:ext cx="8890654" cy="8410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19" descr="C:\Documents and Settings\ntyurina\Desktop\Рейтинги\лого\social_nav_logotype-0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81654" y="4341199"/>
            <a:ext cx="1937055" cy="65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087" y="4341199"/>
            <a:ext cx="1237518" cy="679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4" descr="Институт образования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045" y="4316666"/>
            <a:ext cx="703576" cy="70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Рисунок 23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550" y="4330391"/>
            <a:ext cx="1827909" cy="65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Изображение 2" descr="Снимок экрана 2014-03-23 в 1.10.09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62" y="4310591"/>
            <a:ext cx="693477" cy="687550"/>
          </a:xfrm>
          <a:prstGeom prst="rect">
            <a:avLst/>
          </a:prstGeom>
        </p:spPr>
      </p:pic>
      <p:pic>
        <p:nvPicPr>
          <p:cNvPr id="26" name="Изображение 6" descr="Снимок экрана 2014-06-14 в 12.33.36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4310592"/>
            <a:ext cx="621967" cy="693623"/>
          </a:xfrm>
          <a:prstGeom prst="rect">
            <a:avLst/>
          </a:prstGeom>
        </p:spPr>
      </p:pic>
      <p:pic>
        <p:nvPicPr>
          <p:cNvPr id="27" name="Picture 2" descr="C:\Users\rgorbovskiy\Desktop\a_a9098246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042" y="4338286"/>
            <a:ext cx="681956" cy="681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r>
              <a:rPr lang="ru-RU" sz="2000" b="1" u="sng" dirty="0" smtClean="0"/>
              <a:t/>
            </a:r>
            <a:br>
              <a:rPr lang="ru-RU" sz="2000" b="1" u="sng" dirty="0" smtClean="0"/>
            </a:br>
            <a:r>
              <a:rPr lang="ru-RU" sz="2400" b="1" dirty="0" smtClean="0">
                <a:solidFill>
                  <a:schemeClr val="bg1"/>
                </a:solidFill>
              </a:rPr>
              <a:t>Независимая оценка качества в СПО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954" y="1092844"/>
            <a:ext cx="9071992" cy="4158699"/>
          </a:xfrm>
          <a:prstGeom prst="rect">
            <a:avLst/>
          </a:prstGeom>
        </p:spPr>
        <p:txBody>
          <a:bodyPr/>
          <a:lstStyle/>
          <a:p>
            <a:pPr algn="just"/>
            <a:endParaRPr lang="ru-RU" sz="2000" b="1" dirty="0" smtClean="0">
              <a:solidFill>
                <a:srgbClr val="0070C0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0070C0"/>
                </a:solidFill>
              </a:rPr>
              <a:t>Цели и организационные формы оценки: </a:t>
            </a:r>
            <a:r>
              <a:rPr lang="ru-RU" sz="2000" dirty="0" err="1" smtClean="0">
                <a:solidFill>
                  <a:srgbClr val="0070C0"/>
                </a:solidFill>
              </a:rPr>
              <a:t>клиентоориентированность</a:t>
            </a:r>
            <a:r>
              <a:rPr lang="ru-RU" sz="2000" dirty="0" smtClean="0">
                <a:solidFill>
                  <a:srgbClr val="0070C0"/>
                </a:solidFill>
              </a:rPr>
              <a:t>, учет </a:t>
            </a:r>
            <a:r>
              <a:rPr lang="ru-RU" sz="2000" b="1" dirty="0" smtClean="0">
                <a:solidFill>
                  <a:srgbClr val="0070C0"/>
                </a:solidFill>
              </a:rPr>
              <a:t>разных</a:t>
            </a:r>
            <a:r>
              <a:rPr lang="ru-RU" sz="2000" dirty="0" smtClean="0">
                <a:solidFill>
                  <a:srgbClr val="0070C0"/>
                </a:solidFill>
              </a:rPr>
              <a:t> целевых аудиторий</a:t>
            </a:r>
          </a:p>
          <a:p>
            <a:pPr algn="just"/>
            <a:endParaRPr lang="ru-RU" sz="2000" dirty="0" smtClean="0">
              <a:solidFill>
                <a:srgbClr val="0070C0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0070C0"/>
                </a:solidFill>
              </a:rPr>
              <a:t>Объекты: </a:t>
            </a:r>
            <a:r>
              <a:rPr lang="ru-RU" sz="2000" dirty="0" smtClean="0">
                <a:solidFill>
                  <a:srgbClr val="0070C0"/>
                </a:solidFill>
              </a:rPr>
              <a:t>от региональных систем профобразования – до отдельного студента</a:t>
            </a:r>
          </a:p>
          <a:p>
            <a:pPr algn="just"/>
            <a:endParaRPr lang="ru-RU" sz="2000" dirty="0">
              <a:solidFill>
                <a:srgbClr val="0070C0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0070C0"/>
                </a:solidFill>
              </a:rPr>
              <a:t>Инструментарий: </a:t>
            </a:r>
            <a:r>
              <a:rPr lang="ru-RU" sz="2000" dirty="0" smtClean="0">
                <a:solidFill>
                  <a:srgbClr val="0070C0"/>
                </a:solidFill>
              </a:rPr>
              <a:t>разработка критериев и показателей, </a:t>
            </a:r>
            <a:r>
              <a:rPr lang="ru-RU" sz="2000" b="1" dirty="0" smtClean="0">
                <a:solidFill>
                  <a:srgbClr val="0070C0"/>
                </a:solidFill>
              </a:rPr>
              <a:t>отражающих особенности профобразования </a:t>
            </a:r>
            <a:r>
              <a:rPr lang="ru-RU" sz="2000" dirty="0" smtClean="0">
                <a:solidFill>
                  <a:srgbClr val="0070C0"/>
                </a:solidFill>
              </a:rPr>
              <a:t>(квалификационный рост студентов и выпускников)</a:t>
            </a:r>
          </a:p>
          <a:p>
            <a:pPr algn="just"/>
            <a:endParaRPr lang="ru-RU" sz="2000" b="1" dirty="0">
              <a:solidFill>
                <a:srgbClr val="0070C0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0070C0"/>
                </a:solidFill>
              </a:rPr>
              <a:t>Инфраструктурные решения: </a:t>
            </a:r>
            <a:r>
              <a:rPr lang="ru-RU" sz="2000" dirty="0" smtClean="0">
                <a:solidFill>
                  <a:srgbClr val="0070C0"/>
                </a:solidFill>
              </a:rPr>
              <a:t>множественность субъектов, прозрачная финансовая основа</a:t>
            </a:r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000" kern="0" dirty="0">
              <a:latin typeface="+mn-lt"/>
              <a:cs typeface="+mn-cs"/>
            </a:endParaRPr>
          </a:p>
        </p:txBody>
      </p:sp>
      <p:pic>
        <p:nvPicPr>
          <p:cNvPr id="7" name="Изображение 6" descr="Снимок экрана 2014-03-23 в 1.10.09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4731990"/>
            <a:ext cx="363144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86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2" y="158750"/>
            <a:ext cx="8208143" cy="82867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sp>
        <p:nvSpPr>
          <p:cNvPr id="5125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1" y="4299942"/>
            <a:ext cx="8661715" cy="8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4505208"/>
            <a:ext cx="1960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rtc.i</a:t>
            </a:r>
            <a:r>
              <a:rPr lang="en-US" dirty="0">
                <a:solidFill>
                  <a:srgbClr val="0070C0"/>
                </a:solidFill>
              </a:rPr>
              <a:t>o</a:t>
            </a:r>
            <a:r>
              <a:rPr lang="en-US" dirty="0" smtClean="0">
                <a:solidFill>
                  <a:srgbClr val="0070C0"/>
                </a:solidFill>
              </a:rPr>
              <a:t>e@gmail.com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9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-20538"/>
            <a:ext cx="8496176" cy="828675"/>
          </a:xfrm>
        </p:spPr>
        <p:txBody>
          <a:bodyPr/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>
                <a:solidFill>
                  <a:schemeClr val="bg1"/>
                </a:solidFill>
              </a:rPr>
              <a:t>Указ Президента РФ №597 от 7 мая 2012 г.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«О мероприятиях по реализации государственной социальной политики»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954" y="1200856"/>
            <a:ext cx="9071992" cy="3819166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sz="2400" dirty="0" smtClean="0">
                <a:solidFill>
                  <a:srgbClr val="0070C0"/>
                </a:solidFill>
              </a:rPr>
              <a:t>В целях дальнейшего совершенствования государственной социальной политики постановляю: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solidFill>
                  <a:srgbClr val="0070C0"/>
                </a:solidFill>
              </a:rPr>
              <a:t>Правительству Российской Федерации:</a:t>
            </a:r>
          </a:p>
          <a:p>
            <a:pPr marL="457200" indent="-457200" algn="just"/>
            <a:r>
              <a:rPr lang="ru-RU" sz="2400" dirty="0" smtClean="0">
                <a:solidFill>
                  <a:srgbClr val="0070C0"/>
                </a:solidFill>
              </a:rPr>
              <a:t>	к) совместно с общественными организациями до 1 апреля 2013 г. обеспечить формирование независимой системы оценки качества работы организаций, оказывающих социальные услуги, включая</a:t>
            </a:r>
            <a:r>
              <a:rPr lang="ru-RU" sz="2400" b="1" dirty="0" smtClean="0">
                <a:solidFill>
                  <a:srgbClr val="0070C0"/>
                </a:solidFill>
              </a:rPr>
              <a:t> определение критериев эффективности </a:t>
            </a:r>
            <a:r>
              <a:rPr lang="ru-RU" sz="2400" dirty="0" smtClean="0">
                <a:solidFill>
                  <a:srgbClr val="0070C0"/>
                </a:solidFill>
              </a:rPr>
              <a:t>работы таких организаций и введение </a:t>
            </a:r>
            <a:r>
              <a:rPr lang="ru-RU" sz="2400" b="1" dirty="0" smtClean="0">
                <a:solidFill>
                  <a:srgbClr val="0070C0"/>
                </a:solidFill>
              </a:rPr>
              <a:t>публичных рейтингов </a:t>
            </a:r>
            <a:r>
              <a:rPr lang="ru-RU" sz="2400" dirty="0" smtClean="0">
                <a:solidFill>
                  <a:srgbClr val="0070C0"/>
                </a:solidFill>
              </a:rPr>
              <a:t>их </a:t>
            </a:r>
            <a:r>
              <a:rPr lang="ru-RU" sz="2400" dirty="0" smtClean="0">
                <a:solidFill>
                  <a:srgbClr val="0070C0"/>
                </a:solidFill>
              </a:rPr>
              <a:t>деятельности</a:t>
            </a:r>
            <a:endParaRPr lang="en-US" sz="2000" dirty="0">
              <a:solidFill>
                <a:srgbClr val="FF0000"/>
              </a:solidFill>
            </a:endParaRPr>
          </a:p>
          <a:p>
            <a:pPr marL="457200" indent="-457200" algn="just"/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000" kern="0" dirty="0">
              <a:latin typeface="+mn-lt"/>
              <a:cs typeface="+mn-cs"/>
            </a:endParaRPr>
          </a:p>
        </p:txBody>
      </p:sp>
      <p:pic>
        <p:nvPicPr>
          <p:cNvPr id="7" name="Изображение 6" descr="Снимок экрана 2014-03-23 в 1.10.09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4731990"/>
            <a:ext cx="363144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6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chemeClr val="bg1"/>
                </a:solidFill>
              </a:rPr>
              <a:t>"О формировании независимой системы оценки качества работы организаций, оказывающих социальные услуги"</a:t>
            </a:r>
            <a:r>
              <a:rPr lang="ru-RU" sz="1800" dirty="0" smtClean="0">
                <a:solidFill>
                  <a:schemeClr val="bg1"/>
                </a:solidFill>
              </a:rPr>
              <a:t> (пост.  Правительства РФ от 30 марта 2013 г. N 286 г.).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954" y="1092844"/>
            <a:ext cx="9071992" cy="4158699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Правила формирования независимой системы оценки качества работы организаций, оказывающих социальные услуги:</a:t>
            </a:r>
          </a:p>
          <a:p>
            <a:pPr algn="just"/>
            <a:endParaRPr lang="ru-RU" sz="2000" dirty="0" smtClean="0">
              <a:solidFill>
                <a:srgbClr val="0070C0"/>
              </a:solidFill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</a:rPr>
              <a:t>Независимая система оценки качества работы организаций включает в себя:</a:t>
            </a:r>
          </a:p>
          <a:p>
            <a:pPr algn="just"/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>а) обеспечение полной, актуальной и достоверной информацией о порядке предоставления организацией социальных услуг, в том числе в электронной форме;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>б) формирование результатов оценки качества работы организаций и рейтингов их деятельности.</a:t>
            </a:r>
          </a:p>
          <a:p>
            <a:pPr algn="just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000" kern="0" dirty="0">
              <a:latin typeface="+mn-lt"/>
              <a:cs typeface="+mn-cs"/>
            </a:endParaRPr>
          </a:p>
        </p:txBody>
      </p:sp>
      <p:pic>
        <p:nvPicPr>
          <p:cNvPr id="7" name="Изображение 6" descr="Снимок экрана 2014-03-23 в 1.10.09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4731990"/>
            <a:ext cx="363144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6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chemeClr val="bg1"/>
                </a:solidFill>
              </a:rPr>
              <a:t>"О формировании независимой системы оценки качества работы организаций, оказывающих социальные услуги"</a:t>
            </a:r>
            <a:r>
              <a:rPr lang="ru-RU" sz="1800" dirty="0" smtClean="0">
                <a:solidFill>
                  <a:schemeClr val="bg1"/>
                </a:solidFill>
              </a:rPr>
              <a:t> (пост.  Правительства РФ от 30 марта 2013 г. N 286 г.).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954" y="1092844"/>
            <a:ext cx="9071992" cy="4158699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Общественные Советы:</a:t>
            </a:r>
          </a:p>
          <a:p>
            <a:pPr algn="just"/>
            <a:r>
              <a:rPr lang="ru-RU" sz="2000" dirty="0" smtClean="0">
                <a:solidFill>
                  <a:srgbClr val="0070C0"/>
                </a:solidFill>
              </a:rPr>
              <a:t>- формирование перечня организаций для проведения оценки качества их работы;</a:t>
            </a:r>
          </a:p>
          <a:p>
            <a:pPr algn="just"/>
            <a:r>
              <a:rPr lang="ru-RU" sz="2000" dirty="0" smtClean="0">
                <a:solidFill>
                  <a:srgbClr val="0070C0"/>
                </a:solidFill>
              </a:rPr>
              <a:t> - определение критериев эффективности работы организаций:</a:t>
            </a:r>
          </a:p>
          <a:p>
            <a:pPr algn="just"/>
            <a:r>
              <a:rPr lang="ru-RU" sz="2000" dirty="0" smtClean="0">
                <a:solidFill>
                  <a:srgbClr val="0070C0"/>
                </a:solidFill>
              </a:rPr>
              <a:t>	- открытость и доступность информации</a:t>
            </a:r>
          </a:p>
          <a:p>
            <a:pPr algn="just"/>
            <a:r>
              <a:rPr lang="ru-RU" sz="2000" dirty="0" smtClean="0">
                <a:solidFill>
                  <a:srgbClr val="0070C0"/>
                </a:solidFill>
              </a:rPr>
              <a:t>	- комфортность условий и доступность получения услуг</a:t>
            </a:r>
          </a:p>
          <a:p>
            <a:pPr algn="just"/>
            <a:r>
              <a:rPr lang="ru-RU" sz="2000" dirty="0" smtClean="0">
                <a:solidFill>
                  <a:srgbClr val="0070C0"/>
                </a:solidFill>
              </a:rPr>
              <a:t>	- время ожидания</a:t>
            </a:r>
          </a:p>
          <a:p>
            <a:pPr algn="just"/>
            <a:r>
              <a:rPr lang="ru-RU" sz="2000" dirty="0" smtClean="0">
                <a:solidFill>
                  <a:srgbClr val="0070C0"/>
                </a:solidFill>
              </a:rPr>
              <a:t>	- персонал (вежливость, компетентность и т.д.)</a:t>
            </a:r>
          </a:p>
          <a:p>
            <a:pPr algn="just"/>
            <a:r>
              <a:rPr lang="ru-RU" sz="2000" dirty="0" smtClean="0">
                <a:solidFill>
                  <a:srgbClr val="0070C0"/>
                </a:solidFill>
              </a:rPr>
              <a:t>	- качество услуги (удовлетворенность потребителей)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solidFill>
                  <a:srgbClr val="0070C0"/>
                </a:solidFill>
              </a:rPr>
              <a:t>установление порядка оценки качества работы организаций;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solidFill>
                  <a:srgbClr val="0070C0"/>
                </a:solidFill>
              </a:rPr>
              <a:t> выявление, обобщение и анализ общественного мнения, рейтинги;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solidFill>
                  <a:srgbClr val="0070C0"/>
                </a:solidFill>
              </a:rPr>
              <a:t> формирование предложений об улучшении качества </a:t>
            </a:r>
            <a:r>
              <a:rPr lang="ru-RU" sz="2000" dirty="0" smtClean="0">
                <a:solidFill>
                  <a:srgbClr val="0070C0"/>
                </a:solidFill>
              </a:rPr>
              <a:t>работы</a:t>
            </a:r>
            <a:r>
              <a:rPr lang="en-US" sz="2000" dirty="0">
                <a:solidFill>
                  <a:srgbClr val="0070C0"/>
                </a:solidFill>
              </a:rPr>
              <a:t>.</a:t>
            </a:r>
            <a:endParaRPr lang="ru-RU" sz="2000" dirty="0" smtClean="0">
              <a:solidFill>
                <a:srgbClr val="0070C0"/>
              </a:solidFill>
            </a:endParaRPr>
          </a:p>
          <a:p>
            <a:pPr algn="just"/>
            <a:endParaRPr lang="ru-RU" sz="2000" dirty="0" smtClean="0">
              <a:solidFill>
                <a:srgbClr val="0070C0"/>
              </a:solidFill>
            </a:endParaRPr>
          </a:p>
          <a:p>
            <a:pPr algn="just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000" kern="0" dirty="0">
              <a:latin typeface="+mn-lt"/>
              <a:cs typeface="+mn-cs"/>
            </a:endParaRPr>
          </a:p>
        </p:txBody>
      </p:sp>
      <p:pic>
        <p:nvPicPr>
          <p:cNvPr id="7" name="Изображение 6" descr="Снимок экрана 2014-03-23 в 1.10.09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4731990"/>
            <a:ext cx="363144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6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Методические рекомендации по проведению независимой системы 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оценки качества работы образовательных организаций (14 октября 2013г.) </a:t>
            </a:r>
            <a:endParaRPr lang="ru-RU" sz="2000" dirty="0" smtClean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954" y="1092844"/>
            <a:ext cx="9071992" cy="4158699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sz="2000" dirty="0" smtClean="0"/>
              <a:t>	</a:t>
            </a:r>
            <a:r>
              <a:rPr lang="ru-RU" sz="2000" dirty="0" smtClean="0">
                <a:solidFill>
                  <a:srgbClr val="0070C0"/>
                </a:solidFill>
              </a:rPr>
              <a:t>Методические рекомендации разработаны</a:t>
            </a:r>
            <a:r>
              <a:rPr lang="ru-RU" sz="2000" baseline="30000" dirty="0" smtClean="0">
                <a:solidFill>
                  <a:srgbClr val="0070C0"/>
                </a:solidFill>
              </a:rPr>
              <a:t> </a:t>
            </a:r>
            <a:r>
              <a:rPr lang="ru-RU" sz="2000" dirty="0" smtClean="0">
                <a:solidFill>
                  <a:srgbClr val="0070C0"/>
                </a:solidFill>
              </a:rPr>
              <a:t>для органов исполнительной власти субъектов РФ, осуществляющих управление в сфере образования </a:t>
            </a:r>
          </a:p>
          <a:p>
            <a:pPr algn="just"/>
            <a:r>
              <a:rPr lang="ru-RU" sz="2000" dirty="0" smtClean="0">
                <a:solidFill>
                  <a:srgbClr val="0070C0"/>
                </a:solidFill>
              </a:rPr>
              <a:t>	</a:t>
            </a:r>
            <a:r>
              <a:rPr lang="ru-RU" sz="2000" b="1" dirty="0" smtClean="0">
                <a:solidFill>
                  <a:srgbClr val="0070C0"/>
                </a:solidFill>
              </a:rPr>
              <a:t>Направления независимой оценки:</a:t>
            </a:r>
          </a:p>
          <a:p>
            <a:pPr algn="just">
              <a:buFontTx/>
              <a:buChar char="-"/>
            </a:pPr>
            <a:r>
              <a:rPr lang="ru-RU" sz="2000" b="1" dirty="0" smtClean="0">
                <a:solidFill>
                  <a:srgbClr val="0070C0"/>
                </a:solidFill>
              </a:rPr>
              <a:t>привлечение</a:t>
            </a:r>
            <a:r>
              <a:rPr lang="ru-RU" sz="2000" dirty="0" smtClean="0">
                <a:solidFill>
                  <a:srgbClr val="0070C0"/>
                </a:solidFill>
              </a:rPr>
              <a:t> к оценке качества образования общественных и общественно-профессиональных организаций, негосударственных, автономных некоммерческих организаций, отдельных физических лиц (эксперты) и т.д.;</a:t>
            </a:r>
          </a:p>
          <a:p>
            <a:pPr algn="just">
              <a:buFontTx/>
              <a:buChar char="-"/>
            </a:pPr>
            <a:r>
              <a:rPr lang="ru-RU" sz="2000" b="1" dirty="0" smtClean="0">
                <a:solidFill>
                  <a:srgbClr val="0070C0"/>
                </a:solidFill>
              </a:rPr>
              <a:t>координация</a:t>
            </a:r>
            <a:r>
              <a:rPr lang="ru-RU" sz="2000" dirty="0" smtClean="0">
                <a:solidFill>
                  <a:srgbClr val="0070C0"/>
                </a:solidFill>
              </a:rPr>
              <a:t> действий ведомств, негосударственных структур, общественных, общественно-профессиональных организаций по повышению качества условий образовательного процесса;</a:t>
            </a:r>
          </a:p>
          <a:p>
            <a:pPr algn="just">
              <a:buFontTx/>
              <a:buChar char="-"/>
            </a:pPr>
            <a:r>
              <a:rPr lang="ru-RU" sz="2000" b="1" dirty="0" smtClean="0">
                <a:solidFill>
                  <a:srgbClr val="0070C0"/>
                </a:solidFill>
              </a:rPr>
              <a:t>совершенствование содержания и способов организации </a:t>
            </a:r>
            <a:r>
              <a:rPr lang="ru-RU" sz="2000" dirty="0" smtClean="0">
                <a:solidFill>
                  <a:srgbClr val="0070C0"/>
                </a:solidFill>
              </a:rPr>
              <a:t>образовательного процесса, обеспечение соответствия ФГОС;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solidFill>
                  <a:srgbClr val="0070C0"/>
                </a:solidFill>
              </a:rPr>
              <a:t>мероприятия по </a:t>
            </a:r>
            <a:r>
              <a:rPr lang="ru-RU" sz="2000" b="1" dirty="0" smtClean="0">
                <a:solidFill>
                  <a:srgbClr val="0070C0"/>
                </a:solidFill>
              </a:rPr>
              <a:t>повышению эффективности, качества и доступности </a:t>
            </a:r>
            <a:r>
              <a:rPr lang="ru-RU" sz="2000" dirty="0" smtClean="0">
                <a:solidFill>
                  <a:srgbClr val="0070C0"/>
                </a:solidFill>
              </a:rPr>
              <a:t>образовательных услуг </a:t>
            </a:r>
          </a:p>
          <a:p>
            <a:pPr algn="just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000" kern="0" dirty="0">
              <a:latin typeface="+mn-lt"/>
              <a:cs typeface="+mn-cs"/>
            </a:endParaRPr>
          </a:p>
        </p:txBody>
      </p:sp>
      <p:pic>
        <p:nvPicPr>
          <p:cNvPr id="7" name="Изображение 6" descr="Снимок экрана 2014-03-23 в 1.10.09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4731990"/>
            <a:ext cx="363144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6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Методические рекомендации по проведению независимой системы 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оценки качества работы образовательных организаций (14 октября 2013г.) </a:t>
            </a:r>
            <a:endParaRPr lang="ru-RU" sz="2000" dirty="0" smtClean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954" y="1092844"/>
            <a:ext cx="9071992" cy="4158699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sz="2000" dirty="0" smtClean="0">
                <a:solidFill>
                  <a:srgbClr val="0070C0"/>
                </a:solidFill>
              </a:rPr>
              <a:t>	</a:t>
            </a:r>
            <a:r>
              <a:rPr lang="ru-RU" sz="2000" b="1" dirty="0" smtClean="0">
                <a:solidFill>
                  <a:srgbClr val="0070C0"/>
                </a:solidFill>
              </a:rPr>
              <a:t>Объекты независимой оценки качества образования: </a:t>
            </a:r>
            <a:endParaRPr lang="ru-RU" sz="2000" dirty="0" smtClean="0">
              <a:solidFill>
                <a:srgbClr val="0070C0"/>
              </a:solidFill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</a:rPr>
              <a:t>-образовательные программы, реализуемые образовательными организациями; </a:t>
            </a:r>
          </a:p>
          <a:p>
            <a:pPr algn="just"/>
            <a:r>
              <a:rPr lang="ru-RU" sz="2400" dirty="0" smtClean="0">
                <a:solidFill>
                  <a:srgbClr val="0070C0"/>
                </a:solidFill>
              </a:rPr>
              <a:t>- условия реализации образовательного процесса, сайты образовательных организаций и др.; </a:t>
            </a:r>
          </a:p>
          <a:p>
            <a:pPr algn="just"/>
            <a:r>
              <a:rPr lang="ru-RU" sz="2400" dirty="0" smtClean="0">
                <a:solidFill>
                  <a:srgbClr val="0070C0"/>
                </a:solidFill>
              </a:rPr>
              <a:t>- результаты освоения обучающимися образовательных программ; </a:t>
            </a:r>
          </a:p>
          <a:p>
            <a:pPr algn="just"/>
            <a:r>
              <a:rPr lang="ru-RU" sz="2400" dirty="0" smtClean="0">
                <a:solidFill>
                  <a:srgbClr val="0070C0"/>
                </a:solidFill>
              </a:rPr>
              <a:t>- деятельность органов исполнительной власти субъектов Российской Федерации, осуществляющих управление образованием, органов местного самоуправления в части организации текущего функционирования и развития образов. </a:t>
            </a:r>
          </a:p>
          <a:p>
            <a:pPr algn="just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000" kern="0" dirty="0">
              <a:latin typeface="+mn-lt"/>
              <a:cs typeface="+mn-cs"/>
            </a:endParaRPr>
          </a:p>
        </p:txBody>
      </p:sp>
      <p:pic>
        <p:nvPicPr>
          <p:cNvPr id="7" name="Изображение 6" descr="Снимок экрана 2014-03-23 в 1.10.09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4731990"/>
            <a:ext cx="363144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6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Инструменты независимой оценки: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954" y="1092844"/>
            <a:ext cx="9071992" cy="4158699"/>
          </a:xfrm>
          <a:prstGeom prst="rect">
            <a:avLst/>
          </a:prstGeom>
        </p:spPr>
        <p:txBody>
          <a:bodyPr/>
          <a:lstStyle/>
          <a:p>
            <a:pPr algn="just"/>
            <a:endParaRPr lang="ru-RU" sz="2000" dirty="0" smtClean="0"/>
          </a:p>
          <a:p>
            <a:pPr algn="just">
              <a:buFontTx/>
              <a:buChar char="-"/>
            </a:pPr>
            <a:r>
              <a:rPr lang="ru-RU" sz="2000" b="1" dirty="0" smtClean="0">
                <a:solidFill>
                  <a:srgbClr val="0070C0"/>
                </a:solidFill>
              </a:rPr>
              <a:t>рейтинги: </a:t>
            </a:r>
            <a:r>
              <a:rPr lang="ru-RU" sz="2000" dirty="0" smtClean="0">
                <a:solidFill>
                  <a:srgbClr val="0070C0"/>
                </a:solidFill>
              </a:rPr>
              <a:t>доступность первичных данных, прозрачность используемых методов и индикаторов, связь с показателями качества, соответствие запросам целевой аудитории; 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публичные доклады и другие открытые данные: </a:t>
            </a:r>
            <a:r>
              <a:rPr lang="ru-RU" sz="2000" dirty="0" smtClean="0">
                <a:solidFill>
                  <a:srgbClr val="0070C0"/>
                </a:solidFill>
              </a:rPr>
              <a:t>параметры представления информации уточняются в соответствии с ожиданиями и запросами граждан – потребителей образовательных услуг, представителей заинтересованных структур (бизнес, общественные объединения, профессиональные объединения и ассоциации); 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</a:p>
          <a:p>
            <a:pPr algn="just"/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измерительные материалы: на основе </a:t>
            </a:r>
            <a:r>
              <a:rPr lang="ru-RU" sz="2000" dirty="0" smtClean="0">
                <a:solidFill>
                  <a:srgbClr val="0070C0"/>
                </a:solidFill>
              </a:rPr>
              <a:t>требований соответствующих ФГОС (</a:t>
            </a:r>
            <a:r>
              <a:rPr lang="ru-RU" sz="2000" dirty="0" err="1" smtClean="0">
                <a:solidFill>
                  <a:srgbClr val="0070C0"/>
                </a:solidFill>
              </a:rPr>
              <a:t>профстандартов</a:t>
            </a:r>
            <a:r>
              <a:rPr lang="ru-RU" sz="2000" dirty="0" smtClean="0">
                <a:solidFill>
                  <a:srgbClr val="0070C0"/>
                </a:solidFill>
              </a:rPr>
              <a:t>) к результатам освоения образовательных программ, международных сопоставительных исследований результатов образования, требований заказчика. </a:t>
            </a:r>
          </a:p>
          <a:p>
            <a:pPr algn="just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000" kern="0" dirty="0">
              <a:latin typeface="+mn-lt"/>
              <a:cs typeface="+mn-cs"/>
            </a:endParaRPr>
          </a:p>
        </p:txBody>
      </p:sp>
      <p:pic>
        <p:nvPicPr>
          <p:cNvPr id="7" name="Изображение 6" descr="Снимок экрана 2014-03-23 в 1.10.09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4731990"/>
            <a:ext cx="363144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6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r>
              <a:rPr lang="ru-RU" sz="2000" b="1" u="sng" dirty="0" smtClean="0"/>
              <a:t/>
            </a:r>
            <a:br>
              <a:rPr lang="ru-RU" sz="2000" b="1" u="sng" dirty="0" smtClean="0"/>
            </a:br>
            <a:r>
              <a:rPr lang="ru-RU" sz="2000" b="1" dirty="0" smtClean="0">
                <a:solidFill>
                  <a:schemeClr val="bg1"/>
                </a:solidFill>
              </a:rPr>
              <a:t>Порядок </a:t>
            </a:r>
            <a:r>
              <a:rPr lang="ru-RU" sz="2000" b="1" dirty="0">
                <a:solidFill>
                  <a:schemeClr val="bg1"/>
                </a:solidFill>
              </a:rPr>
              <a:t>проведения </a:t>
            </a:r>
            <a:r>
              <a:rPr lang="ru-RU" sz="2000" b="1" dirty="0" err="1">
                <a:solidFill>
                  <a:schemeClr val="bg1"/>
                </a:solidFill>
              </a:rPr>
              <a:t>самообследования</a:t>
            </a:r>
            <a:r>
              <a:rPr lang="ru-RU" sz="2000" b="1" dirty="0">
                <a:solidFill>
                  <a:schemeClr val="bg1"/>
                </a:solidFill>
              </a:rPr>
              <a:t> образовательной организацией</a:t>
            </a:r>
            <a:br>
              <a:rPr lang="ru-RU" sz="2000" b="1" dirty="0">
                <a:solidFill>
                  <a:schemeClr val="bg1"/>
                </a:solidFill>
              </a:rPr>
            </a:br>
            <a:r>
              <a:rPr lang="ru-RU" sz="2000" b="1" dirty="0">
                <a:solidFill>
                  <a:schemeClr val="bg1"/>
                </a:solidFill>
              </a:rPr>
              <a:t>(утв. </a:t>
            </a:r>
            <a:r>
              <a:rPr lang="ru-RU" sz="2000" b="1" dirty="0">
                <a:solidFill>
                  <a:schemeClr val="bg1"/>
                </a:solidFill>
                <a:hlinkClick r:id="rId4" action="ppaction://hlinkfile"/>
              </a:rPr>
              <a:t>приказом</a:t>
            </a:r>
            <a:r>
              <a:rPr lang="ru-RU" sz="2000" b="1" dirty="0">
                <a:solidFill>
                  <a:schemeClr val="bg1"/>
                </a:solidFill>
              </a:rPr>
              <a:t> Министерства образования и науки РФ от 14 июня 2013 г. N 462)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954" y="1092844"/>
            <a:ext cx="9071992" cy="4158699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sz="2000" b="1" dirty="0" smtClean="0">
                <a:solidFill>
                  <a:srgbClr val="0070C0"/>
                </a:solidFill>
              </a:rPr>
              <a:t>Цели </a:t>
            </a:r>
            <a:r>
              <a:rPr lang="ru-RU" sz="2000" b="1" dirty="0">
                <a:solidFill>
                  <a:srgbClr val="0070C0"/>
                </a:solidFill>
              </a:rPr>
              <a:t>проведения </a:t>
            </a:r>
            <a:r>
              <a:rPr lang="ru-RU" sz="2000" b="1" dirty="0" err="1" smtClean="0">
                <a:solidFill>
                  <a:srgbClr val="0070C0"/>
                </a:solidFill>
              </a:rPr>
              <a:t>самообследования</a:t>
            </a:r>
            <a:r>
              <a:rPr lang="ru-RU" sz="2000" b="1" dirty="0" smtClean="0">
                <a:solidFill>
                  <a:srgbClr val="0070C0"/>
                </a:solidFill>
              </a:rPr>
              <a:t>: </a:t>
            </a:r>
          </a:p>
          <a:p>
            <a:pPr algn="just"/>
            <a:r>
              <a:rPr lang="ru-RU" sz="2000" dirty="0">
                <a:solidFill>
                  <a:srgbClr val="0070C0"/>
                </a:solidFill>
              </a:rPr>
              <a:t>-</a:t>
            </a:r>
            <a:r>
              <a:rPr lang="ru-RU" sz="2000" dirty="0" smtClean="0">
                <a:solidFill>
                  <a:srgbClr val="0070C0"/>
                </a:solidFill>
              </a:rPr>
              <a:t>обеспечение </a:t>
            </a:r>
            <a:r>
              <a:rPr lang="ru-RU" sz="2000" dirty="0">
                <a:solidFill>
                  <a:srgbClr val="0070C0"/>
                </a:solidFill>
              </a:rPr>
              <a:t>доступности и открытости информации о деятельности </a:t>
            </a:r>
            <a:r>
              <a:rPr lang="ru-RU" sz="2000" dirty="0" smtClean="0">
                <a:solidFill>
                  <a:srgbClr val="0070C0"/>
                </a:solidFill>
              </a:rPr>
              <a:t>организации, подготовка </a:t>
            </a:r>
            <a:r>
              <a:rPr lang="ru-RU" sz="2000" dirty="0">
                <a:solidFill>
                  <a:srgbClr val="0070C0"/>
                </a:solidFill>
              </a:rPr>
              <a:t>отчета о результатах </a:t>
            </a:r>
            <a:r>
              <a:rPr lang="ru-RU" sz="2000" dirty="0" err="1" smtClean="0">
                <a:solidFill>
                  <a:srgbClr val="0070C0"/>
                </a:solidFill>
              </a:rPr>
              <a:t>самообследования</a:t>
            </a:r>
            <a:endParaRPr lang="ru-RU" sz="2000" dirty="0" smtClean="0">
              <a:solidFill>
                <a:srgbClr val="0070C0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0070C0"/>
                </a:solidFill>
              </a:rPr>
              <a:t>Оценка: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srgbClr val="0070C0"/>
                </a:solidFill>
              </a:rPr>
              <a:t>образовательной </a:t>
            </a:r>
            <a:r>
              <a:rPr lang="ru-RU" sz="2000" dirty="0">
                <a:solidFill>
                  <a:srgbClr val="0070C0"/>
                </a:solidFill>
              </a:rPr>
              <a:t>деятельности, </a:t>
            </a:r>
            <a:r>
              <a:rPr lang="ru-RU" sz="2000" dirty="0" smtClean="0">
                <a:solidFill>
                  <a:srgbClr val="0070C0"/>
                </a:solidFill>
              </a:rPr>
              <a:t>системы </a:t>
            </a:r>
            <a:r>
              <a:rPr lang="ru-RU" sz="2000" dirty="0">
                <a:solidFill>
                  <a:srgbClr val="0070C0"/>
                </a:solidFill>
              </a:rPr>
              <a:t>управления </a:t>
            </a:r>
            <a:r>
              <a:rPr lang="ru-RU" sz="2000" dirty="0" smtClean="0">
                <a:solidFill>
                  <a:srgbClr val="0070C0"/>
                </a:solidFill>
              </a:rPr>
              <a:t>организации 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srgbClr val="0070C0"/>
                </a:solidFill>
              </a:rPr>
              <a:t>содержания </a:t>
            </a:r>
            <a:r>
              <a:rPr lang="ru-RU" sz="2000" dirty="0">
                <a:solidFill>
                  <a:srgbClr val="0070C0"/>
                </a:solidFill>
              </a:rPr>
              <a:t>и качества подготовки </a:t>
            </a:r>
            <a:r>
              <a:rPr lang="ru-RU" sz="2000" dirty="0" smtClean="0">
                <a:solidFill>
                  <a:srgbClr val="0070C0"/>
                </a:solidFill>
              </a:rPr>
              <a:t>обучающихся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srgbClr val="0070C0"/>
                </a:solidFill>
              </a:rPr>
              <a:t>организации </a:t>
            </a:r>
            <a:r>
              <a:rPr lang="ru-RU" sz="2000" dirty="0">
                <a:solidFill>
                  <a:srgbClr val="0070C0"/>
                </a:solidFill>
              </a:rPr>
              <a:t>учебного процесса, </a:t>
            </a:r>
            <a:r>
              <a:rPr lang="ru-RU" sz="2000" b="1" dirty="0">
                <a:solidFill>
                  <a:srgbClr val="0070C0"/>
                </a:solidFill>
              </a:rPr>
              <a:t>востребованности </a:t>
            </a:r>
            <a:r>
              <a:rPr lang="ru-RU" sz="2000" b="1" dirty="0" smtClean="0">
                <a:solidFill>
                  <a:srgbClr val="0070C0"/>
                </a:solidFill>
              </a:rPr>
              <a:t>выпускников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srgbClr val="0070C0"/>
                </a:solidFill>
              </a:rPr>
              <a:t>качества </a:t>
            </a:r>
            <a:r>
              <a:rPr lang="ru-RU" sz="2000" dirty="0">
                <a:solidFill>
                  <a:srgbClr val="0070C0"/>
                </a:solidFill>
              </a:rPr>
              <a:t>кадрового, учебно-методического, библиотечно-информационного обеспечения, материально-технической </a:t>
            </a:r>
            <a:r>
              <a:rPr lang="ru-RU" sz="2000" dirty="0" smtClean="0">
                <a:solidFill>
                  <a:srgbClr val="0070C0"/>
                </a:solidFill>
              </a:rPr>
              <a:t>базы 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srgbClr val="0070C0"/>
                </a:solidFill>
              </a:rPr>
              <a:t>функционирования </a:t>
            </a:r>
            <a:r>
              <a:rPr lang="ru-RU" sz="2000" dirty="0">
                <a:solidFill>
                  <a:srgbClr val="0070C0"/>
                </a:solidFill>
              </a:rPr>
              <a:t>внутренней системы оценки качества образования, а также анализ показателей деятельности организации</a:t>
            </a:r>
            <a:endParaRPr lang="ru-RU" sz="2000" dirty="0" smtClean="0">
              <a:solidFill>
                <a:srgbClr val="0070C0"/>
              </a:solidFill>
            </a:endParaRPr>
          </a:p>
          <a:p>
            <a:pPr algn="just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000" kern="0" dirty="0">
              <a:latin typeface="+mn-lt"/>
              <a:cs typeface="+mn-cs"/>
            </a:endParaRPr>
          </a:p>
        </p:txBody>
      </p:sp>
      <p:pic>
        <p:nvPicPr>
          <p:cNvPr id="7" name="Изображение 6" descr="Снимок экрана 2014-03-23 в 1.10.09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4731990"/>
            <a:ext cx="363144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6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954" y="123478"/>
            <a:ext cx="9071992" cy="828675"/>
          </a:xfrm>
        </p:spPr>
        <p:txBody>
          <a:bodyPr/>
          <a:lstStyle/>
          <a:p>
            <a:r>
              <a:rPr lang="ru-RU" sz="2000" b="1" u="sng" dirty="0" smtClean="0"/>
              <a:t/>
            </a:r>
            <a:br>
              <a:rPr lang="ru-RU" sz="2000" b="1" u="sng" dirty="0" smtClean="0"/>
            </a:br>
            <a:r>
              <a:rPr lang="ru-RU" sz="2000" b="1" dirty="0" smtClean="0">
                <a:solidFill>
                  <a:schemeClr val="bg1"/>
                </a:solidFill>
              </a:rPr>
              <a:t>Порядок </a:t>
            </a:r>
            <a:r>
              <a:rPr lang="ru-RU" sz="2000" b="1" dirty="0">
                <a:solidFill>
                  <a:schemeClr val="bg1"/>
                </a:solidFill>
              </a:rPr>
              <a:t>проведения </a:t>
            </a:r>
            <a:r>
              <a:rPr lang="ru-RU" sz="2000" b="1" dirty="0" err="1">
                <a:solidFill>
                  <a:schemeClr val="bg1"/>
                </a:solidFill>
              </a:rPr>
              <a:t>самообследования</a:t>
            </a:r>
            <a:r>
              <a:rPr lang="ru-RU" sz="2000" b="1" dirty="0">
                <a:solidFill>
                  <a:schemeClr val="bg1"/>
                </a:solidFill>
              </a:rPr>
              <a:t> образовательной организацией</a:t>
            </a:r>
            <a:br>
              <a:rPr lang="ru-RU" sz="2000" b="1" dirty="0">
                <a:solidFill>
                  <a:schemeClr val="bg1"/>
                </a:solidFill>
              </a:rPr>
            </a:br>
            <a:r>
              <a:rPr lang="ru-RU" sz="2000" b="1" dirty="0">
                <a:solidFill>
                  <a:schemeClr val="bg1"/>
                </a:solidFill>
              </a:rPr>
              <a:t>(утв. </a:t>
            </a:r>
            <a:r>
              <a:rPr lang="ru-RU" sz="2000" b="1" dirty="0" smtClean="0">
                <a:solidFill>
                  <a:schemeClr val="bg1"/>
                </a:solidFill>
              </a:rPr>
              <a:t>приказом </a:t>
            </a:r>
            <a:r>
              <a:rPr lang="ru-RU" sz="2000" b="1" dirty="0">
                <a:solidFill>
                  <a:schemeClr val="bg1"/>
                </a:solidFill>
              </a:rPr>
              <a:t>Министерства образования и науки РФ от 14 июня 2013 г. N 462)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954" y="1092844"/>
            <a:ext cx="9071992" cy="4158699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sz="2000" b="1" dirty="0" smtClean="0">
                <a:solidFill>
                  <a:srgbClr val="0070C0"/>
                </a:solidFill>
              </a:rPr>
              <a:t>Цели </a:t>
            </a:r>
            <a:r>
              <a:rPr lang="ru-RU" sz="2000" b="1" dirty="0">
                <a:solidFill>
                  <a:srgbClr val="0070C0"/>
                </a:solidFill>
              </a:rPr>
              <a:t>проведения </a:t>
            </a:r>
            <a:r>
              <a:rPr lang="ru-RU" sz="2000" b="1" dirty="0" err="1" smtClean="0">
                <a:solidFill>
                  <a:srgbClr val="0070C0"/>
                </a:solidFill>
              </a:rPr>
              <a:t>самообследования</a:t>
            </a:r>
            <a:r>
              <a:rPr lang="ru-RU" sz="2000" b="1" dirty="0" smtClean="0">
                <a:solidFill>
                  <a:srgbClr val="0070C0"/>
                </a:solidFill>
              </a:rPr>
              <a:t>: </a:t>
            </a:r>
          </a:p>
          <a:p>
            <a:pPr algn="just"/>
            <a:r>
              <a:rPr lang="ru-RU" sz="2000" dirty="0">
                <a:solidFill>
                  <a:srgbClr val="0070C0"/>
                </a:solidFill>
              </a:rPr>
              <a:t>-</a:t>
            </a:r>
            <a:r>
              <a:rPr lang="ru-RU" sz="2000" dirty="0" smtClean="0">
                <a:solidFill>
                  <a:srgbClr val="0070C0"/>
                </a:solidFill>
              </a:rPr>
              <a:t>обеспечение </a:t>
            </a:r>
            <a:r>
              <a:rPr lang="ru-RU" sz="2000" dirty="0">
                <a:solidFill>
                  <a:srgbClr val="0070C0"/>
                </a:solidFill>
              </a:rPr>
              <a:t>доступности и открытости информации о деятельности </a:t>
            </a:r>
            <a:r>
              <a:rPr lang="ru-RU" sz="2000" dirty="0" smtClean="0">
                <a:solidFill>
                  <a:srgbClr val="0070C0"/>
                </a:solidFill>
              </a:rPr>
              <a:t>организации, подготовка </a:t>
            </a:r>
            <a:r>
              <a:rPr lang="ru-RU" sz="2000" dirty="0">
                <a:solidFill>
                  <a:srgbClr val="0070C0"/>
                </a:solidFill>
              </a:rPr>
              <a:t>отчета о результатах </a:t>
            </a:r>
            <a:r>
              <a:rPr lang="ru-RU" sz="2000" dirty="0" err="1" smtClean="0">
                <a:solidFill>
                  <a:srgbClr val="0070C0"/>
                </a:solidFill>
              </a:rPr>
              <a:t>самообследования</a:t>
            </a:r>
            <a:endParaRPr lang="ru-RU" sz="2000" dirty="0" smtClean="0">
              <a:solidFill>
                <a:srgbClr val="0070C0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0070C0"/>
                </a:solidFill>
              </a:rPr>
              <a:t>Оценка: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srgbClr val="0070C0"/>
                </a:solidFill>
              </a:rPr>
              <a:t>образовательной </a:t>
            </a:r>
            <a:r>
              <a:rPr lang="ru-RU" sz="2000" dirty="0">
                <a:solidFill>
                  <a:srgbClr val="0070C0"/>
                </a:solidFill>
              </a:rPr>
              <a:t>деятельности, </a:t>
            </a:r>
            <a:r>
              <a:rPr lang="ru-RU" sz="2000" dirty="0" smtClean="0">
                <a:solidFill>
                  <a:srgbClr val="0070C0"/>
                </a:solidFill>
              </a:rPr>
              <a:t>системы </a:t>
            </a:r>
            <a:r>
              <a:rPr lang="ru-RU" sz="2000" dirty="0">
                <a:solidFill>
                  <a:srgbClr val="0070C0"/>
                </a:solidFill>
              </a:rPr>
              <a:t>управления </a:t>
            </a:r>
            <a:r>
              <a:rPr lang="ru-RU" sz="2000" dirty="0" smtClean="0">
                <a:solidFill>
                  <a:srgbClr val="0070C0"/>
                </a:solidFill>
              </a:rPr>
              <a:t>организации 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srgbClr val="0070C0"/>
                </a:solidFill>
              </a:rPr>
              <a:t>содержания </a:t>
            </a:r>
            <a:r>
              <a:rPr lang="ru-RU" sz="2000" dirty="0">
                <a:solidFill>
                  <a:srgbClr val="0070C0"/>
                </a:solidFill>
              </a:rPr>
              <a:t>и </a:t>
            </a:r>
            <a:r>
              <a:rPr lang="ru-RU" sz="2000" b="1" dirty="0">
                <a:solidFill>
                  <a:srgbClr val="0070C0"/>
                </a:solidFill>
              </a:rPr>
              <a:t>качества подготовки </a:t>
            </a:r>
            <a:r>
              <a:rPr lang="ru-RU" sz="2000" b="1" dirty="0" smtClean="0">
                <a:solidFill>
                  <a:srgbClr val="0070C0"/>
                </a:solidFill>
              </a:rPr>
              <a:t>обучающихся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srgbClr val="0070C0"/>
                </a:solidFill>
              </a:rPr>
              <a:t>организации </a:t>
            </a:r>
            <a:r>
              <a:rPr lang="ru-RU" sz="2000" dirty="0">
                <a:solidFill>
                  <a:srgbClr val="0070C0"/>
                </a:solidFill>
              </a:rPr>
              <a:t>учебного процесса, </a:t>
            </a:r>
            <a:r>
              <a:rPr lang="ru-RU" sz="2000" b="1" dirty="0">
                <a:solidFill>
                  <a:srgbClr val="0070C0"/>
                </a:solidFill>
              </a:rPr>
              <a:t>востребованности </a:t>
            </a:r>
            <a:r>
              <a:rPr lang="ru-RU" sz="2000" b="1" dirty="0" smtClean="0">
                <a:solidFill>
                  <a:srgbClr val="0070C0"/>
                </a:solidFill>
              </a:rPr>
              <a:t>выпускников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srgbClr val="0070C0"/>
                </a:solidFill>
              </a:rPr>
              <a:t>качества </a:t>
            </a:r>
            <a:r>
              <a:rPr lang="ru-RU" sz="2000" dirty="0">
                <a:solidFill>
                  <a:srgbClr val="0070C0"/>
                </a:solidFill>
              </a:rPr>
              <a:t>кадрового, учебно-методического, библиотечно-информационного обеспечения, материально-технической </a:t>
            </a:r>
            <a:r>
              <a:rPr lang="ru-RU" sz="2000" dirty="0" smtClean="0">
                <a:solidFill>
                  <a:srgbClr val="0070C0"/>
                </a:solidFill>
              </a:rPr>
              <a:t>базы 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srgbClr val="0070C0"/>
                </a:solidFill>
              </a:rPr>
              <a:t>функционирования </a:t>
            </a:r>
            <a:r>
              <a:rPr lang="ru-RU" sz="2000" dirty="0">
                <a:solidFill>
                  <a:srgbClr val="0070C0"/>
                </a:solidFill>
              </a:rPr>
              <a:t>внутренней системы оценки качества образования, а также анализ показателей деятельности организации</a:t>
            </a:r>
            <a:endParaRPr lang="ru-RU" sz="2000" dirty="0" smtClean="0">
              <a:solidFill>
                <a:srgbClr val="0070C0"/>
              </a:solidFill>
            </a:endParaRPr>
          </a:p>
          <a:p>
            <a:pPr algn="just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000" kern="0" dirty="0">
              <a:latin typeface="+mn-lt"/>
              <a:cs typeface="+mn-cs"/>
            </a:endParaRPr>
          </a:p>
        </p:txBody>
      </p:sp>
      <p:pic>
        <p:nvPicPr>
          <p:cNvPr id="7" name="Изображение 6" descr="Снимок экрана 2014-03-23 в 1.10.09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4731990"/>
            <a:ext cx="363144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12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7289</TotalTime>
  <Words>383</Words>
  <Application>Microsoft Office PowerPoint</Application>
  <PresentationFormat>Экран (16:9)</PresentationFormat>
  <Paragraphs>106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Формирование независимой системы оценки качества образования в среднем  профессиональном образовании </vt:lpstr>
      <vt:lpstr>  Указ Президента РФ №597 от 7 мая 2012 г. «О мероприятиях по реализации государственной социальной политики»  </vt:lpstr>
      <vt:lpstr> "О формировании независимой системы оценки качества работы организаций, оказывающих социальные услуги" (пост.  Правительства РФ от 30 марта 2013 г. N 286 г.).  </vt:lpstr>
      <vt:lpstr> "О формировании независимой системы оценки качества работы организаций, оказывающих социальные услуги" (пост.  Правительства РФ от 30 марта 2013 г. N 286 г.).  </vt:lpstr>
      <vt:lpstr>Методические рекомендации по проведению независимой системы  оценки качества работы образовательных организаций (14 октября 2013г.) </vt:lpstr>
      <vt:lpstr>Методические рекомендации по проведению независимой системы  оценки качества работы образовательных организаций (14 октября 2013г.) </vt:lpstr>
      <vt:lpstr>Инструменты независимой оценки:</vt:lpstr>
      <vt:lpstr> Порядок проведения самообследования образовательной организацией (утв. приказом Министерства образования и науки РФ от 14 июня 2013 г. N 462) </vt:lpstr>
      <vt:lpstr> Порядок проведения самообследования образовательной организацией (утв. приказом Министерства образования и науки РФ от 14 июня 2013 г. N 462) </vt:lpstr>
      <vt:lpstr> Независимая оценка качества в СПО </vt:lpstr>
      <vt:lpstr>СПАСИБО ЗА ВНИМАНИЕ!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Пользователь Windows</cp:lastModifiedBy>
  <cp:revision>291</cp:revision>
  <dcterms:created xsi:type="dcterms:W3CDTF">2011-08-25T06:09:31Z</dcterms:created>
  <dcterms:modified xsi:type="dcterms:W3CDTF">2014-06-25T12:56:47Z</dcterms:modified>
</cp:coreProperties>
</file>