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8" r:id="rId2"/>
    <p:sldId id="363" r:id="rId3"/>
    <p:sldId id="420" r:id="rId4"/>
    <p:sldId id="386" r:id="rId5"/>
    <p:sldId id="421" r:id="rId6"/>
    <p:sldId id="38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391" r:id="rId29"/>
    <p:sldId id="422" r:id="rId30"/>
    <p:sldId id="388" r:id="rId31"/>
    <p:sldId id="424" r:id="rId32"/>
    <p:sldId id="390" r:id="rId33"/>
    <p:sldId id="425" r:id="rId34"/>
    <p:sldId id="416" r:id="rId35"/>
    <p:sldId id="448" r:id="rId36"/>
    <p:sldId id="447" r:id="rId37"/>
    <p:sldId id="341" r:id="rId38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9" autoAdjust="0"/>
    <p:restoredTop sz="94676" autoAdjust="0"/>
  </p:normalViewPr>
  <p:slideViewPr>
    <p:cSldViewPr>
      <p:cViewPr>
        <p:scale>
          <a:sx n="80" d="100"/>
          <a:sy n="80" d="100"/>
        </p:scale>
        <p:origin x="-1614" y="-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4399C-07CA-4067-AE48-97A4F85F191D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22767B-49D6-4F4A-90F0-6E9BB780BDB2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Ведомственная (внутренняя)</a:t>
          </a:r>
          <a:endParaRPr lang="ru-RU" b="1" dirty="0">
            <a:solidFill>
              <a:srgbClr val="0070C0"/>
            </a:solidFill>
          </a:endParaRPr>
        </a:p>
      </dgm:t>
    </dgm:pt>
    <dgm:pt modelId="{63E95E76-5498-4274-8C36-2DA59B57E8A4}" type="parTrans" cxnId="{5CDC7DFD-7338-4EA5-BC19-D75DC5607339}">
      <dgm:prSet/>
      <dgm:spPr/>
      <dgm:t>
        <a:bodyPr/>
        <a:lstStyle/>
        <a:p>
          <a:endParaRPr lang="ru-RU"/>
        </a:p>
      </dgm:t>
    </dgm:pt>
    <dgm:pt modelId="{F5814F15-0EB9-4A7F-A891-61DC363F1428}" type="sibTrans" cxnId="{5CDC7DFD-7338-4EA5-BC19-D75DC5607339}">
      <dgm:prSet/>
      <dgm:spPr/>
      <dgm:t>
        <a:bodyPr/>
        <a:lstStyle/>
        <a:p>
          <a:endParaRPr lang="ru-RU"/>
        </a:p>
      </dgm:t>
    </dgm:pt>
    <dgm:pt modelId="{10D80A59-A81C-4006-9280-30B2EB505456}">
      <dgm:prSet phldrT="[Текст]" phldr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2DACBDD2-E7C2-4B0A-B562-2C0961725CFC}" type="parTrans" cxnId="{A57C7E78-41D5-4723-8A0F-D3FF399DAE3A}">
      <dgm:prSet/>
      <dgm:spPr/>
      <dgm:t>
        <a:bodyPr/>
        <a:lstStyle/>
        <a:p>
          <a:endParaRPr lang="ru-RU"/>
        </a:p>
      </dgm:t>
    </dgm:pt>
    <dgm:pt modelId="{406C1D82-DBAD-4EEA-BB0A-4EE89784DEF0}" type="sibTrans" cxnId="{A57C7E78-41D5-4723-8A0F-D3FF399DAE3A}">
      <dgm:prSet/>
      <dgm:spPr/>
      <dgm:t>
        <a:bodyPr/>
        <a:lstStyle/>
        <a:p>
          <a:endParaRPr lang="ru-RU"/>
        </a:p>
      </dgm:t>
    </dgm:pt>
    <dgm:pt modelId="{7B8F4289-29A9-4EBA-A788-E8E7D2361301}">
      <dgm:prSet phldrT="[Текст]" phldr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5C35DF9E-22B2-40F9-903A-26536A301B5C}" type="parTrans" cxnId="{B4E76A64-96B6-40DC-9578-F6C9A1C96578}">
      <dgm:prSet/>
      <dgm:spPr/>
      <dgm:t>
        <a:bodyPr/>
        <a:lstStyle/>
        <a:p>
          <a:endParaRPr lang="ru-RU"/>
        </a:p>
      </dgm:t>
    </dgm:pt>
    <dgm:pt modelId="{CB90F864-7373-4DB6-9C30-11EB1A505088}" type="sibTrans" cxnId="{B4E76A64-96B6-40DC-9578-F6C9A1C96578}">
      <dgm:prSet/>
      <dgm:spPr/>
      <dgm:t>
        <a:bodyPr/>
        <a:lstStyle/>
        <a:p>
          <a:endParaRPr lang="ru-RU"/>
        </a:p>
      </dgm:t>
    </dgm:pt>
    <dgm:pt modelId="{0AB528F8-B240-4374-8B93-0E2406DEA5C6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Независимая (внешняя)</a:t>
          </a:r>
        </a:p>
      </dgm:t>
    </dgm:pt>
    <dgm:pt modelId="{2D27E576-6FD1-494A-BCA3-B0FF51F0618F}" type="parTrans" cxnId="{79F4A8E6-FF57-4C94-9D70-5C3FEF3E786C}">
      <dgm:prSet/>
      <dgm:spPr/>
      <dgm:t>
        <a:bodyPr/>
        <a:lstStyle/>
        <a:p>
          <a:endParaRPr lang="ru-RU"/>
        </a:p>
      </dgm:t>
    </dgm:pt>
    <dgm:pt modelId="{1DB4D60C-7EB0-48E0-BD49-411FEB432D59}" type="sibTrans" cxnId="{79F4A8E6-FF57-4C94-9D70-5C3FEF3E786C}">
      <dgm:prSet/>
      <dgm:spPr/>
      <dgm:t>
        <a:bodyPr/>
        <a:lstStyle/>
        <a:p>
          <a:endParaRPr lang="ru-RU"/>
        </a:p>
      </dgm:t>
    </dgm:pt>
    <dgm:pt modelId="{B5D2C56E-2480-419C-83FB-6C46F942C7AD}">
      <dgm:prSet phldrT="[Текст]" phldr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ABB181B3-0282-465D-8CE2-78AF6C06157F}" type="parTrans" cxnId="{A25C1DD4-6442-4ED9-973B-E860372A2F62}">
      <dgm:prSet/>
      <dgm:spPr/>
      <dgm:t>
        <a:bodyPr/>
        <a:lstStyle/>
        <a:p>
          <a:endParaRPr lang="ru-RU"/>
        </a:p>
      </dgm:t>
    </dgm:pt>
    <dgm:pt modelId="{5B449BA5-5CEE-4EA7-AAC7-63F3AECAC7E9}" type="sibTrans" cxnId="{A25C1DD4-6442-4ED9-973B-E860372A2F62}">
      <dgm:prSet/>
      <dgm:spPr/>
      <dgm:t>
        <a:bodyPr/>
        <a:lstStyle/>
        <a:p>
          <a:endParaRPr lang="ru-RU"/>
        </a:p>
      </dgm:t>
    </dgm:pt>
    <dgm:pt modelId="{0F525C62-1768-449B-927F-C9AFE5D08D20}">
      <dgm:prSet phldrT="[Текст]" phldr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5F1C8CBB-7249-4EC5-BF24-2B165995F719}" type="parTrans" cxnId="{09887128-B544-486E-B5FB-6C19E5860D62}">
      <dgm:prSet/>
      <dgm:spPr/>
      <dgm:t>
        <a:bodyPr/>
        <a:lstStyle/>
        <a:p>
          <a:endParaRPr lang="ru-RU"/>
        </a:p>
      </dgm:t>
    </dgm:pt>
    <dgm:pt modelId="{68833AA9-2A05-426A-A21B-7D41BD57AFC5}" type="sibTrans" cxnId="{09887128-B544-486E-B5FB-6C19E5860D62}">
      <dgm:prSet/>
      <dgm:spPr/>
      <dgm:t>
        <a:bodyPr/>
        <a:lstStyle/>
        <a:p>
          <a:endParaRPr lang="ru-RU"/>
        </a:p>
      </dgm:t>
    </dgm:pt>
    <dgm:pt modelId="{E5A0EBA5-16B3-434F-B952-AC970AAAA442}" type="pres">
      <dgm:prSet presAssocID="{F3B4399C-07CA-4067-AE48-97A4F85F19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BF7F45-97F8-485B-9261-9131267A0FEB}" type="pres">
      <dgm:prSet presAssocID="{9422767B-49D6-4F4A-90F0-6E9BB780BDB2}" presName="comp" presStyleCnt="0"/>
      <dgm:spPr/>
    </dgm:pt>
    <dgm:pt modelId="{E236380A-7985-4F17-8AB6-520906D98DEC}" type="pres">
      <dgm:prSet presAssocID="{9422767B-49D6-4F4A-90F0-6E9BB780BDB2}" presName="box" presStyleLbl="node1" presStyleIdx="0" presStyleCnt="2" custScaleY="94093"/>
      <dgm:spPr/>
      <dgm:t>
        <a:bodyPr/>
        <a:lstStyle/>
        <a:p>
          <a:endParaRPr lang="ru-RU"/>
        </a:p>
      </dgm:t>
    </dgm:pt>
    <dgm:pt modelId="{FFEA6196-9EFB-4E66-9344-89EC285A241D}" type="pres">
      <dgm:prSet presAssocID="{9422767B-49D6-4F4A-90F0-6E9BB780BDB2}" presName="img" presStyleLbl="fgImgPlace1" presStyleIdx="0" presStyleCnt="2" custScaleX="73909" custScaleY="83706" custLinFactNeighborX="-20781" custLinFactNeighborY="-13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324CE5-D89D-4A5D-A01C-4644291D7966}" type="pres">
      <dgm:prSet presAssocID="{9422767B-49D6-4F4A-90F0-6E9BB780BDB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00962-9A8B-4666-AF99-3AEC03F2EE8D}" type="pres">
      <dgm:prSet presAssocID="{F5814F15-0EB9-4A7F-A891-61DC363F1428}" presName="spacer" presStyleCnt="0"/>
      <dgm:spPr/>
    </dgm:pt>
    <dgm:pt modelId="{3432B820-E8AE-48C4-B582-3EE4C1E8C17D}" type="pres">
      <dgm:prSet presAssocID="{0AB528F8-B240-4374-8B93-0E2406DEA5C6}" presName="comp" presStyleCnt="0"/>
      <dgm:spPr/>
    </dgm:pt>
    <dgm:pt modelId="{E0A7258A-EEC9-40B3-832E-2A38D998B1DD}" type="pres">
      <dgm:prSet presAssocID="{0AB528F8-B240-4374-8B93-0E2406DEA5C6}" presName="box" presStyleLbl="node1" presStyleIdx="1" presStyleCnt="2" custLinFactNeighborY="6433"/>
      <dgm:spPr/>
      <dgm:t>
        <a:bodyPr/>
        <a:lstStyle/>
        <a:p>
          <a:endParaRPr lang="ru-RU"/>
        </a:p>
      </dgm:t>
    </dgm:pt>
    <dgm:pt modelId="{AE02854E-9859-4192-B047-9EC30A36366D}" type="pres">
      <dgm:prSet presAssocID="{0AB528F8-B240-4374-8B93-0E2406DEA5C6}" presName="img" presStyleLbl="fgImgPlace1" presStyleIdx="1" presStyleCnt="2" custScaleX="77902" custScaleY="79570" custLinFactNeighborX="-18840" custLinFactNeighborY="-190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7C46C8-A7C5-4B08-9F89-8E86354B23B0}" type="pres">
      <dgm:prSet presAssocID="{0AB528F8-B240-4374-8B93-0E2406DEA5C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C1DD4-6442-4ED9-973B-E860372A2F62}" srcId="{0AB528F8-B240-4374-8B93-0E2406DEA5C6}" destId="{B5D2C56E-2480-419C-83FB-6C46F942C7AD}" srcOrd="0" destOrd="0" parTransId="{ABB181B3-0282-465D-8CE2-78AF6C06157F}" sibTransId="{5B449BA5-5CEE-4EA7-AAC7-63F3AECAC7E9}"/>
    <dgm:cxn modelId="{8E41CEB1-4CA9-40FC-971C-2878185305BC}" type="presOf" srcId="{B5D2C56E-2480-419C-83FB-6C46F942C7AD}" destId="{2E7C46C8-A7C5-4B08-9F89-8E86354B23B0}" srcOrd="1" destOrd="1" presId="urn:microsoft.com/office/officeart/2005/8/layout/vList4#2"/>
    <dgm:cxn modelId="{C8D8993D-8558-4F44-917A-2F904C62FB15}" type="presOf" srcId="{F3B4399C-07CA-4067-AE48-97A4F85F191D}" destId="{E5A0EBA5-16B3-434F-B952-AC970AAAA442}" srcOrd="0" destOrd="0" presId="urn:microsoft.com/office/officeart/2005/8/layout/vList4#2"/>
    <dgm:cxn modelId="{4C0A8E82-43DC-4B37-A4B4-0C14E96D79DE}" type="presOf" srcId="{10D80A59-A81C-4006-9280-30B2EB505456}" destId="{22324CE5-D89D-4A5D-A01C-4644291D7966}" srcOrd="1" destOrd="1" presId="urn:microsoft.com/office/officeart/2005/8/layout/vList4#2"/>
    <dgm:cxn modelId="{B15DC4F1-194F-4171-9474-8D15F81D903F}" type="presOf" srcId="{10D80A59-A81C-4006-9280-30B2EB505456}" destId="{E236380A-7985-4F17-8AB6-520906D98DEC}" srcOrd="0" destOrd="1" presId="urn:microsoft.com/office/officeart/2005/8/layout/vList4#2"/>
    <dgm:cxn modelId="{90588F6C-33FF-4F3F-A2E0-998CDCFEC15C}" type="presOf" srcId="{B5D2C56E-2480-419C-83FB-6C46F942C7AD}" destId="{E0A7258A-EEC9-40B3-832E-2A38D998B1DD}" srcOrd="0" destOrd="1" presId="urn:microsoft.com/office/officeart/2005/8/layout/vList4#2"/>
    <dgm:cxn modelId="{15D91B10-2872-45AB-B35D-AE170E2DF6AC}" type="presOf" srcId="{0F525C62-1768-449B-927F-C9AFE5D08D20}" destId="{2E7C46C8-A7C5-4B08-9F89-8E86354B23B0}" srcOrd="1" destOrd="2" presId="urn:microsoft.com/office/officeart/2005/8/layout/vList4#2"/>
    <dgm:cxn modelId="{B4E76A64-96B6-40DC-9578-F6C9A1C96578}" srcId="{9422767B-49D6-4F4A-90F0-6E9BB780BDB2}" destId="{7B8F4289-29A9-4EBA-A788-E8E7D2361301}" srcOrd="1" destOrd="0" parTransId="{5C35DF9E-22B2-40F9-903A-26536A301B5C}" sibTransId="{CB90F864-7373-4DB6-9C30-11EB1A505088}"/>
    <dgm:cxn modelId="{5CDC7DFD-7338-4EA5-BC19-D75DC5607339}" srcId="{F3B4399C-07CA-4067-AE48-97A4F85F191D}" destId="{9422767B-49D6-4F4A-90F0-6E9BB780BDB2}" srcOrd="0" destOrd="0" parTransId="{63E95E76-5498-4274-8C36-2DA59B57E8A4}" sibTransId="{F5814F15-0EB9-4A7F-A891-61DC363F1428}"/>
    <dgm:cxn modelId="{42860D7E-1B2F-4D0E-B4CD-2C48A7494C24}" type="presOf" srcId="{9422767B-49D6-4F4A-90F0-6E9BB780BDB2}" destId="{22324CE5-D89D-4A5D-A01C-4644291D7966}" srcOrd="1" destOrd="0" presId="urn:microsoft.com/office/officeart/2005/8/layout/vList4#2"/>
    <dgm:cxn modelId="{FC1EEE76-642A-449F-92E8-25B24C11614E}" type="presOf" srcId="{9422767B-49D6-4F4A-90F0-6E9BB780BDB2}" destId="{E236380A-7985-4F17-8AB6-520906D98DEC}" srcOrd="0" destOrd="0" presId="urn:microsoft.com/office/officeart/2005/8/layout/vList4#2"/>
    <dgm:cxn modelId="{09887128-B544-486E-B5FB-6C19E5860D62}" srcId="{0AB528F8-B240-4374-8B93-0E2406DEA5C6}" destId="{0F525C62-1768-449B-927F-C9AFE5D08D20}" srcOrd="1" destOrd="0" parTransId="{5F1C8CBB-7249-4EC5-BF24-2B165995F719}" sibTransId="{68833AA9-2A05-426A-A21B-7D41BD57AFC5}"/>
    <dgm:cxn modelId="{50B26D30-C482-4475-9D4B-DC863A44DD41}" type="presOf" srcId="{7B8F4289-29A9-4EBA-A788-E8E7D2361301}" destId="{22324CE5-D89D-4A5D-A01C-4644291D7966}" srcOrd="1" destOrd="2" presId="urn:microsoft.com/office/officeart/2005/8/layout/vList4#2"/>
    <dgm:cxn modelId="{79F4A8E6-FF57-4C94-9D70-5C3FEF3E786C}" srcId="{F3B4399C-07CA-4067-AE48-97A4F85F191D}" destId="{0AB528F8-B240-4374-8B93-0E2406DEA5C6}" srcOrd="1" destOrd="0" parTransId="{2D27E576-6FD1-494A-BCA3-B0FF51F0618F}" sibTransId="{1DB4D60C-7EB0-48E0-BD49-411FEB432D59}"/>
    <dgm:cxn modelId="{A57C7E78-41D5-4723-8A0F-D3FF399DAE3A}" srcId="{9422767B-49D6-4F4A-90F0-6E9BB780BDB2}" destId="{10D80A59-A81C-4006-9280-30B2EB505456}" srcOrd="0" destOrd="0" parTransId="{2DACBDD2-E7C2-4B0A-B562-2C0961725CFC}" sibTransId="{406C1D82-DBAD-4EEA-BB0A-4EE89784DEF0}"/>
    <dgm:cxn modelId="{6385E23D-7D79-4820-8A89-C6EAEA233C7C}" type="presOf" srcId="{0AB528F8-B240-4374-8B93-0E2406DEA5C6}" destId="{2E7C46C8-A7C5-4B08-9F89-8E86354B23B0}" srcOrd="1" destOrd="0" presId="urn:microsoft.com/office/officeart/2005/8/layout/vList4#2"/>
    <dgm:cxn modelId="{3A18B2F7-AE0F-4A6E-BE54-3A78331C0979}" type="presOf" srcId="{0F525C62-1768-449B-927F-C9AFE5D08D20}" destId="{E0A7258A-EEC9-40B3-832E-2A38D998B1DD}" srcOrd="0" destOrd="2" presId="urn:microsoft.com/office/officeart/2005/8/layout/vList4#2"/>
    <dgm:cxn modelId="{0F509C41-AB35-41F6-8EB9-D5FCFA5DE183}" type="presOf" srcId="{0AB528F8-B240-4374-8B93-0E2406DEA5C6}" destId="{E0A7258A-EEC9-40B3-832E-2A38D998B1DD}" srcOrd="0" destOrd="0" presId="urn:microsoft.com/office/officeart/2005/8/layout/vList4#2"/>
    <dgm:cxn modelId="{26A17A1E-8E63-405E-8E74-AFE45453A19A}" type="presOf" srcId="{7B8F4289-29A9-4EBA-A788-E8E7D2361301}" destId="{E236380A-7985-4F17-8AB6-520906D98DEC}" srcOrd="0" destOrd="2" presId="urn:microsoft.com/office/officeart/2005/8/layout/vList4#2"/>
    <dgm:cxn modelId="{4166BDE2-E198-427E-A9E2-3C82324EE0E5}" type="presParOf" srcId="{E5A0EBA5-16B3-434F-B952-AC970AAAA442}" destId="{3BBF7F45-97F8-485B-9261-9131267A0FEB}" srcOrd="0" destOrd="0" presId="urn:microsoft.com/office/officeart/2005/8/layout/vList4#2"/>
    <dgm:cxn modelId="{80DE7637-D770-4787-93D8-E27902F46515}" type="presParOf" srcId="{3BBF7F45-97F8-485B-9261-9131267A0FEB}" destId="{E236380A-7985-4F17-8AB6-520906D98DEC}" srcOrd="0" destOrd="0" presId="urn:microsoft.com/office/officeart/2005/8/layout/vList4#2"/>
    <dgm:cxn modelId="{2D1D3285-E390-4595-AE8F-4D1F7214EA97}" type="presParOf" srcId="{3BBF7F45-97F8-485B-9261-9131267A0FEB}" destId="{FFEA6196-9EFB-4E66-9344-89EC285A241D}" srcOrd="1" destOrd="0" presId="urn:microsoft.com/office/officeart/2005/8/layout/vList4#2"/>
    <dgm:cxn modelId="{A2311D59-1F5A-47EC-9794-1FAD7C29CC06}" type="presParOf" srcId="{3BBF7F45-97F8-485B-9261-9131267A0FEB}" destId="{22324CE5-D89D-4A5D-A01C-4644291D7966}" srcOrd="2" destOrd="0" presId="urn:microsoft.com/office/officeart/2005/8/layout/vList4#2"/>
    <dgm:cxn modelId="{115BB321-4228-4F8C-8998-C9A6DE31BBA8}" type="presParOf" srcId="{E5A0EBA5-16B3-434F-B952-AC970AAAA442}" destId="{05600962-9A8B-4666-AF99-3AEC03F2EE8D}" srcOrd="1" destOrd="0" presId="urn:microsoft.com/office/officeart/2005/8/layout/vList4#2"/>
    <dgm:cxn modelId="{FA06B7CE-0126-4CC1-8961-217BE435ED81}" type="presParOf" srcId="{E5A0EBA5-16B3-434F-B952-AC970AAAA442}" destId="{3432B820-E8AE-48C4-B582-3EE4C1E8C17D}" srcOrd="2" destOrd="0" presId="urn:microsoft.com/office/officeart/2005/8/layout/vList4#2"/>
    <dgm:cxn modelId="{7E146334-E92F-49CE-9061-9062A4E25467}" type="presParOf" srcId="{3432B820-E8AE-48C4-B582-3EE4C1E8C17D}" destId="{E0A7258A-EEC9-40B3-832E-2A38D998B1DD}" srcOrd="0" destOrd="0" presId="urn:microsoft.com/office/officeart/2005/8/layout/vList4#2"/>
    <dgm:cxn modelId="{CCA3937E-76ED-4EAB-A355-50CC7A9833FE}" type="presParOf" srcId="{3432B820-E8AE-48C4-B582-3EE4C1E8C17D}" destId="{AE02854E-9859-4192-B047-9EC30A36366D}" srcOrd="1" destOrd="0" presId="urn:microsoft.com/office/officeart/2005/8/layout/vList4#2"/>
    <dgm:cxn modelId="{00B95CCF-137D-47FD-8B75-58B7FA15938E}" type="presParOf" srcId="{3432B820-E8AE-48C4-B582-3EE4C1E8C17D}" destId="{2E7C46C8-A7C5-4B08-9F89-8E86354B23B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025F4-B26C-4694-933F-AB0E3DA937E8}" type="doc">
      <dgm:prSet loTypeId="urn:microsoft.com/office/officeart/2005/8/layout/hProcess10#1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941AD-A675-43DC-8CAF-734740FFB2C0}">
      <dgm:prSet phldrT="[Текст]" custT="1"/>
      <dgm:spPr/>
      <dgm:t>
        <a:bodyPr/>
        <a:lstStyle/>
        <a:p>
          <a:r>
            <a:rPr lang="ru-RU" sz="1600" b="1" dirty="0" smtClean="0"/>
            <a:t>Независимая экспертиза деятельности ОУ</a:t>
          </a:r>
          <a:endParaRPr lang="ru-RU" sz="1600" b="1" dirty="0"/>
        </a:p>
      </dgm:t>
    </dgm:pt>
    <dgm:pt modelId="{E65FA1F1-62F8-4BC5-8527-159070965041}" type="parTrans" cxnId="{2C3238A1-858F-47F6-BBF9-7F7DC7CCD5FF}">
      <dgm:prSet/>
      <dgm:spPr/>
      <dgm:t>
        <a:bodyPr/>
        <a:lstStyle/>
        <a:p>
          <a:endParaRPr lang="ru-RU"/>
        </a:p>
      </dgm:t>
    </dgm:pt>
    <dgm:pt modelId="{E3BF6CEF-3321-45FE-AA68-96BE6035CF23}" type="sibTrans" cxnId="{2C3238A1-858F-47F6-BBF9-7F7DC7CCD5FF}">
      <dgm:prSet/>
      <dgm:spPr/>
      <dgm:t>
        <a:bodyPr/>
        <a:lstStyle/>
        <a:p>
          <a:endParaRPr lang="ru-RU"/>
        </a:p>
      </dgm:t>
    </dgm:pt>
    <dgm:pt modelId="{FC7C83C2-F2A1-46F7-8060-5EAAAA9AE022}" type="pres">
      <dgm:prSet presAssocID="{2FB025F4-B26C-4694-933F-AB0E3DA937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D12A1-60F5-4203-BA9D-CB8D98C59A9E}" type="pres">
      <dgm:prSet presAssocID="{92D941AD-A675-43DC-8CAF-734740FFB2C0}" presName="composite" presStyleCnt="0"/>
      <dgm:spPr/>
      <dgm:t>
        <a:bodyPr/>
        <a:lstStyle/>
        <a:p>
          <a:endParaRPr lang="ru-RU"/>
        </a:p>
      </dgm:t>
    </dgm:pt>
    <dgm:pt modelId="{E9A27AB2-5B74-452E-A73F-B2CD2E9A2B73}" type="pres">
      <dgm:prSet presAssocID="{92D941AD-A675-43DC-8CAF-734740FFB2C0}" presName="imagSh" presStyleLbl="bgImgPlace1" presStyleIdx="0" presStyleCnt="1" custScaleY="48962" custLinFactNeighborX="-57" custLinFactNeighborY="-3950"/>
      <dgm:spPr/>
      <dgm:t>
        <a:bodyPr/>
        <a:lstStyle/>
        <a:p>
          <a:endParaRPr lang="ru-RU"/>
        </a:p>
      </dgm:t>
    </dgm:pt>
    <dgm:pt modelId="{95BADABC-ABD0-4382-9012-6CBB26B12FE6}" type="pres">
      <dgm:prSet presAssocID="{92D941AD-A675-43DC-8CAF-734740FFB2C0}" presName="txNode" presStyleLbl="node1" presStyleIdx="0" presStyleCnt="1" custAng="0" custScaleX="100000" custScaleY="135784" custLinFactNeighborX="-16336" custLinFactNeighborY="-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7A3B5-475B-4949-AA54-46076DC4E056}" type="presOf" srcId="{2FB025F4-B26C-4694-933F-AB0E3DA937E8}" destId="{FC7C83C2-F2A1-46F7-8060-5EAAAA9AE022}" srcOrd="0" destOrd="0" presId="urn:microsoft.com/office/officeart/2005/8/layout/hProcess10#13"/>
    <dgm:cxn modelId="{592EF963-A17B-4AF8-A4B8-374713DD9CFD}" type="presOf" srcId="{92D941AD-A675-43DC-8CAF-734740FFB2C0}" destId="{95BADABC-ABD0-4382-9012-6CBB26B12FE6}" srcOrd="0" destOrd="0" presId="urn:microsoft.com/office/officeart/2005/8/layout/hProcess10#13"/>
    <dgm:cxn modelId="{2C3238A1-858F-47F6-BBF9-7F7DC7CCD5FF}" srcId="{2FB025F4-B26C-4694-933F-AB0E3DA937E8}" destId="{92D941AD-A675-43DC-8CAF-734740FFB2C0}" srcOrd="0" destOrd="0" parTransId="{E65FA1F1-62F8-4BC5-8527-159070965041}" sibTransId="{E3BF6CEF-3321-45FE-AA68-96BE6035CF23}"/>
    <dgm:cxn modelId="{E1E020D4-5454-4F00-8766-3EB9AA003920}" type="presParOf" srcId="{FC7C83C2-F2A1-46F7-8060-5EAAAA9AE022}" destId="{668D12A1-60F5-4203-BA9D-CB8D98C59A9E}" srcOrd="0" destOrd="0" presId="urn:microsoft.com/office/officeart/2005/8/layout/hProcess10#13"/>
    <dgm:cxn modelId="{6D4040A2-9B1D-4FA4-82B9-2C3E192D6946}" type="presParOf" srcId="{668D12A1-60F5-4203-BA9D-CB8D98C59A9E}" destId="{E9A27AB2-5B74-452E-A73F-B2CD2E9A2B73}" srcOrd="0" destOrd="0" presId="urn:microsoft.com/office/officeart/2005/8/layout/hProcess10#13"/>
    <dgm:cxn modelId="{E60916B9-6345-4DA8-8CE2-B3561117158F}" type="presParOf" srcId="{668D12A1-60F5-4203-BA9D-CB8D98C59A9E}" destId="{95BADABC-ABD0-4382-9012-6CBB26B12FE6}" srcOrd="1" destOrd="0" presId="urn:microsoft.com/office/officeart/2005/8/layout/hProcess10#1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B025F4-B26C-4694-933F-AB0E3DA937E8}" type="doc">
      <dgm:prSet loTypeId="urn:microsoft.com/office/officeart/2005/8/layout/hProcess10#1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941AD-A675-43DC-8CAF-734740FFB2C0}">
      <dgm:prSet phldrT="[Текст]" custT="1"/>
      <dgm:spPr/>
      <dgm:t>
        <a:bodyPr/>
        <a:lstStyle/>
        <a:p>
          <a:r>
            <a:rPr lang="ru-RU" sz="1600" b="1" dirty="0" smtClean="0"/>
            <a:t>Независимая экспертиза деятельности ОУ</a:t>
          </a:r>
          <a:endParaRPr lang="ru-RU" sz="1600" b="1" dirty="0"/>
        </a:p>
      </dgm:t>
    </dgm:pt>
    <dgm:pt modelId="{E65FA1F1-62F8-4BC5-8527-159070965041}" type="parTrans" cxnId="{2C3238A1-858F-47F6-BBF9-7F7DC7CCD5FF}">
      <dgm:prSet/>
      <dgm:spPr/>
      <dgm:t>
        <a:bodyPr/>
        <a:lstStyle/>
        <a:p>
          <a:endParaRPr lang="ru-RU"/>
        </a:p>
      </dgm:t>
    </dgm:pt>
    <dgm:pt modelId="{E3BF6CEF-3321-45FE-AA68-96BE6035CF23}" type="sibTrans" cxnId="{2C3238A1-858F-47F6-BBF9-7F7DC7CCD5FF}">
      <dgm:prSet/>
      <dgm:spPr/>
      <dgm:t>
        <a:bodyPr/>
        <a:lstStyle/>
        <a:p>
          <a:endParaRPr lang="ru-RU"/>
        </a:p>
      </dgm:t>
    </dgm:pt>
    <dgm:pt modelId="{FC7C83C2-F2A1-46F7-8060-5EAAAA9AE022}" type="pres">
      <dgm:prSet presAssocID="{2FB025F4-B26C-4694-933F-AB0E3DA937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D12A1-60F5-4203-BA9D-CB8D98C59A9E}" type="pres">
      <dgm:prSet presAssocID="{92D941AD-A675-43DC-8CAF-734740FFB2C0}" presName="composite" presStyleCnt="0"/>
      <dgm:spPr/>
      <dgm:t>
        <a:bodyPr/>
        <a:lstStyle/>
        <a:p>
          <a:endParaRPr lang="ru-RU"/>
        </a:p>
      </dgm:t>
    </dgm:pt>
    <dgm:pt modelId="{E9A27AB2-5B74-452E-A73F-B2CD2E9A2B73}" type="pres">
      <dgm:prSet presAssocID="{92D941AD-A675-43DC-8CAF-734740FFB2C0}" presName="imagSh" presStyleLbl="bgImgPlace1" presStyleIdx="0" presStyleCnt="1" custScaleY="48962" custLinFactNeighborX="1709" custLinFactNeighborY="-5915"/>
      <dgm:spPr/>
      <dgm:t>
        <a:bodyPr/>
        <a:lstStyle/>
        <a:p>
          <a:endParaRPr lang="ru-RU"/>
        </a:p>
      </dgm:t>
    </dgm:pt>
    <dgm:pt modelId="{95BADABC-ABD0-4382-9012-6CBB26B12FE6}" type="pres">
      <dgm:prSet presAssocID="{92D941AD-A675-43DC-8CAF-734740FFB2C0}" presName="txNode" presStyleLbl="node1" presStyleIdx="0" presStyleCnt="1" custAng="0" custScaleX="100000" custScaleY="135784" custLinFactNeighborX="-16336" custLinFactNeighborY="-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AC347-4B62-4F38-B57D-68C03B34F85B}" type="presOf" srcId="{92D941AD-A675-43DC-8CAF-734740FFB2C0}" destId="{95BADABC-ABD0-4382-9012-6CBB26B12FE6}" srcOrd="0" destOrd="0" presId="urn:microsoft.com/office/officeart/2005/8/layout/hProcess10#13"/>
    <dgm:cxn modelId="{2C3238A1-858F-47F6-BBF9-7F7DC7CCD5FF}" srcId="{2FB025F4-B26C-4694-933F-AB0E3DA937E8}" destId="{92D941AD-A675-43DC-8CAF-734740FFB2C0}" srcOrd="0" destOrd="0" parTransId="{E65FA1F1-62F8-4BC5-8527-159070965041}" sibTransId="{E3BF6CEF-3321-45FE-AA68-96BE6035CF23}"/>
    <dgm:cxn modelId="{8CE26C74-28D6-487A-878D-A8494851CF9A}" type="presOf" srcId="{2FB025F4-B26C-4694-933F-AB0E3DA937E8}" destId="{FC7C83C2-F2A1-46F7-8060-5EAAAA9AE022}" srcOrd="0" destOrd="0" presId="urn:microsoft.com/office/officeart/2005/8/layout/hProcess10#13"/>
    <dgm:cxn modelId="{2BBE6BC3-8461-4D5E-BF9C-3F55BD360360}" type="presParOf" srcId="{FC7C83C2-F2A1-46F7-8060-5EAAAA9AE022}" destId="{668D12A1-60F5-4203-BA9D-CB8D98C59A9E}" srcOrd="0" destOrd="0" presId="urn:microsoft.com/office/officeart/2005/8/layout/hProcess10#13"/>
    <dgm:cxn modelId="{9B755EFB-0E5E-43B7-9A30-27F70E5E379F}" type="presParOf" srcId="{668D12A1-60F5-4203-BA9D-CB8D98C59A9E}" destId="{E9A27AB2-5B74-452E-A73F-B2CD2E9A2B73}" srcOrd="0" destOrd="0" presId="urn:microsoft.com/office/officeart/2005/8/layout/hProcess10#13"/>
    <dgm:cxn modelId="{CAD4A6AD-8017-4911-8590-F835D7047109}" type="presParOf" srcId="{668D12A1-60F5-4203-BA9D-CB8D98C59A9E}" destId="{95BADABC-ABD0-4382-9012-6CBB26B12FE6}" srcOrd="1" destOrd="0" presId="urn:microsoft.com/office/officeart/2005/8/layout/hProcess10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B025F4-B26C-4694-933F-AB0E3DA937E8}" type="doc">
      <dgm:prSet loTypeId="urn:microsoft.com/office/officeart/2005/8/layout/hProcess10#1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941AD-A675-43DC-8CAF-734740FFB2C0}">
      <dgm:prSet phldrT="[Текст]" custT="1"/>
      <dgm:spPr/>
      <dgm:t>
        <a:bodyPr/>
        <a:lstStyle/>
        <a:p>
          <a:endParaRPr lang="ru-RU" sz="1600" b="1" dirty="0" smtClean="0"/>
        </a:p>
        <a:p>
          <a:r>
            <a:rPr lang="ru-RU" sz="1600" b="1" dirty="0" smtClean="0"/>
            <a:t>Аудит деятельности ОУ</a:t>
          </a:r>
        </a:p>
        <a:p>
          <a:endParaRPr lang="ru-RU" sz="1600" b="1" dirty="0" smtClean="0"/>
        </a:p>
        <a:p>
          <a:r>
            <a:rPr lang="ru-RU" sz="1600" b="1" dirty="0" smtClean="0"/>
            <a:t>Заказчик: учредитель, руководитель</a:t>
          </a:r>
        </a:p>
        <a:p>
          <a:r>
            <a:rPr lang="ru-RU" sz="1600" b="1" dirty="0" smtClean="0"/>
            <a:t>Оценщик: Ассоциация экспертов, НИМРО</a:t>
          </a:r>
        </a:p>
        <a:p>
          <a:r>
            <a:rPr lang="ru-RU" sz="1600" b="1" dirty="0" smtClean="0"/>
            <a:t>Результат: экспертное заключение, консалтинг</a:t>
          </a:r>
        </a:p>
        <a:p>
          <a:endParaRPr lang="ru-RU" sz="1600" b="1" dirty="0" smtClean="0"/>
        </a:p>
        <a:p>
          <a:r>
            <a:rPr lang="ru-RU" sz="1600" b="1" dirty="0" smtClean="0"/>
            <a:t>Экспертиза и консалтинг</a:t>
          </a:r>
        </a:p>
        <a:p>
          <a:endParaRPr lang="ru-RU" sz="1600" b="1" dirty="0"/>
        </a:p>
      </dgm:t>
    </dgm:pt>
    <dgm:pt modelId="{E65FA1F1-62F8-4BC5-8527-159070965041}" type="parTrans" cxnId="{2C3238A1-858F-47F6-BBF9-7F7DC7CCD5FF}">
      <dgm:prSet/>
      <dgm:spPr/>
      <dgm:t>
        <a:bodyPr/>
        <a:lstStyle/>
        <a:p>
          <a:endParaRPr lang="ru-RU"/>
        </a:p>
      </dgm:t>
    </dgm:pt>
    <dgm:pt modelId="{E3BF6CEF-3321-45FE-AA68-96BE6035CF23}" type="sibTrans" cxnId="{2C3238A1-858F-47F6-BBF9-7F7DC7CCD5FF}">
      <dgm:prSet/>
      <dgm:spPr/>
      <dgm:t>
        <a:bodyPr/>
        <a:lstStyle/>
        <a:p>
          <a:endParaRPr lang="ru-RU"/>
        </a:p>
      </dgm:t>
    </dgm:pt>
    <dgm:pt modelId="{FC7C83C2-F2A1-46F7-8060-5EAAAA9AE022}" type="pres">
      <dgm:prSet presAssocID="{2FB025F4-B26C-4694-933F-AB0E3DA937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D12A1-60F5-4203-BA9D-CB8D98C59A9E}" type="pres">
      <dgm:prSet presAssocID="{92D941AD-A675-43DC-8CAF-734740FFB2C0}" presName="composite" presStyleCnt="0"/>
      <dgm:spPr/>
      <dgm:t>
        <a:bodyPr/>
        <a:lstStyle/>
        <a:p>
          <a:endParaRPr lang="ru-RU"/>
        </a:p>
      </dgm:t>
    </dgm:pt>
    <dgm:pt modelId="{E9A27AB2-5B74-452E-A73F-B2CD2E9A2B73}" type="pres">
      <dgm:prSet presAssocID="{92D941AD-A675-43DC-8CAF-734740FFB2C0}" presName="imagSh" presStyleLbl="bgImgPlace1" presStyleIdx="0" presStyleCnt="1" custScaleY="48962" custLinFactNeighborX="-57" custLinFactNeighborY="6618"/>
      <dgm:spPr/>
      <dgm:t>
        <a:bodyPr/>
        <a:lstStyle/>
        <a:p>
          <a:endParaRPr lang="ru-RU"/>
        </a:p>
      </dgm:t>
    </dgm:pt>
    <dgm:pt modelId="{95BADABC-ABD0-4382-9012-6CBB26B12FE6}" type="pres">
      <dgm:prSet presAssocID="{92D941AD-A675-43DC-8CAF-734740FFB2C0}" presName="txNode" presStyleLbl="node1" presStyleIdx="0" presStyleCnt="1" custAng="0" custScaleX="100000" custScaleY="135784" custLinFactNeighborX="-18073" custLinFactNeighborY="3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65ED1-2CF0-48F9-901B-DB1666B40C4B}" type="presOf" srcId="{2FB025F4-B26C-4694-933F-AB0E3DA937E8}" destId="{FC7C83C2-F2A1-46F7-8060-5EAAAA9AE022}" srcOrd="0" destOrd="0" presId="urn:microsoft.com/office/officeart/2005/8/layout/hProcess10#13"/>
    <dgm:cxn modelId="{2C3238A1-858F-47F6-BBF9-7F7DC7CCD5FF}" srcId="{2FB025F4-B26C-4694-933F-AB0E3DA937E8}" destId="{92D941AD-A675-43DC-8CAF-734740FFB2C0}" srcOrd="0" destOrd="0" parTransId="{E65FA1F1-62F8-4BC5-8527-159070965041}" sibTransId="{E3BF6CEF-3321-45FE-AA68-96BE6035CF23}"/>
    <dgm:cxn modelId="{10FF30A9-658F-4E32-973B-ECFC8EC7156F}" type="presOf" srcId="{92D941AD-A675-43DC-8CAF-734740FFB2C0}" destId="{95BADABC-ABD0-4382-9012-6CBB26B12FE6}" srcOrd="0" destOrd="0" presId="urn:microsoft.com/office/officeart/2005/8/layout/hProcess10#13"/>
    <dgm:cxn modelId="{0DDC22E7-3F7D-4A97-91A9-1F4F24DAEC00}" type="presParOf" srcId="{FC7C83C2-F2A1-46F7-8060-5EAAAA9AE022}" destId="{668D12A1-60F5-4203-BA9D-CB8D98C59A9E}" srcOrd="0" destOrd="0" presId="urn:microsoft.com/office/officeart/2005/8/layout/hProcess10#13"/>
    <dgm:cxn modelId="{EADE09A7-6DDA-463F-8A3E-8BFECFE7631C}" type="presParOf" srcId="{668D12A1-60F5-4203-BA9D-CB8D98C59A9E}" destId="{E9A27AB2-5B74-452E-A73F-B2CD2E9A2B73}" srcOrd="0" destOrd="0" presId="urn:microsoft.com/office/officeart/2005/8/layout/hProcess10#13"/>
    <dgm:cxn modelId="{5C068133-59D0-4639-A758-4211DB0DC279}" type="presParOf" srcId="{668D12A1-60F5-4203-BA9D-CB8D98C59A9E}" destId="{95BADABC-ABD0-4382-9012-6CBB26B12FE6}" srcOrd="1" destOrd="0" presId="urn:microsoft.com/office/officeart/2005/8/layout/hProcess10#1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B025F4-B26C-4694-933F-AB0E3DA937E8}" type="doc">
      <dgm:prSet loTypeId="urn:microsoft.com/office/officeart/2005/8/layout/hProcess10#1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941AD-A675-43DC-8CAF-734740FFB2C0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600" b="1" dirty="0" smtClean="0"/>
            <a:t>Независимая экспертиза деятельности ОУ</a:t>
          </a:r>
          <a:endParaRPr lang="ru-RU" sz="1600" b="1" dirty="0"/>
        </a:p>
      </dgm:t>
    </dgm:pt>
    <dgm:pt modelId="{E65FA1F1-62F8-4BC5-8527-159070965041}" type="parTrans" cxnId="{2C3238A1-858F-47F6-BBF9-7F7DC7CCD5FF}">
      <dgm:prSet/>
      <dgm:spPr/>
      <dgm:t>
        <a:bodyPr/>
        <a:lstStyle/>
        <a:p>
          <a:endParaRPr lang="ru-RU"/>
        </a:p>
      </dgm:t>
    </dgm:pt>
    <dgm:pt modelId="{E3BF6CEF-3321-45FE-AA68-96BE6035CF23}" type="sibTrans" cxnId="{2C3238A1-858F-47F6-BBF9-7F7DC7CCD5FF}">
      <dgm:prSet/>
      <dgm:spPr/>
      <dgm:t>
        <a:bodyPr/>
        <a:lstStyle/>
        <a:p>
          <a:endParaRPr lang="ru-RU"/>
        </a:p>
      </dgm:t>
    </dgm:pt>
    <dgm:pt modelId="{FC7C83C2-F2A1-46F7-8060-5EAAAA9AE022}" type="pres">
      <dgm:prSet presAssocID="{2FB025F4-B26C-4694-933F-AB0E3DA937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D12A1-60F5-4203-BA9D-CB8D98C59A9E}" type="pres">
      <dgm:prSet presAssocID="{92D941AD-A675-43DC-8CAF-734740FFB2C0}" presName="composite" presStyleCnt="0"/>
      <dgm:spPr/>
      <dgm:t>
        <a:bodyPr/>
        <a:lstStyle/>
        <a:p>
          <a:endParaRPr lang="ru-RU"/>
        </a:p>
      </dgm:t>
    </dgm:pt>
    <dgm:pt modelId="{E9A27AB2-5B74-452E-A73F-B2CD2E9A2B73}" type="pres">
      <dgm:prSet presAssocID="{92D941AD-A675-43DC-8CAF-734740FFB2C0}" presName="imagSh" presStyleLbl="bgImgPlace1" presStyleIdx="0" presStyleCnt="1" custScaleY="48962" custLinFactNeighborX="1709" custLinFactNeighborY="-5915"/>
      <dgm:spPr/>
      <dgm:t>
        <a:bodyPr/>
        <a:lstStyle/>
        <a:p>
          <a:endParaRPr lang="ru-RU"/>
        </a:p>
      </dgm:t>
    </dgm:pt>
    <dgm:pt modelId="{95BADABC-ABD0-4382-9012-6CBB26B12FE6}" type="pres">
      <dgm:prSet presAssocID="{92D941AD-A675-43DC-8CAF-734740FFB2C0}" presName="txNode" presStyleLbl="node1" presStyleIdx="0" presStyleCnt="1" custAng="0" custScaleX="100000" custScaleY="135784" custLinFactNeighborX="-16336" custLinFactNeighborY="-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9E636-37EA-4FE7-AE34-AB1F2FDF24D6}" type="presOf" srcId="{92D941AD-A675-43DC-8CAF-734740FFB2C0}" destId="{95BADABC-ABD0-4382-9012-6CBB26B12FE6}" srcOrd="0" destOrd="0" presId="urn:microsoft.com/office/officeart/2005/8/layout/hProcess10#13"/>
    <dgm:cxn modelId="{1847955F-C176-4C6D-BE0B-BCF239CF1F4C}" type="presOf" srcId="{2FB025F4-B26C-4694-933F-AB0E3DA937E8}" destId="{FC7C83C2-F2A1-46F7-8060-5EAAAA9AE022}" srcOrd="0" destOrd="0" presId="urn:microsoft.com/office/officeart/2005/8/layout/hProcess10#13"/>
    <dgm:cxn modelId="{2C3238A1-858F-47F6-BBF9-7F7DC7CCD5FF}" srcId="{2FB025F4-B26C-4694-933F-AB0E3DA937E8}" destId="{92D941AD-A675-43DC-8CAF-734740FFB2C0}" srcOrd="0" destOrd="0" parTransId="{E65FA1F1-62F8-4BC5-8527-159070965041}" sibTransId="{E3BF6CEF-3321-45FE-AA68-96BE6035CF23}"/>
    <dgm:cxn modelId="{0D5EB19F-E4A6-40B5-826D-4C7CBA38DF84}" type="presParOf" srcId="{FC7C83C2-F2A1-46F7-8060-5EAAAA9AE022}" destId="{668D12A1-60F5-4203-BA9D-CB8D98C59A9E}" srcOrd="0" destOrd="0" presId="urn:microsoft.com/office/officeart/2005/8/layout/hProcess10#13"/>
    <dgm:cxn modelId="{B19A3B42-85C7-46C3-B275-09AC4C64679A}" type="presParOf" srcId="{668D12A1-60F5-4203-BA9D-CB8D98C59A9E}" destId="{E9A27AB2-5B74-452E-A73F-B2CD2E9A2B73}" srcOrd="0" destOrd="0" presId="urn:microsoft.com/office/officeart/2005/8/layout/hProcess10#13"/>
    <dgm:cxn modelId="{8A6BDDEE-F102-4AA6-8C22-54FACA69B760}" type="presParOf" srcId="{668D12A1-60F5-4203-BA9D-CB8D98C59A9E}" destId="{95BADABC-ABD0-4382-9012-6CBB26B12FE6}" srcOrd="1" destOrd="0" presId="urn:microsoft.com/office/officeart/2005/8/layout/hProcess10#1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B025F4-B26C-4694-933F-AB0E3DA937E8}" type="doc">
      <dgm:prSet loTypeId="urn:microsoft.com/office/officeart/2005/8/layout/hProcess10#1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941AD-A675-43DC-8CAF-734740FFB2C0}">
      <dgm:prSet phldrT="[Текст]" custT="1"/>
      <dgm:spPr/>
      <dgm:t>
        <a:bodyPr/>
        <a:lstStyle/>
        <a:p>
          <a:endParaRPr lang="ru-RU" sz="1600" b="1" dirty="0" smtClean="0"/>
        </a:p>
        <a:p>
          <a:r>
            <a:rPr lang="ru-RU" sz="1400" b="1" dirty="0" smtClean="0"/>
            <a:t>Рейтинг школ повышенного уровня (2011 г., 2012 г.)</a:t>
          </a:r>
        </a:p>
        <a:p>
          <a:r>
            <a:rPr lang="ru-RU" sz="1400" b="1" dirty="0" smtClean="0"/>
            <a:t>Всероссийский рейтинг сайтов ОУ (2012 г.)</a:t>
          </a:r>
        </a:p>
        <a:p>
          <a:r>
            <a:rPr lang="ru-RU" sz="1400" b="1" dirty="0" smtClean="0"/>
            <a:t>Всероссийский рейтинг муниципальных ДОУ (2012 г.)</a:t>
          </a:r>
        </a:p>
        <a:p>
          <a:r>
            <a:rPr lang="ru-RU" sz="1400" b="1" dirty="0" smtClean="0"/>
            <a:t>Навигатор учреждений начального и среднего специального образования (2012 г.)</a:t>
          </a:r>
        </a:p>
        <a:p>
          <a:r>
            <a:rPr lang="ru-RU" sz="1400" b="1" dirty="0" smtClean="0"/>
            <a:t>Мониторинг </a:t>
          </a:r>
          <a:r>
            <a:rPr lang="ru-RU" sz="1400" b="1" dirty="0" err="1" smtClean="0"/>
            <a:t>энергоэффективности</a:t>
          </a:r>
          <a:r>
            <a:rPr lang="ru-RU" sz="1400" b="1" dirty="0" smtClean="0"/>
            <a:t> ОУ (2012 г.)</a:t>
          </a:r>
        </a:p>
        <a:p>
          <a:r>
            <a:rPr lang="ru-RU" sz="1400" b="1" dirty="0" smtClean="0"/>
            <a:t>Всероссийский рейтинг сайтов органов управления образованием (2012 г.)</a:t>
          </a:r>
        </a:p>
        <a:p>
          <a:endParaRPr lang="ru-RU" sz="1600" b="1" dirty="0"/>
        </a:p>
      </dgm:t>
    </dgm:pt>
    <dgm:pt modelId="{E65FA1F1-62F8-4BC5-8527-159070965041}" type="parTrans" cxnId="{2C3238A1-858F-47F6-BBF9-7F7DC7CCD5FF}">
      <dgm:prSet/>
      <dgm:spPr/>
      <dgm:t>
        <a:bodyPr/>
        <a:lstStyle/>
        <a:p>
          <a:endParaRPr lang="ru-RU"/>
        </a:p>
      </dgm:t>
    </dgm:pt>
    <dgm:pt modelId="{E3BF6CEF-3321-45FE-AA68-96BE6035CF23}" type="sibTrans" cxnId="{2C3238A1-858F-47F6-BBF9-7F7DC7CCD5FF}">
      <dgm:prSet/>
      <dgm:spPr/>
      <dgm:t>
        <a:bodyPr/>
        <a:lstStyle/>
        <a:p>
          <a:endParaRPr lang="ru-RU"/>
        </a:p>
      </dgm:t>
    </dgm:pt>
    <dgm:pt modelId="{FC7C83C2-F2A1-46F7-8060-5EAAAA9AE022}" type="pres">
      <dgm:prSet presAssocID="{2FB025F4-B26C-4694-933F-AB0E3DA937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D12A1-60F5-4203-BA9D-CB8D98C59A9E}" type="pres">
      <dgm:prSet presAssocID="{92D941AD-A675-43DC-8CAF-734740FFB2C0}" presName="composite" presStyleCnt="0"/>
      <dgm:spPr/>
      <dgm:t>
        <a:bodyPr/>
        <a:lstStyle/>
        <a:p>
          <a:endParaRPr lang="ru-RU"/>
        </a:p>
      </dgm:t>
    </dgm:pt>
    <dgm:pt modelId="{E9A27AB2-5B74-452E-A73F-B2CD2E9A2B73}" type="pres">
      <dgm:prSet presAssocID="{92D941AD-A675-43DC-8CAF-734740FFB2C0}" presName="imagSh" presStyleLbl="bgImgPlace1" presStyleIdx="0" presStyleCnt="1" custScaleY="48962" custLinFactNeighborX="16336" custLinFactNeighborY="6618"/>
      <dgm:spPr/>
      <dgm:t>
        <a:bodyPr/>
        <a:lstStyle/>
        <a:p>
          <a:endParaRPr lang="ru-RU"/>
        </a:p>
      </dgm:t>
    </dgm:pt>
    <dgm:pt modelId="{95BADABC-ABD0-4382-9012-6CBB26B12FE6}" type="pres">
      <dgm:prSet presAssocID="{92D941AD-A675-43DC-8CAF-734740FFB2C0}" presName="txNode" presStyleLbl="node1" presStyleIdx="0" presStyleCnt="1" custAng="0" custScaleX="130462" custScaleY="135784" custLinFactNeighborX="57" custLinFactNeighborY="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2B181-541F-4E7C-9074-35B143DFF444}" type="presOf" srcId="{2FB025F4-B26C-4694-933F-AB0E3DA937E8}" destId="{FC7C83C2-F2A1-46F7-8060-5EAAAA9AE022}" srcOrd="0" destOrd="0" presId="urn:microsoft.com/office/officeart/2005/8/layout/hProcess10#13"/>
    <dgm:cxn modelId="{2C3238A1-858F-47F6-BBF9-7F7DC7CCD5FF}" srcId="{2FB025F4-B26C-4694-933F-AB0E3DA937E8}" destId="{92D941AD-A675-43DC-8CAF-734740FFB2C0}" srcOrd="0" destOrd="0" parTransId="{E65FA1F1-62F8-4BC5-8527-159070965041}" sibTransId="{E3BF6CEF-3321-45FE-AA68-96BE6035CF23}"/>
    <dgm:cxn modelId="{272149D1-939F-4212-A940-46EF8CFC94D1}" type="presOf" srcId="{92D941AD-A675-43DC-8CAF-734740FFB2C0}" destId="{95BADABC-ABD0-4382-9012-6CBB26B12FE6}" srcOrd="0" destOrd="0" presId="urn:microsoft.com/office/officeart/2005/8/layout/hProcess10#13"/>
    <dgm:cxn modelId="{84822589-D592-45CE-AC80-A3F53358A685}" type="presParOf" srcId="{FC7C83C2-F2A1-46F7-8060-5EAAAA9AE022}" destId="{668D12A1-60F5-4203-BA9D-CB8D98C59A9E}" srcOrd="0" destOrd="0" presId="urn:microsoft.com/office/officeart/2005/8/layout/hProcess10#13"/>
    <dgm:cxn modelId="{1D98FE60-CCAB-474D-82D9-E99394B3C685}" type="presParOf" srcId="{668D12A1-60F5-4203-BA9D-CB8D98C59A9E}" destId="{E9A27AB2-5B74-452E-A73F-B2CD2E9A2B73}" srcOrd="0" destOrd="0" presId="urn:microsoft.com/office/officeart/2005/8/layout/hProcess10#13"/>
    <dgm:cxn modelId="{CBCE16E5-1497-49C4-BFFC-747A3D995A4D}" type="presParOf" srcId="{668D12A1-60F5-4203-BA9D-CB8D98C59A9E}" destId="{95BADABC-ABD0-4382-9012-6CBB26B12FE6}" srcOrd="1" destOrd="0" presId="urn:microsoft.com/office/officeart/2005/8/layout/hProcess10#1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CB909E-0729-46FD-A2B0-B67C187C123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F7001-3CD7-40B6-83F6-B10D685F0D69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3600" b="1" dirty="0" smtClean="0"/>
            <a:t>РСОКО</a:t>
          </a:r>
          <a:endParaRPr lang="ru-RU" sz="3600" b="1" dirty="0"/>
        </a:p>
      </dgm:t>
    </dgm:pt>
    <dgm:pt modelId="{A7D57247-C648-4E3A-8822-5EA714A6A281}" type="parTrans" cxnId="{423EACB8-DC64-465F-AE80-533ED141B0C7}">
      <dgm:prSet/>
      <dgm:spPr/>
      <dgm:t>
        <a:bodyPr/>
        <a:lstStyle/>
        <a:p>
          <a:endParaRPr lang="ru-RU"/>
        </a:p>
      </dgm:t>
    </dgm:pt>
    <dgm:pt modelId="{7E3A6DB0-8307-4249-B53E-EE218EEB9A4A}" type="sibTrans" cxnId="{423EACB8-DC64-465F-AE80-533ED141B0C7}">
      <dgm:prSet/>
      <dgm:spPr/>
      <dgm:t>
        <a:bodyPr/>
        <a:lstStyle/>
        <a:p>
          <a:endParaRPr lang="ru-RU"/>
        </a:p>
      </dgm:t>
    </dgm:pt>
    <dgm:pt modelId="{E23C1DEF-2BB0-4FC1-BA76-D91C1160CFE7}">
      <dgm:prSet phldrT="[Текст]" custT="1"/>
      <dgm:spPr/>
      <dgm:t>
        <a:bodyPr/>
        <a:lstStyle/>
        <a:p>
          <a:endParaRPr lang="ru-RU" sz="2400" b="1" dirty="0" smtClean="0"/>
        </a:p>
        <a:p>
          <a:r>
            <a:rPr lang="ru-RU" sz="2000" b="1" dirty="0" smtClean="0"/>
            <a:t>1</a:t>
          </a:r>
        </a:p>
        <a:p>
          <a:r>
            <a:rPr lang="ru-RU" sz="2000" b="1" dirty="0" smtClean="0"/>
            <a:t>Государственные процедуры              (Л, </a:t>
          </a:r>
          <a:r>
            <a:rPr lang="ru-RU" sz="2000" b="1" dirty="0" err="1" smtClean="0"/>
            <a:t>Ак</a:t>
          </a:r>
          <a:r>
            <a:rPr lang="ru-RU" sz="2000" b="1" dirty="0" smtClean="0"/>
            <a:t>, КК)</a:t>
          </a:r>
        </a:p>
        <a:p>
          <a:r>
            <a:rPr lang="ru-RU" sz="2000" b="1" dirty="0" smtClean="0"/>
            <a:t>ГИА</a:t>
          </a:r>
        </a:p>
        <a:p>
          <a:r>
            <a:rPr lang="ru-RU" sz="2000" b="1" dirty="0" smtClean="0"/>
            <a:t>Федеральная статистика</a:t>
          </a:r>
          <a:endParaRPr lang="ru-RU" sz="2000" b="1" dirty="0"/>
        </a:p>
      </dgm:t>
    </dgm:pt>
    <dgm:pt modelId="{B480AE2B-AFD3-4C85-A53B-105A8C1FA0F4}" type="parTrans" cxnId="{58EBE80B-5FEA-4FE0-94FB-D00B96034AFC}">
      <dgm:prSet/>
      <dgm:spPr/>
      <dgm:t>
        <a:bodyPr/>
        <a:lstStyle/>
        <a:p>
          <a:endParaRPr lang="ru-RU"/>
        </a:p>
      </dgm:t>
    </dgm:pt>
    <dgm:pt modelId="{BCC5CCD6-3BA0-493A-A172-E3225A8440D4}" type="sibTrans" cxnId="{58EBE80B-5FEA-4FE0-94FB-D00B96034AFC}">
      <dgm:prSet/>
      <dgm:spPr/>
      <dgm:t>
        <a:bodyPr/>
        <a:lstStyle/>
        <a:p>
          <a:endParaRPr lang="ru-RU"/>
        </a:p>
      </dgm:t>
    </dgm:pt>
    <dgm:pt modelId="{BF01887A-71DA-4333-A8F0-6B84B0CFCB90}">
      <dgm:prSet phldrT="[Текст]" custT="1"/>
      <dgm:spPr/>
      <dgm:t>
        <a:bodyPr/>
        <a:lstStyle/>
        <a:p>
          <a:endParaRPr lang="en-US" sz="2000" b="1" dirty="0" smtClean="0"/>
        </a:p>
        <a:p>
          <a:r>
            <a:rPr lang="ru-RU" sz="2000" b="1" dirty="0" smtClean="0"/>
            <a:t>2</a:t>
          </a:r>
        </a:p>
        <a:p>
          <a:r>
            <a:rPr lang="ru-RU" sz="2000" b="1" dirty="0" smtClean="0"/>
            <a:t>Мониторинги</a:t>
          </a:r>
          <a:r>
            <a:rPr lang="en-US" sz="2000" b="1" dirty="0" smtClean="0"/>
            <a:t>  </a:t>
          </a:r>
          <a:r>
            <a:rPr lang="ru-RU" sz="2000" b="1" dirty="0" smtClean="0"/>
            <a:t>и проекты                          (федеральные и региональные)</a:t>
          </a:r>
        </a:p>
        <a:p>
          <a:r>
            <a:rPr lang="ru-RU" sz="2000" b="1" dirty="0" smtClean="0"/>
            <a:t>Рейтинги</a:t>
          </a:r>
        </a:p>
        <a:p>
          <a:r>
            <a:rPr lang="ru-RU" sz="2000" b="1" dirty="0" smtClean="0"/>
            <a:t>Базы данных</a:t>
          </a:r>
          <a:endParaRPr lang="ru-RU" sz="2000" b="1" dirty="0"/>
        </a:p>
      </dgm:t>
    </dgm:pt>
    <dgm:pt modelId="{52946AFC-A7EA-4D20-8B45-05F1307FA580}" type="parTrans" cxnId="{D8668B79-76E5-411A-A2D9-71BEBDAAEE5E}">
      <dgm:prSet/>
      <dgm:spPr/>
      <dgm:t>
        <a:bodyPr/>
        <a:lstStyle/>
        <a:p>
          <a:endParaRPr lang="ru-RU"/>
        </a:p>
      </dgm:t>
    </dgm:pt>
    <dgm:pt modelId="{CF36DE4C-B3E9-4958-9C01-5E110903B7EE}" type="sibTrans" cxnId="{D8668B79-76E5-411A-A2D9-71BEBDAAEE5E}">
      <dgm:prSet/>
      <dgm:spPr/>
      <dgm:t>
        <a:bodyPr/>
        <a:lstStyle/>
        <a:p>
          <a:endParaRPr lang="ru-RU"/>
        </a:p>
      </dgm:t>
    </dgm:pt>
    <dgm:pt modelId="{585B1362-A8A8-4258-ADC0-E4F90E7F3774}">
      <dgm:prSet phldrT="[Текст]" custT="1"/>
      <dgm:spPr/>
      <dgm:t>
        <a:bodyPr/>
        <a:lstStyle/>
        <a:p>
          <a:r>
            <a:rPr lang="ru-RU" sz="2000" b="1" dirty="0" smtClean="0"/>
            <a:t>4 </a:t>
          </a:r>
        </a:p>
        <a:p>
          <a:r>
            <a:rPr lang="ru-RU" sz="2400" b="1" u="sng" dirty="0" smtClean="0"/>
            <a:t>Оценка качества предметных достижений</a:t>
          </a:r>
        </a:p>
        <a:p>
          <a:r>
            <a:rPr lang="ru-RU" sz="2000" b="1" dirty="0" err="1" smtClean="0"/>
            <a:t>Самообследование</a:t>
          </a:r>
          <a:r>
            <a:rPr lang="ru-RU" sz="2000" b="1" dirty="0" smtClean="0"/>
            <a:t> ОУ</a:t>
          </a:r>
        </a:p>
        <a:p>
          <a:r>
            <a:rPr lang="ru-RU" sz="2000" b="1" dirty="0" smtClean="0"/>
            <a:t>Оценка результатов обучения в СПО</a:t>
          </a:r>
          <a:endParaRPr lang="en-US" sz="2000" b="1" dirty="0" smtClean="0"/>
        </a:p>
        <a:p>
          <a:endParaRPr lang="en-US" sz="2000" b="1" dirty="0" smtClean="0"/>
        </a:p>
        <a:p>
          <a:endParaRPr lang="ru-RU" sz="2000" b="1" dirty="0" smtClean="0"/>
        </a:p>
      </dgm:t>
    </dgm:pt>
    <dgm:pt modelId="{754E9848-8FF4-4D7D-A470-27B931483536}" type="parTrans" cxnId="{1C922175-F5BF-4DCA-86E2-B98C01806193}">
      <dgm:prSet/>
      <dgm:spPr/>
      <dgm:t>
        <a:bodyPr/>
        <a:lstStyle/>
        <a:p>
          <a:endParaRPr lang="ru-RU"/>
        </a:p>
      </dgm:t>
    </dgm:pt>
    <dgm:pt modelId="{A9DD58D8-0FE8-402B-8AE2-CD8831564498}" type="sibTrans" cxnId="{1C922175-F5BF-4DCA-86E2-B98C01806193}">
      <dgm:prSet/>
      <dgm:spPr/>
      <dgm:t>
        <a:bodyPr/>
        <a:lstStyle/>
        <a:p>
          <a:endParaRPr lang="ru-RU"/>
        </a:p>
      </dgm:t>
    </dgm:pt>
    <dgm:pt modelId="{A21C3978-3EBD-4911-8A1C-7A723067D65F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3 </a:t>
          </a:r>
        </a:p>
        <a:p>
          <a:r>
            <a:rPr lang="ru-RU" sz="2000" b="1" dirty="0" smtClean="0"/>
            <a:t>Оценка руководителей  и </a:t>
          </a:r>
          <a:r>
            <a:rPr lang="ru-RU" sz="2000" b="1" dirty="0" err="1" smtClean="0"/>
            <a:t>пед.работников</a:t>
          </a:r>
          <a:r>
            <a:rPr lang="ru-RU" sz="2000" b="1" dirty="0" smtClean="0"/>
            <a:t> </a:t>
          </a:r>
          <a:endParaRPr lang="en-US" sz="2000" b="1" dirty="0" smtClean="0"/>
        </a:p>
        <a:p>
          <a:r>
            <a:rPr lang="ru-RU" sz="2000" b="1" dirty="0" smtClean="0"/>
            <a:t>(аттестация, квалификационный экзамен)</a:t>
          </a:r>
          <a:endParaRPr lang="en-US" sz="2000" b="1" dirty="0" smtClean="0"/>
        </a:p>
        <a:p>
          <a:endParaRPr lang="en-US" sz="2000" b="1" dirty="0" smtClean="0"/>
        </a:p>
        <a:p>
          <a:endParaRPr lang="en-US" sz="2000" b="1" dirty="0" smtClean="0"/>
        </a:p>
        <a:p>
          <a:endParaRPr lang="ru-RU" sz="2000" b="1" dirty="0"/>
        </a:p>
      </dgm:t>
    </dgm:pt>
    <dgm:pt modelId="{ECFC8712-9056-49B6-AC82-96AA7F5AB692}" type="parTrans" cxnId="{1B8124F6-EDF4-4488-A609-895EED917C74}">
      <dgm:prSet/>
      <dgm:spPr/>
      <dgm:t>
        <a:bodyPr/>
        <a:lstStyle/>
        <a:p>
          <a:endParaRPr lang="ru-RU"/>
        </a:p>
      </dgm:t>
    </dgm:pt>
    <dgm:pt modelId="{EE7F6764-7A33-426F-B489-48C2372C8D9A}" type="sibTrans" cxnId="{1B8124F6-EDF4-4488-A609-895EED917C74}">
      <dgm:prSet/>
      <dgm:spPr/>
      <dgm:t>
        <a:bodyPr/>
        <a:lstStyle/>
        <a:p>
          <a:endParaRPr lang="ru-RU"/>
        </a:p>
      </dgm:t>
    </dgm:pt>
    <dgm:pt modelId="{01B8572E-CEDB-4DF3-99AD-391FA3695947}" type="pres">
      <dgm:prSet presAssocID="{2BCB909E-0729-46FD-A2B0-B67C187C123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D65AD-D7D4-492A-A661-4367595AB2B4}" type="pres">
      <dgm:prSet presAssocID="{2BCB909E-0729-46FD-A2B0-B67C187C1233}" presName="matrix" presStyleCnt="0"/>
      <dgm:spPr/>
      <dgm:t>
        <a:bodyPr/>
        <a:lstStyle/>
        <a:p>
          <a:endParaRPr lang="ru-RU"/>
        </a:p>
      </dgm:t>
    </dgm:pt>
    <dgm:pt modelId="{59A65E78-5BEB-4AE2-857D-1BB6F74103B4}" type="pres">
      <dgm:prSet presAssocID="{2BCB909E-0729-46FD-A2B0-B67C187C1233}" presName="tile1" presStyleLbl="node1" presStyleIdx="0" presStyleCnt="4" custScaleY="103612" custLinFactNeighborY="776"/>
      <dgm:spPr/>
      <dgm:t>
        <a:bodyPr/>
        <a:lstStyle/>
        <a:p>
          <a:endParaRPr lang="ru-RU"/>
        </a:p>
      </dgm:t>
    </dgm:pt>
    <dgm:pt modelId="{67C523DB-431B-42E7-924E-9F3892447586}" type="pres">
      <dgm:prSet presAssocID="{2BCB909E-0729-46FD-A2B0-B67C187C12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E6028-078E-4A70-8C61-057122DE5A8E}" type="pres">
      <dgm:prSet presAssocID="{2BCB909E-0729-46FD-A2B0-B67C187C1233}" presName="tile2" presStyleLbl="node1" presStyleIdx="1" presStyleCnt="4" custLinFactNeighborX="3949" custLinFactNeighborY="-980"/>
      <dgm:spPr/>
      <dgm:t>
        <a:bodyPr/>
        <a:lstStyle/>
        <a:p>
          <a:endParaRPr lang="ru-RU"/>
        </a:p>
      </dgm:t>
    </dgm:pt>
    <dgm:pt modelId="{2439479A-0AF6-4982-B2AA-7CE4AA07EC6F}" type="pres">
      <dgm:prSet presAssocID="{2BCB909E-0729-46FD-A2B0-B67C187C12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41514-C7E1-46C9-8EA9-C84ABEA5E72B}" type="pres">
      <dgm:prSet presAssocID="{2BCB909E-0729-46FD-A2B0-B67C187C1233}" presName="tile3" presStyleLbl="node1" presStyleIdx="2" presStyleCnt="4"/>
      <dgm:spPr/>
      <dgm:t>
        <a:bodyPr/>
        <a:lstStyle/>
        <a:p>
          <a:endParaRPr lang="ru-RU"/>
        </a:p>
      </dgm:t>
    </dgm:pt>
    <dgm:pt modelId="{03478C8B-8441-43F4-8129-6FA277B2239A}" type="pres">
      <dgm:prSet presAssocID="{2BCB909E-0729-46FD-A2B0-B67C187C12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0D804-A0A8-4BEF-8BD2-CA7874D1CEBF}" type="pres">
      <dgm:prSet presAssocID="{2BCB909E-0729-46FD-A2B0-B67C187C1233}" presName="tile4" presStyleLbl="node1" presStyleIdx="3" presStyleCnt="4"/>
      <dgm:spPr/>
      <dgm:t>
        <a:bodyPr/>
        <a:lstStyle/>
        <a:p>
          <a:endParaRPr lang="ru-RU"/>
        </a:p>
      </dgm:t>
    </dgm:pt>
    <dgm:pt modelId="{F2BE40A8-DA36-48DE-8CA2-EDE17180ED0A}" type="pres">
      <dgm:prSet presAssocID="{2BCB909E-0729-46FD-A2B0-B67C187C12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A652-6A49-4B9D-8C22-AF0F4F387E7C}" type="pres">
      <dgm:prSet presAssocID="{2BCB909E-0729-46FD-A2B0-B67C187C1233}" presName="centerTile" presStyleLbl="fgShp" presStyleIdx="0" presStyleCnt="1" custScaleX="73539" custScaleY="48864" custLinFactNeighborX="1457" custLinFactNeighborY="-312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B8124F6-EDF4-4488-A609-895EED917C74}" srcId="{45BF7001-3CD7-40B6-83F6-B10D685F0D69}" destId="{A21C3978-3EBD-4911-8A1C-7A723067D65F}" srcOrd="3" destOrd="0" parTransId="{ECFC8712-9056-49B6-AC82-96AA7F5AB692}" sibTransId="{EE7F6764-7A33-426F-B489-48C2372C8D9A}"/>
    <dgm:cxn modelId="{B81595BF-35C9-4D7B-B208-0ECE1515381F}" type="presOf" srcId="{E23C1DEF-2BB0-4FC1-BA76-D91C1160CFE7}" destId="{59A65E78-5BEB-4AE2-857D-1BB6F74103B4}" srcOrd="0" destOrd="0" presId="urn:microsoft.com/office/officeart/2005/8/layout/matrix1"/>
    <dgm:cxn modelId="{E96816AF-DBFC-4491-89F1-1D7B84709C0D}" type="presOf" srcId="{45BF7001-3CD7-40B6-83F6-B10D685F0D69}" destId="{5397A652-6A49-4B9D-8C22-AF0F4F387E7C}" srcOrd="0" destOrd="0" presId="urn:microsoft.com/office/officeart/2005/8/layout/matrix1"/>
    <dgm:cxn modelId="{4AA7C044-CE41-4363-86E0-2BC2131A9C78}" type="presOf" srcId="{BF01887A-71DA-4333-A8F0-6B84B0CFCB90}" destId="{2439479A-0AF6-4982-B2AA-7CE4AA07EC6F}" srcOrd="1" destOrd="0" presId="urn:microsoft.com/office/officeart/2005/8/layout/matrix1"/>
    <dgm:cxn modelId="{A8C98A13-610B-4EED-ACD7-3D329C6242CC}" type="presOf" srcId="{585B1362-A8A8-4258-ADC0-E4F90E7F3774}" destId="{03478C8B-8441-43F4-8129-6FA277B2239A}" srcOrd="1" destOrd="0" presId="urn:microsoft.com/office/officeart/2005/8/layout/matrix1"/>
    <dgm:cxn modelId="{AD443626-0326-4260-8698-D6ABD72DAB18}" type="presOf" srcId="{BF01887A-71DA-4333-A8F0-6B84B0CFCB90}" destId="{622E6028-078E-4A70-8C61-057122DE5A8E}" srcOrd="0" destOrd="0" presId="urn:microsoft.com/office/officeart/2005/8/layout/matrix1"/>
    <dgm:cxn modelId="{1C922175-F5BF-4DCA-86E2-B98C01806193}" srcId="{45BF7001-3CD7-40B6-83F6-B10D685F0D69}" destId="{585B1362-A8A8-4258-ADC0-E4F90E7F3774}" srcOrd="2" destOrd="0" parTransId="{754E9848-8FF4-4D7D-A470-27B931483536}" sibTransId="{A9DD58D8-0FE8-402B-8AE2-CD8831564498}"/>
    <dgm:cxn modelId="{D8668B79-76E5-411A-A2D9-71BEBDAAEE5E}" srcId="{45BF7001-3CD7-40B6-83F6-B10D685F0D69}" destId="{BF01887A-71DA-4333-A8F0-6B84B0CFCB90}" srcOrd="1" destOrd="0" parTransId="{52946AFC-A7EA-4D20-8B45-05F1307FA580}" sibTransId="{CF36DE4C-B3E9-4958-9C01-5E110903B7EE}"/>
    <dgm:cxn modelId="{423EACB8-DC64-465F-AE80-533ED141B0C7}" srcId="{2BCB909E-0729-46FD-A2B0-B67C187C1233}" destId="{45BF7001-3CD7-40B6-83F6-B10D685F0D69}" srcOrd="0" destOrd="0" parTransId="{A7D57247-C648-4E3A-8822-5EA714A6A281}" sibTransId="{7E3A6DB0-8307-4249-B53E-EE218EEB9A4A}"/>
    <dgm:cxn modelId="{8B313BFC-B7D2-438D-BE4A-A1396172C381}" type="presOf" srcId="{A21C3978-3EBD-4911-8A1C-7A723067D65F}" destId="{08A0D804-A0A8-4BEF-8BD2-CA7874D1CEBF}" srcOrd="0" destOrd="0" presId="urn:microsoft.com/office/officeart/2005/8/layout/matrix1"/>
    <dgm:cxn modelId="{03DD144B-361D-452D-A596-087432D311DB}" type="presOf" srcId="{585B1362-A8A8-4258-ADC0-E4F90E7F3774}" destId="{D0A41514-C7E1-46C9-8EA9-C84ABEA5E72B}" srcOrd="0" destOrd="0" presId="urn:microsoft.com/office/officeart/2005/8/layout/matrix1"/>
    <dgm:cxn modelId="{A205439F-C326-4CDD-9570-23AB6A6BC535}" type="presOf" srcId="{E23C1DEF-2BB0-4FC1-BA76-D91C1160CFE7}" destId="{67C523DB-431B-42E7-924E-9F3892447586}" srcOrd="1" destOrd="0" presId="urn:microsoft.com/office/officeart/2005/8/layout/matrix1"/>
    <dgm:cxn modelId="{26C8E559-7599-4C2E-AB3F-FDF9C797CCFF}" type="presOf" srcId="{2BCB909E-0729-46FD-A2B0-B67C187C1233}" destId="{01B8572E-CEDB-4DF3-99AD-391FA3695947}" srcOrd="0" destOrd="0" presId="urn:microsoft.com/office/officeart/2005/8/layout/matrix1"/>
    <dgm:cxn modelId="{B091CC9F-C9D4-4B2B-8FEE-0BC3023570C3}" type="presOf" srcId="{A21C3978-3EBD-4911-8A1C-7A723067D65F}" destId="{F2BE40A8-DA36-48DE-8CA2-EDE17180ED0A}" srcOrd="1" destOrd="0" presId="urn:microsoft.com/office/officeart/2005/8/layout/matrix1"/>
    <dgm:cxn modelId="{58EBE80B-5FEA-4FE0-94FB-D00B96034AFC}" srcId="{45BF7001-3CD7-40B6-83F6-B10D685F0D69}" destId="{E23C1DEF-2BB0-4FC1-BA76-D91C1160CFE7}" srcOrd="0" destOrd="0" parTransId="{B480AE2B-AFD3-4C85-A53B-105A8C1FA0F4}" sibTransId="{BCC5CCD6-3BA0-493A-A172-E3225A8440D4}"/>
    <dgm:cxn modelId="{19991557-319D-4DFE-ADF7-2CD31AD6CE7C}" type="presParOf" srcId="{01B8572E-CEDB-4DF3-99AD-391FA3695947}" destId="{7B5D65AD-D7D4-492A-A661-4367595AB2B4}" srcOrd="0" destOrd="0" presId="urn:microsoft.com/office/officeart/2005/8/layout/matrix1"/>
    <dgm:cxn modelId="{E58A8116-1066-41D6-A762-298834B5EF36}" type="presParOf" srcId="{7B5D65AD-D7D4-492A-A661-4367595AB2B4}" destId="{59A65E78-5BEB-4AE2-857D-1BB6F74103B4}" srcOrd="0" destOrd="0" presId="urn:microsoft.com/office/officeart/2005/8/layout/matrix1"/>
    <dgm:cxn modelId="{2CD92D49-02AF-4234-B09B-DD756DD36319}" type="presParOf" srcId="{7B5D65AD-D7D4-492A-A661-4367595AB2B4}" destId="{67C523DB-431B-42E7-924E-9F3892447586}" srcOrd="1" destOrd="0" presId="urn:microsoft.com/office/officeart/2005/8/layout/matrix1"/>
    <dgm:cxn modelId="{88DFEF73-FBB3-4101-9A2F-F4B9A23A07C7}" type="presParOf" srcId="{7B5D65AD-D7D4-492A-A661-4367595AB2B4}" destId="{622E6028-078E-4A70-8C61-057122DE5A8E}" srcOrd="2" destOrd="0" presId="urn:microsoft.com/office/officeart/2005/8/layout/matrix1"/>
    <dgm:cxn modelId="{54AE126F-9CBA-4299-B87B-7787DB93CB83}" type="presParOf" srcId="{7B5D65AD-D7D4-492A-A661-4367595AB2B4}" destId="{2439479A-0AF6-4982-B2AA-7CE4AA07EC6F}" srcOrd="3" destOrd="0" presId="urn:microsoft.com/office/officeart/2005/8/layout/matrix1"/>
    <dgm:cxn modelId="{C9646860-3F13-4CC4-B730-C9F284CF36B1}" type="presParOf" srcId="{7B5D65AD-D7D4-492A-A661-4367595AB2B4}" destId="{D0A41514-C7E1-46C9-8EA9-C84ABEA5E72B}" srcOrd="4" destOrd="0" presId="urn:microsoft.com/office/officeart/2005/8/layout/matrix1"/>
    <dgm:cxn modelId="{B86CD6E9-E90B-4081-806F-7F5C89565D9F}" type="presParOf" srcId="{7B5D65AD-D7D4-492A-A661-4367595AB2B4}" destId="{03478C8B-8441-43F4-8129-6FA277B2239A}" srcOrd="5" destOrd="0" presId="urn:microsoft.com/office/officeart/2005/8/layout/matrix1"/>
    <dgm:cxn modelId="{AA0CFF30-4DB8-4DFE-ABA6-895D4858C0E6}" type="presParOf" srcId="{7B5D65AD-D7D4-492A-A661-4367595AB2B4}" destId="{08A0D804-A0A8-4BEF-8BD2-CA7874D1CEBF}" srcOrd="6" destOrd="0" presId="urn:microsoft.com/office/officeart/2005/8/layout/matrix1"/>
    <dgm:cxn modelId="{AE85160A-7D1B-4692-B001-AB8ED933CB8A}" type="presParOf" srcId="{7B5D65AD-D7D4-492A-A661-4367595AB2B4}" destId="{F2BE40A8-DA36-48DE-8CA2-EDE17180ED0A}" srcOrd="7" destOrd="0" presId="urn:microsoft.com/office/officeart/2005/8/layout/matrix1"/>
    <dgm:cxn modelId="{CFD05927-5635-4F4F-BF3A-08D5FAC29538}" type="presParOf" srcId="{01B8572E-CEDB-4DF3-99AD-391FA3695947}" destId="{5397A652-6A49-4B9D-8C22-AF0F4F387E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CB909E-0729-46FD-A2B0-B67C187C123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F7001-3CD7-40B6-83F6-B10D685F0D69}">
      <dgm:prSet phldrT="[Текст]" custT="1"/>
      <dgm:spPr/>
      <dgm:t>
        <a:bodyPr/>
        <a:lstStyle/>
        <a:p>
          <a:r>
            <a:rPr lang="ru-RU" sz="3600" b="1" dirty="0" smtClean="0"/>
            <a:t>РСОКО</a:t>
          </a:r>
          <a:endParaRPr lang="ru-RU" sz="3600" b="1" dirty="0"/>
        </a:p>
      </dgm:t>
    </dgm:pt>
    <dgm:pt modelId="{A7D57247-C648-4E3A-8822-5EA714A6A281}" type="parTrans" cxnId="{423EACB8-DC64-465F-AE80-533ED141B0C7}">
      <dgm:prSet/>
      <dgm:spPr/>
      <dgm:t>
        <a:bodyPr/>
        <a:lstStyle/>
        <a:p>
          <a:endParaRPr lang="ru-RU"/>
        </a:p>
      </dgm:t>
    </dgm:pt>
    <dgm:pt modelId="{7E3A6DB0-8307-4249-B53E-EE218EEB9A4A}" type="sibTrans" cxnId="{423EACB8-DC64-465F-AE80-533ED141B0C7}">
      <dgm:prSet/>
      <dgm:spPr/>
      <dgm:t>
        <a:bodyPr/>
        <a:lstStyle/>
        <a:p>
          <a:endParaRPr lang="ru-RU"/>
        </a:p>
      </dgm:t>
    </dgm:pt>
    <dgm:pt modelId="{E23C1DEF-2BB0-4FC1-BA76-D91C1160CFE7}">
      <dgm:prSet phldrT="[Текст]" custT="1"/>
      <dgm:spPr/>
      <dgm:t>
        <a:bodyPr/>
        <a:lstStyle/>
        <a:p>
          <a:endParaRPr lang="ru-RU" sz="2400" b="1" dirty="0" smtClean="0"/>
        </a:p>
        <a:p>
          <a:r>
            <a:rPr lang="ru-RU" sz="2000" b="1" dirty="0" smtClean="0"/>
            <a:t>Государственные процедуры   (Л, </a:t>
          </a:r>
          <a:r>
            <a:rPr lang="ru-RU" sz="2000" b="1" dirty="0" err="1" smtClean="0"/>
            <a:t>Ак</a:t>
          </a:r>
          <a:r>
            <a:rPr lang="ru-RU" sz="2000" b="1" dirty="0" smtClean="0"/>
            <a:t>, КК)</a:t>
          </a:r>
        </a:p>
        <a:p>
          <a:r>
            <a:rPr lang="ru-RU" sz="2000" b="1" dirty="0" smtClean="0"/>
            <a:t>ГИА</a:t>
          </a:r>
        </a:p>
        <a:p>
          <a:r>
            <a:rPr lang="ru-RU" sz="2000" b="1" dirty="0" smtClean="0"/>
            <a:t>Федеральная статистика</a:t>
          </a:r>
          <a:endParaRPr lang="ru-RU" sz="2000" b="1" dirty="0"/>
        </a:p>
      </dgm:t>
    </dgm:pt>
    <dgm:pt modelId="{B480AE2B-AFD3-4C85-A53B-105A8C1FA0F4}" type="parTrans" cxnId="{58EBE80B-5FEA-4FE0-94FB-D00B96034AFC}">
      <dgm:prSet/>
      <dgm:spPr/>
      <dgm:t>
        <a:bodyPr/>
        <a:lstStyle/>
        <a:p>
          <a:endParaRPr lang="ru-RU"/>
        </a:p>
      </dgm:t>
    </dgm:pt>
    <dgm:pt modelId="{BCC5CCD6-3BA0-493A-A172-E3225A8440D4}" type="sibTrans" cxnId="{58EBE80B-5FEA-4FE0-94FB-D00B96034AFC}">
      <dgm:prSet/>
      <dgm:spPr/>
      <dgm:t>
        <a:bodyPr/>
        <a:lstStyle/>
        <a:p>
          <a:endParaRPr lang="ru-RU"/>
        </a:p>
      </dgm:t>
    </dgm:pt>
    <dgm:pt modelId="{BF01887A-71DA-4333-A8F0-6B84B0CFCB90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Мониторинги          (федеральные и региональные)</a:t>
          </a:r>
        </a:p>
        <a:p>
          <a:r>
            <a:rPr lang="ru-RU" sz="2000" b="1" dirty="0" smtClean="0"/>
            <a:t>Рейтинги</a:t>
          </a:r>
        </a:p>
        <a:p>
          <a:r>
            <a:rPr lang="ru-RU" sz="2000" b="1" dirty="0" smtClean="0"/>
            <a:t>Базы данных</a:t>
          </a:r>
          <a:endParaRPr lang="ru-RU" sz="2000" b="1" dirty="0"/>
        </a:p>
      </dgm:t>
    </dgm:pt>
    <dgm:pt modelId="{52946AFC-A7EA-4D20-8B45-05F1307FA580}" type="parTrans" cxnId="{D8668B79-76E5-411A-A2D9-71BEBDAAEE5E}">
      <dgm:prSet/>
      <dgm:spPr/>
      <dgm:t>
        <a:bodyPr/>
        <a:lstStyle/>
        <a:p>
          <a:endParaRPr lang="ru-RU"/>
        </a:p>
      </dgm:t>
    </dgm:pt>
    <dgm:pt modelId="{CF36DE4C-B3E9-4958-9C01-5E110903B7EE}" type="sibTrans" cxnId="{D8668B79-76E5-411A-A2D9-71BEBDAAEE5E}">
      <dgm:prSet/>
      <dgm:spPr/>
      <dgm:t>
        <a:bodyPr/>
        <a:lstStyle/>
        <a:p>
          <a:endParaRPr lang="ru-RU"/>
        </a:p>
      </dgm:t>
    </dgm:pt>
    <dgm:pt modelId="{585B1362-A8A8-4258-ADC0-E4F90E7F3774}">
      <dgm:prSet phldrT="[Текст]" custT="1"/>
      <dgm:spPr/>
      <dgm:t>
        <a:bodyPr/>
        <a:lstStyle/>
        <a:p>
          <a:pPr algn="ctr"/>
          <a:r>
            <a:rPr lang="ru-RU" sz="2000" b="1" dirty="0" smtClean="0"/>
            <a:t> </a:t>
          </a:r>
        </a:p>
        <a:p>
          <a:pPr algn="ctr"/>
          <a:r>
            <a:rPr lang="ru-RU" sz="2000" b="1" dirty="0" smtClean="0"/>
            <a:t>Региональная процедуры оценки:</a:t>
          </a:r>
        </a:p>
        <a:p>
          <a:pPr algn="l"/>
          <a:r>
            <a:rPr lang="ru-RU" sz="2000" b="1" dirty="0" smtClean="0"/>
            <a:t>- оценка предметных результатов</a:t>
          </a:r>
        </a:p>
        <a:p>
          <a:pPr algn="l"/>
          <a:r>
            <a:rPr lang="ru-RU" sz="2000" b="1" dirty="0" smtClean="0"/>
            <a:t>- оценка  </a:t>
          </a:r>
          <a:r>
            <a:rPr lang="ru-RU" sz="2000" b="1" dirty="0" err="1" smtClean="0"/>
            <a:t>метапредметных</a:t>
          </a:r>
          <a:r>
            <a:rPr lang="ru-RU" sz="2000" b="1" dirty="0" smtClean="0"/>
            <a:t> результатов</a:t>
          </a:r>
        </a:p>
        <a:p>
          <a:pPr algn="l"/>
          <a:r>
            <a:rPr lang="ru-RU" sz="2000" b="1" dirty="0" smtClean="0"/>
            <a:t>- </a:t>
          </a:r>
          <a:r>
            <a:rPr lang="ru-RU" sz="2000" b="1" dirty="0" err="1" smtClean="0"/>
            <a:t>самообследование</a:t>
          </a:r>
          <a:r>
            <a:rPr lang="ru-RU" sz="2000" b="1" dirty="0" smtClean="0"/>
            <a:t> ОУ</a:t>
          </a:r>
        </a:p>
        <a:p>
          <a:pPr algn="l"/>
          <a:r>
            <a:rPr lang="ru-RU" sz="2000" b="1" dirty="0" smtClean="0"/>
            <a:t>- оценка результатов обучения в СПО</a:t>
          </a:r>
        </a:p>
        <a:p>
          <a:pPr algn="ctr"/>
          <a:endParaRPr lang="ru-RU" sz="2000" b="1" dirty="0" smtClean="0"/>
        </a:p>
        <a:p>
          <a:pPr algn="ctr"/>
          <a:endParaRPr lang="ru-RU" sz="2000" b="1" dirty="0" smtClean="0"/>
        </a:p>
      </dgm:t>
    </dgm:pt>
    <dgm:pt modelId="{754E9848-8FF4-4D7D-A470-27B931483536}" type="parTrans" cxnId="{1C922175-F5BF-4DCA-86E2-B98C01806193}">
      <dgm:prSet/>
      <dgm:spPr/>
      <dgm:t>
        <a:bodyPr/>
        <a:lstStyle/>
        <a:p>
          <a:endParaRPr lang="ru-RU"/>
        </a:p>
      </dgm:t>
    </dgm:pt>
    <dgm:pt modelId="{A9DD58D8-0FE8-402B-8AE2-CD8831564498}" type="sibTrans" cxnId="{1C922175-F5BF-4DCA-86E2-B98C01806193}">
      <dgm:prSet/>
      <dgm:spPr/>
      <dgm:t>
        <a:bodyPr/>
        <a:lstStyle/>
        <a:p>
          <a:endParaRPr lang="ru-RU"/>
        </a:p>
      </dgm:t>
    </dgm:pt>
    <dgm:pt modelId="{A21C3978-3EBD-4911-8A1C-7A723067D65F}">
      <dgm:prSet phldrT="[Текст]" custT="1"/>
      <dgm:spPr/>
      <dgm:t>
        <a:bodyPr/>
        <a:lstStyle/>
        <a:p>
          <a:r>
            <a:rPr lang="ru-RU" sz="2400" b="1" dirty="0" smtClean="0"/>
            <a:t>Оценка </a:t>
          </a:r>
          <a:r>
            <a:rPr lang="ru-RU" sz="2400" b="1" dirty="0" err="1" smtClean="0"/>
            <a:t>пед.работников</a:t>
          </a:r>
          <a:r>
            <a:rPr lang="ru-RU" sz="2400" b="1" dirty="0" smtClean="0"/>
            <a:t> (аттестация, квалификационный экзамен)</a:t>
          </a:r>
          <a:endParaRPr lang="ru-RU" sz="2400" b="1" dirty="0"/>
        </a:p>
      </dgm:t>
    </dgm:pt>
    <dgm:pt modelId="{ECFC8712-9056-49B6-AC82-96AA7F5AB692}" type="parTrans" cxnId="{1B8124F6-EDF4-4488-A609-895EED917C74}">
      <dgm:prSet/>
      <dgm:spPr/>
      <dgm:t>
        <a:bodyPr/>
        <a:lstStyle/>
        <a:p>
          <a:endParaRPr lang="ru-RU"/>
        </a:p>
      </dgm:t>
    </dgm:pt>
    <dgm:pt modelId="{EE7F6764-7A33-426F-B489-48C2372C8D9A}" type="sibTrans" cxnId="{1B8124F6-EDF4-4488-A609-895EED917C74}">
      <dgm:prSet/>
      <dgm:spPr/>
      <dgm:t>
        <a:bodyPr/>
        <a:lstStyle/>
        <a:p>
          <a:endParaRPr lang="ru-RU"/>
        </a:p>
      </dgm:t>
    </dgm:pt>
    <dgm:pt modelId="{01B8572E-CEDB-4DF3-99AD-391FA3695947}" type="pres">
      <dgm:prSet presAssocID="{2BCB909E-0729-46FD-A2B0-B67C187C123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D65AD-D7D4-492A-A661-4367595AB2B4}" type="pres">
      <dgm:prSet presAssocID="{2BCB909E-0729-46FD-A2B0-B67C187C1233}" presName="matrix" presStyleCnt="0"/>
      <dgm:spPr/>
      <dgm:t>
        <a:bodyPr/>
        <a:lstStyle/>
        <a:p>
          <a:endParaRPr lang="ru-RU"/>
        </a:p>
      </dgm:t>
    </dgm:pt>
    <dgm:pt modelId="{59A65E78-5BEB-4AE2-857D-1BB6F74103B4}" type="pres">
      <dgm:prSet presAssocID="{2BCB909E-0729-46FD-A2B0-B67C187C1233}" presName="tile1" presStyleLbl="node1" presStyleIdx="0" presStyleCnt="4" custScaleX="100000" custScaleY="92650" custLinFactNeighborY="-9466"/>
      <dgm:spPr/>
      <dgm:t>
        <a:bodyPr/>
        <a:lstStyle/>
        <a:p>
          <a:endParaRPr lang="ru-RU"/>
        </a:p>
      </dgm:t>
    </dgm:pt>
    <dgm:pt modelId="{67C523DB-431B-42E7-924E-9F3892447586}" type="pres">
      <dgm:prSet presAssocID="{2BCB909E-0729-46FD-A2B0-B67C187C12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E6028-078E-4A70-8C61-057122DE5A8E}" type="pres">
      <dgm:prSet presAssocID="{2BCB909E-0729-46FD-A2B0-B67C187C1233}" presName="tile2" presStyleLbl="node1" presStyleIdx="1" presStyleCnt="4" custScaleY="83657" custLinFactNeighborY="-6929"/>
      <dgm:spPr/>
      <dgm:t>
        <a:bodyPr/>
        <a:lstStyle/>
        <a:p>
          <a:endParaRPr lang="ru-RU"/>
        </a:p>
      </dgm:t>
    </dgm:pt>
    <dgm:pt modelId="{2439479A-0AF6-4982-B2AA-7CE4AA07EC6F}" type="pres">
      <dgm:prSet presAssocID="{2BCB909E-0729-46FD-A2B0-B67C187C12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41514-C7E1-46C9-8EA9-C84ABEA5E72B}" type="pres">
      <dgm:prSet presAssocID="{2BCB909E-0729-46FD-A2B0-B67C187C1233}" presName="tile3" presStyleLbl="node1" presStyleIdx="2" presStyleCnt="4" custScaleY="114682" custLinFactNeighborY="-7245"/>
      <dgm:spPr/>
      <dgm:t>
        <a:bodyPr/>
        <a:lstStyle/>
        <a:p>
          <a:endParaRPr lang="ru-RU"/>
        </a:p>
      </dgm:t>
    </dgm:pt>
    <dgm:pt modelId="{03478C8B-8441-43F4-8129-6FA277B2239A}" type="pres">
      <dgm:prSet presAssocID="{2BCB909E-0729-46FD-A2B0-B67C187C12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0D804-A0A8-4BEF-8BD2-CA7874D1CEBF}" type="pres">
      <dgm:prSet presAssocID="{2BCB909E-0729-46FD-A2B0-B67C187C1233}" presName="tile4" presStyleLbl="node1" presStyleIdx="3" presStyleCnt="4" custScaleY="113770" custLinFactNeighborY="-6499"/>
      <dgm:spPr/>
      <dgm:t>
        <a:bodyPr/>
        <a:lstStyle/>
        <a:p>
          <a:endParaRPr lang="ru-RU"/>
        </a:p>
      </dgm:t>
    </dgm:pt>
    <dgm:pt modelId="{F2BE40A8-DA36-48DE-8CA2-EDE17180ED0A}" type="pres">
      <dgm:prSet presAssocID="{2BCB909E-0729-46FD-A2B0-B67C187C12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A652-6A49-4B9D-8C22-AF0F4F387E7C}" type="pres">
      <dgm:prSet presAssocID="{2BCB909E-0729-46FD-A2B0-B67C187C1233}" presName="centerTile" presStyleLbl="fgShp" presStyleIdx="0" presStyleCnt="1" custScaleX="73539" custScaleY="48864" custLinFactNeighborX="5270" custLinFactNeighborY="-5906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6EC9328-1A2E-4D04-AF18-55B9593D99B1}" type="presOf" srcId="{585B1362-A8A8-4258-ADC0-E4F90E7F3774}" destId="{03478C8B-8441-43F4-8129-6FA277B2239A}" srcOrd="1" destOrd="0" presId="urn:microsoft.com/office/officeart/2005/8/layout/matrix1"/>
    <dgm:cxn modelId="{1B8124F6-EDF4-4488-A609-895EED917C74}" srcId="{45BF7001-3CD7-40B6-83F6-B10D685F0D69}" destId="{A21C3978-3EBD-4911-8A1C-7A723067D65F}" srcOrd="3" destOrd="0" parTransId="{ECFC8712-9056-49B6-AC82-96AA7F5AB692}" sibTransId="{EE7F6764-7A33-426F-B489-48C2372C8D9A}"/>
    <dgm:cxn modelId="{4C53DEFC-33C3-4E2D-A206-2F205D94E7E9}" type="presOf" srcId="{E23C1DEF-2BB0-4FC1-BA76-D91C1160CFE7}" destId="{67C523DB-431B-42E7-924E-9F3892447586}" srcOrd="1" destOrd="0" presId="urn:microsoft.com/office/officeart/2005/8/layout/matrix1"/>
    <dgm:cxn modelId="{0CEA6FCF-5C67-48A3-99CD-3B9D606B4A4A}" type="presOf" srcId="{BF01887A-71DA-4333-A8F0-6B84B0CFCB90}" destId="{622E6028-078E-4A70-8C61-057122DE5A8E}" srcOrd="0" destOrd="0" presId="urn:microsoft.com/office/officeart/2005/8/layout/matrix1"/>
    <dgm:cxn modelId="{EE99217B-9CED-44BB-9216-9B25AE7F6407}" type="presOf" srcId="{A21C3978-3EBD-4911-8A1C-7A723067D65F}" destId="{F2BE40A8-DA36-48DE-8CA2-EDE17180ED0A}" srcOrd="1" destOrd="0" presId="urn:microsoft.com/office/officeart/2005/8/layout/matrix1"/>
    <dgm:cxn modelId="{579DA542-672F-4331-BC69-8213D6996E7F}" type="presOf" srcId="{E23C1DEF-2BB0-4FC1-BA76-D91C1160CFE7}" destId="{59A65E78-5BEB-4AE2-857D-1BB6F74103B4}" srcOrd="0" destOrd="0" presId="urn:microsoft.com/office/officeart/2005/8/layout/matrix1"/>
    <dgm:cxn modelId="{8F7CAAC2-1F03-4CAE-9A4C-744E03DD8225}" type="presOf" srcId="{2BCB909E-0729-46FD-A2B0-B67C187C1233}" destId="{01B8572E-CEDB-4DF3-99AD-391FA3695947}" srcOrd="0" destOrd="0" presId="urn:microsoft.com/office/officeart/2005/8/layout/matrix1"/>
    <dgm:cxn modelId="{CF652A46-06F6-401B-BBFF-72752ED8E8AA}" type="presOf" srcId="{A21C3978-3EBD-4911-8A1C-7A723067D65F}" destId="{08A0D804-A0A8-4BEF-8BD2-CA7874D1CEBF}" srcOrd="0" destOrd="0" presId="urn:microsoft.com/office/officeart/2005/8/layout/matrix1"/>
    <dgm:cxn modelId="{1C922175-F5BF-4DCA-86E2-B98C01806193}" srcId="{45BF7001-3CD7-40B6-83F6-B10D685F0D69}" destId="{585B1362-A8A8-4258-ADC0-E4F90E7F3774}" srcOrd="2" destOrd="0" parTransId="{754E9848-8FF4-4D7D-A470-27B931483536}" sibTransId="{A9DD58D8-0FE8-402B-8AE2-CD8831564498}"/>
    <dgm:cxn modelId="{7C62ACC5-6EC0-4097-8DF8-59E4F2BC7E00}" type="presOf" srcId="{BF01887A-71DA-4333-A8F0-6B84B0CFCB90}" destId="{2439479A-0AF6-4982-B2AA-7CE4AA07EC6F}" srcOrd="1" destOrd="0" presId="urn:microsoft.com/office/officeart/2005/8/layout/matrix1"/>
    <dgm:cxn modelId="{D8668B79-76E5-411A-A2D9-71BEBDAAEE5E}" srcId="{45BF7001-3CD7-40B6-83F6-B10D685F0D69}" destId="{BF01887A-71DA-4333-A8F0-6B84B0CFCB90}" srcOrd="1" destOrd="0" parTransId="{52946AFC-A7EA-4D20-8B45-05F1307FA580}" sibTransId="{CF36DE4C-B3E9-4958-9C01-5E110903B7EE}"/>
    <dgm:cxn modelId="{B130E01A-1E8F-47CB-A723-BC99D0467B34}" type="presOf" srcId="{585B1362-A8A8-4258-ADC0-E4F90E7F3774}" destId="{D0A41514-C7E1-46C9-8EA9-C84ABEA5E72B}" srcOrd="0" destOrd="0" presId="urn:microsoft.com/office/officeart/2005/8/layout/matrix1"/>
    <dgm:cxn modelId="{D9C189EE-3576-4B4A-A6A2-C08FFA98631F}" type="presOf" srcId="{45BF7001-3CD7-40B6-83F6-B10D685F0D69}" destId="{5397A652-6A49-4B9D-8C22-AF0F4F387E7C}" srcOrd="0" destOrd="0" presId="urn:microsoft.com/office/officeart/2005/8/layout/matrix1"/>
    <dgm:cxn modelId="{423EACB8-DC64-465F-AE80-533ED141B0C7}" srcId="{2BCB909E-0729-46FD-A2B0-B67C187C1233}" destId="{45BF7001-3CD7-40B6-83F6-B10D685F0D69}" srcOrd="0" destOrd="0" parTransId="{A7D57247-C648-4E3A-8822-5EA714A6A281}" sibTransId="{7E3A6DB0-8307-4249-B53E-EE218EEB9A4A}"/>
    <dgm:cxn modelId="{58EBE80B-5FEA-4FE0-94FB-D00B96034AFC}" srcId="{45BF7001-3CD7-40B6-83F6-B10D685F0D69}" destId="{E23C1DEF-2BB0-4FC1-BA76-D91C1160CFE7}" srcOrd="0" destOrd="0" parTransId="{B480AE2B-AFD3-4C85-A53B-105A8C1FA0F4}" sibTransId="{BCC5CCD6-3BA0-493A-A172-E3225A8440D4}"/>
    <dgm:cxn modelId="{787B2C8D-0029-4754-8112-2D85682E6A73}" type="presParOf" srcId="{01B8572E-CEDB-4DF3-99AD-391FA3695947}" destId="{7B5D65AD-D7D4-492A-A661-4367595AB2B4}" srcOrd="0" destOrd="0" presId="urn:microsoft.com/office/officeart/2005/8/layout/matrix1"/>
    <dgm:cxn modelId="{280EBFEC-D0C5-4D80-B7BA-388B1E3DE5FB}" type="presParOf" srcId="{7B5D65AD-D7D4-492A-A661-4367595AB2B4}" destId="{59A65E78-5BEB-4AE2-857D-1BB6F74103B4}" srcOrd="0" destOrd="0" presId="urn:microsoft.com/office/officeart/2005/8/layout/matrix1"/>
    <dgm:cxn modelId="{BE202B71-1ECB-4373-9BE3-48A509404007}" type="presParOf" srcId="{7B5D65AD-D7D4-492A-A661-4367595AB2B4}" destId="{67C523DB-431B-42E7-924E-9F3892447586}" srcOrd="1" destOrd="0" presId="urn:microsoft.com/office/officeart/2005/8/layout/matrix1"/>
    <dgm:cxn modelId="{F0E787B8-A13C-4884-AEA6-E3C43AA821C9}" type="presParOf" srcId="{7B5D65AD-D7D4-492A-A661-4367595AB2B4}" destId="{622E6028-078E-4A70-8C61-057122DE5A8E}" srcOrd="2" destOrd="0" presId="urn:microsoft.com/office/officeart/2005/8/layout/matrix1"/>
    <dgm:cxn modelId="{86CCED98-9FCE-4376-BFC1-2998195CD23D}" type="presParOf" srcId="{7B5D65AD-D7D4-492A-A661-4367595AB2B4}" destId="{2439479A-0AF6-4982-B2AA-7CE4AA07EC6F}" srcOrd="3" destOrd="0" presId="urn:microsoft.com/office/officeart/2005/8/layout/matrix1"/>
    <dgm:cxn modelId="{89BDD598-8B4E-495D-BB0D-A4631A5A7CFE}" type="presParOf" srcId="{7B5D65AD-D7D4-492A-A661-4367595AB2B4}" destId="{D0A41514-C7E1-46C9-8EA9-C84ABEA5E72B}" srcOrd="4" destOrd="0" presId="urn:microsoft.com/office/officeart/2005/8/layout/matrix1"/>
    <dgm:cxn modelId="{D8626059-997D-4160-ADA4-CA923F2798CE}" type="presParOf" srcId="{7B5D65AD-D7D4-492A-A661-4367595AB2B4}" destId="{03478C8B-8441-43F4-8129-6FA277B2239A}" srcOrd="5" destOrd="0" presId="urn:microsoft.com/office/officeart/2005/8/layout/matrix1"/>
    <dgm:cxn modelId="{3B6051B6-631D-4EBF-9147-BCDD33B53309}" type="presParOf" srcId="{7B5D65AD-D7D4-492A-A661-4367595AB2B4}" destId="{08A0D804-A0A8-4BEF-8BD2-CA7874D1CEBF}" srcOrd="6" destOrd="0" presId="urn:microsoft.com/office/officeart/2005/8/layout/matrix1"/>
    <dgm:cxn modelId="{E1C2C8F2-90EF-481E-8AF6-581065F0F9B1}" type="presParOf" srcId="{7B5D65AD-D7D4-492A-A661-4367595AB2B4}" destId="{F2BE40A8-DA36-48DE-8CA2-EDE17180ED0A}" srcOrd="7" destOrd="0" presId="urn:microsoft.com/office/officeart/2005/8/layout/matrix1"/>
    <dgm:cxn modelId="{5224DCB6-D17F-475A-BBBD-8E081B2FF99D}" type="presParOf" srcId="{01B8572E-CEDB-4DF3-99AD-391FA3695947}" destId="{5397A652-6A49-4B9D-8C22-AF0F4F387E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6380A-7985-4F17-8AB6-520906D98DEC}">
      <dsp:nvSpPr>
        <dsp:cNvPr id="0" name=""/>
        <dsp:cNvSpPr/>
      </dsp:nvSpPr>
      <dsp:spPr>
        <a:xfrm>
          <a:off x="0" y="0"/>
          <a:ext cx="8100392" cy="18727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70C0"/>
              </a:solidFill>
            </a:rPr>
            <a:t>Ведомственная (внутренняя)</a:t>
          </a:r>
          <a:endParaRPr lang="ru-RU" sz="3600" b="1" kern="1200" dirty="0">
            <a:solidFill>
              <a:srgbClr val="0070C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1819111" y="0"/>
        <a:ext cx="6281280" cy="1872759"/>
      </dsp:txXfrm>
    </dsp:sp>
    <dsp:sp modelId="{FFEA6196-9EFB-4E66-9344-89EC285A241D}">
      <dsp:nvSpPr>
        <dsp:cNvPr id="0" name=""/>
        <dsp:cNvSpPr/>
      </dsp:nvSpPr>
      <dsp:spPr>
        <a:xfrm>
          <a:off x="73711" y="48295"/>
          <a:ext cx="1197383" cy="13328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7258A-EEC9-40B3-832E-2A38D998B1DD}">
      <dsp:nvSpPr>
        <dsp:cNvPr id="0" name=""/>
        <dsp:cNvSpPr/>
      </dsp:nvSpPr>
      <dsp:spPr>
        <a:xfrm>
          <a:off x="0" y="2073671"/>
          <a:ext cx="8100392" cy="19903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70C0"/>
              </a:solidFill>
            </a:rPr>
            <a:t>Независимая (внешняя)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1819111" y="2073671"/>
        <a:ext cx="6281280" cy="1990328"/>
      </dsp:txXfrm>
    </dsp:sp>
    <dsp:sp modelId="{AE02854E-9859-4192-B047-9EC30A36366D}">
      <dsp:nvSpPr>
        <dsp:cNvPr id="0" name=""/>
        <dsp:cNvSpPr/>
      </dsp:nvSpPr>
      <dsp:spPr>
        <a:xfrm>
          <a:off x="72812" y="2129495"/>
          <a:ext cx="1262073" cy="12669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27AB2-5B74-452E-A73F-B2CD2E9A2B73}">
      <dsp:nvSpPr>
        <dsp:cNvPr id="0" name=""/>
        <dsp:cNvSpPr/>
      </dsp:nvSpPr>
      <dsp:spPr>
        <a:xfrm>
          <a:off x="0" y="0"/>
          <a:ext cx="2010221" cy="6327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ADABC-ABD0-4382-9012-6CBB26B12FE6}">
      <dsp:nvSpPr>
        <dsp:cNvPr id="0" name=""/>
        <dsp:cNvSpPr/>
      </dsp:nvSpPr>
      <dsp:spPr>
        <a:xfrm>
          <a:off x="0" y="195481"/>
          <a:ext cx="2010221" cy="1754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Независимая экспертиза деятельности ОУ</a:t>
          </a:r>
          <a:endParaRPr lang="ru-RU" sz="1600" b="1" kern="1200" dirty="0"/>
        </a:p>
      </dsp:txBody>
      <dsp:txXfrm>
        <a:off x="51395" y="246876"/>
        <a:ext cx="1907431" cy="1651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27AB2-5B74-452E-A73F-B2CD2E9A2B73}">
      <dsp:nvSpPr>
        <dsp:cNvPr id="0" name=""/>
        <dsp:cNvSpPr/>
      </dsp:nvSpPr>
      <dsp:spPr>
        <a:xfrm>
          <a:off x="28403" y="0"/>
          <a:ext cx="1608526" cy="4784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ADABC-ABD0-4382-9012-6CBB26B12FE6}">
      <dsp:nvSpPr>
        <dsp:cNvPr id="0" name=""/>
        <dsp:cNvSpPr/>
      </dsp:nvSpPr>
      <dsp:spPr>
        <a:xfrm>
          <a:off x="0" y="147827"/>
          <a:ext cx="1608526" cy="1326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Независимая экспертиза деятельности ОУ</a:t>
          </a:r>
          <a:endParaRPr lang="ru-RU" sz="1600" b="1" kern="1200" dirty="0"/>
        </a:p>
      </dsp:txBody>
      <dsp:txXfrm>
        <a:off x="38866" y="186693"/>
        <a:ext cx="1530794" cy="1249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27AB2-5B74-452E-A73F-B2CD2E9A2B73}">
      <dsp:nvSpPr>
        <dsp:cNvPr id="0" name=""/>
        <dsp:cNvSpPr/>
      </dsp:nvSpPr>
      <dsp:spPr>
        <a:xfrm>
          <a:off x="0" y="177059"/>
          <a:ext cx="4145049" cy="83105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ADABC-ABD0-4382-9012-6CBB26B12FE6}">
      <dsp:nvSpPr>
        <dsp:cNvPr id="0" name=""/>
        <dsp:cNvSpPr/>
      </dsp:nvSpPr>
      <dsp:spPr>
        <a:xfrm>
          <a:off x="0" y="411031"/>
          <a:ext cx="4145049" cy="2304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Аудит деятельности ОУ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Заказчик: учредитель, руководитель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Оценщик: Ассоциация экспертов, НИМРО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Результат: экспертное заключение, консалтинг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Экспертиза и консалтинг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67503" y="478534"/>
        <a:ext cx="4010043" cy="2169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27AB2-5B74-452E-A73F-B2CD2E9A2B73}">
      <dsp:nvSpPr>
        <dsp:cNvPr id="0" name=""/>
        <dsp:cNvSpPr/>
      </dsp:nvSpPr>
      <dsp:spPr>
        <a:xfrm>
          <a:off x="28403" y="0"/>
          <a:ext cx="1608526" cy="4784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ADABC-ABD0-4382-9012-6CBB26B12FE6}">
      <dsp:nvSpPr>
        <dsp:cNvPr id="0" name=""/>
        <dsp:cNvSpPr/>
      </dsp:nvSpPr>
      <dsp:spPr>
        <a:xfrm>
          <a:off x="0" y="147827"/>
          <a:ext cx="1608526" cy="132698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Независимая экспертиза деятельности ОУ</a:t>
          </a:r>
          <a:endParaRPr lang="ru-RU" sz="1600" b="1" kern="1200" dirty="0"/>
        </a:p>
      </dsp:txBody>
      <dsp:txXfrm>
        <a:off x="38866" y="186693"/>
        <a:ext cx="1530794" cy="1249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27AB2-5B74-452E-A73F-B2CD2E9A2B73}">
      <dsp:nvSpPr>
        <dsp:cNvPr id="0" name=""/>
        <dsp:cNvSpPr/>
      </dsp:nvSpPr>
      <dsp:spPr>
        <a:xfrm>
          <a:off x="600106" y="177059"/>
          <a:ext cx="3666930" cy="83105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ADABC-ABD0-4382-9012-6CBB26B12FE6}">
      <dsp:nvSpPr>
        <dsp:cNvPr id="0" name=""/>
        <dsp:cNvSpPr/>
      </dsp:nvSpPr>
      <dsp:spPr>
        <a:xfrm>
          <a:off x="40585" y="359558"/>
          <a:ext cx="4783950" cy="2304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Рейтинг школ повышенного уровня (2011 г., 2012 г.)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Всероссийский рейтинг сайтов ОУ (2012 г.)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Всероссийский рейтинг муниципальных ДОУ (2012 г.)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Навигатор учреждений начального и среднего специального образования (2012 г.)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Мониторинг </a:t>
          </a:r>
          <a:r>
            <a:rPr lang="ru-RU" sz="1400" b="1" kern="1200" dirty="0" err="1" smtClean="0"/>
            <a:t>энергоэффективности</a:t>
          </a:r>
          <a:r>
            <a:rPr lang="ru-RU" sz="1400" b="1" kern="1200" dirty="0" smtClean="0"/>
            <a:t> ОУ (2012 г.)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Всероссийский рейтинг сайтов органов управления образованием (2012 г.)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108088" y="427061"/>
        <a:ext cx="4648944" cy="2169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5E78-5BEB-4AE2-857D-1BB6F74103B4}">
      <dsp:nvSpPr>
        <dsp:cNvPr id="0" name=""/>
        <dsp:cNvSpPr/>
      </dsp:nvSpPr>
      <dsp:spPr>
        <a:xfrm rot="16200000">
          <a:off x="1233302" y="-1235882"/>
          <a:ext cx="2105395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Государственные процедуры              (Л, </a:t>
          </a:r>
          <a:r>
            <a:rPr lang="ru-RU" sz="2000" b="1" kern="1200" dirty="0" err="1" smtClean="0"/>
            <a:t>Ак</a:t>
          </a:r>
          <a:r>
            <a:rPr lang="ru-RU" sz="2000" b="1" kern="1200" dirty="0" smtClean="0"/>
            <a:t>, КК)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ГИА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Федеральная статистика</a:t>
          </a:r>
          <a:endParaRPr lang="ru-RU" sz="2000" b="1" kern="1200" dirty="0"/>
        </a:p>
      </dsp:txBody>
      <dsp:txXfrm rot="5400000">
        <a:off x="-1" y="-2580"/>
        <a:ext cx="4572000" cy="1579046"/>
      </dsp:txXfrm>
    </dsp:sp>
    <dsp:sp modelId="{622E6028-078E-4A70-8C61-057122DE5A8E}">
      <dsp:nvSpPr>
        <dsp:cNvPr id="0" name=""/>
        <dsp:cNvSpPr/>
      </dsp:nvSpPr>
      <dsp:spPr>
        <a:xfrm>
          <a:off x="4572000" y="0"/>
          <a:ext cx="4572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Мониторинги</a:t>
          </a:r>
          <a:r>
            <a:rPr lang="en-US" sz="2000" b="1" kern="1200" dirty="0" smtClean="0"/>
            <a:t>  </a:t>
          </a:r>
          <a:r>
            <a:rPr lang="ru-RU" sz="2000" b="1" kern="1200" dirty="0" smtClean="0"/>
            <a:t>и проекты                          (федеральные и региональные)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Рейтинги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Базы данных</a:t>
          </a:r>
          <a:endParaRPr lang="ru-RU" sz="2000" b="1" kern="1200" dirty="0"/>
        </a:p>
      </dsp:txBody>
      <dsp:txXfrm>
        <a:off x="4572000" y="0"/>
        <a:ext cx="4572000" cy="1524000"/>
      </dsp:txXfrm>
    </dsp:sp>
    <dsp:sp modelId="{D0A41514-C7E1-46C9-8EA9-C84ABEA5E72B}">
      <dsp:nvSpPr>
        <dsp:cNvPr id="0" name=""/>
        <dsp:cNvSpPr/>
      </dsp:nvSpPr>
      <dsp:spPr>
        <a:xfrm rot="10800000">
          <a:off x="0" y="2050348"/>
          <a:ext cx="4572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Оценка качества предметных достижений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Самообследование</a:t>
          </a:r>
          <a:r>
            <a:rPr lang="ru-RU" sz="2000" b="1" kern="1200" dirty="0" smtClean="0"/>
            <a:t> ОУ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Оценка результатов обучения в СПО</a:t>
          </a: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</dsp:txBody>
      <dsp:txXfrm rot="10800000">
        <a:off x="0" y="2558348"/>
        <a:ext cx="4572000" cy="1524000"/>
      </dsp:txXfrm>
    </dsp:sp>
    <dsp:sp modelId="{08A0D804-A0A8-4BEF-8BD2-CA7874D1CEBF}">
      <dsp:nvSpPr>
        <dsp:cNvPr id="0" name=""/>
        <dsp:cNvSpPr/>
      </dsp:nvSpPr>
      <dsp:spPr>
        <a:xfrm rot="5400000">
          <a:off x="5842000" y="780348"/>
          <a:ext cx="2032000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Оценка руководителей  и </a:t>
          </a:r>
          <a:r>
            <a:rPr lang="ru-RU" sz="2000" b="1" kern="1200" dirty="0" err="1" smtClean="0"/>
            <a:t>пед.работников</a:t>
          </a:r>
          <a:r>
            <a:rPr lang="ru-RU" sz="2000" b="1" kern="1200" dirty="0" smtClean="0"/>
            <a:t> </a:t>
          </a: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(аттестация, квалификационный экзамен)</a:t>
          </a: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 rot="-5400000">
        <a:off x="4571999" y="2558348"/>
        <a:ext cx="4572000" cy="1524000"/>
      </dsp:txXfrm>
    </dsp:sp>
    <dsp:sp modelId="{5397A652-6A49-4B9D-8C22-AF0F4F387E7C}">
      <dsp:nvSpPr>
        <dsp:cNvPr id="0" name=""/>
        <dsp:cNvSpPr/>
      </dsp:nvSpPr>
      <dsp:spPr>
        <a:xfrm>
          <a:off x="3603307" y="1752020"/>
          <a:ext cx="2017321" cy="496458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РСОКО</a:t>
          </a:r>
          <a:endParaRPr lang="ru-RU" sz="3600" b="1" kern="1200" dirty="0"/>
        </a:p>
      </dsp:txBody>
      <dsp:txXfrm>
        <a:off x="3627542" y="1776255"/>
        <a:ext cx="1968851" cy="447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3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13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3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#13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#13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FEB0-5307-47A4-A56F-0CFFEE87049D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F71C-C239-4594-BD8A-4E74AA1F3846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6999D-66FC-4F50-BFA1-2BC8D6676D96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1F2F-9535-463B-A351-27A55105094E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05FA-39E6-41B3-A14B-35D904BD8D54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1AE0-EBF2-4318-8406-2026E093EBEB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1CD1-C326-4AFE-B5AD-6C9EFAD3F33C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7D11-B584-4257-8BEC-CD3E3F5967EC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8DA0-D49D-4B1B-B8D9-5B95085C598A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A68A-C03C-40AB-8A30-B4C7EF503C98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397C-AEE7-49D7-9850-2DF77DA4B711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43E38C-361F-499E-AA57-90E45810BA5D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ria.ru/nsk/20131004/967731524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kpmo.r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hyperlink" Target="http://kpmo.ru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Построение системы оценки качества образования: опыт Новосибирской области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147814"/>
            <a:ext cx="5025773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2400" b="1" dirty="0" err="1" smtClean="0">
                <a:solidFill>
                  <a:schemeClr val="bg1"/>
                </a:solidFill>
              </a:rPr>
              <a:t>Захир</a:t>
            </a:r>
            <a:r>
              <a:rPr lang="ru-RU" sz="2400" b="1" dirty="0" smtClean="0">
                <a:solidFill>
                  <a:schemeClr val="bg1"/>
                </a:solidFill>
              </a:rPr>
              <a:t> Юлия </a:t>
            </a:r>
            <a:r>
              <a:rPr lang="ru-RU" sz="2400" b="1" dirty="0" err="1" smtClean="0">
                <a:solidFill>
                  <a:schemeClr val="bg1"/>
                </a:solidFill>
              </a:rPr>
              <a:t>Симановна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директор Новосибирского института мониторинга и развития образования</a:t>
            </a:r>
          </a:p>
        </p:txBody>
      </p:sp>
      <p:pic>
        <p:nvPicPr>
          <p:cNvPr id="2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00" y="4625245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" name="Рисунок 2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95" y="4625245"/>
            <a:ext cx="855687" cy="35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08" y="4672099"/>
            <a:ext cx="1553210" cy="2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social_nav_logotype-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ail-attachment.googleusercontent.com/attachment/?ui=2&amp;ik=493e44d22a&amp;view=att&amp;th=141b848a68f9785e&amp;attid=0.1&amp;disp=inline&amp;realattid=5c8fdbbb8a8d9701_0.1&amp;safe=1&amp;zw&amp;saduie=AG9B_P-g1H57maFZNvWRkUmKXkQD&amp;sadet=1381778084964&amp;sads=nHd0rAEeKGsPpywRUPGF1aYdbd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80" y="4629251"/>
            <a:ext cx="1046329" cy="3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1976" y="235661"/>
            <a:ext cx="73803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 РТЦ ИУО РАО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Построение системы оценки качества образования: региональный аспект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1200" dirty="0" smtClean="0">
                <a:solidFill>
                  <a:srgbClr val="FFFF00"/>
                </a:solidFill>
              </a:rPr>
              <a:t>17 октября 2013 </a:t>
            </a:r>
            <a:r>
              <a:rPr lang="ru-RU" sz="1200" dirty="0">
                <a:solidFill>
                  <a:srgbClr val="FFFF00"/>
                </a:solidFill>
              </a:rPr>
              <a:t>года</a:t>
            </a:r>
            <a:endParaRPr lang="ru-RU" sz="1200" i="1" dirty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51720" y="2139702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1419622"/>
            <a:ext cx="1152128" cy="64807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</a:t>
            </a:r>
            <a:endParaRPr lang="ru-RU" sz="20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7544" y="3075806"/>
            <a:ext cx="1368152" cy="64807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использует решения</a:t>
            </a:r>
            <a:endParaRPr lang="ru-RU" sz="16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63688" y="1347614"/>
            <a:ext cx="1512168" cy="648072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/>
              <a:t>Ключевые вопросы</a:t>
            </a:r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76256" y="3003798"/>
            <a:ext cx="1944216" cy="648072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Инструментарий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139952" y="1131590"/>
            <a:ext cx="30243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Выпускники 4, 9, 11 классов ОУ, </a:t>
            </a:r>
            <a:r>
              <a:rPr lang="ru-RU" sz="2000" b="1" dirty="0" err="1" smtClean="0"/>
              <a:t>проходяших</a:t>
            </a:r>
            <a:r>
              <a:rPr lang="ru-RU" sz="2000" b="1" dirty="0" smtClean="0"/>
              <a:t> ГА в текущем учебном году</a:t>
            </a:r>
            <a:endParaRPr lang="ru-RU" sz="14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80312" y="1491630"/>
            <a:ext cx="1512168" cy="720080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Что оценивается</a:t>
            </a:r>
            <a:endParaRPr lang="ru-RU" sz="14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4016" y="4011910"/>
            <a:ext cx="1619672" cy="720080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принимает решения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95736" y="4227934"/>
            <a:ext cx="1440160" cy="576064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Виды решений</a:t>
            </a:r>
            <a:endParaRPr lang="ru-RU" sz="12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76056" y="4155926"/>
            <a:ext cx="1656184" cy="64807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Представление результатов</a:t>
            </a:r>
            <a:endParaRPr lang="ru-RU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48264" y="3867894"/>
            <a:ext cx="1584176" cy="648072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проводит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11760" y="2139702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1419622"/>
            <a:ext cx="1152128" cy="64807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</a:t>
            </a:r>
            <a:endParaRPr lang="ru-RU" sz="20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55576" y="3075806"/>
            <a:ext cx="1368152" cy="64807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использует решения</a:t>
            </a:r>
            <a:endParaRPr lang="ru-RU" sz="16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63688" y="1347614"/>
            <a:ext cx="1512168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/>
              <a:t>Ключевые вопросы</a:t>
            </a:r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76256" y="3003798"/>
            <a:ext cx="1944216" cy="648072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Инструментарий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23928" y="1347614"/>
            <a:ext cx="1512168" cy="648072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Участники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68144" y="1059582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Предметные результаты</a:t>
            </a:r>
          </a:p>
          <a:p>
            <a:pPr algn="ctr"/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Предметные результаты и </a:t>
            </a:r>
            <a:r>
              <a:rPr lang="ru-RU" sz="2000" b="1" dirty="0" err="1" smtClean="0"/>
              <a:t>общеучебные</a:t>
            </a:r>
            <a:r>
              <a:rPr lang="ru-RU" sz="2000" b="1" dirty="0" smtClean="0"/>
              <a:t> умения</a:t>
            </a:r>
            <a:endParaRPr lang="ru-RU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4016" y="4011910"/>
            <a:ext cx="1619672" cy="720080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принимает решения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95736" y="4227934"/>
            <a:ext cx="1440160" cy="576064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Виды решений</a:t>
            </a:r>
            <a:endParaRPr lang="ru-RU" sz="12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76056" y="4155926"/>
            <a:ext cx="1656184" cy="64807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Представление результатов</a:t>
            </a:r>
            <a:endParaRPr lang="ru-RU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48264" y="3867894"/>
            <a:ext cx="1584176" cy="64807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проводит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979712" y="2139702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1419622"/>
            <a:ext cx="1152128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</a:t>
            </a:r>
            <a:endParaRPr lang="ru-RU" sz="20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5536" y="3075806"/>
            <a:ext cx="1368152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использует решения</a:t>
            </a:r>
            <a:endParaRPr lang="ru-RU" sz="16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63688" y="1347614"/>
            <a:ext cx="1512168" cy="64807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/>
              <a:t>Ключевые вопросы</a:t>
            </a:r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72608" y="2283718"/>
            <a:ext cx="370790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Пакет диагностических материалов </a:t>
            </a:r>
            <a:r>
              <a:rPr lang="ru-RU" b="1" dirty="0" smtClean="0"/>
              <a:t>(кодификатор, спецификация, обобщенный план работы, 4 варианта работы, бланк ответов, инструкция эксперта)</a:t>
            </a:r>
          </a:p>
          <a:p>
            <a:r>
              <a:rPr lang="ru-RU" sz="2000" b="1" dirty="0" smtClean="0"/>
              <a:t>Программное обеспечение</a:t>
            </a:r>
            <a:endParaRPr lang="ru-RU" sz="20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4048" y="1347614"/>
            <a:ext cx="1512168" cy="64807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Участники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20272" y="1347614"/>
            <a:ext cx="1944216" cy="792088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Что оценивается</a:t>
            </a:r>
            <a:endParaRPr lang="ru-RU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4016" y="4011910"/>
            <a:ext cx="1619672" cy="720080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принимает решения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95736" y="4227934"/>
            <a:ext cx="1440160" cy="576064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Виды решений</a:t>
            </a:r>
            <a:endParaRPr lang="ru-RU" sz="12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27984" y="4155926"/>
            <a:ext cx="1656184" cy="648072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Представление результатов</a:t>
            </a:r>
            <a:endParaRPr lang="ru-RU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52320" y="4371950"/>
            <a:ext cx="1584176" cy="648072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проводит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11760" y="2139702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1419622"/>
            <a:ext cx="1152128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</a:t>
            </a:r>
            <a:endParaRPr lang="ru-RU" sz="20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55576" y="3075806"/>
            <a:ext cx="1368152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использует решения</a:t>
            </a:r>
            <a:endParaRPr lang="ru-RU" sz="16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63688" y="1347614"/>
            <a:ext cx="1512168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/>
              <a:t>Ключевые вопросы</a:t>
            </a:r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76256" y="2355726"/>
            <a:ext cx="1944216" cy="648072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Инструментарий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16016" y="1347614"/>
            <a:ext cx="1512168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Участники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04248" y="1491630"/>
            <a:ext cx="1944216" cy="720080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Что оценивается</a:t>
            </a:r>
            <a:endParaRPr lang="ru-RU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4016" y="4011910"/>
            <a:ext cx="1619672" cy="720080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принимает решения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95736" y="4227934"/>
            <a:ext cx="1440160" cy="576064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Виды решений</a:t>
            </a:r>
            <a:endParaRPr lang="ru-RU" sz="12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355976" y="4155926"/>
            <a:ext cx="1656184" cy="64807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Представление результатов</a:t>
            </a:r>
            <a:endParaRPr lang="ru-RU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84168" y="3075806"/>
            <a:ext cx="3059832" cy="2067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Институт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Муниципальные координаторы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Технологи и наблюдатели  в 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63688" y="2139702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1419622"/>
            <a:ext cx="1152128" cy="648072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</a:t>
            </a:r>
            <a:endParaRPr lang="ru-RU" sz="20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1520" y="2787774"/>
            <a:ext cx="1368152" cy="648072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использует решения</a:t>
            </a:r>
            <a:endParaRPr lang="ru-RU" sz="16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63688" y="1347614"/>
            <a:ext cx="1512168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/>
              <a:t>Ключевые вопросы</a:t>
            </a:r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92280" y="2715766"/>
            <a:ext cx="1944216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Инструментарий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23928" y="1347614"/>
            <a:ext cx="1512168" cy="64807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Участники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20272" y="1347614"/>
            <a:ext cx="1656184" cy="86409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Что оценивается</a:t>
            </a:r>
            <a:endParaRPr lang="ru-RU" sz="14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4016" y="4011910"/>
            <a:ext cx="1619672" cy="720080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принимает решения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95736" y="4227934"/>
            <a:ext cx="1440160" cy="576064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Виды решений</a:t>
            </a:r>
            <a:endParaRPr lang="ru-RU" sz="12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76056" y="1707654"/>
            <a:ext cx="2016224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/>
              <a:t>Минобрнауки</a:t>
            </a:r>
            <a:r>
              <a:rPr lang="ru-RU" b="1" dirty="0" smtClean="0"/>
              <a:t>: заключение по каждому ОУ</a:t>
            </a:r>
          </a:p>
          <a:p>
            <a:endParaRPr lang="ru-RU" b="1" dirty="0" smtClean="0"/>
          </a:p>
          <a:p>
            <a:r>
              <a:rPr lang="ru-RU" b="1" dirty="0" smtClean="0"/>
              <a:t>ОУ: матрица результатов</a:t>
            </a:r>
          </a:p>
          <a:p>
            <a:endParaRPr lang="ru-RU" b="1" dirty="0" smtClean="0"/>
          </a:p>
          <a:p>
            <a:r>
              <a:rPr lang="ru-RU" b="1" dirty="0" smtClean="0"/>
              <a:t>Педагогическое сообщество: печатные сборники</a:t>
            </a:r>
            <a:endParaRPr lang="ru-RU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236296" y="3867894"/>
            <a:ext cx="1584176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проводит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03848" y="2139702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1419622"/>
            <a:ext cx="1152128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</a:t>
            </a:r>
            <a:endParaRPr lang="ru-RU" sz="20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496" y="2643758"/>
            <a:ext cx="1368152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использует решения</a:t>
            </a:r>
            <a:endParaRPr lang="ru-RU" sz="16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63688" y="1347614"/>
            <a:ext cx="1512168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/>
              <a:t>Ключевые вопросы</a:t>
            </a:r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76256" y="2715766"/>
            <a:ext cx="1944216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Инструментарий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23928" y="1347614"/>
            <a:ext cx="1512168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Участники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92280" y="1419622"/>
            <a:ext cx="1728192" cy="79208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Что оценивается</a:t>
            </a:r>
            <a:endParaRPr lang="ru-RU" sz="14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403648" y="2355726"/>
            <a:ext cx="2088232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/>
              <a:t>Минобрнауки</a:t>
            </a:r>
            <a:r>
              <a:rPr lang="ru-RU" b="1" dirty="0" smtClean="0"/>
              <a:t>: аккредитация ОУ</a:t>
            </a:r>
          </a:p>
          <a:p>
            <a:endParaRPr lang="ru-RU" b="1" dirty="0" smtClean="0"/>
          </a:p>
          <a:p>
            <a:r>
              <a:rPr lang="ru-RU" b="1" dirty="0" smtClean="0"/>
              <a:t>Директор ОУ:  определение направлений методической работы</a:t>
            </a:r>
            <a:endParaRPr lang="ru-RU" sz="14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76056" y="4155926"/>
            <a:ext cx="1656184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Представление результатов</a:t>
            </a:r>
            <a:endParaRPr lang="ru-RU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48264" y="3867894"/>
            <a:ext cx="1584176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проводит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555776" y="2139702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1203598"/>
            <a:ext cx="1152128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</a:t>
            </a:r>
            <a:endParaRPr lang="ru-RU" sz="20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496" y="2139702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err="1" smtClean="0"/>
              <a:t>Минобрнауки</a:t>
            </a:r>
            <a:r>
              <a:rPr lang="ru-RU" sz="1600" b="1" dirty="0" smtClean="0"/>
              <a:t>: срок действия </a:t>
            </a:r>
            <a:r>
              <a:rPr lang="ru-RU" sz="1600" b="1" dirty="0" err="1" smtClean="0"/>
              <a:t>акк.свидетельства</a:t>
            </a:r>
            <a:r>
              <a:rPr lang="ru-RU" sz="1600" b="1" dirty="0" smtClean="0"/>
              <a:t>, внеплановый КК</a:t>
            </a:r>
          </a:p>
          <a:p>
            <a:pPr algn="ctr"/>
            <a:r>
              <a:rPr lang="ru-RU" sz="1600" b="1" dirty="0" smtClean="0"/>
              <a:t>Директор ОУ: направление ПК учителей</a:t>
            </a:r>
          </a:p>
          <a:p>
            <a:pPr algn="ctr"/>
            <a:r>
              <a:rPr lang="ru-RU" sz="1600" b="1" dirty="0" smtClean="0"/>
              <a:t>Учитель для аттестации</a:t>
            </a:r>
            <a:endParaRPr lang="ru-RU" sz="16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411760" y="1275606"/>
            <a:ext cx="1512168" cy="648072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/>
              <a:t>Ключевые вопросы</a:t>
            </a:r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76256" y="2715766"/>
            <a:ext cx="1944216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Инструментарий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44008" y="1275606"/>
            <a:ext cx="1512168" cy="648072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Участники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92280" y="1275606"/>
            <a:ext cx="1728192" cy="792088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Что оценивается</a:t>
            </a:r>
            <a:endParaRPr lang="ru-RU" sz="14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16024" y="3867894"/>
            <a:ext cx="1547664" cy="79208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принимает решения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267744" y="4083918"/>
            <a:ext cx="1584176" cy="72008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Виды решений</a:t>
            </a:r>
            <a:endParaRPr lang="ru-RU" sz="12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88024" y="4155926"/>
            <a:ext cx="1656184" cy="64807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Представление результатов</a:t>
            </a:r>
            <a:endParaRPr lang="ru-RU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48264" y="3867894"/>
            <a:ext cx="1584176" cy="64807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проводит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1275606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1131590"/>
            <a:ext cx="50405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Основные проблемы и риски: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Качество инструментария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Кадры для оценки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Объективность проведения в ОУ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Процедура высокой ставки для ОУ (но эффект…)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415592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Шаг развития Оценки</a:t>
            </a:r>
            <a:endParaRPr lang="ru-RU" sz="2400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6012160" y="3507854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Развитие оценки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131590"/>
          <a:ext cx="9144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2005-2012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ОЦЕНКА 2013-…</a:t>
                      </a:r>
                      <a:endParaRPr lang="ru-RU" dirty="0"/>
                    </a:p>
                  </a:txBody>
                  <a:tcPr/>
                </a:tc>
              </a:tr>
              <a:tr h="4975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Цели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8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Оценка соответствия качества подготовки выпускников требованиям реализуемых программ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Получение информации об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уровне  образовательных достижений учащихся школ Новосибирской области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7575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Ключевые вопросы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9021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Степень овладения предметным содержанием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о факторах влияния на результаты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Уровень предметных достижений и конкретных </a:t>
                      </a:r>
                      <a:r>
                        <a:rPr lang="ru-RU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общеучебных</a:t>
                      </a: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умений</a:t>
                      </a:r>
                    </a:p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Формирование системы индикаторов и показателей результатов образовательной деятельности ОУ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059583"/>
          <a:ext cx="9144000" cy="39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05291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2005-2012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ОЦЕНКА 2013-…</a:t>
                      </a:r>
                      <a:endParaRPr lang="ru-RU" dirty="0"/>
                    </a:p>
                  </a:txBody>
                  <a:tcPr/>
                </a:tc>
              </a:tr>
              <a:tr h="5236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Участники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7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Выпускники 4, 9, 11 классов ОУ,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проходяших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ГА в текущем учебном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Обучающиеся 4,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6, 8, 10 классов 50% ОУ из каждого муниципалитета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3641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Что оценивается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71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Предметные результаты и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общеучебные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умения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Предметные результаты и конкретные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общеучебные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умения</a:t>
                      </a:r>
                      <a:endParaRPr lang="ru-RU" dirty="0" smtClean="0"/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РСОКО </a:t>
            </a:r>
            <a:r>
              <a:rPr lang="ru-RU" sz="3200" b="1" dirty="0" smtClean="0">
                <a:solidFill>
                  <a:schemeClr val="bg1"/>
                </a:solidFill>
              </a:rPr>
              <a:t>Новосибирской области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956022"/>
          <a:ext cx="81003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1635646"/>
            <a:ext cx="1224136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sym typeface="Symbol"/>
              </a:rPr>
              <a:t>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1635646"/>
            <a:ext cx="1296144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sym typeface="Symbol"/>
              </a:rPr>
              <a:t>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8104" y="1635646"/>
            <a:ext cx="1224136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sym typeface="Symbol"/>
              </a:rPr>
              <a:t>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20272" y="1635646"/>
            <a:ext cx="1224136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sym typeface="Symbol"/>
              </a:rPr>
              <a:t>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5776" y="2283718"/>
            <a:ext cx="1512168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sym typeface="Symbol"/>
              </a:rPr>
              <a:t>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7984" y="2283718"/>
            <a:ext cx="1512168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sym typeface="Symbol"/>
              </a:rPr>
              <a:t>?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2283718"/>
            <a:ext cx="1512168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sym typeface="Symbol"/>
              </a:rPr>
              <a:t>?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23728" y="3867894"/>
            <a:ext cx="1512168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sym typeface="Symbol"/>
              </a:rPr>
              <a:t>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55976" y="3867894"/>
            <a:ext cx="1512168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sym typeface="Symbol"/>
              </a:rPr>
              <a:t>?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3867894"/>
            <a:ext cx="1512168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sym typeface="Symbol"/>
              </a:rPr>
              <a:t>?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8244408" y="1779662"/>
            <a:ext cx="432048" cy="2592288"/>
          </a:xfrm>
          <a:prstGeom prst="rightBrac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676456" y="2643758"/>
            <a:ext cx="25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915566"/>
          <a:ext cx="9144000" cy="445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6896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2005-2012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ОЦЕНКА 2013-…</a:t>
                      </a:r>
                      <a:endParaRPr lang="ru-RU" dirty="0"/>
                    </a:p>
                  </a:txBody>
                  <a:tcPr/>
                </a:tc>
              </a:tr>
              <a:tr h="4485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Инструментарий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04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Пакет диагностических материалов (кодификатор, спецификация, обобщенный план работы, 4 варианта работы, бланк ответов)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Пакет диагностических материалов (кодификатор, спецификация, обобщенный план работы, 4 варианта работы, бланк ответов). Заданы единые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требования к работам</a:t>
                      </a: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Программное обеспечение</a:t>
                      </a:r>
                    </a:p>
                  </a:txBody>
                  <a:tcPr/>
                </a:tc>
              </a:tr>
              <a:tr h="44858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Кто проводит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1370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Институт</a:t>
                      </a:r>
                    </a:p>
                    <a:p>
                      <a:pPr algn="ctr"/>
                      <a:r>
                        <a:rPr lang="ru-RU" b="1" dirty="0" smtClean="0"/>
                        <a:t>Муниципальные координаторы</a:t>
                      </a:r>
                    </a:p>
                    <a:p>
                      <a:pPr algn="ctr"/>
                      <a:r>
                        <a:rPr lang="ru-RU" b="1" dirty="0" smtClean="0"/>
                        <a:t>Технологи и наблюдатели  в ОУ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059583"/>
          <a:ext cx="9144000" cy="358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2005-2012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2013-…</a:t>
                      </a:r>
                      <a:endParaRPr lang="ru-RU" dirty="0"/>
                    </a:p>
                  </a:txBody>
                  <a:tcPr/>
                </a:tc>
              </a:tr>
              <a:tr h="5236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Представление результатов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7291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заключение по каждому ОУ</a:t>
                      </a:r>
                    </a:p>
                    <a:p>
                      <a:endParaRPr lang="ru-RU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ОУ: матрица результатов</a:t>
                      </a:r>
                    </a:p>
                    <a:p>
                      <a:endParaRPr lang="ru-RU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Педагогическое сообщество: печатные сборники</a:t>
                      </a: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МОУО</a:t>
                      </a: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общая информация о качестве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образования</a:t>
                      </a:r>
                    </a:p>
                    <a:p>
                      <a:endParaRPr lang="ru-RU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ОУ: матрица результатов, заключение о предметных результатах и </a:t>
                      </a:r>
                      <a:r>
                        <a:rPr lang="ru-RU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сформированности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общеучебных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умений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Педагогическое сообщество: печатные сборники, информация на сайте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Сообщество: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информация в СМИ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059582"/>
          <a:ext cx="9144000" cy="423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2005-2012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2013-…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Представление результатов. Информационные продукты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27894"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user.ZYS\Мои документы\выступления, презентации\я\2013\октябрь, РТЦ\РТЦ\отдел ЭКО\Изображение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23561"/>
            <a:ext cx="1828990" cy="2534537"/>
          </a:xfrm>
          <a:prstGeom prst="rect">
            <a:avLst/>
          </a:prstGeom>
          <a:noFill/>
        </p:spPr>
      </p:pic>
      <p:pic>
        <p:nvPicPr>
          <p:cNvPr id="2051" name="Picture 3" descr="C:\Documents and Settings\user.ZYS\Мои документы\выступления, презентации\я\2013\октябрь, РТЦ\РТЦ\отдел ЭКО\Изображение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" y="1923679"/>
            <a:ext cx="1813471" cy="2537862"/>
          </a:xfrm>
          <a:prstGeom prst="rect">
            <a:avLst/>
          </a:prstGeom>
          <a:noFill/>
        </p:spPr>
      </p:pic>
      <p:pic>
        <p:nvPicPr>
          <p:cNvPr id="2052" name="Picture 4" descr="C:\Documents and Settings\user.ZYS\Мои документы\выступления, презентации\я\2013\октябрь, РТЦ\РТЦ\отдел ЭКО\Изображение 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139702"/>
            <a:ext cx="1877069" cy="2633748"/>
          </a:xfrm>
          <a:prstGeom prst="rect">
            <a:avLst/>
          </a:prstGeom>
          <a:noFill/>
        </p:spPr>
      </p:pic>
      <p:pic>
        <p:nvPicPr>
          <p:cNvPr id="2053" name="Picture 5" descr="C:\Documents and Settings\user.ZYS\Мои документы\выступления, презентации\я\2013\октябрь, РТЦ\РТЦ\отдел ЭКО\Изображение 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2427734"/>
            <a:ext cx="1800200" cy="2484114"/>
          </a:xfrm>
          <a:prstGeom prst="rect">
            <a:avLst/>
          </a:prstGeom>
          <a:noFill/>
        </p:spPr>
      </p:pic>
      <p:pic>
        <p:nvPicPr>
          <p:cNvPr id="2054" name="Picture 6" descr="C:\Documents and Settings\user.ZYS\Мои документы\выступления, презентации\я\2013\октябрь, РТЦ\РТЦ\отдел ЭКО\Изображение 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679575"/>
            <a:ext cx="1768643" cy="2463925"/>
          </a:xfrm>
          <a:prstGeom prst="rect">
            <a:avLst/>
          </a:prstGeom>
          <a:noFill/>
        </p:spPr>
      </p:pic>
      <p:pic>
        <p:nvPicPr>
          <p:cNvPr id="2056" name="Picture 8" descr="C:\Documents and Settings\user.ZYS\Мои документы\выступления, презентации\я\2013\октябрь, РТЦ\РТЦ\отдел ЭКО\Изображение 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2355726"/>
            <a:ext cx="1584176" cy="2179434"/>
          </a:xfrm>
          <a:prstGeom prst="rect">
            <a:avLst/>
          </a:prstGeom>
          <a:noFill/>
        </p:spPr>
      </p:pic>
      <p:pic>
        <p:nvPicPr>
          <p:cNvPr id="2057" name="Picture 9" descr="C:\Documents and Settings\user.ZYS\Мои документы\выступления, презентации\я\2013\октябрь, РТЦ\РТЦ\отдел ЭКО\Изображение 0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3363838"/>
            <a:ext cx="1475854" cy="1985655"/>
          </a:xfrm>
          <a:prstGeom prst="rect">
            <a:avLst/>
          </a:prstGeom>
          <a:noFill/>
        </p:spPr>
      </p:pic>
      <p:pic>
        <p:nvPicPr>
          <p:cNvPr id="2055" name="Picture 7" descr="C:\Documents and Settings\user.ZYS\Мои документы\выступления, презентации\я\2013\октябрь, РТЦ\РТЦ\отдел ЭКО\Изображение 00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2067694"/>
            <a:ext cx="1554697" cy="2160240"/>
          </a:xfrm>
          <a:prstGeom prst="rect">
            <a:avLst/>
          </a:prstGeom>
          <a:noFill/>
        </p:spPr>
      </p:pic>
      <p:pic>
        <p:nvPicPr>
          <p:cNvPr id="2058" name="Picture 10" descr="C:\Documents and Settings\user.ZYS\Мои документы\выступления, презентации\я\2013\октябрь, РТЦ\РТЦ\отдел ЭКО\Изображение 00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32945" y="2139702"/>
            <a:ext cx="1489942" cy="2108770"/>
          </a:xfrm>
          <a:prstGeom prst="rect">
            <a:avLst/>
          </a:prstGeom>
          <a:noFill/>
        </p:spPr>
      </p:pic>
      <p:pic>
        <p:nvPicPr>
          <p:cNvPr id="2059" name="Picture 11" descr="C:\Documents and Settings\user.ZYS\Мои документы\выступления, презентации\я\2013\октябрь, РТЦ\РТЦ\отдел ЭКО\Изображение 01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9209" y="2139702"/>
            <a:ext cx="1539255" cy="2133034"/>
          </a:xfrm>
          <a:prstGeom prst="rect">
            <a:avLst/>
          </a:prstGeom>
          <a:noFill/>
        </p:spPr>
      </p:pic>
      <p:pic>
        <p:nvPicPr>
          <p:cNvPr id="2060" name="Picture 12" descr="C:\Documents and Settings\user.ZYS\Мои документы\выступления, презентации\я\2013\октябрь, РТЦ\РТЦ\отдел ЭКО\Изображение 0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57081" y="2959589"/>
            <a:ext cx="1680088" cy="227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059582"/>
          <a:ext cx="9144000" cy="423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2005-2012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2013-…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Представление результатов. Информационные продукты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27894"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7694"/>
            <a:ext cx="414143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080" y="2643758"/>
            <a:ext cx="4114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918437"/>
            <a:ext cx="4067944" cy="238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67944" y="2067694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 </a:t>
            </a:r>
            <a:r>
              <a:rPr lang="en-US" b="1" dirty="0" smtClean="0">
                <a:hlinkClick r:id="rId7"/>
              </a:rPr>
              <a:t>http://ria.ru/nsk/20131004/967731524.html</a:t>
            </a:r>
            <a:endParaRPr lang="en-US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059583"/>
          <a:ext cx="9144000" cy="415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2005-2012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2013-…</a:t>
                      </a:r>
                      <a:endParaRPr lang="ru-RU" dirty="0"/>
                    </a:p>
                  </a:txBody>
                  <a:tcPr/>
                </a:tc>
              </a:tr>
              <a:tr h="4485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Виды решений, кто</a:t>
                      </a:r>
                      <a:r>
                        <a:rPr lang="ru-RU" sz="2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их принимает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0408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Регион: аккредитация ОУ</a:t>
                      </a:r>
                    </a:p>
                    <a:p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ОУ:  определение направлений методической работы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Регион: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-----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Муниципалитет: адресная поддержка ОУ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ОУ, учитель: 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определение направлений методической работы, 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индивидуального плана поддержки ученика</a:t>
                      </a: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858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Кто использует результаты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1370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Минобрнауки</a:t>
                      </a: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Директор ОУ: направление ПК учителей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Учитель для аттестации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(при условии…), муниципалитет, ОУ</a:t>
                      </a:r>
                    </a:p>
                    <a:p>
                      <a:pPr algn="l"/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Учитель, родители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059583"/>
          <a:ext cx="9144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2005-2012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2013-…</a:t>
                      </a:r>
                      <a:endParaRPr lang="ru-RU" dirty="0"/>
                    </a:p>
                  </a:txBody>
                  <a:tcPr/>
                </a:tc>
              </a:tr>
              <a:tr h="4485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Риски и проблемы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80375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Качество инструментария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Кадры для оценки (разработчики, эксперты, технологи)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Объективность проведения в ОУ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Процедура высокой ставки для ОУ (но эффект…)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Качество инструментария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Кадры для оценки (разработчики, эксперты)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Объективность проведения в ОУ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Постепенное увеличение ОУ, перешедших на ФГОС НОО, ФГОС ООО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6156176" y="3795886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422793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развития Оценки: оценка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метапредметных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результатов в 4-5 классах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2067694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44008" y="1131590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предметных результатов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(2013-…)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99992" y="3199284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</a:t>
            </a:r>
            <a:r>
              <a:rPr lang="ru-RU" sz="2400" b="1" dirty="0" err="1" smtClean="0">
                <a:solidFill>
                  <a:srgbClr val="0070C0"/>
                </a:solidFill>
              </a:rPr>
              <a:t>метапредметных</a:t>
            </a:r>
            <a:r>
              <a:rPr lang="ru-RU" sz="2400" b="1" dirty="0" smtClean="0">
                <a:solidFill>
                  <a:srgbClr val="0070C0"/>
                </a:solidFill>
              </a:rPr>
              <a:t> результатов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(2012-…)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779912" y="2283718"/>
            <a:ext cx="864096" cy="28803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88296" y="3516238"/>
            <a:ext cx="783704" cy="35165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 Ведомственная оценка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59582"/>
          <a:ext cx="9144000" cy="408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 Ведомственная. </a:t>
            </a:r>
            <a:r>
              <a:rPr lang="ru-RU" sz="2400" b="1" dirty="0" smtClean="0">
                <a:solidFill>
                  <a:schemeClr val="bg1"/>
                </a:solidFill>
              </a:rPr>
              <a:t>Федеральные мониторинги и проекты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131590"/>
            <a:ext cx="8784976" cy="27363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Федеральный электронный мониторинг системы общего образования на информационном портале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://</a:t>
            </a:r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kpmo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.</a:t>
            </a:r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ru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(шесть в одном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доступности и качества дошкольного образования (АИС МАДКДО) 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и распространение лучших практик деятельности малокомплектных школ и школ, находящихся в труднодоступной местности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«Модернизация региональных систем дошкольного образования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Готовность образовательный учреждений к новому учебному году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использования учебников и учебных пособий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организации школьного питания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84176" y="4011910"/>
            <a:ext cx="579613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Результаты: 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информационно-аналитические справки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татьи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инфографика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 Ведомственная. </a:t>
            </a:r>
            <a:r>
              <a:rPr lang="ru-RU" sz="2000" b="1" dirty="0" smtClean="0">
                <a:solidFill>
                  <a:schemeClr val="bg1"/>
                </a:solidFill>
              </a:rPr>
              <a:t>Федеральные мониторинги и проекты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131590"/>
            <a:ext cx="8784976" cy="27363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Федеральный электронный мониторинг системы общего образования на информационном портале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://</a:t>
            </a:r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kpmo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.</a:t>
            </a:r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ru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(шесть в одном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доступности и качества дошкольного образования (АИС МАДКДО) 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и распространение лучших практик деятельности малокомплектных школ и школ, находящихся в труднодоступной местности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«Модернизация региональных систем дошкольного образования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Готовность образовательный учреждений к новому учебному году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использования учебников и учебных пособий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организации школьного питания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011910"/>
            <a:ext cx="579613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Результаты: 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информационно-аналитические справки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татьи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инфографика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user.ZYS\Мои документы\выступления, презентации\я\2013\октябрь, РТЦ\РТЦ\Статья по итогам КПМО (ФГОС НОО)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27534"/>
            <a:ext cx="3612583" cy="2448272"/>
          </a:xfrm>
          <a:prstGeom prst="rect">
            <a:avLst/>
          </a:prstGeom>
          <a:noFill/>
        </p:spPr>
      </p:pic>
      <p:pic>
        <p:nvPicPr>
          <p:cNvPr id="3074" name="Picture 2" descr="W:\Захир Ю.С\РТЦ\от Недосып О.В\Результаты проекта_РИ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5447" y="1347614"/>
            <a:ext cx="4968553" cy="3528392"/>
          </a:xfrm>
          <a:prstGeom prst="rect">
            <a:avLst/>
          </a:prstGeom>
          <a:noFill/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" y="2355726"/>
          <a:ext cx="3872513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8" imgW="9472320" imgH="6693480" progId="AcroExch.Document.11">
                  <p:embed/>
                </p:oleObj>
              </mc:Choice>
              <mc:Fallback>
                <p:oleObj name="Acrobat Document" r:id="rId8" imgW="9472320" imgH="669348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2355726"/>
                        <a:ext cx="3872513" cy="2736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Независимая оценка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139952" y="2016224"/>
          <a:ext cx="2339752" cy="206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11"/>
          <p:cNvGrpSpPr/>
          <p:nvPr/>
        </p:nvGrpSpPr>
        <p:grpSpPr>
          <a:xfrm>
            <a:off x="6948264" y="1995686"/>
            <a:ext cx="2016224" cy="2016224"/>
            <a:chOff x="6732240" y="2499742"/>
            <a:chExt cx="2016224" cy="201622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732240" y="2499742"/>
              <a:ext cx="2010221" cy="63274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contourW="1270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" name="Группа 7"/>
            <p:cNvGrpSpPr/>
            <p:nvPr/>
          </p:nvGrpSpPr>
          <p:grpSpPr>
            <a:xfrm>
              <a:off x="6738243" y="2761218"/>
              <a:ext cx="2010221" cy="1754748"/>
              <a:chOff x="0" y="216028"/>
              <a:chExt cx="2010221" cy="175474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0" y="216028"/>
                <a:ext cx="2010221" cy="1754748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51395" y="267423"/>
                <a:ext cx="1907431" cy="16519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ctr"/>
                <a:endParaRPr lang="ru-RU" sz="1600" b="1" dirty="0" smtClean="0"/>
              </a:p>
              <a:p>
                <a:pPr lvl="0" algn="ctr"/>
                <a:endParaRPr lang="ru-RU" sz="1600" b="1" dirty="0" smtClean="0"/>
              </a:p>
              <a:p>
                <a:pPr lvl="0" algn="ctr"/>
                <a:r>
                  <a:rPr lang="ru-RU" sz="1600" b="1" dirty="0" smtClean="0"/>
                  <a:t>Проекты</a:t>
                </a:r>
              </a:p>
              <a:p>
                <a:pPr lvl="0" algn="ctr"/>
                <a:r>
                  <a:rPr lang="ru-RU" sz="1600" b="1" dirty="0" err="1" smtClean="0"/>
                  <a:t>РИА-Новости</a:t>
                </a:r>
                <a:endParaRPr lang="ru-RU" sz="1600" b="1" dirty="0" smtClean="0"/>
              </a:p>
            </p:txBody>
          </p:sp>
        </p:grpSp>
      </p:grpSp>
      <p:sp>
        <p:nvSpPr>
          <p:cNvPr id="13" name="Скругленный прямоугольник 12"/>
          <p:cNvSpPr/>
          <p:nvPr/>
        </p:nvSpPr>
        <p:spPr>
          <a:xfrm>
            <a:off x="179512" y="1923678"/>
            <a:ext cx="3168352" cy="23042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Вопросы: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Заказчик -?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Оценщики -?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Нормативная база -?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 Ведомственная. Региональные мониторинги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203598"/>
            <a:ext cx="7920880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Цель: тактическая, получение ответа на конкретный вопрос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1851670"/>
            <a:ext cx="6264696" cy="14401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2009-2013 Мониторинг введения ФГОС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Цель: определение организационной готовности и информационной открытости ОУ и ОУО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Результат: статьи, информационные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3507854"/>
            <a:ext cx="6192688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2012-2013 Первоклассник Новосибирской области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Цель:  информирование о готовности первоклассников к обучению и  ее влияние на успешность его обучения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Результат: материалы на сайте,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инфографика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2067694"/>
            <a:ext cx="576064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Примеры</a:t>
            </a:r>
            <a:endParaRPr lang="ru-RU" sz="2400" b="1" dirty="0"/>
          </a:p>
        </p:txBody>
      </p:sp>
      <p:cxnSp>
        <p:nvCxnSpPr>
          <p:cNvPr id="13" name="Прямая со стрелкой 12"/>
          <p:cNvCxnSpPr>
            <a:endCxn id="9" idx="1"/>
          </p:cNvCxnSpPr>
          <p:nvPr/>
        </p:nvCxnSpPr>
        <p:spPr>
          <a:xfrm>
            <a:off x="1475656" y="257175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475656" y="408391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 Ведомственная. Региональные мониторинги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203598"/>
            <a:ext cx="6408712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Цель: тактическая, получение ответа на конкретный вопрос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1851670"/>
            <a:ext cx="6264696" cy="14401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2009-2013 Мониторинг введения ФГОС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Цель: определение организационной готовности и информационной открытости ОУ и ОУО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Результат: статьи, информационные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3507854"/>
            <a:ext cx="6264696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2012-2013 Первоклассник Новосибирской области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Цель: информирование о готовности первоклассников к обучению и  ее влияние на успешность его обучения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инфографика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9" descr="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552" y="1203598"/>
            <a:ext cx="3066743" cy="2164319"/>
          </a:xfrm>
          <a:prstGeom prst="rect">
            <a:avLst/>
          </a:prstGeom>
          <a:noFill/>
        </p:spPr>
      </p:pic>
      <p:pic>
        <p:nvPicPr>
          <p:cNvPr id="11" name="Picture 7" descr="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201048"/>
            <a:ext cx="2952328" cy="2090782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203598"/>
            <a:ext cx="2961422" cy="206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 Ведомственная. Региональные базы данных</a:t>
            </a:r>
          </a:p>
        </p:txBody>
      </p:sp>
      <p:pic>
        <p:nvPicPr>
          <p:cNvPr id="3074" name="Picture 2" descr="C:\Documents and Settings\user.ZYS\Мои документы\выступления, презентации\я\2013\октябрь, РТЦ\РТЦ\Региональная БД ППМС и ОВЗ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675" y="2067694"/>
            <a:ext cx="3043517" cy="208823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3" y="1203598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Паспорт ОУ</a:t>
            </a:r>
          </a:p>
          <a:p>
            <a:pPr algn="ctr"/>
            <a:endParaRPr lang="ru-RU" dirty="0"/>
          </a:p>
        </p:txBody>
      </p:sp>
      <p:pic>
        <p:nvPicPr>
          <p:cNvPr id="3075" name="Picture 3" descr="C:\Documents and Settings\user.ZYS\Мои документы\выступления, презентации\я\2013\октябрь, РТЦ\РТЦ\Региональная отчётность Паспорт ОУ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086332"/>
            <a:ext cx="3600401" cy="278967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203848" y="1347614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 smtClean="0"/>
          </a:p>
          <a:p>
            <a:r>
              <a:rPr lang="ru-RU" sz="2800" dirty="0" smtClean="0"/>
              <a:t>База детей с ОВЗ</a:t>
            </a:r>
          </a:p>
          <a:p>
            <a:pPr algn="ctr"/>
            <a:endParaRPr lang="ru-RU" sz="2800" b="1" dirty="0" smtClean="0"/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1491630"/>
            <a:ext cx="2880320" cy="999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База «Одаренные дети»</a:t>
            </a:r>
          </a:p>
          <a:p>
            <a:pPr algn="ctr"/>
            <a:endParaRPr lang="ru-RU" sz="2800" b="1" dirty="0" smtClean="0"/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278777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разработке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 Ведомственная. Региональные базы данных</a:t>
            </a:r>
          </a:p>
        </p:txBody>
      </p:sp>
      <p:pic>
        <p:nvPicPr>
          <p:cNvPr id="3074" name="Picture 2" descr="C:\Documents and Settings\user.ZYS\Мои документы\выступления, презентации\я\2013\октябрь, РТЦ\РТЦ\Региональная БД ППМС и ОВЗ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675" y="2067694"/>
            <a:ext cx="3043517" cy="208823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3" y="1203598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Паспорт ОУ</a:t>
            </a:r>
          </a:p>
          <a:p>
            <a:pPr algn="ctr"/>
            <a:endParaRPr lang="ru-RU" dirty="0"/>
          </a:p>
        </p:txBody>
      </p:sp>
      <p:pic>
        <p:nvPicPr>
          <p:cNvPr id="3075" name="Picture 3" descr="C:\Documents and Settings\user.ZYS\Мои документы\выступления, презентации\я\2013\октябрь, РТЦ\РТЦ\Региональная отчётность Паспорт ОУ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086332"/>
            <a:ext cx="3600401" cy="278967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203848" y="1347614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 smtClean="0"/>
          </a:p>
          <a:p>
            <a:r>
              <a:rPr lang="ru-RU" sz="2800" b="1" dirty="0" smtClean="0"/>
              <a:t>База детей с ОВЗ</a:t>
            </a:r>
          </a:p>
          <a:p>
            <a:pPr algn="ctr"/>
            <a:endParaRPr lang="ru-RU" sz="2800" b="1" dirty="0" smtClean="0"/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1491630"/>
            <a:ext cx="2880320" cy="999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База «Одаренные дети»</a:t>
            </a:r>
          </a:p>
          <a:p>
            <a:pPr algn="ctr"/>
            <a:endParaRPr lang="ru-RU" sz="2800" b="1" dirty="0" smtClean="0"/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7624" y="2139702"/>
            <a:ext cx="6840760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Понятен Заказчик, пользователь информации, ясный результат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 Ведомственная. Рейтинги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23528" y="1419622"/>
            <a:ext cx="8568952" cy="3024336"/>
            <a:chOff x="-42676" y="301180"/>
            <a:chExt cx="3243301" cy="33301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42676" y="301180"/>
              <a:ext cx="3243301" cy="333015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-15421" y="396173"/>
              <a:ext cx="3163729" cy="31401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>
                      <a:lumMod val="95000"/>
                    </a:schemeClr>
                  </a:solidFill>
                </a:rPr>
                <a:t>Рейтинг муниципальных систем образования*</a:t>
              </a:r>
            </a:p>
            <a:p>
              <a:pPr algn="ctr"/>
              <a:r>
                <a:rPr lang="ru-RU" sz="2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</a:p>
            <a:p>
              <a:pPr algn="ctr"/>
              <a:r>
                <a:rPr lang="ru-RU" sz="2400" b="1" dirty="0" smtClean="0">
                  <a:solidFill>
                    <a:schemeClr val="bg1">
                      <a:lumMod val="95000"/>
                    </a:schemeClr>
                  </a:solidFill>
                </a:rPr>
                <a:t>Цель: стимулирование развития систем общего образования муниципальных районов (городских округов)</a:t>
              </a:r>
            </a:p>
            <a:p>
              <a:pPr algn="ctr"/>
              <a:endParaRPr lang="ru-RU" sz="2800" b="1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bg1">
                      <a:lumMod val="95000"/>
                    </a:schemeClr>
                  </a:solidFill>
                </a:rPr>
                <a:t>Результат: распределение средств фонда стимулирования качества образования</a:t>
              </a:r>
              <a:r>
                <a:rPr lang="ru-RU" sz="2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endParaRPr lang="ru-RU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8032" y="451596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Методика разработана на основе материалов участия в проекте МАМСО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825"/>
            <a:ext cx="91440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Некоторые уроки опыта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203598"/>
            <a:ext cx="8640960" cy="39399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Процедура оценки не может быть «придумана». Она формируется для конкретного Заказчика</a:t>
            </a:r>
          </a:p>
          <a:p>
            <a:pPr marL="457200" indent="-457200" algn="just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Необходим поиск информационных партнеров, что бы информация о результатах «работала»</a:t>
            </a:r>
          </a:p>
          <a:p>
            <a:pPr marL="457200" indent="-457200" algn="just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Оценка – развивающаяся процедура. Важно: преемственность в инструментарии и организации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825"/>
            <a:ext cx="91440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Ближайшие задачи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203598"/>
            <a:ext cx="8640960" cy="39399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Доработка нормативного обеспечения</a:t>
            </a:r>
          </a:p>
          <a:p>
            <a:pPr marL="457200" lvl="0" indent="-457200" algn="just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Совершенствование кадрового обеспечения</a:t>
            </a:r>
          </a:p>
          <a:p>
            <a:pPr marL="457200" indent="-457200" algn="just">
              <a:buFontTx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Совершенствование инструмента Оценки</a:t>
            </a:r>
          </a:p>
          <a:p>
            <a:pPr marL="457200" lvl="0" indent="-457200" algn="just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Развитие партнёрства с организациями и СМИ</a:t>
            </a:r>
          </a:p>
          <a:p>
            <a:pPr marL="457200" indent="-457200" algn="just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Открытие информации о результатах оценивания</a:t>
            </a:r>
          </a:p>
          <a:p>
            <a:pPr marL="457200" indent="-457200" algn="just">
              <a:buAutoNum type="arabicPeriod"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Внутришкольное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внутриклассное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оценивание</a:t>
            </a:r>
          </a:p>
          <a:p>
            <a:pPr marL="457200" lvl="0" indent="-457200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Стимулирование развития независимой Оценки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213970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www.nimro.ru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info.nimro@gmail.com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496" y="1203598"/>
            <a:ext cx="3024336" cy="25202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Вопросы: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Заказчик –?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Оценщики -?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Нормативная база -?</a:t>
            </a:r>
          </a:p>
          <a:p>
            <a:pPr algn="ctr"/>
            <a:endParaRPr lang="ru-RU" dirty="0"/>
          </a:p>
        </p:txBody>
      </p:sp>
      <p:grpSp>
        <p:nvGrpSpPr>
          <p:cNvPr id="17" name="Группа 11"/>
          <p:cNvGrpSpPr/>
          <p:nvPr/>
        </p:nvGrpSpPr>
        <p:grpSpPr>
          <a:xfrm>
            <a:off x="7308304" y="1131590"/>
            <a:ext cx="1656184" cy="1512168"/>
            <a:chOff x="6732240" y="2499742"/>
            <a:chExt cx="2016224" cy="201622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732240" y="2499742"/>
              <a:ext cx="2010221" cy="63274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contourW="1270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9" name="Группа 7"/>
            <p:cNvGrpSpPr/>
            <p:nvPr/>
          </p:nvGrpSpPr>
          <p:grpSpPr>
            <a:xfrm>
              <a:off x="6738243" y="2761218"/>
              <a:ext cx="2010221" cy="1754748"/>
              <a:chOff x="0" y="216028"/>
              <a:chExt cx="2010221" cy="175474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0" y="216028"/>
                <a:ext cx="2010221" cy="175474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85000"/>
                </a:schemeClr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Скругленный прямоугольник 4"/>
              <p:cNvSpPr/>
              <p:nvPr/>
            </p:nvSpPr>
            <p:spPr>
              <a:xfrm>
                <a:off x="51395" y="267423"/>
                <a:ext cx="1907431" cy="16519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ctr"/>
                <a:endParaRPr lang="ru-RU" sz="1600" b="1" dirty="0" smtClean="0"/>
              </a:p>
              <a:p>
                <a:pPr lvl="0" algn="ctr"/>
                <a:endParaRPr lang="ru-RU" sz="1600" b="1" dirty="0" smtClean="0"/>
              </a:p>
              <a:p>
                <a:pPr lvl="0" algn="ctr"/>
                <a:r>
                  <a:rPr lang="ru-RU" sz="1600" b="1" dirty="0" smtClean="0"/>
                  <a:t>Проекты</a:t>
                </a:r>
              </a:p>
              <a:p>
                <a:pPr lvl="0" algn="ctr"/>
                <a:r>
                  <a:rPr lang="ru-RU" sz="1600" b="1" dirty="0" err="1" smtClean="0"/>
                  <a:t>РИА-Новости</a:t>
                </a:r>
                <a:endParaRPr lang="ru-RU" sz="1600" b="1" dirty="0" smtClean="0"/>
              </a:p>
            </p:txBody>
          </p:sp>
        </p:grpSp>
      </p:grpSp>
      <p:graphicFrame>
        <p:nvGraphicFramePr>
          <p:cNvPr id="5" name="Схема 4"/>
          <p:cNvGraphicFramePr/>
          <p:nvPr/>
        </p:nvGraphicFramePr>
        <p:xfrm>
          <a:off x="4355976" y="1152128"/>
          <a:ext cx="1872208" cy="156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Независимая оценка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3131840" y="2427734"/>
          <a:ext cx="4824536" cy="271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Независимая оценка</a:t>
            </a:r>
          </a:p>
        </p:txBody>
      </p:sp>
      <p:grpSp>
        <p:nvGrpSpPr>
          <p:cNvPr id="11" name="Группа 11"/>
          <p:cNvGrpSpPr/>
          <p:nvPr/>
        </p:nvGrpSpPr>
        <p:grpSpPr>
          <a:xfrm>
            <a:off x="7308304" y="1131590"/>
            <a:ext cx="1656184" cy="1512168"/>
            <a:chOff x="6732240" y="2499742"/>
            <a:chExt cx="2016224" cy="201622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732240" y="2499742"/>
              <a:ext cx="2010221" cy="63274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contourW="1270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Группа 7"/>
            <p:cNvGrpSpPr/>
            <p:nvPr/>
          </p:nvGrpSpPr>
          <p:grpSpPr>
            <a:xfrm>
              <a:off x="6738243" y="2761218"/>
              <a:ext cx="2010221" cy="1754748"/>
              <a:chOff x="0" y="216028"/>
              <a:chExt cx="2010221" cy="175474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0" y="216028"/>
                <a:ext cx="2010221" cy="175474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85000"/>
                </a:schemeClr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Скругленный прямоугольник 4"/>
              <p:cNvSpPr/>
              <p:nvPr/>
            </p:nvSpPr>
            <p:spPr>
              <a:xfrm>
                <a:off x="51395" y="267423"/>
                <a:ext cx="1907431" cy="165195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ctr"/>
                <a:endParaRPr lang="ru-RU" sz="1600" b="1" dirty="0" smtClean="0"/>
              </a:p>
              <a:p>
                <a:pPr lvl="0" algn="ctr"/>
                <a:r>
                  <a:rPr lang="ru-RU" sz="1600" b="1" dirty="0" smtClean="0"/>
                  <a:t>Проекты</a:t>
                </a:r>
              </a:p>
              <a:p>
                <a:pPr lvl="0" algn="ctr"/>
                <a:r>
                  <a:rPr lang="ru-RU" sz="1600" b="1" dirty="0" err="1" smtClean="0"/>
                  <a:t>РИА-Новости</a:t>
                </a:r>
                <a:endParaRPr lang="ru-RU" sz="1600" b="1" dirty="0" smtClean="0"/>
              </a:p>
            </p:txBody>
          </p:sp>
        </p:grpSp>
      </p:grpSp>
      <p:graphicFrame>
        <p:nvGraphicFramePr>
          <p:cNvPr id="17" name="Схема 16"/>
          <p:cNvGraphicFramePr/>
          <p:nvPr/>
        </p:nvGraphicFramePr>
        <p:xfrm>
          <a:off x="4067944" y="1152128"/>
          <a:ext cx="1872208" cy="156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3923928" y="2427734"/>
          <a:ext cx="4824536" cy="271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5496" y="1203598"/>
            <a:ext cx="3240360" cy="25922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Вопросы: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Заказчик  - ?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Оценщики - ?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Нормативная база -?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РСОКО Новосибирской области. Ведомственная оценка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795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955976">
            <a:off x="0" y="3066645"/>
            <a:ext cx="56903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-20538"/>
            <a:ext cx="9001000" cy="1126456"/>
          </a:xfrm>
        </p:spPr>
        <p:txBody>
          <a:bodyPr/>
          <a:lstStyle/>
          <a:p>
            <a:pPr algn="l" eaLnBrk="1" hangingPunct="1"/>
            <a:r>
              <a:rPr lang="ru-RU" sz="3000" b="1" dirty="0" smtClean="0">
                <a:solidFill>
                  <a:schemeClr val="bg1"/>
                </a:solidFill>
              </a:rPr>
              <a:t>РСОКО Новосибирской области. Ведомственная. оценка. Рамка описания процедуры *</a:t>
            </a:r>
            <a:br>
              <a:rPr lang="ru-RU" sz="3000" b="1" dirty="0" smtClean="0">
                <a:solidFill>
                  <a:schemeClr val="bg1"/>
                </a:solidFill>
              </a:rPr>
            </a:br>
            <a:endParaRPr lang="ru-RU" sz="1800" b="1" dirty="0" smtClean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43808" y="2139702"/>
            <a:ext cx="3096344" cy="158417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(2005-2012)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1707654"/>
            <a:ext cx="14401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</a:t>
            </a:r>
            <a:endParaRPr lang="ru-RU" sz="1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499742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использует решения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9792" y="1275606"/>
            <a:ext cx="16561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Ключевые вопросы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2571750"/>
            <a:ext cx="22322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Инструментарий</a:t>
            </a:r>
            <a:endParaRPr lang="ru-RU" sz="22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1347614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Участники</a:t>
            </a:r>
            <a:endParaRPr lang="ru-RU" sz="1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1707654"/>
            <a:ext cx="17281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 оценивается</a:t>
            </a:r>
            <a:endParaRPr lang="ru-RU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36104" y="3363838"/>
            <a:ext cx="17636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принимает решения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83768" y="4011910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Виды решений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4011910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Представление результатов</a:t>
            </a:r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60232" y="3363838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Кто проводит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51596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Рамка описания процедуры оценки разработана РТЦ ИУО РАО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059832" y="2139702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1131590"/>
            <a:ext cx="302433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Оценка соответствия качества подготовки выпускников требованиям реализуемых программ </a:t>
            </a:r>
            <a:endParaRPr lang="ru-RU" sz="20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55576" y="3075806"/>
            <a:ext cx="1368152" cy="64807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использует решения</a:t>
            </a:r>
            <a:endParaRPr lang="ru-RU" sz="16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03848" y="1347614"/>
            <a:ext cx="1296144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Ключевые вопросы</a:t>
            </a:r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76256" y="3003798"/>
            <a:ext cx="1944216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Инструментарий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44008" y="1347614"/>
            <a:ext cx="1368152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Участники</a:t>
            </a:r>
            <a:endParaRPr lang="ru-RU" sz="12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948264" y="1491630"/>
            <a:ext cx="1512168" cy="72008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Что оценивается</a:t>
            </a:r>
            <a:endParaRPr lang="ru-RU" sz="14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4016" y="4011910"/>
            <a:ext cx="1619672" cy="720080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принимает решения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95736" y="4227934"/>
            <a:ext cx="1440160" cy="57606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Виды решений</a:t>
            </a:r>
            <a:endParaRPr lang="ru-RU" sz="12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76056" y="4155926"/>
            <a:ext cx="1656184" cy="648072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Представление результатов</a:t>
            </a:r>
            <a:endParaRPr lang="ru-RU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48264" y="3867894"/>
            <a:ext cx="1584176" cy="648072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проводит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РСОКО Новосибирской области. Ведомственная оценка. Оценка качества предметных достижений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779912" y="2139702"/>
            <a:ext cx="367240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качества предметных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(2005-2012)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075806"/>
            <a:ext cx="1152128" cy="648072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</a:t>
            </a:r>
            <a:endParaRPr lang="ru-RU" sz="20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979712" y="3075806"/>
            <a:ext cx="1368152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использует решения</a:t>
            </a:r>
            <a:endParaRPr lang="ru-RU" sz="16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83568" y="1131590"/>
            <a:ext cx="38164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 smtClean="0"/>
              <a:t>Степень овладения предметным содержанием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Информация о факторах влияния на результаты</a:t>
            </a:r>
          </a:p>
          <a:p>
            <a:endParaRPr lang="ru-RU" sz="1600" b="1" dirty="0" smtClean="0"/>
          </a:p>
          <a:p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76256" y="3003798"/>
            <a:ext cx="1944216" cy="648072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Инструментарий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652120" y="1491630"/>
            <a:ext cx="1368152" cy="648072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Участники</a:t>
            </a:r>
            <a:endParaRPr lang="ru-RU" sz="12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80312" y="1491630"/>
            <a:ext cx="1512168" cy="720080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Что оценивается</a:t>
            </a:r>
            <a:endParaRPr lang="ru-RU" sz="14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4016" y="4011910"/>
            <a:ext cx="1619672" cy="720080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Кто принимает решения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95736" y="4227934"/>
            <a:ext cx="1440160" cy="576064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Виды решений</a:t>
            </a:r>
            <a:endParaRPr lang="ru-RU" sz="12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76056" y="4155926"/>
            <a:ext cx="1656184" cy="648072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Представление результатов</a:t>
            </a:r>
            <a:endParaRPr lang="ru-RU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48264" y="3867894"/>
            <a:ext cx="1584176" cy="648072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проводит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8313</TotalTime>
  <Words>1744</Words>
  <Application>Microsoft Office PowerPoint</Application>
  <PresentationFormat>Экран (16:9)</PresentationFormat>
  <Paragraphs>490</Paragraphs>
  <Slides>37</Slides>
  <Notes>37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Acrobat Document</vt:lpstr>
      <vt:lpstr>Построение системы оценки качества образования: опыт Новосибирской области</vt:lpstr>
      <vt:lpstr>РСОКО Новосибирской области </vt:lpstr>
      <vt:lpstr>РСОКО Новосибирской области. Независимая оценка</vt:lpstr>
      <vt:lpstr>РСОКО Новосибирской области. Независимая оценка</vt:lpstr>
      <vt:lpstr>РСОКО Новосибирской области. Независимая оценка</vt:lpstr>
      <vt:lpstr>РСОКО Новосибирской области. Ведомственная оценка</vt:lpstr>
      <vt:lpstr>РСОКО Новосибирской области. Ведомственная. оценка. Рамка описания процедуры * 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Развитие оценки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оценка. Оценка качества предметных достижений</vt:lpstr>
      <vt:lpstr>РСОКО Новосибирской области. Ведомственная оценка</vt:lpstr>
      <vt:lpstr>РСОКО Новосибирской области. Ведомственная. Федеральные мониторинги и проекты</vt:lpstr>
      <vt:lpstr>РСОКО Новосибирской области. Ведомственная. Федеральные мониторинги и проекты</vt:lpstr>
      <vt:lpstr>РСОКО Новосибирской области. Ведомственная. Региональные мониторинги</vt:lpstr>
      <vt:lpstr>РСОКО Новосибирской области. Ведомственная. Региональные мониторинги</vt:lpstr>
      <vt:lpstr>РСОКО Новосибирской области. Ведомственная. Региональные базы данных</vt:lpstr>
      <vt:lpstr>РСОКО Новосибирской области. Ведомственная. Региональные базы данных</vt:lpstr>
      <vt:lpstr>РСОКО Новосибирской области. Ведомственная. Рейтинги</vt:lpstr>
      <vt:lpstr>РСОКО Новосибирской области.  Некоторые уроки опыта</vt:lpstr>
      <vt:lpstr>РСОКО Новосибирской области.  Ближайшие задачи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582</cp:revision>
  <dcterms:created xsi:type="dcterms:W3CDTF">2011-08-25T06:09:31Z</dcterms:created>
  <dcterms:modified xsi:type="dcterms:W3CDTF">2013-10-16T09:46:49Z</dcterms:modified>
</cp:coreProperties>
</file>