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515" r:id="rId3"/>
    <p:sldId id="448" r:id="rId4"/>
    <p:sldId id="510" r:id="rId5"/>
    <p:sldId id="496" r:id="rId6"/>
    <p:sldId id="497" r:id="rId7"/>
    <p:sldId id="494" r:id="rId8"/>
    <p:sldId id="493" r:id="rId9"/>
    <p:sldId id="498" r:id="rId10"/>
    <p:sldId id="486" r:id="rId11"/>
    <p:sldId id="487" r:id="rId12"/>
    <p:sldId id="488" r:id="rId13"/>
    <p:sldId id="490" r:id="rId14"/>
    <p:sldId id="491" r:id="rId15"/>
    <p:sldId id="499" r:id="rId16"/>
    <p:sldId id="484" r:id="rId17"/>
    <p:sldId id="485" r:id="rId18"/>
    <p:sldId id="502" r:id="rId19"/>
    <p:sldId id="503" r:id="rId20"/>
    <p:sldId id="509" r:id="rId21"/>
    <p:sldId id="507" r:id="rId22"/>
    <p:sldId id="505" r:id="rId23"/>
    <p:sldId id="504" r:id="rId24"/>
    <p:sldId id="506" r:id="rId25"/>
    <p:sldId id="513" r:id="rId26"/>
    <p:sldId id="500" r:id="rId27"/>
    <p:sldId id="517" r:id="rId28"/>
    <p:sldId id="514" r:id="rId29"/>
    <p:sldId id="516" r:id="rId30"/>
    <p:sldId id="501" r:id="rId3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38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7613" autoAdjust="0"/>
  </p:normalViewPr>
  <p:slideViewPr>
    <p:cSldViewPr>
      <p:cViewPr varScale="1">
        <p:scale>
          <a:sx n="104" d="100"/>
          <a:sy n="104" d="100"/>
        </p:scale>
        <p:origin x="-42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25F2B-DC5C-44AB-9597-0BDBFBFA5FC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235437-09D5-4043-A789-D254AC4293D7}">
      <dgm:prSet phldrT="[Текст]"/>
      <dgm:spPr>
        <a:solidFill>
          <a:srgbClr val="18A6D8"/>
        </a:solidFill>
      </dgm:spPr>
      <dgm:t>
        <a:bodyPr/>
        <a:lstStyle/>
        <a:p>
          <a:r>
            <a:rPr lang="ru-RU" dirty="0" smtClean="0"/>
            <a:t>ИНСТРУМЕНТЫ</a:t>
          </a:r>
          <a:endParaRPr lang="ru-RU" dirty="0"/>
        </a:p>
      </dgm:t>
    </dgm:pt>
    <dgm:pt modelId="{EE3BFFC6-949B-4FD7-98A2-1C7472433FA5}" type="parTrans" cxnId="{806DC3DC-D6C3-4655-8C09-6BBA58DA2DA1}">
      <dgm:prSet/>
      <dgm:spPr/>
      <dgm:t>
        <a:bodyPr/>
        <a:lstStyle/>
        <a:p>
          <a:endParaRPr lang="ru-RU"/>
        </a:p>
      </dgm:t>
    </dgm:pt>
    <dgm:pt modelId="{89143E67-38F7-4477-BB3E-6D70AB3538E6}" type="sibTrans" cxnId="{806DC3DC-D6C3-4655-8C09-6BBA58DA2DA1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0D52DC94-EF75-4BA9-B3EB-11A82DE45ECA}">
      <dgm:prSet phldrT="[Текст]"/>
      <dgm:spPr>
        <a:solidFill>
          <a:srgbClr val="18A6D8"/>
        </a:solidFill>
      </dgm:spPr>
      <dgm:t>
        <a:bodyPr/>
        <a:lstStyle/>
        <a:p>
          <a:r>
            <a:rPr lang="ru-RU" dirty="0" smtClean="0"/>
            <a:t>КАДРЫ</a:t>
          </a:r>
          <a:endParaRPr lang="ru-RU" dirty="0"/>
        </a:p>
      </dgm:t>
    </dgm:pt>
    <dgm:pt modelId="{B1F44203-A064-4F1F-9B83-97F25FFB6EBF}" type="parTrans" cxnId="{8DAECBDE-8648-4FB5-BCE0-50057DF911B2}">
      <dgm:prSet/>
      <dgm:spPr/>
      <dgm:t>
        <a:bodyPr/>
        <a:lstStyle/>
        <a:p>
          <a:endParaRPr lang="ru-RU"/>
        </a:p>
      </dgm:t>
    </dgm:pt>
    <dgm:pt modelId="{1420A051-F4B2-4DB1-AA60-B907FF1A3BF5}" type="sibTrans" cxnId="{8DAECBDE-8648-4FB5-BCE0-50057DF911B2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01048537-1D03-430E-B9DB-235FFFA57F07}">
      <dgm:prSet phldrT="[Текст]"/>
      <dgm:spPr>
        <a:solidFill>
          <a:srgbClr val="18A6D8"/>
        </a:solidFill>
      </dgm:spPr>
      <dgm:t>
        <a:bodyPr/>
        <a:lstStyle/>
        <a:p>
          <a:r>
            <a:rPr lang="ru-RU" dirty="0" smtClean="0"/>
            <a:t>АНАЛИТИКА</a:t>
          </a:r>
          <a:endParaRPr lang="ru-RU" dirty="0"/>
        </a:p>
      </dgm:t>
    </dgm:pt>
    <dgm:pt modelId="{881DEB57-BA3B-4CDE-9465-2B2858DCCAE3}" type="parTrans" cxnId="{D7B77DB3-4B0D-4DF4-8F86-23BD683DEF55}">
      <dgm:prSet/>
      <dgm:spPr/>
      <dgm:t>
        <a:bodyPr/>
        <a:lstStyle/>
        <a:p>
          <a:endParaRPr lang="ru-RU"/>
        </a:p>
      </dgm:t>
    </dgm:pt>
    <dgm:pt modelId="{F03F2514-F15C-4B7C-9C6D-D36D5C0C0485}" type="sibTrans" cxnId="{D7B77DB3-4B0D-4DF4-8F86-23BD683DEF55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78A60946-E792-4138-839F-B70B9E68E0E6}" type="pres">
      <dgm:prSet presAssocID="{89E25F2B-DC5C-44AB-9597-0BDBFBFA5F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FA1C7C-F129-4667-ADFD-D1A3260874E8}" type="pres">
      <dgm:prSet presAssocID="{3A235437-09D5-4043-A789-D254AC4293D7}" presName="node" presStyleLbl="node1" presStyleIdx="0" presStyleCnt="3" custScaleX="88728" custScaleY="76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07B5C-208F-4074-A6A1-4EB7A5EFEA67}" type="pres">
      <dgm:prSet presAssocID="{3A235437-09D5-4043-A789-D254AC4293D7}" presName="spNode" presStyleCnt="0"/>
      <dgm:spPr/>
    </dgm:pt>
    <dgm:pt modelId="{840ABEB3-E941-4BEC-97C6-76670DB95EE6}" type="pres">
      <dgm:prSet presAssocID="{89143E67-38F7-4477-BB3E-6D70AB3538E6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740B300-212B-4158-B0C0-4B59FE99EEF6}" type="pres">
      <dgm:prSet presAssocID="{0D52DC94-EF75-4BA9-B3EB-11A82DE45ECA}" presName="node" presStyleLbl="node1" presStyleIdx="1" presStyleCnt="3" custScaleX="81215" custScaleY="75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9A16E-BA91-451E-86FD-6F86F9D85B83}" type="pres">
      <dgm:prSet presAssocID="{0D52DC94-EF75-4BA9-B3EB-11A82DE45ECA}" presName="spNode" presStyleCnt="0"/>
      <dgm:spPr/>
    </dgm:pt>
    <dgm:pt modelId="{066899E9-DF8B-450E-8AE2-ED3CB3FBEED5}" type="pres">
      <dgm:prSet presAssocID="{1420A051-F4B2-4DB1-AA60-B907FF1A3BF5}" presName="sibTrans" presStyleLbl="sibTrans1D1" presStyleIdx="1" presStyleCnt="3"/>
      <dgm:spPr/>
      <dgm:t>
        <a:bodyPr/>
        <a:lstStyle/>
        <a:p>
          <a:endParaRPr lang="ru-RU"/>
        </a:p>
      </dgm:t>
    </dgm:pt>
    <dgm:pt modelId="{534CD4AB-ED54-4608-9E7A-C9D69355A2CD}" type="pres">
      <dgm:prSet presAssocID="{01048537-1D03-430E-B9DB-235FFFA57F07}" presName="node" presStyleLbl="node1" presStyleIdx="2" presStyleCnt="3" custScaleX="90299" custScaleY="75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D3649-EAA5-40D0-82FE-7F525D026E18}" type="pres">
      <dgm:prSet presAssocID="{01048537-1D03-430E-B9DB-235FFFA57F07}" presName="spNode" presStyleCnt="0"/>
      <dgm:spPr/>
    </dgm:pt>
    <dgm:pt modelId="{D98AD7EE-1326-4B11-923D-8F247D7C3777}" type="pres">
      <dgm:prSet presAssocID="{F03F2514-F15C-4B7C-9C6D-D36D5C0C0485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AF9CC83A-21B4-4363-B190-789B9F4F5863}" type="presOf" srcId="{3A235437-09D5-4043-A789-D254AC4293D7}" destId="{5BFA1C7C-F129-4667-ADFD-D1A3260874E8}" srcOrd="0" destOrd="0" presId="urn:microsoft.com/office/officeart/2005/8/layout/cycle6"/>
    <dgm:cxn modelId="{9E9D48E9-B7F6-43F9-A8E9-1731B02A8021}" type="presOf" srcId="{F03F2514-F15C-4B7C-9C6D-D36D5C0C0485}" destId="{D98AD7EE-1326-4B11-923D-8F247D7C3777}" srcOrd="0" destOrd="0" presId="urn:microsoft.com/office/officeart/2005/8/layout/cycle6"/>
    <dgm:cxn modelId="{806DC3DC-D6C3-4655-8C09-6BBA58DA2DA1}" srcId="{89E25F2B-DC5C-44AB-9597-0BDBFBFA5FC6}" destId="{3A235437-09D5-4043-A789-D254AC4293D7}" srcOrd="0" destOrd="0" parTransId="{EE3BFFC6-949B-4FD7-98A2-1C7472433FA5}" sibTransId="{89143E67-38F7-4477-BB3E-6D70AB3538E6}"/>
    <dgm:cxn modelId="{D7B77DB3-4B0D-4DF4-8F86-23BD683DEF55}" srcId="{89E25F2B-DC5C-44AB-9597-0BDBFBFA5FC6}" destId="{01048537-1D03-430E-B9DB-235FFFA57F07}" srcOrd="2" destOrd="0" parTransId="{881DEB57-BA3B-4CDE-9465-2B2858DCCAE3}" sibTransId="{F03F2514-F15C-4B7C-9C6D-D36D5C0C0485}"/>
    <dgm:cxn modelId="{63DFDB40-3D40-4C36-9362-746DFF167557}" type="presOf" srcId="{1420A051-F4B2-4DB1-AA60-B907FF1A3BF5}" destId="{066899E9-DF8B-450E-8AE2-ED3CB3FBEED5}" srcOrd="0" destOrd="0" presId="urn:microsoft.com/office/officeart/2005/8/layout/cycle6"/>
    <dgm:cxn modelId="{7B0B7C8E-9C2C-478C-A3BE-E97F04666D32}" type="presOf" srcId="{01048537-1D03-430E-B9DB-235FFFA57F07}" destId="{534CD4AB-ED54-4608-9E7A-C9D69355A2CD}" srcOrd="0" destOrd="0" presId="urn:microsoft.com/office/officeart/2005/8/layout/cycle6"/>
    <dgm:cxn modelId="{8DAECBDE-8648-4FB5-BCE0-50057DF911B2}" srcId="{89E25F2B-DC5C-44AB-9597-0BDBFBFA5FC6}" destId="{0D52DC94-EF75-4BA9-B3EB-11A82DE45ECA}" srcOrd="1" destOrd="0" parTransId="{B1F44203-A064-4F1F-9B83-97F25FFB6EBF}" sibTransId="{1420A051-F4B2-4DB1-AA60-B907FF1A3BF5}"/>
    <dgm:cxn modelId="{A9191173-D60C-4ADA-87E8-8FC39D80C409}" type="presOf" srcId="{89E25F2B-DC5C-44AB-9597-0BDBFBFA5FC6}" destId="{78A60946-E792-4138-839F-B70B9E68E0E6}" srcOrd="0" destOrd="0" presId="urn:microsoft.com/office/officeart/2005/8/layout/cycle6"/>
    <dgm:cxn modelId="{61540740-D1E9-4286-B8BC-69771CFD3873}" type="presOf" srcId="{89143E67-38F7-4477-BB3E-6D70AB3538E6}" destId="{840ABEB3-E941-4BEC-97C6-76670DB95EE6}" srcOrd="0" destOrd="0" presId="urn:microsoft.com/office/officeart/2005/8/layout/cycle6"/>
    <dgm:cxn modelId="{E1479404-1E84-4ED8-B59A-12F65B25EC57}" type="presOf" srcId="{0D52DC94-EF75-4BA9-B3EB-11A82DE45ECA}" destId="{2740B300-212B-4158-B0C0-4B59FE99EEF6}" srcOrd="0" destOrd="0" presId="urn:microsoft.com/office/officeart/2005/8/layout/cycle6"/>
    <dgm:cxn modelId="{D9D9634C-3CEB-4D8D-BA53-59ADB41E1777}" type="presParOf" srcId="{78A60946-E792-4138-839F-B70B9E68E0E6}" destId="{5BFA1C7C-F129-4667-ADFD-D1A3260874E8}" srcOrd="0" destOrd="0" presId="urn:microsoft.com/office/officeart/2005/8/layout/cycle6"/>
    <dgm:cxn modelId="{26C77053-C4A6-4219-A595-A98F35587133}" type="presParOf" srcId="{78A60946-E792-4138-839F-B70B9E68E0E6}" destId="{F9607B5C-208F-4074-A6A1-4EB7A5EFEA67}" srcOrd="1" destOrd="0" presId="urn:microsoft.com/office/officeart/2005/8/layout/cycle6"/>
    <dgm:cxn modelId="{F531A0DA-FE82-4D1A-B7A7-A81F9C53E231}" type="presParOf" srcId="{78A60946-E792-4138-839F-B70B9E68E0E6}" destId="{840ABEB3-E941-4BEC-97C6-76670DB95EE6}" srcOrd="2" destOrd="0" presId="urn:microsoft.com/office/officeart/2005/8/layout/cycle6"/>
    <dgm:cxn modelId="{E3B9B0AA-6C9D-41EA-AFAA-9436043B9965}" type="presParOf" srcId="{78A60946-E792-4138-839F-B70B9E68E0E6}" destId="{2740B300-212B-4158-B0C0-4B59FE99EEF6}" srcOrd="3" destOrd="0" presId="urn:microsoft.com/office/officeart/2005/8/layout/cycle6"/>
    <dgm:cxn modelId="{9503622E-096B-4B3C-8B98-B4A709AB77FE}" type="presParOf" srcId="{78A60946-E792-4138-839F-B70B9E68E0E6}" destId="{5039A16E-BA91-451E-86FD-6F86F9D85B83}" srcOrd="4" destOrd="0" presId="urn:microsoft.com/office/officeart/2005/8/layout/cycle6"/>
    <dgm:cxn modelId="{4653674E-93E1-43E6-8CFE-04737E62579D}" type="presParOf" srcId="{78A60946-E792-4138-839F-B70B9E68E0E6}" destId="{066899E9-DF8B-450E-8AE2-ED3CB3FBEED5}" srcOrd="5" destOrd="0" presId="urn:microsoft.com/office/officeart/2005/8/layout/cycle6"/>
    <dgm:cxn modelId="{4C8D1D70-0FA5-4F16-8FE9-E3674CF2D41E}" type="presParOf" srcId="{78A60946-E792-4138-839F-B70B9E68E0E6}" destId="{534CD4AB-ED54-4608-9E7A-C9D69355A2CD}" srcOrd="6" destOrd="0" presId="urn:microsoft.com/office/officeart/2005/8/layout/cycle6"/>
    <dgm:cxn modelId="{3ECBCE15-8CB7-48E2-9850-8CC74A8EFD5C}" type="presParOf" srcId="{78A60946-E792-4138-839F-B70B9E68E0E6}" destId="{2CCD3649-EAA5-40D0-82FE-7F525D026E18}" srcOrd="7" destOrd="0" presId="urn:microsoft.com/office/officeart/2005/8/layout/cycle6"/>
    <dgm:cxn modelId="{DBC733B8-660D-4091-A1DA-B33C4808EB14}" type="presParOf" srcId="{78A60946-E792-4138-839F-B70B9E68E0E6}" destId="{D98AD7EE-1326-4B11-923D-8F247D7C377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3E1C6-88D4-478A-99EC-ABF921F85F3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5AB6B1-9CF6-4E6A-A86C-3CFE55BD5F78}">
      <dgm:prSet phldrT="[Текст]"/>
      <dgm:spPr/>
      <dgm:t>
        <a:bodyPr/>
        <a:lstStyle/>
        <a:p>
          <a:r>
            <a:rPr lang="ru-RU" dirty="0" smtClean="0"/>
            <a:t>Организаторы</a:t>
          </a:r>
        </a:p>
        <a:p>
          <a:r>
            <a:rPr lang="ru-RU" dirty="0" smtClean="0"/>
            <a:t>и Аналитики</a:t>
          </a:r>
          <a:endParaRPr lang="ru-RU" dirty="0"/>
        </a:p>
      </dgm:t>
    </dgm:pt>
    <dgm:pt modelId="{1529E8D1-2EFA-439E-AB60-4E1227D2C7D7}" type="parTrans" cxnId="{E43FB895-6072-4455-B5D7-F47C07470F3E}">
      <dgm:prSet/>
      <dgm:spPr/>
      <dgm:t>
        <a:bodyPr/>
        <a:lstStyle/>
        <a:p>
          <a:endParaRPr lang="ru-RU"/>
        </a:p>
      </dgm:t>
    </dgm:pt>
    <dgm:pt modelId="{FF5FE3A8-2C94-47B0-8991-AEB7041897DF}" type="sibTrans" cxnId="{E43FB895-6072-4455-B5D7-F47C07470F3E}">
      <dgm:prSet/>
      <dgm:spPr/>
      <dgm:t>
        <a:bodyPr/>
        <a:lstStyle/>
        <a:p>
          <a:endParaRPr lang="ru-RU"/>
        </a:p>
      </dgm:t>
    </dgm:pt>
    <dgm:pt modelId="{706C7D21-F59B-4BCA-A4C6-D1D5B34A2539}">
      <dgm:prSet phldrT="[Текст]"/>
      <dgm:spPr/>
      <dgm:t>
        <a:bodyPr/>
        <a:lstStyle/>
        <a:p>
          <a:r>
            <a:rPr lang="ru-RU" dirty="0" smtClean="0"/>
            <a:t>Разработка измерителей</a:t>
          </a:r>
          <a:endParaRPr lang="ru-RU" dirty="0"/>
        </a:p>
      </dgm:t>
    </dgm:pt>
    <dgm:pt modelId="{481CF670-F993-4823-951C-48F8FE03C72A}" type="parTrans" cxnId="{454043BB-3E87-41A2-84EE-AF1A844AE6E3}">
      <dgm:prSet/>
      <dgm:spPr/>
      <dgm:t>
        <a:bodyPr/>
        <a:lstStyle/>
        <a:p>
          <a:endParaRPr lang="ru-RU"/>
        </a:p>
      </dgm:t>
    </dgm:pt>
    <dgm:pt modelId="{21FA1B06-484B-4B4C-81EC-B11219732D62}" type="sibTrans" cxnId="{454043BB-3E87-41A2-84EE-AF1A844AE6E3}">
      <dgm:prSet/>
      <dgm:spPr/>
      <dgm:t>
        <a:bodyPr/>
        <a:lstStyle/>
        <a:p>
          <a:endParaRPr lang="ru-RU"/>
        </a:p>
      </dgm:t>
    </dgm:pt>
    <dgm:pt modelId="{2AD9424C-3A29-46A8-94F5-F598F8D4EE6B}">
      <dgm:prSet phldrT="[Текст]"/>
      <dgm:spPr/>
      <dgm:t>
        <a:bodyPr/>
        <a:lstStyle/>
        <a:p>
          <a:r>
            <a:rPr lang="ru-RU" dirty="0" err="1" smtClean="0"/>
            <a:t>Психометрика</a:t>
          </a:r>
          <a:r>
            <a:rPr lang="ru-RU" dirty="0" smtClean="0"/>
            <a:t> и стат. анализ</a:t>
          </a:r>
          <a:endParaRPr lang="ru-RU" dirty="0"/>
        </a:p>
      </dgm:t>
    </dgm:pt>
    <dgm:pt modelId="{FEFAE67C-4A26-43CA-B5F5-6C8CDC3756AD}" type="parTrans" cxnId="{15794537-9D7C-4B37-B216-92E9D0D0132A}">
      <dgm:prSet/>
      <dgm:spPr/>
      <dgm:t>
        <a:bodyPr/>
        <a:lstStyle/>
        <a:p>
          <a:endParaRPr lang="ru-RU"/>
        </a:p>
      </dgm:t>
    </dgm:pt>
    <dgm:pt modelId="{F612252A-95B6-47E1-AEF5-124EFA7185BF}" type="sibTrans" cxnId="{15794537-9D7C-4B37-B216-92E9D0D0132A}">
      <dgm:prSet/>
      <dgm:spPr/>
      <dgm:t>
        <a:bodyPr/>
        <a:lstStyle/>
        <a:p>
          <a:endParaRPr lang="ru-RU"/>
        </a:p>
      </dgm:t>
    </dgm:pt>
    <dgm:pt modelId="{5D97A9CE-2795-4126-8166-FE2A866689C4}">
      <dgm:prSet phldrT="[Текст]"/>
      <dgm:spPr/>
      <dgm:t>
        <a:bodyPr/>
        <a:lstStyle/>
        <a:p>
          <a:r>
            <a:rPr lang="ru-RU" dirty="0" smtClean="0"/>
            <a:t>Управленцы</a:t>
          </a:r>
          <a:endParaRPr lang="ru-RU" dirty="0"/>
        </a:p>
      </dgm:t>
    </dgm:pt>
    <dgm:pt modelId="{9C839B47-7A9D-4F5C-A4AD-4D8F3BB8CFA6}" type="parTrans" cxnId="{41F0B174-7512-425F-8029-E771C74B7357}">
      <dgm:prSet/>
      <dgm:spPr/>
      <dgm:t>
        <a:bodyPr/>
        <a:lstStyle/>
        <a:p>
          <a:endParaRPr lang="ru-RU"/>
        </a:p>
      </dgm:t>
    </dgm:pt>
    <dgm:pt modelId="{512ABF7E-AF61-4BB3-A161-64B959B57218}" type="sibTrans" cxnId="{41F0B174-7512-425F-8029-E771C74B7357}">
      <dgm:prSet/>
      <dgm:spPr/>
      <dgm:t>
        <a:bodyPr/>
        <a:lstStyle/>
        <a:p>
          <a:endParaRPr lang="ru-RU"/>
        </a:p>
      </dgm:t>
    </dgm:pt>
    <dgm:pt modelId="{F5F288ED-E0D3-4913-85C5-F4BCCACC93E2}">
      <dgm:prSet phldrT="[Текст]"/>
      <dgm:spPr/>
      <dgm:t>
        <a:bodyPr/>
        <a:lstStyle/>
        <a:p>
          <a:r>
            <a:rPr lang="ru-RU" dirty="0" smtClean="0"/>
            <a:t>Что означают те или иные данные</a:t>
          </a:r>
          <a:endParaRPr lang="ru-RU" dirty="0"/>
        </a:p>
      </dgm:t>
    </dgm:pt>
    <dgm:pt modelId="{9CAC7F79-9F88-4E31-96F5-E7C2FC6ECD42}" type="parTrans" cxnId="{FE359402-2E38-4C20-897F-B8284B05FEC5}">
      <dgm:prSet/>
      <dgm:spPr/>
      <dgm:t>
        <a:bodyPr/>
        <a:lstStyle/>
        <a:p>
          <a:endParaRPr lang="ru-RU"/>
        </a:p>
      </dgm:t>
    </dgm:pt>
    <dgm:pt modelId="{2F512E65-55DD-4152-B9AE-17A873CB49FA}" type="sibTrans" cxnId="{FE359402-2E38-4C20-897F-B8284B05FEC5}">
      <dgm:prSet/>
      <dgm:spPr/>
      <dgm:t>
        <a:bodyPr/>
        <a:lstStyle/>
        <a:p>
          <a:endParaRPr lang="ru-RU"/>
        </a:p>
      </dgm:t>
    </dgm:pt>
    <dgm:pt modelId="{82DC6619-7512-4EBC-81B2-CF70F0A01322}">
      <dgm:prSet phldrT="[Текст]"/>
      <dgm:spPr/>
      <dgm:t>
        <a:bodyPr/>
        <a:lstStyle/>
        <a:p>
          <a:r>
            <a:rPr lang="ru-RU" dirty="0" smtClean="0"/>
            <a:t>Какие действия можно совершить на основании результатов</a:t>
          </a:r>
          <a:endParaRPr lang="ru-RU" dirty="0"/>
        </a:p>
      </dgm:t>
    </dgm:pt>
    <dgm:pt modelId="{BC0AEF76-8864-4F3D-A968-7FBA9184B3D0}" type="parTrans" cxnId="{6666A334-FE15-412E-A8E9-0DA309B25087}">
      <dgm:prSet/>
      <dgm:spPr/>
      <dgm:t>
        <a:bodyPr/>
        <a:lstStyle/>
        <a:p>
          <a:endParaRPr lang="ru-RU"/>
        </a:p>
      </dgm:t>
    </dgm:pt>
    <dgm:pt modelId="{CDA3C8CF-042F-43B8-9168-D128D2D1B549}" type="sibTrans" cxnId="{6666A334-FE15-412E-A8E9-0DA309B25087}">
      <dgm:prSet/>
      <dgm:spPr/>
      <dgm:t>
        <a:bodyPr/>
        <a:lstStyle/>
        <a:p>
          <a:endParaRPr lang="ru-RU"/>
        </a:p>
      </dgm:t>
    </dgm:pt>
    <dgm:pt modelId="{EEDFA5D6-864B-46E3-8052-D507D5AD05E5}">
      <dgm:prSet/>
      <dgm:spPr/>
      <dgm:t>
        <a:bodyPr/>
        <a:lstStyle/>
        <a:p>
          <a:r>
            <a:rPr lang="ru-RU" dirty="0" smtClean="0"/>
            <a:t>Какие решения не следует принимать</a:t>
          </a:r>
          <a:endParaRPr lang="ru-RU" dirty="0"/>
        </a:p>
      </dgm:t>
    </dgm:pt>
    <dgm:pt modelId="{B01E1C47-9CF6-45FC-8AE5-F16AD5BAF715}" type="parTrans" cxnId="{DF8917D3-3DB6-4A7B-8708-46110116CAF1}">
      <dgm:prSet/>
      <dgm:spPr/>
      <dgm:t>
        <a:bodyPr/>
        <a:lstStyle/>
        <a:p>
          <a:endParaRPr lang="ru-RU"/>
        </a:p>
      </dgm:t>
    </dgm:pt>
    <dgm:pt modelId="{D4BAA743-A514-4E7F-8A52-B3A7575267B4}" type="sibTrans" cxnId="{DF8917D3-3DB6-4A7B-8708-46110116CAF1}">
      <dgm:prSet/>
      <dgm:spPr/>
      <dgm:t>
        <a:bodyPr/>
        <a:lstStyle/>
        <a:p>
          <a:endParaRPr lang="ru-RU"/>
        </a:p>
      </dgm:t>
    </dgm:pt>
    <dgm:pt modelId="{17603E0A-C6A4-46FB-B0A8-3FC26BE14CB2}">
      <dgm:prSet/>
      <dgm:spPr/>
      <dgm:t>
        <a:bodyPr/>
        <a:lstStyle/>
        <a:p>
          <a:r>
            <a:rPr lang="ru-RU" dirty="0" smtClean="0"/>
            <a:t>Учитель и родитель</a:t>
          </a:r>
          <a:endParaRPr lang="ru-RU" dirty="0"/>
        </a:p>
      </dgm:t>
    </dgm:pt>
    <dgm:pt modelId="{A787F345-3F5A-433D-B0EC-B55E875F441A}" type="parTrans" cxnId="{53A5593F-0FC4-4752-BE9E-5B4B7889641E}">
      <dgm:prSet/>
      <dgm:spPr/>
      <dgm:t>
        <a:bodyPr/>
        <a:lstStyle/>
        <a:p>
          <a:endParaRPr lang="ru-RU"/>
        </a:p>
      </dgm:t>
    </dgm:pt>
    <dgm:pt modelId="{1E49253F-792B-4930-867A-8E7136D25747}" type="sibTrans" cxnId="{53A5593F-0FC4-4752-BE9E-5B4B7889641E}">
      <dgm:prSet/>
      <dgm:spPr/>
      <dgm:t>
        <a:bodyPr/>
        <a:lstStyle/>
        <a:p>
          <a:endParaRPr lang="ru-RU"/>
        </a:p>
      </dgm:t>
    </dgm:pt>
    <dgm:pt modelId="{46E189A9-FC12-442C-9A88-60955498B349}">
      <dgm:prSet phldrT="[Текст]"/>
      <dgm:spPr/>
      <dgm:t>
        <a:bodyPr/>
        <a:lstStyle/>
        <a:p>
          <a:r>
            <a:rPr lang="ru-RU" dirty="0" smtClean="0"/>
            <a:t>Организация процедур оценки</a:t>
          </a:r>
          <a:endParaRPr lang="ru-RU" dirty="0"/>
        </a:p>
      </dgm:t>
    </dgm:pt>
    <dgm:pt modelId="{E23A1FC9-6A32-4F9F-8EF7-5F36A03D74A0}" type="parTrans" cxnId="{2DA1AB8B-019D-4B2F-8B03-30BBFC4DDE49}">
      <dgm:prSet/>
      <dgm:spPr/>
      <dgm:t>
        <a:bodyPr/>
        <a:lstStyle/>
        <a:p>
          <a:endParaRPr lang="ru-RU"/>
        </a:p>
      </dgm:t>
    </dgm:pt>
    <dgm:pt modelId="{2235A017-A4D7-4E49-AC53-67585188A3EF}" type="sibTrans" cxnId="{2DA1AB8B-019D-4B2F-8B03-30BBFC4DDE49}">
      <dgm:prSet/>
      <dgm:spPr/>
      <dgm:t>
        <a:bodyPr/>
        <a:lstStyle/>
        <a:p>
          <a:endParaRPr lang="ru-RU"/>
        </a:p>
      </dgm:t>
    </dgm:pt>
    <dgm:pt modelId="{FCED233D-D053-40ED-8BE4-EDCA2C27A3ED}">
      <dgm:prSet phldrT="[Текст]"/>
      <dgm:spPr/>
      <dgm:t>
        <a:bodyPr/>
        <a:lstStyle/>
        <a:p>
          <a:r>
            <a:rPr lang="ru-RU" dirty="0" smtClean="0"/>
            <a:t>Методы информирования о результатах</a:t>
          </a:r>
          <a:endParaRPr lang="ru-RU" dirty="0"/>
        </a:p>
      </dgm:t>
    </dgm:pt>
    <dgm:pt modelId="{6D0F1093-2FED-4002-99E0-85CCC5D9D1C9}" type="parTrans" cxnId="{96CA3390-592D-407C-94F7-B92B8D39E4F1}">
      <dgm:prSet/>
      <dgm:spPr/>
      <dgm:t>
        <a:bodyPr/>
        <a:lstStyle/>
        <a:p>
          <a:endParaRPr lang="ru-RU"/>
        </a:p>
      </dgm:t>
    </dgm:pt>
    <dgm:pt modelId="{39AADF0A-1465-4A76-BD5A-C8B8CFBCEE88}" type="sibTrans" cxnId="{96CA3390-592D-407C-94F7-B92B8D39E4F1}">
      <dgm:prSet/>
      <dgm:spPr/>
      <dgm:t>
        <a:bodyPr/>
        <a:lstStyle/>
        <a:p>
          <a:endParaRPr lang="ru-RU"/>
        </a:p>
      </dgm:t>
    </dgm:pt>
    <dgm:pt modelId="{3F9D2658-65DC-4E19-8339-DF427204F80B}">
      <dgm:prSet phldrT="[Текст]"/>
      <dgm:spPr/>
      <dgm:t>
        <a:bodyPr/>
        <a:lstStyle/>
        <a:p>
          <a:r>
            <a:rPr lang="ru-RU" dirty="0" smtClean="0"/>
            <a:t>Как определять динамику изменений</a:t>
          </a:r>
          <a:endParaRPr lang="ru-RU" dirty="0"/>
        </a:p>
      </dgm:t>
    </dgm:pt>
    <dgm:pt modelId="{D2B18EAC-04B6-4A22-B6CF-9BB9C69B71DE}" type="parTrans" cxnId="{FCE99419-045C-42BF-9CF9-A6172B3CFD17}">
      <dgm:prSet/>
      <dgm:spPr/>
      <dgm:t>
        <a:bodyPr/>
        <a:lstStyle/>
        <a:p>
          <a:endParaRPr lang="ru-RU"/>
        </a:p>
      </dgm:t>
    </dgm:pt>
    <dgm:pt modelId="{6BAD4B2B-E9DA-4174-98A6-86D887CE2D86}" type="sibTrans" cxnId="{FCE99419-045C-42BF-9CF9-A6172B3CFD17}">
      <dgm:prSet/>
      <dgm:spPr/>
      <dgm:t>
        <a:bodyPr/>
        <a:lstStyle/>
        <a:p>
          <a:endParaRPr lang="ru-RU"/>
        </a:p>
      </dgm:t>
    </dgm:pt>
    <dgm:pt modelId="{E4C26321-1CE5-4508-9680-D7281D005F8D}">
      <dgm:prSet/>
      <dgm:spPr/>
      <dgm:t>
        <a:bodyPr/>
        <a:lstStyle/>
        <a:p>
          <a:r>
            <a:rPr lang="ru-RU" dirty="0" smtClean="0"/>
            <a:t>Что означают результаты оценки по конкретному ребёнку</a:t>
          </a:r>
          <a:endParaRPr lang="ru-RU" dirty="0"/>
        </a:p>
      </dgm:t>
    </dgm:pt>
    <dgm:pt modelId="{AA970FCA-D1B6-435A-AD86-CAC1B4912ADF}" type="parTrans" cxnId="{AF4AA30E-8E4B-43F0-827F-4F71ADD86368}">
      <dgm:prSet/>
      <dgm:spPr/>
      <dgm:t>
        <a:bodyPr/>
        <a:lstStyle/>
        <a:p>
          <a:endParaRPr lang="ru-RU"/>
        </a:p>
      </dgm:t>
    </dgm:pt>
    <dgm:pt modelId="{F86A61ED-4F5C-4A1B-908E-FA60BEE8C077}" type="sibTrans" cxnId="{AF4AA30E-8E4B-43F0-827F-4F71ADD86368}">
      <dgm:prSet/>
      <dgm:spPr/>
      <dgm:t>
        <a:bodyPr/>
        <a:lstStyle/>
        <a:p>
          <a:endParaRPr lang="ru-RU"/>
        </a:p>
      </dgm:t>
    </dgm:pt>
    <dgm:pt modelId="{AE7FC680-9BE5-4474-893E-90A8FB720421}">
      <dgm:prSet/>
      <dgm:spPr/>
      <dgm:t>
        <a:bodyPr/>
        <a:lstStyle/>
        <a:p>
          <a:r>
            <a:rPr lang="ru-RU" dirty="0" smtClean="0"/>
            <a:t>Какие меры педагогической поддержки следует предпринимать</a:t>
          </a:r>
          <a:endParaRPr lang="ru-RU" dirty="0"/>
        </a:p>
      </dgm:t>
    </dgm:pt>
    <dgm:pt modelId="{964C93DF-1794-413D-A906-C66D7D3425C8}" type="parTrans" cxnId="{E6A82145-9F83-42E9-BFB7-D48D6EF3D013}">
      <dgm:prSet/>
      <dgm:spPr/>
      <dgm:t>
        <a:bodyPr/>
        <a:lstStyle/>
        <a:p>
          <a:endParaRPr lang="ru-RU"/>
        </a:p>
      </dgm:t>
    </dgm:pt>
    <dgm:pt modelId="{16E8A89A-F80C-48D7-9D5F-0E913CE777AC}" type="sibTrans" cxnId="{E6A82145-9F83-42E9-BFB7-D48D6EF3D013}">
      <dgm:prSet/>
      <dgm:spPr/>
      <dgm:t>
        <a:bodyPr/>
        <a:lstStyle/>
        <a:p>
          <a:endParaRPr lang="ru-RU"/>
        </a:p>
      </dgm:t>
    </dgm:pt>
    <dgm:pt modelId="{8EA9217F-A56A-45AB-9AB2-6382FD04F303}">
      <dgm:prSet phldrT="[Текст]"/>
      <dgm:spPr/>
      <dgm:t>
        <a:bodyPr/>
        <a:lstStyle/>
        <a:p>
          <a:r>
            <a:rPr lang="ru-RU" dirty="0" smtClean="0"/>
            <a:t>Корректное сопоставление результатов </a:t>
          </a:r>
          <a:endParaRPr lang="ru-RU" dirty="0"/>
        </a:p>
      </dgm:t>
    </dgm:pt>
    <dgm:pt modelId="{81286FA4-2190-40ED-8874-17037E698A4C}" type="parTrans" cxnId="{5584ECB3-E63F-4E98-B27A-78B962BE10DD}">
      <dgm:prSet/>
      <dgm:spPr/>
      <dgm:t>
        <a:bodyPr/>
        <a:lstStyle/>
        <a:p>
          <a:endParaRPr lang="ru-RU"/>
        </a:p>
      </dgm:t>
    </dgm:pt>
    <dgm:pt modelId="{1DBB229A-AAE5-4711-B9D8-3825854D5EEA}" type="sibTrans" cxnId="{5584ECB3-E63F-4E98-B27A-78B962BE10DD}">
      <dgm:prSet/>
      <dgm:spPr/>
      <dgm:t>
        <a:bodyPr/>
        <a:lstStyle/>
        <a:p>
          <a:endParaRPr lang="ru-RU"/>
        </a:p>
      </dgm:t>
    </dgm:pt>
    <dgm:pt modelId="{946E0B0F-006D-41E5-8F4B-2E5AB970AAED}" type="pres">
      <dgm:prSet presAssocID="{DCA3E1C6-88D4-478A-99EC-ABF921F85F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008864-60CF-4F54-851B-F23040317737}" type="pres">
      <dgm:prSet presAssocID="{7B5AB6B1-9CF6-4E6A-A86C-3CFE55BD5F78}" presName="linNode" presStyleCnt="0"/>
      <dgm:spPr/>
    </dgm:pt>
    <dgm:pt modelId="{A1A0ED07-755B-4B3A-BBE6-05C75CA3968A}" type="pres">
      <dgm:prSet presAssocID="{7B5AB6B1-9CF6-4E6A-A86C-3CFE55BD5F7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08DE9-0C63-4198-B373-07547C8958CA}" type="pres">
      <dgm:prSet presAssocID="{7B5AB6B1-9CF6-4E6A-A86C-3CFE55BD5F7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25DEF-584D-4736-8E3B-5B2B7D35540B}" type="pres">
      <dgm:prSet presAssocID="{FF5FE3A8-2C94-47B0-8991-AEB7041897DF}" presName="spacing" presStyleCnt="0"/>
      <dgm:spPr/>
    </dgm:pt>
    <dgm:pt modelId="{A918DE99-408A-4C4C-8410-D15827B0BCB0}" type="pres">
      <dgm:prSet presAssocID="{5D97A9CE-2795-4126-8166-FE2A866689C4}" presName="linNode" presStyleCnt="0"/>
      <dgm:spPr/>
    </dgm:pt>
    <dgm:pt modelId="{43AC1B79-7199-40A3-B3E7-F58D91950FB7}" type="pres">
      <dgm:prSet presAssocID="{5D97A9CE-2795-4126-8166-FE2A866689C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466D9-A087-4C8A-87DF-08373F6CB24A}" type="pres">
      <dgm:prSet presAssocID="{5D97A9CE-2795-4126-8166-FE2A866689C4}" presName="childShp" presStyleLbl="bgAccFollowNode1" presStyleIdx="1" presStyleCnt="3" custScaleY="114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DCF7A-595C-4C2D-B98C-9A05DA7F7C87}" type="pres">
      <dgm:prSet presAssocID="{512ABF7E-AF61-4BB3-A161-64B959B57218}" presName="spacing" presStyleCnt="0"/>
      <dgm:spPr/>
    </dgm:pt>
    <dgm:pt modelId="{E547D4E5-6319-41E3-A464-88D7FAA5BD5F}" type="pres">
      <dgm:prSet presAssocID="{17603E0A-C6A4-46FB-B0A8-3FC26BE14CB2}" presName="linNode" presStyleCnt="0"/>
      <dgm:spPr/>
    </dgm:pt>
    <dgm:pt modelId="{A6C4AD6B-5764-40D0-80C5-D004B92C4903}" type="pres">
      <dgm:prSet presAssocID="{17603E0A-C6A4-46FB-B0A8-3FC26BE14CB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537A1-67F3-4179-9384-BFA1C69530D0}" type="pres">
      <dgm:prSet presAssocID="{17603E0A-C6A4-46FB-B0A8-3FC26BE14CB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37B6F-2A35-432D-8B11-7ECFB3590064}" type="presOf" srcId="{82DC6619-7512-4EBC-81B2-CF70F0A01322}" destId="{C34466D9-A087-4C8A-87DF-08373F6CB24A}" srcOrd="0" destOrd="2" presId="urn:microsoft.com/office/officeart/2005/8/layout/vList6"/>
    <dgm:cxn modelId="{DF8917D3-3DB6-4A7B-8708-46110116CAF1}" srcId="{5D97A9CE-2795-4126-8166-FE2A866689C4}" destId="{EEDFA5D6-864B-46E3-8052-D507D5AD05E5}" srcOrd="1" destOrd="0" parTransId="{B01E1C47-9CF6-45FC-8AE5-F16AD5BAF715}" sibTransId="{D4BAA743-A514-4E7F-8A52-B3A7575267B4}"/>
    <dgm:cxn modelId="{FE359402-2E38-4C20-897F-B8284B05FEC5}" srcId="{5D97A9CE-2795-4126-8166-FE2A866689C4}" destId="{F5F288ED-E0D3-4913-85C5-F4BCCACC93E2}" srcOrd="0" destOrd="0" parTransId="{9CAC7F79-9F88-4E31-96F5-E7C2FC6ECD42}" sibTransId="{2F512E65-55DD-4152-B9AE-17A873CB49FA}"/>
    <dgm:cxn modelId="{6666A334-FE15-412E-A8E9-0DA309B25087}" srcId="{5D97A9CE-2795-4126-8166-FE2A866689C4}" destId="{82DC6619-7512-4EBC-81B2-CF70F0A01322}" srcOrd="2" destOrd="0" parTransId="{BC0AEF76-8864-4F3D-A968-7FBA9184B3D0}" sibTransId="{CDA3C8CF-042F-43B8-9168-D128D2D1B549}"/>
    <dgm:cxn modelId="{867596A0-1F06-404A-8CDA-F5F5F89F6AB2}" type="presOf" srcId="{17603E0A-C6A4-46FB-B0A8-3FC26BE14CB2}" destId="{A6C4AD6B-5764-40D0-80C5-D004B92C4903}" srcOrd="0" destOrd="0" presId="urn:microsoft.com/office/officeart/2005/8/layout/vList6"/>
    <dgm:cxn modelId="{FCE99419-045C-42BF-9CF9-A6172B3CFD17}" srcId="{5D97A9CE-2795-4126-8166-FE2A866689C4}" destId="{3F9D2658-65DC-4E19-8339-DF427204F80B}" srcOrd="3" destOrd="0" parTransId="{D2B18EAC-04B6-4A22-B6CF-9BB9C69B71DE}" sibTransId="{6BAD4B2B-E9DA-4174-98A6-86D887CE2D86}"/>
    <dgm:cxn modelId="{50DD81FF-B915-4DE8-9159-BC473EC39B4C}" type="presOf" srcId="{8EA9217F-A56A-45AB-9AB2-6382FD04F303}" destId="{C34466D9-A087-4C8A-87DF-08373F6CB24A}" srcOrd="0" destOrd="4" presId="urn:microsoft.com/office/officeart/2005/8/layout/vList6"/>
    <dgm:cxn modelId="{15794537-9D7C-4B37-B216-92E9D0D0132A}" srcId="{7B5AB6B1-9CF6-4E6A-A86C-3CFE55BD5F78}" destId="{2AD9424C-3A29-46A8-94F5-F598F8D4EE6B}" srcOrd="1" destOrd="0" parTransId="{FEFAE67C-4A26-43CA-B5F5-6C8CDC3756AD}" sibTransId="{F612252A-95B6-47E1-AEF5-124EFA7185BF}"/>
    <dgm:cxn modelId="{8CCD5F9A-9B7E-41F0-AB11-5A94EEFA78EB}" type="presOf" srcId="{F5F288ED-E0D3-4913-85C5-F4BCCACC93E2}" destId="{C34466D9-A087-4C8A-87DF-08373F6CB24A}" srcOrd="0" destOrd="0" presId="urn:microsoft.com/office/officeart/2005/8/layout/vList6"/>
    <dgm:cxn modelId="{BAC7BE9C-421B-4994-8D2E-547E4D0D6E66}" type="presOf" srcId="{46E189A9-FC12-442C-9A88-60955498B349}" destId="{27308DE9-0C63-4198-B373-07547C8958CA}" srcOrd="0" destOrd="2" presId="urn:microsoft.com/office/officeart/2005/8/layout/vList6"/>
    <dgm:cxn modelId="{4BD15EF7-E120-4075-8293-3D24FA97EF30}" type="presOf" srcId="{E4C26321-1CE5-4508-9680-D7281D005F8D}" destId="{571537A1-67F3-4179-9384-BFA1C69530D0}" srcOrd="0" destOrd="0" presId="urn:microsoft.com/office/officeart/2005/8/layout/vList6"/>
    <dgm:cxn modelId="{96CA3390-592D-407C-94F7-B92B8D39E4F1}" srcId="{7B5AB6B1-9CF6-4E6A-A86C-3CFE55BD5F78}" destId="{FCED233D-D053-40ED-8BE4-EDCA2C27A3ED}" srcOrd="3" destOrd="0" parTransId="{6D0F1093-2FED-4002-99E0-85CCC5D9D1C9}" sibTransId="{39AADF0A-1465-4A76-BD5A-C8B8CFBCEE88}"/>
    <dgm:cxn modelId="{2263165A-8F0F-4DC8-9BF4-67726B289DA5}" type="presOf" srcId="{EEDFA5D6-864B-46E3-8052-D507D5AD05E5}" destId="{C34466D9-A087-4C8A-87DF-08373F6CB24A}" srcOrd="0" destOrd="1" presId="urn:microsoft.com/office/officeart/2005/8/layout/vList6"/>
    <dgm:cxn modelId="{AF4AA30E-8E4B-43F0-827F-4F71ADD86368}" srcId="{17603E0A-C6A4-46FB-B0A8-3FC26BE14CB2}" destId="{E4C26321-1CE5-4508-9680-D7281D005F8D}" srcOrd="0" destOrd="0" parTransId="{AA970FCA-D1B6-435A-AD86-CAC1B4912ADF}" sibTransId="{F86A61ED-4F5C-4A1B-908E-FA60BEE8C077}"/>
    <dgm:cxn modelId="{53A5593F-0FC4-4752-BE9E-5B4B7889641E}" srcId="{DCA3E1C6-88D4-478A-99EC-ABF921F85F31}" destId="{17603E0A-C6A4-46FB-B0A8-3FC26BE14CB2}" srcOrd="2" destOrd="0" parTransId="{A787F345-3F5A-433D-B0EC-B55E875F441A}" sibTransId="{1E49253F-792B-4930-867A-8E7136D25747}"/>
    <dgm:cxn modelId="{94E2BD37-2C36-429F-9679-8130480D0046}" type="presOf" srcId="{FCED233D-D053-40ED-8BE4-EDCA2C27A3ED}" destId="{27308DE9-0C63-4198-B373-07547C8958CA}" srcOrd="0" destOrd="3" presId="urn:microsoft.com/office/officeart/2005/8/layout/vList6"/>
    <dgm:cxn modelId="{2DA1AB8B-019D-4B2F-8B03-30BBFC4DDE49}" srcId="{7B5AB6B1-9CF6-4E6A-A86C-3CFE55BD5F78}" destId="{46E189A9-FC12-442C-9A88-60955498B349}" srcOrd="2" destOrd="0" parTransId="{E23A1FC9-6A32-4F9F-8EF7-5F36A03D74A0}" sibTransId="{2235A017-A4D7-4E49-AC53-67585188A3EF}"/>
    <dgm:cxn modelId="{B40BDF20-153C-4996-A150-7157A2CA4321}" type="presOf" srcId="{706C7D21-F59B-4BCA-A4C6-D1D5B34A2539}" destId="{27308DE9-0C63-4198-B373-07547C8958CA}" srcOrd="0" destOrd="0" presId="urn:microsoft.com/office/officeart/2005/8/layout/vList6"/>
    <dgm:cxn modelId="{91A5B55E-44BA-4F5C-A238-BD0EF938F47B}" type="presOf" srcId="{3F9D2658-65DC-4E19-8339-DF427204F80B}" destId="{C34466D9-A087-4C8A-87DF-08373F6CB24A}" srcOrd="0" destOrd="3" presId="urn:microsoft.com/office/officeart/2005/8/layout/vList6"/>
    <dgm:cxn modelId="{E43FB895-6072-4455-B5D7-F47C07470F3E}" srcId="{DCA3E1C6-88D4-478A-99EC-ABF921F85F31}" destId="{7B5AB6B1-9CF6-4E6A-A86C-3CFE55BD5F78}" srcOrd="0" destOrd="0" parTransId="{1529E8D1-2EFA-439E-AB60-4E1227D2C7D7}" sibTransId="{FF5FE3A8-2C94-47B0-8991-AEB7041897DF}"/>
    <dgm:cxn modelId="{41F0B174-7512-425F-8029-E771C74B7357}" srcId="{DCA3E1C6-88D4-478A-99EC-ABF921F85F31}" destId="{5D97A9CE-2795-4126-8166-FE2A866689C4}" srcOrd="1" destOrd="0" parTransId="{9C839B47-7A9D-4F5C-A4AD-4D8F3BB8CFA6}" sibTransId="{512ABF7E-AF61-4BB3-A161-64B959B57218}"/>
    <dgm:cxn modelId="{4782122C-B5C7-4085-9C32-D7DEA0961211}" type="presOf" srcId="{AE7FC680-9BE5-4474-893E-90A8FB720421}" destId="{571537A1-67F3-4179-9384-BFA1C69530D0}" srcOrd="0" destOrd="1" presId="urn:microsoft.com/office/officeart/2005/8/layout/vList6"/>
    <dgm:cxn modelId="{E6A82145-9F83-42E9-BFB7-D48D6EF3D013}" srcId="{17603E0A-C6A4-46FB-B0A8-3FC26BE14CB2}" destId="{AE7FC680-9BE5-4474-893E-90A8FB720421}" srcOrd="1" destOrd="0" parTransId="{964C93DF-1794-413D-A906-C66D7D3425C8}" sibTransId="{16E8A89A-F80C-48D7-9D5F-0E913CE777AC}"/>
    <dgm:cxn modelId="{CCC9D423-1EC7-4E50-B4A6-5920B3A02DFF}" type="presOf" srcId="{DCA3E1C6-88D4-478A-99EC-ABF921F85F31}" destId="{946E0B0F-006D-41E5-8F4B-2E5AB970AAED}" srcOrd="0" destOrd="0" presId="urn:microsoft.com/office/officeart/2005/8/layout/vList6"/>
    <dgm:cxn modelId="{454043BB-3E87-41A2-84EE-AF1A844AE6E3}" srcId="{7B5AB6B1-9CF6-4E6A-A86C-3CFE55BD5F78}" destId="{706C7D21-F59B-4BCA-A4C6-D1D5B34A2539}" srcOrd="0" destOrd="0" parTransId="{481CF670-F993-4823-951C-48F8FE03C72A}" sibTransId="{21FA1B06-484B-4B4C-81EC-B11219732D62}"/>
    <dgm:cxn modelId="{5584ECB3-E63F-4E98-B27A-78B962BE10DD}" srcId="{5D97A9CE-2795-4126-8166-FE2A866689C4}" destId="{8EA9217F-A56A-45AB-9AB2-6382FD04F303}" srcOrd="4" destOrd="0" parTransId="{81286FA4-2190-40ED-8874-17037E698A4C}" sibTransId="{1DBB229A-AAE5-4711-B9D8-3825854D5EEA}"/>
    <dgm:cxn modelId="{8E3B27EF-2922-4AE8-85B4-0822160110F0}" type="presOf" srcId="{7B5AB6B1-9CF6-4E6A-A86C-3CFE55BD5F78}" destId="{A1A0ED07-755B-4B3A-BBE6-05C75CA3968A}" srcOrd="0" destOrd="0" presId="urn:microsoft.com/office/officeart/2005/8/layout/vList6"/>
    <dgm:cxn modelId="{82C7EF19-6FED-473A-A38E-9B87BB9C9DAD}" type="presOf" srcId="{5D97A9CE-2795-4126-8166-FE2A866689C4}" destId="{43AC1B79-7199-40A3-B3E7-F58D91950FB7}" srcOrd="0" destOrd="0" presId="urn:microsoft.com/office/officeart/2005/8/layout/vList6"/>
    <dgm:cxn modelId="{B3D3FC4A-FC2F-430D-8711-DB871C7601A0}" type="presOf" srcId="{2AD9424C-3A29-46A8-94F5-F598F8D4EE6B}" destId="{27308DE9-0C63-4198-B373-07547C8958CA}" srcOrd="0" destOrd="1" presId="urn:microsoft.com/office/officeart/2005/8/layout/vList6"/>
    <dgm:cxn modelId="{CF743692-4E20-4DAF-801C-3ACE233BC684}" type="presParOf" srcId="{946E0B0F-006D-41E5-8F4B-2E5AB970AAED}" destId="{8B008864-60CF-4F54-851B-F23040317737}" srcOrd="0" destOrd="0" presId="urn:microsoft.com/office/officeart/2005/8/layout/vList6"/>
    <dgm:cxn modelId="{D057DE8D-5DE4-4A38-9CFE-DC14D82A06B9}" type="presParOf" srcId="{8B008864-60CF-4F54-851B-F23040317737}" destId="{A1A0ED07-755B-4B3A-BBE6-05C75CA3968A}" srcOrd="0" destOrd="0" presId="urn:microsoft.com/office/officeart/2005/8/layout/vList6"/>
    <dgm:cxn modelId="{1ACA8444-374C-4921-969B-FBDB8FA30DC5}" type="presParOf" srcId="{8B008864-60CF-4F54-851B-F23040317737}" destId="{27308DE9-0C63-4198-B373-07547C8958CA}" srcOrd="1" destOrd="0" presId="urn:microsoft.com/office/officeart/2005/8/layout/vList6"/>
    <dgm:cxn modelId="{B29C053C-B83B-4EF6-8878-B5C455B1AE4B}" type="presParOf" srcId="{946E0B0F-006D-41E5-8F4B-2E5AB970AAED}" destId="{89425DEF-584D-4736-8E3B-5B2B7D35540B}" srcOrd="1" destOrd="0" presId="urn:microsoft.com/office/officeart/2005/8/layout/vList6"/>
    <dgm:cxn modelId="{BCE93375-1C8D-40E3-B7DF-F377167CFF4F}" type="presParOf" srcId="{946E0B0F-006D-41E5-8F4B-2E5AB970AAED}" destId="{A918DE99-408A-4C4C-8410-D15827B0BCB0}" srcOrd="2" destOrd="0" presId="urn:microsoft.com/office/officeart/2005/8/layout/vList6"/>
    <dgm:cxn modelId="{0F83707F-CC2A-47DD-8A87-38A50AC0D39F}" type="presParOf" srcId="{A918DE99-408A-4C4C-8410-D15827B0BCB0}" destId="{43AC1B79-7199-40A3-B3E7-F58D91950FB7}" srcOrd="0" destOrd="0" presId="urn:microsoft.com/office/officeart/2005/8/layout/vList6"/>
    <dgm:cxn modelId="{98132F00-3D74-4E76-BCBD-6F886C5029D7}" type="presParOf" srcId="{A918DE99-408A-4C4C-8410-D15827B0BCB0}" destId="{C34466D9-A087-4C8A-87DF-08373F6CB24A}" srcOrd="1" destOrd="0" presId="urn:microsoft.com/office/officeart/2005/8/layout/vList6"/>
    <dgm:cxn modelId="{70CCA85D-F70C-47CA-A557-5EF7909B0D10}" type="presParOf" srcId="{946E0B0F-006D-41E5-8F4B-2E5AB970AAED}" destId="{5CBDCF7A-595C-4C2D-B98C-9A05DA7F7C87}" srcOrd="3" destOrd="0" presId="urn:microsoft.com/office/officeart/2005/8/layout/vList6"/>
    <dgm:cxn modelId="{4A30FB25-5EED-4C0F-AC99-8147861E1061}" type="presParOf" srcId="{946E0B0F-006D-41E5-8F4B-2E5AB970AAED}" destId="{E547D4E5-6319-41E3-A464-88D7FAA5BD5F}" srcOrd="4" destOrd="0" presId="urn:microsoft.com/office/officeart/2005/8/layout/vList6"/>
    <dgm:cxn modelId="{47383E30-94DD-4ED4-BAA2-5A192784F0B4}" type="presParOf" srcId="{E547D4E5-6319-41E3-A464-88D7FAA5BD5F}" destId="{A6C4AD6B-5764-40D0-80C5-D004B92C4903}" srcOrd="0" destOrd="0" presId="urn:microsoft.com/office/officeart/2005/8/layout/vList6"/>
    <dgm:cxn modelId="{CD035629-F699-48F4-88BC-B4A6A1EA4FA1}" type="presParOf" srcId="{E547D4E5-6319-41E3-A464-88D7FAA5BD5F}" destId="{571537A1-67F3-4179-9384-BFA1C69530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4D1D9-EE3C-41A8-A2EE-1F322BF260D9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A0001C-A2E2-4CF3-BDFA-9F6828F2E027}">
      <dgm:prSet phldrT="[Текст]" custT="1"/>
      <dgm:spPr/>
      <dgm:t>
        <a:bodyPr/>
        <a:lstStyle/>
        <a:p>
          <a:r>
            <a:rPr lang="ru-RU" sz="1400" b="1" dirty="0" smtClean="0"/>
            <a:t>Учить систематически</a:t>
          </a:r>
          <a:endParaRPr lang="ru-RU" sz="1400" b="1" dirty="0"/>
        </a:p>
      </dgm:t>
    </dgm:pt>
    <dgm:pt modelId="{E6F23AF6-2ACA-4B09-B9E6-931905A5921E}" type="parTrans" cxnId="{9DB19B88-4C55-4B0A-B530-E6FA67D0BD4C}">
      <dgm:prSet/>
      <dgm:spPr/>
      <dgm:t>
        <a:bodyPr/>
        <a:lstStyle/>
        <a:p>
          <a:endParaRPr lang="ru-RU"/>
        </a:p>
      </dgm:t>
    </dgm:pt>
    <dgm:pt modelId="{A4FCC89B-3DBC-4B70-80ED-1E5E15CC6DE7}" type="sibTrans" cxnId="{9DB19B88-4C55-4B0A-B530-E6FA67D0BD4C}">
      <dgm:prSet/>
      <dgm:spPr/>
      <dgm:t>
        <a:bodyPr/>
        <a:lstStyle/>
        <a:p>
          <a:endParaRPr lang="ru-RU"/>
        </a:p>
      </dgm:t>
    </dgm:pt>
    <dgm:pt modelId="{26640A65-80F7-4063-8E34-8ECA40C7E490}">
      <dgm:prSet phldrT="[Текст]" custT="1"/>
      <dgm:spPr/>
      <dgm:t>
        <a:bodyPr/>
        <a:lstStyle/>
        <a:p>
          <a:r>
            <a:rPr lang="ru-RU" sz="2000" b="1" dirty="0" smtClean="0"/>
            <a:t>Организаторы </a:t>
          </a:r>
        </a:p>
        <a:p>
          <a:r>
            <a:rPr lang="ru-RU" sz="2000" b="1" dirty="0" smtClean="0"/>
            <a:t>Аналитики</a:t>
          </a:r>
        </a:p>
      </dgm:t>
    </dgm:pt>
    <dgm:pt modelId="{12418906-54B2-40F9-8377-10902637BF0F}" type="parTrans" cxnId="{2D53A11A-A1FC-4DBB-A0B8-80564380361B}">
      <dgm:prSet/>
      <dgm:spPr/>
      <dgm:t>
        <a:bodyPr/>
        <a:lstStyle/>
        <a:p>
          <a:endParaRPr lang="ru-RU"/>
        </a:p>
      </dgm:t>
    </dgm:pt>
    <dgm:pt modelId="{B192D7CC-45FF-4791-A3CC-B3E065384750}" type="sibTrans" cxnId="{2D53A11A-A1FC-4DBB-A0B8-80564380361B}">
      <dgm:prSet/>
      <dgm:spPr/>
      <dgm:t>
        <a:bodyPr/>
        <a:lstStyle/>
        <a:p>
          <a:endParaRPr lang="ru-RU"/>
        </a:p>
      </dgm:t>
    </dgm:pt>
    <dgm:pt modelId="{5F1E3C6F-5A86-4640-A571-3426A83E2ECA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Консультировать, учить в гибких формах </a:t>
          </a:r>
          <a:endParaRPr lang="ru-RU" dirty="0"/>
        </a:p>
      </dgm:t>
    </dgm:pt>
    <dgm:pt modelId="{E7DDCF75-4AE8-4C5D-AD73-1C38F2F35CFB}" type="parTrans" cxnId="{A84E668E-CD5F-4187-A0FA-5E38167DE7A0}">
      <dgm:prSet/>
      <dgm:spPr/>
      <dgm:t>
        <a:bodyPr/>
        <a:lstStyle/>
        <a:p>
          <a:endParaRPr lang="ru-RU"/>
        </a:p>
      </dgm:t>
    </dgm:pt>
    <dgm:pt modelId="{69F77505-7DAC-4E15-A9F0-EE18C3C08949}" type="sibTrans" cxnId="{A84E668E-CD5F-4187-A0FA-5E38167DE7A0}">
      <dgm:prSet/>
      <dgm:spPr/>
      <dgm:t>
        <a:bodyPr/>
        <a:lstStyle/>
        <a:p>
          <a:endParaRPr lang="ru-RU"/>
        </a:p>
      </dgm:t>
    </dgm:pt>
    <dgm:pt modelId="{A1EFBAF8-D88E-406B-A7F3-156BC8A3F64F}">
      <dgm:prSet phldrT="[Текст]" custT="1"/>
      <dgm:spPr/>
      <dgm:t>
        <a:bodyPr/>
        <a:lstStyle/>
        <a:p>
          <a:r>
            <a:rPr lang="ru-RU" sz="1800" b="1" dirty="0" smtClean="0"/>
            <a:t>Управленцы </a:t>
          </a:r>
          <a:endParaRPr lang="ru-RU" sz="1800" dirty="0"/>
        </a:p>
      </dgm:t>
    </dgm:pt>
    <dgm:pt modelId="{96ABE81F-67EE-4371-ABB0-EAAF18B4E0DE}" type="parTrans" cxnId="{C24AD4C6-4D12-4524-A3E0-CD3E56D9FA57}">
      <dgm:prSet/>
      <dgm:spPr/>
      <dgm:t>
        <a:bodyPr/>
        <a:lstStyle/>
        <a:p>
          <a:endParaRPr lang="ru-RU"/>
        </a:p>
      </dgm:t>
    </dgm:pt>
    <dgm:pt modelId="{4EDC6D7E-5D5C-494B-BCB7-F1CA562EC74A}" type="sibTrans" cxnId="{C24AD4C6-4D12-4524-A3E0-CD3E56D9FA57}">
      <dgm:prSet/>
      <dgm:spPr/>
      <dgm:t>
        <a:bodyPr/>
        <a:lstStyle/>
        <a:p>
          <a:endParaRPr lang="ru-RU"/>
        </a:p>
      </dgm:t>
    </dgm:pt>
    <dgm:pt modelId="{F31367D7-A40D-40DE-927A-4855EE6A8C0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Просвещать</a:t>
          </a:r>
          <a:endParaRPr lang="ru-RU" sz="1800" b="1" dirty="0"/>
        </a:p>
      </dgm:t>
    </dgm:pt>
    <dgm:pt modelId="{4F19E4CC-626B-457B-8437-6607DCD6DD52}" type="parTrans" cxnId="{D67ADE3D-432B-4DCD-878D-39513E700B87}">
      <dgm:prSet/>
      <dgm:spPr/>
      <dgm:t>
        <a:bodyPr/>
        <a:lstStyle/>
        <a:p>
          <a:endParaRPr lang="ru-RU"/>
        </a:p>
      </dgm:t>
    </dgm:pt>
    <dgm:pt modelId="{7E58488E-5683-489F-90DB-0B0FF8B5480D}" type="sibTrans" cxnId="{D67ADE3D-432B-4DCD-878D-39513E700B87}">
      <dgm:prSet/>
      <dgm:spPr/>
      <dgm:t>
        <a:bodyPr/>
        <a:lstStyle/>
        <a:p>
          <a:endParaRPr lang="ru-RU"/>
        </a:p>
      </dgm:t>
    </dgm:pt>
    <dgm:pt modelId="{B244820B-8E1B-4D3B-8C69-5D02DAD0EDA1}">
      <dgm:prSet phldrT="[Текст]"/>
      <dgm:spPr/>
      <dgm:t>
        <a:bodyPr/>
        <a:lstStyle/>
        <a:p>
          <a:r>
            <a:rPr lang="ru-RU" b="1" dirty="0" smtClean="0"/>
            <a:t>Родители </a:t>
          </a:r>
          <a:endParaRPr lang="ru-RU" dirty="0"/>
        </a:p>
      </dgm:t>
    </dgm:pt>
    <dgm:pt modelId="{3F83D21A-6D8F-486D-BC0B-56E50207ABFE}" type="parTrans" cxnId="{BA0A475B-9BF2-4207-8097-42129D24C40C}">
      <dgm:prSet/>
      <dgm:spPr/>
      <dgm:t>
        <a:bodyPr/>
        <a:lstStyle/>
        <a:p>
          <a:endParaRPr lang="ru-RU"/>
        </a:p>
      </dgm:t>
    </dgm:pt>
    <dgm:pt modelId="{E1D75F70-460F-4EC9-BCA3-A9B23F08AF63}" type="sibTrans" cxnId="{BA0A475B-9BF2-4207-8097-42129D24C40C}">
      <dgm:prSet/>
      <dgm:spPr/>
      <dgm:t>
        <a:bodyPr/>
        <a:lstStyle/>
        <a:p>
          <a:endParaRPr lang="ru-RU"/>
        </a:p>
      </dgm:t>
    </dgm:pt>
    <dgm:pt modelId="{72EED5D3-7609-48F2-8C37-7AB5627AF9AD}">
      <dgm:prSet custT="1"/>
      <dgm:spPr/>
      <dgm:t>
        <a:bodyPr/>
        <a:lstStyle/>
        <a:p>
          <a:r>
            <a:rPr lang="ru-RU" sz="1800" b="1" dirty="0" smtClean="0"/>
            <a:t>Методисты</a:t>
          </a:r>
        </a:p>
        <a:p>
          <a:r>
            <a:rPr lang="ru-RU" sz="1800" b="1" dirty="0" smtClean="0"/>
            <a:t>Представители системы ПК</a:t>
          </a:r>
        </a:p>
        <a:p>
          <a:r>
            <a:rPr lang="ru-RU" sz="1800" b="1" dirty="0" smtClean="0"/>
            <a:t>Учителя</a:t>
          </a:r>
        </a:p>
        <a:p>
          <a:r>
            <a:rPr lang="ru-RU" sz="1800" b="1" dirty="0" smtClean="0"/>
            <a:t>Администраторы</a:t>
          </a:r>
        </a:p>
      </dgm:t>
    </dgm:pt>
    <dgm:pt modelId="{370231F2-10AB-49A4-ACE9-8DB74A6C4E80}" type="parTrans" cxnId="{E4762FF9-120B-46CA-9BB1-EE4D9D4E99D6}">
      <dgm:prSet/>
      <dgm:spPr/>
      <dgm:t>
        <a:bodyPr/>
        <a:lstStyle/>
        <a:p>
          <a:endParaRPr lang="ru-RU"/>
        </a:p>
      </dgm:t>
    </dgm:pt>
    <dgm:pt modelId="{8D41C83A-87E5-4EC9-90A4-0AE951FFBCCD}" type="sibTrans" cxnId="{E4762FF9-120B-46CA-9BB1-EE4D9D4E99D6}">
      <dgm:prSet/>
      <dgm:spPr/>
      <dgm:t>
        <a:bodyPr/>
        <a:lstStyle/>
        <a:p>
          <a:endParaRPr lang="ru-RU"/>
        </a:p>
      </dgm:t>
    </dgm:pt>
    <dgm:pt modelId="{E95768E6-F728-438E-BFD7-0F276AEACECF}">
      <dgm:prSet/>
      <dgm:spPr/>
      <dgm:t>
        <a:bodyPr/>
        <a:lstStyle/>
        <a:p>
          <a:r>
            <a:rPr lang="ru-RU" b="1" dirty="0" smtClean="0"/>
            <a:t>СМИ</a:t>
          </a:r>
        </a:p>
      </dgm:t>
    </dgm:pt>
    <dgm:pt modelId="{5C68DA60-831D-42B8-B323-233C6AE4372F}" type="parTrans" cxnId="{E71E11D9-ADBA-41C9-9454-5E444666EF6E}">
      <dgm:prSet/>
      <dgm:spPr/>
      <dgm:t>
        <a:bodyPr/>
        <a:lstStyle/>
        <a:p>
          <a:endParaRPr lang="ru-RU"/>
        </a:p>
      </dgm:t>
    </dgm:pt>
    <dgm:pt modelId="{E0D0A8CE-66D6-4B14-9B7E-0C77EAB47131}" type="sibTrans" cxnId="{E71E11D9-ADBA-41C9-9454-5E444666EF6E}">
      <dgm:prSet/>
      <dgm:spPr/>
      <dgm:t>
        <a:bodyPr/>
        <a:lstStyle/>
        <a:p>
          <a:endParaRPr lang="ru-RU"/>
        </a:p>
      </dgm:t>
    </dgm:pt>
    <dgm:pt modelId="{CAA98B8B-2F75-4329-AAD3-E9466C33A4B0}">
      <dgm:prSet/>
      <dgm:spPr/>
      <dgm:t>
        <a:bodyPr/>
        <a:lstStyle/>
        <a:p>
          <a:r>
            <a:rPr lang="ru-RU" b="1" dirty="0" smtClean="0"/>
            <a:t>Политики</a:t>
          </a:r>
        </a:p>
      </dgm:t>
    </dgm:pt>
    <dgm:pt modelId="{58CD1205-6C93-4013-A99E-1703759D1DC5}" type="parTrans" cxnId="{A72086F3-092B-4F11-9C54-3BF9664F4EFA}">
      <dgm:prSet/>
      <dgm:spPr/>
      <dgm:t>
        <a:bodyPr/>
        <a:lstStyle/>
        <a:p>
          <a:endParaRPr lang="ru-RU"/>
        </a:p>
      </dgm:t>
    </dgm:pt>
    <dgm:pt modelId="{50BE0673-3545-4196-8E64-D9B1146A1F12}" type="sibTrans" cxnId="{A72086F3-092B-4F11-9C54-3BF9664F4EFA}">
      <dgm:prSet/>
      <dgm:spPr/>
      <dgm:t>
        <a:bodyPr/>
        <a:lstStyle/>
        <a:p>
          <a:endParaRPr lang="ru-RU"/>
        </a:p>
      </dgm:t>
    </dgm:pt>
    <dgm:pt modelId="{AB54995A-97C4-4DAC-9F5D-76A0E7D05AF5}" type="pres">
      <dgm:prSet presAssocID="{4E84D1D9-EE3C-41A8-A2EE-1F322BF260D9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A0C1781-CD2C-44BA-B4B1-77F15667F255}" type="pres">
      <dgm:prSet presAssocID="{F31367D7-A40D-40DE-927A-4855EE6A8C01}" presName="ChildAccent3" presStyleCnt="0"/>
      <dgm:spPr/>
    </dgm:pt>
    <dgm:pt modelId="{88E86253-4F5A-4F2F-B13D-ED40F58BAB1D}" type="pres">
      <dgm:prSet presAssocID="{F31367D7-A40D-40DE-927A-4855EE6A8C01}" presName="ChildAccent" presStyleLbl="alignImgPlace1" presStyleIdx="0" presStyleCnt="3" custScaleX="162755" custLinFactNeighborX="29818"/>
      <dgm:spPr/>
      <dgm:t>
        <a:bodyPr/>
        <a:lstStyle/>
        <a:p>
          <a:endParaRPr lang="ru-RU"/>
        </a:p>
      </dgm:t>
    </dgm:pt>
    <dgm:pt modelId="{52F62AA5-4E66-4CDB-8263-DA6213A550DD}" type="pres">
      <dgm:prSet presAssocID="{F31367D7-A40D-40DE-927A-4855EE6A8C01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8EB6D-EF43-4FDA-87F8-27B8109D9A26}" type="pres">
      <dgm:prSet presAssocID="{F31367D7-A40D-40DE-927A-4855EE6A8C01}" presName="Parent3" presStyleLbl="node1" presStyleIdx="0" presStyleCnt="3" custScaleX="162755" custLinFactNeighborX="29818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E1195-25B7-42F3-B921-63BACF59D117}" type="pres">
      <dgm:prSet presAssocID="{5F1E3C6F-5A86-4640-A571-3426A83E2ECA}" presName="ChildAccent2" presStyleCnt="0"/>
      <dgm:spPr/>
    </dgm:pt>
    <dgm:pt modelId="{FCCC692F-95AC-4641-8E6C-D0DDCDEF5978}" type="pres">
      <dgm:prSet presAssocID="{5F1E3C6F-5A86-4640-A571-3426A83E2ECA}" presName="ChildAccent" presStyleLbl="alignImgPlace1" presStyleIdx="1" presStyleCnt="3" custScaleX="151874" custLinFactNeighborX="-28660"/>
      <dgm:spPr/>
      <dgm:t>
        <a:bodyPr/>
        <a:lstStyle/>
        <a:p>
          <a:endParaRPr lang="ru-RU"/>
        </a:p>
      </dgm:t>
    </dgm:pt>
    <dgm:pt modelId="{9BFF0486-480C-424C-980F-7674E4D6B121}" type="pres">
      <dgm:prSet presAssocID="{5F1E3C6F-5A86-4640-A571-3426A83E2ECA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41BC3-80ED-4758-94BC-BA2DD75364CA}" type="pres">
      <dgm:prSet presAssocID="{5F1E3C6F-5A86-4640-A571-3426A83E2ECA}" presName="Parent2" presStyleLbl="node1" presStyleIdx="1" presStyleCnt="3" custScaleX="151874" custLinFactNeighborX="-2866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0A1E3-6B4D-4D02-A0B1-BB8C78B7AB86}" type="pres">
      <dgm:prSet presAssocID="{2EA0001C-A2E2-4CF3-BDFA-9F6828F2E027}" presName="ChildAccent1" presStyleCnt="0"/>
      <dgm:spPr/>
    </dgm:pt>
    <dgm:pt modelId="{F7BD5E12-F922-47A2-A606-4106A3AE650B}" type="pres">
      <dgm:prSet presAssocID="{2EA0001C-A2E2-4CF3-BDFA-9F6828F2E027}" presName="ChildAccent" presStyleLbl="alignImgPlace1" presStyleIdx="2" presStyleCnt="3" custScaleX="141236" custLinFactNeighborX="-75929"/>
      <dgm:spPr/>
      <dgm:t>
        <a:bodyPr/>
        <a:lstStyle/>
        <a:p>
          <a:endParaRPr lang="ru-RU"/>
        </a:p>
      </dgm:t>
    </dgm:pt>
    <dgm:pt modelId="{884AF5FA-F212-49A9-AE00-F20C3E6745DE}" type="pres">
      <dgm:prSet presAssocID="{2EA0001C-A2E2-4CF3-BDFA-9F6828F2E027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C9049-0E45-4D7F-9F07-D5247DA3C2BF}" type="pres">
      <dgm:prSet presAssocID="{2EA0001C-A2E2-4CF3-BDFA-9F6828F2E027}" presName="Parent1" presStyleLbl="node1" presStyleIdx="2" presStyleCnt="3" custScaleX="141236" custLinFactNeighborX="-7592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E11D9-ADBA-41C9-9454-5E444666EF6E}" srcId="{F31367D7-A40D-40DE-927A-4855EE6A8C01}" destId="{E95768E6-F728-438E-BFD7-0F276AEACECF}" srcOrd="1" destOrd="0" parTransId="{5C68DA60-831D-42B8-B323-233C6AE4372F}" sibTransId="{E0D0A8CE-66D6-4B14-9B7E-0C77EAB47131}"/>
    <dgm:cxn modelId="{81995955-3C52-4127-88DC-EBF70CFCB613}" type="presOf" srcId="{A1EFBAF8-D88E-406B-A7F3-156BC8A3F64F}" destId="{FCCC692F-95AC-4641-8E6C-D0DDCDEF5978}" srcOrd="0" destOrd="0" presId="urn:microsoft.com/office/officeart/2011/layout/InterconnectedBlockProcess"/>
    <dgm:cxn modelId="{BA0A475B-9BF2-4207-8097-42129D24C40C}" srcId="{F31367D7-A40D-40DE-927A-4855EE6A8C01}" destId="{B244820B-8E1B-4D3B-8C69-5D02DAD0EDA1}" srcOrd="0" destOrd="0" parTransId="{3F83D21A-6D8F-486D-BC0B-56E50207ABFE}" sibTransId="{E1D75F70-460F-4EC9-BCA3-A9B23F08AF63}"/>
    <dgm:cxn modelId="{E4762FF9-120B-46CA-9BB1-EE4D9D4E99D6}" srcId="{5F1E3C6F-5A86-4640-A571-3426A83E2ECA}" destId="{72EED5D3-7609-48F2-8C37-7AB5627AF9AD}" srcOrd="1" destOrd="0" parTransId="{370231F2-10AB-49A4-ACE9-8DB74A6C4E80}" sibTransId="{8D41C83A-87E5-4EC9-90A4-0AE951FFBCCD}"/>
    <dgm:cxn modelId="{9DB19B88-4C55-4B0A-B530-E6FA67D0BD4C}" srcId="{4E84D1D9-EE3C-41A8-A2EE-1F322BF260D9}" destId="{2EA0001C-A2E2-4CF3-BDFA-9F6828F2E027}" srcOrd="0" destOrd="0" parTransId="{E6F23AF6-2ACA-4B09-B9E6-931905A5921E}" sibTransId="{A4FCC89B-3DBC-4B70-80ED-1E5E15CC6DE7}"/>
    <dgm:cxn modelId="{E4EE576D-91EF-4CDA-A14E-35829AB2CE63}" type="presOf" srcId="{A1EFBAF8-D88E-406B-A7F3-156BC8A3F64F}" destId="{9BFF0486-480C-424C-980F-7674E4D6B121}" srcOrd="1" destOrd="0" presId="urn:microsoft.com/office/officeart/2011/layout/InterconnectedBlockProcess"/>
    <dgm:cxn modelId="{2BE54608-3A1C-46D9-A1FE-F6C5EED5AB13}" type="presOf" srcId="{26640A65-80F7-4063-8E34-8ECA40C7E490}" destId="{884AF5FA-F212-49A9-AE00-F20C3E6745DE}" srcOrd="1" destOrd="0" presId="urn:microsoft.com/office/officeart/2011/layout/InterconnectedBlockProcess"/>
    <dgm:cxn modelId="{CF3BC28F-7818-441B-83A8-F7B0F353A890}" type="presOf" srcId="{5F1E3C6F-5A86-4640-A571-3426A83E2ECA}" destId="{A6A41BC3-80ED-4758-94BC-BA2DD75364CA}" srcOrd="0" destOrd="0" presId="urn:microsoft.com/office/officeart/2011/layout/InterconnectedBlockProcess"/>
    <dgm:cxn modelId="{165FE8BA-A4B7-4720-A347-4329DFFF4794}" type="presOf" srcId="{F31367D7-A40D-40DE-927A-4855EE6A8C01}" destId="{C1D8EB6D-EF43-4FDA-87F8-27B8109D9A26}" srcOrd="0" destOrd="0" presId="urn:microsoft.com/office/officeart/2011/layout/InterconnectedBlockProcess"/>
    <dgm:cxn modelId="{A72086F3-092B-4F11-9C54-3BF9664F4EFA}" srcId="{F31367D7-A40D-40DE-927A-4855EE6A8C01}" destId="{CAA98B8B-2F75-4329-AAD3-E9466C33A4B0}" srcOrd="2" destOrd="0" parTransId="{58CD1205-6C93-4013-A99E-1703759D1DC5}" sibTransId="{50BE0673-3545-4196-8E64-D9B1146A1F12}"/>
    <dgm:cxn modelId="{11CFD966-4A48-4552-B6B1-1A0A5214B413}" type="presOf" srcId="{4E84D1D9-EE3C-41A8-A2EE-1F322BF260D9}" destId="{AB54995A-97C4-4DAC-9F5D-76A0E7D05AF5}" srcOrd="0" destOrd="0" presId="urn:microsoft.com/office/officeart/2011/layout/InterconnectedBlockProcess"/>
    <dgm:cxn modelId="{B962082E-1D05-445F-AC1B-95A3CC7E54EB}" type="presOf" srcId="{CAA98B8B-2F75-4329-AAD3-E9466C33A4B0}" destId="{52F62AA5-4E66-4CDB-8263-DA6213A550DD}" srcOrd="1" destOrd="2" presId="urn:microsoft.com/office/officeart/2011/layout/InterconnectedBlockProcess"/>
    <dgm:cxn modelId="{2D53A11A-A1FC-4DBB-A0B8-80564380361B}" srcId="{2EA0001C-A2E2-4CF3-BDFA-9F6828F2E027}" destId="{26640A65-80F7-4063-8E34-8ECA40C7E490}" srcOrd="0" destOrd="0" parTransId="{12418906-54B2-40F9-8377-10902637BF0F}" sibTransId="{B192D7CC-45FF-4791-A3CC-B3E065384750}"/>
    <dgm:cxn modelId="{BA25E4E3-23B3-4A47-9B13-3F80B4CD1562}" type="presOf" srcId="{B244820B-8E1B-4D3B-8C69-5D02DAD0EDA1}" destId="{52F62AA5-4E66-4CDB-8263-DA6213A550DD}" srcOrd="1" destOrd="0" presId="urn:microsoft.com/office/officeart/2011/layout/InterconnectedBlockProcess"/>
    <dgm:cxn modelId="{97E0827A-4804-4301-A27D-6FD155B402A5}" type="presOf" srcId="{B244820B-8E1B-4D3B-8C69-5D02DAD0EDA1}" destId="{88E86253-4F5A-4F2F-B13D-ED40F58BAB1D}" srcOrd="0" destOrd="0" presId="urn:microsoft.com/office/officeart/2011/layout/InterconnectedBlockProcess"/>
    <dgm:cxn modelId="{C24AD4C6-4D12-4524-A3E0-CD3E56D9FA57}" srcId="{5F1E3C6F-5A86-4640-A571-3426A83E2ECA}" destId="{A1EFBAF8-D88E-406B-A7F3-156BC8A3F64F}" srcOrd="0" destOrd="0" parTransId="{96ABE81F-67EE-4371-ABB0-EAAF18B4E0DE}" sibTransId="{4EDC6D7E-5D5C-494B-BCB7-F1CA562EC74A}"/>
    <dgm:cxn modelId="{DFE3FD49-981E-4153-AC12-C7F35EB9D07D}" type="presOf" srcId="{72EED5D3-7609-48F2-8C37-7AB5627AF9AD}" destId="{FCCC692F-95AC-4641-8E6C-D0DDCDEF5978}" srcOrd="0" destOrd="1" presId="urn:microsoft.com/office/officeart/2011/layout/InterconnectedBlockProcess"/>
    <dgm:cxn modelId="{A84E668E-CD5F-4187-A0FA-5E38167DE7A0}" srcId="{4E84D1D9-EE3C-41A8-A2EE-1F322BF260D9}" destId="{5F1E3C6F-5A86-4640-A571-3426A83E2ECA}" srcOrd="1" destOrd="0" parTransId="{E7DDCF75-4AE8-4C5D-AD73-1C38F2F35CFB}" sibTransId="{69F77505-7DAC-4E15-A9F0-EE18C3C08949}"/>
    <dgm:cxn modelId="{D67ADE3D-432B-4DCD-878D-39513E700B87}" srcId="{4E84D1D9-EE3C-41A8-A2EE-1F322BF260D9}" destId="{F31367D7-A40D-40DE-927A-4855EE6A8C01}" srcOrd="2" destOrd="0" parTransId="{4F19E4CC-626B-457B-8437-6607DCD6DD52}" sibTransId="{7E58488E-5683-489F-90DB-0B0FF8B5480D}"/>
    <dgm:cxn modelId="{2E93B757-3277-46A8-AE43-FB5FD44C1976}" type="presOf" srcId="{CAA98B8B-2F75-4329-AAD3-E9466C33A4B0}" destId="{88E86253-4F5A-4F2F-B13D-ED40F58BAB1D}" srcOrd="0" destOrd="2" presId="urn:microsoft.com/office/officeart/2011/layout/InterconnectedBlockProcess"/>
    <dgm:cxn modelId="{8876DD63-CD87-4BFC-B27A-5841A9B5E76A}" type="presOf" srcId="{26640A65-80F7-4063-8E34-8ECA40C7E490}" destId="{F7BD5E12-F922-47A2-A606-4106A3AE650B}" srcOrd="0" destOrd="0" presId="urn:microsoft.com/office/officeart/2011/layout/InterconnectedBlockProcess"/>
    <dgm:cxn modelId="{A39DA4AF-D346-4719-9F6C-3DD8CAC93F9E}" type="presOf" srcId="{2EA0001C-A2E2-4CF3-BDFA-9F6828F2E027}" destId="{844C9049-0E45-4D7F-9F07-D5247DA3C2BF}" srcOrd="0" destOrd="0" presId="urn:microsoft.com/office/officeart/2011/layout/InterconnectedBlockProcess"/>
    <dgm:cxn modelId="{40106D66-3C36-45D7-B39C-88B0A64FEEF9}" type="presOf" srcId="{72EED5D3-7609-48F2-8C37-7AB5627AF9AD}" destId="{9BFF0486-480C-424C-980F-7674E4D6B121}" srcOrd="1" destOrd="1" presId="urn:microsoft.com/office/officeart/2011/layout/InterconnectedBlockProcess"/>
    <dgm:cxn modelId="{A3FF602C-5EC8-4D15-94BA-4ABB682C58FD}" type="presOf" srcId="{E95768E6-F728-438E-BFD7-0F276AEACECF}" destId="{52F62AA5-4E66-4CDB-8263-DA6213A550DD}" srcOrd="1" destOrd="1" presId="urn:microsoft.com/office/officeart/2011/layout/InterconnectedBlockProcess"/>
    <dgm:cxn modelId="{1AA53E0E-668A-464F-96CA-A583DA4F8B92}" type="presOf" srcId="{E95768E6-F728-438E-BFD7-0F276AEACECF}" destId="{88E86253-4F5A-4F2F-B13D-ED40F58BAB1D}" srcOrd="0" destOrd="1" presId="urn:microsoft.com/office/officeart/2011/layout/InterconnectedBlockProcess"/>
    <dgm:cxn modelId="{83C41512-80D1-4596-AF6B-B148444907B5}" type="presParOf" srcId="{AB54995A-97C4-4DAC-9F5D-76A0E7D05AF5}" destId="{9A0C1781-CD2C-44BA-B4B1-77F15667F255}" srcOrd="0" destOrd="0" presId="urn:microsoft.com/office/officeart/2011/layout/InterconnectedBlockProcess"/>
    <dgm:cxn modelId="{AF4FB6D0-50FC-4629-9A28-5564D6F66FC5}" type="presParOf" srcId="{9A0C1781-CD2C-44BA-B4B1-77F15667F255}" destId="{88E86253-4F5A-4F2F-B13D-ED40F58BAB1D}" srcOrd="0" destOrd="0" presId="urn:microsoft.com/office/officeart/2011/layout/InterconnectedBlockProcess"/>
    <dgm:cxn modelId="{49C1519E-619B-48A6-AD25-3AC1247D9D65}" type="presParOf" srcId="{AB54995A-97C4-4DAC-9F5D-76A0E7D05AF5}" destId="{52F62AA5-4E66-4CDB-8263-DA6213A550DD}" srcOrd="1" destOrd="0" presId="urn:microsoft.com/office/officeart/2011/layout/InterconnectedBlockProcess"/>
    <dgm:cxn modelId="{4327A486-0C54-4B2B-8DDE-9F8BF05F408C}" type="presParOf" srcId="{AB54995A-97C4-4DAC-9F5D-76A0E7D05AF5}" destId="{C1D8EB6D-EF43-4FDA-87F8-27B8109D9A26}" srcOrd="2" destOrd="0" presId="urn:microsoft.com/office/officeart/2011/layout/InterconnectedBlockProcess"/>
    <dgm:cxn modelId="{37DABE4E-8495-46C8-AADB-AB585F28A89D}" type="presParOf" srcId="{AB54995A-97C4-4DAC-9F5D-76A0E7D05AF5}" destId="{390E1195-25B7-42F3-B921-63BACF59D117}" srcOrd="3" destOrd="0" presId="urn:microsoft.com/office/officeart/2011/layout/InterconnectedBlockProcess"/>
    <dgm:cxn modelId="{F255498A-4565-4C35-AA61-716EDAB05D9F}" type="presParOf" srcId="{390E1195-25B7-42F3-B921-63BACF59D117}" destId="{FCCC692F-95AC-4641-8E6C-D0DDCDEF5978}" srcOrd="0" destOrd="0" presId="urn:microsoft.com/office/officeart/2011/layout/InterconnectedBlockProcess"/>
    <dgm:cxn modelId="{A42E353C-E835-46D4-B296-80E21F5DC083}" type="presParOf" srcId="{AB54995A-97C4-4DAC-9F5D-76A0E7D05AF5}" destId="{9BFF0486-480C-424C-980F-7674E4D6B121}" srcOrd="4" destOrd="0" presId="urn:microsoft.com/office/officeart/2011/layout/InterconnectedBlockProcess"/>
    <dgm:cxn modelId="{F164F82A-ABC1-48BB-BC52-711ED4F5420A}" type="presParOf" srcId="{AB54995A-97C4-4DAC-9F5D-76A0E7D05AF5}" destId="{A6A41BC3-80ED-4758-94BC-BA2DD75364CA}" srcOrd="5" destOrd="0" presId="urn:microsoft.com/office/officeart/2011/layout/InterconnectedBlockProcess"/>
    <dgm:cxn modelId="{70966D84-9C7D-4A3E-A270-790932031655}" type="presParOf" srcId="{AB54995A-97C4-4DAC-9F5D-76A0E7D05AF5}" destId="{0BD0A1E3-6B4D-4D02-A0B1-BB8C78B7AB86}" srcOrd="6" destOrd="0" presId="urn:microsoft.com/office/officeart/2011/layout/InterconnectedBlockProcess"/>
    <dgm:cxn modelId="{3EC7AAC5-5844-43AC-BFFD-8758930C5F89}" type="presParOf" srcId="{0BD0A1E3-6B4D-4D02-A0B1-BB8C78B7AB86}" destId="{F7BD5E12-F922-47A2-A606-4106A3AE650B}" srcOrd="0" destOrd="0" presId="urn:microsoft.com/office/officeart/2011/layout/InterconnectedBlockProcess"/>
    <dgm:cxn modelId="{44C5635B-8E71-4F97-9146-5F890DDC78E5}" type="presParOf" srcId="{AB54995A-97C4-4DAC-9F5D-76A0E7D05AF5}" destId="{884AF5FA-F212-49A9-AE00-F20C3E6745DE}" srcOrd="7" destOrd="0" presId="urn:microsoft.com/office/officeart/2011/layout/InterconnectedBlockProcess"/>
    <dgm:cxn modelId="{768FBDF4-B648-4F49-9032-AF0DF36DE112}" type="presParOf" srcId="{AB54995A-97C4-4DAC-9F5D-76A0E7D05AF5}" destId="{844C9049-0E45-4D7F-9F07-D5247DA3C2BF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A1C7C-F129-4667-ADFD-D1A3260874E8}">
      <dsp:nvSpPr>
        <dsp:cNvPr id="0" name=""/>
        <dsp:cNvSpPr/>
      </dsp:nvSpPr>
      <dsp:spPr>
        <a:xfrm>
          <a:off x="2659060" y="71414"/>
          <a:ext cx="1629729" cy="914324"/>
        </a:xfrm>
        <a:prstGeom prst="roundRect">
          <a:avLst/>
        </a:prstGeom>
        <a:solidFill>
          <a:srgbClr val="18A6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ИНСТРУМЕНТЫ</a:t>
          </a:r>
          <a:endParaRPr lang="ru-RU" sz="1600" kern="1200" dirty="0"/>
        </a:p>
      </dsp:txBody>
      <dsp:txXfrm>
        <a:off x="2703694" y="116048"/>
        <a:ext cx="1540461" cy="825056"/>
      </dsp:txXfrm>
    </dsp:sp>
    <dsp:sp modelId="{840ABEB3-E941-4BEC-97C6-76670DB95EE6}">
      <dsp:nvSpPr>
        <dsp:cNvPr id="0" name=""/>
        <dsp:cNvSpPr/>
      </dsp:nvSpPr>
      <dsp:spPr>
        <a:xfrm>
          <a:off x="1881256" y="528576"/>
          <a:ext cx="3185336" cy="3185336"/>
        </a:xfrm>
        <a:custGeom>
          <a:avLst/>
          <a:gdLst/>
          <a:ahLst/>
          <a:cxnLst/>
          <a:rect l="0" t="0" r="0" b="0"/>
          <a:pathLst>
            <a:path>
              <a:moveTo>
                <a:pt x="2423520" y="233890"/>
              </a:moveTo>
              <a:arcTo wR="1592668" hR="1592668" stAng="18086674" swAng="4226190"/>
            </a:path>
          </a:pathLst>
        </a:custGeom>
        <a:noFill/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0B300-212B-4158-B0C0-4B59FE99EEF6}">
      <dsp:nvSpPr>
        <dsp:cNvPr id="0" name=""/>
        <dsp:cNvSpPr/>
      </dsp:nvSpPr>
      <dsp:spPr>
        <a:xfrm>
          <a:off x="4107349" y="2467395"/>
          <a:ext cx="1491732" cy="900367"/>
        </a:xfrm>
        <a:prstGeom prst="roundRect">
          <a:avLst/>
        </a:prstGeom>
        <a:solidFill>
          <a:srgbClr val="18A6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КАДРЫ</a:t>
          </a:r>
          <a:endParaRPr lang="ru-RU" sz="1600" kern="1200" dirty="0"/>
        </a:p>
      </dsp:txBody>
      <dsp:txXfrm>
        <a:off x="4151301" y="2511347"/>
        <a:ext cx="1403828" cy="812463"/>
      </dsp:txXfrm>
    </dsp:sp>
    <dsp:sp modelId="{066899E9-DF8B-450E-8AE2-ED3CB3FBEED5}">
      <dsp:nvSpPr>
        <dsp:cNvPr id="0" name=""/>
        <dsp:cNvSpPr/>
      </dsp:nvSpPr>
      <dsp:spPr>
        <a:xfrm>
          <a:off x="1881256" y="528576"/>
          <a:ext cx="3185336" cy="3185336"/>
        </a:xfrm>
        <a:custGeom>
          <a:avLst/>
          <a:gdLst/>
          <a:ahLst/>
          <a:cxnLst/>
          <a:rect l="0" t="0" r="0" b="0"/>
          <a:pathLst>
            <a:path>
              <a:moveTo>
                <a:pt x="2568439" y="2851422"/>
              </a:moveTo>
              <a:arcTo wR="1592668" hR="1592668" stAng="3133056" swAng="4530263"/>
            </a:path>
          </a:pathLst>
        </a:custGeom>
        <a:noFill/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CD4AB-ED54-4608-9E7A-C9D69355A2CD}">
      <dsp:nvSpPr>
        <dsp:cNvPr id="0" name=""/>
        <dsp:cNvSpPr/>
      </dsp:nvSpPr>
      <dsp:spPr>
        <a:xfrm>
          <a:off x="1265341" y="2466350"/>
          <a:ext cx="1658584" cy="902457"/>
        </a:xfrm>
        <a:prstGeom prst="roundRect">
          <a:avLst/>
        </a:prstGeom>
        <a:solidFill>
          <a:srgbClr val="18A6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АНАЛИТИКА</a:t>
          </a:r>
          <a:endParaRPr lang="ru-RU" sz="1600" kern="1200" dirty="0"/>
        </a:p>
      </dsp:txBody>
      <dsp:txXfrm>
        <a:off x="1309395" y="2510404"/>
        <a:ext cx="1570476" cy="814349"/>
      </dsp:txXfrm>
    </dsp:sp>
    <dsp:sp modelId="{D98AD7EE-1326-4B11-923D-8F247D7C3777}">
      <dsp:nvSpPr>
        <dsp:cNvPr id="0" name=""/>
        <dsp:cNvSpPr/>
      </dsp:nvSpPr>
      <dsp:spPr>
        <a:xfrm>
          <a:off x="1881256" y="528576"/>
          <a:ext cx="3185336" cy="3185336"/>
        </a:xfrm>
        <a:custGeom>
          <a:avLst/>
          <a:gdLst/>
          <a:ahLst/>
          <a:cxnLst/>
          <a:rect l="0" t="0" r="0" b="0"/>
          <a:pathLst>
            <a:path>
              <a:moveTo>
                <a:pt x="33901" y="1919528"/>
              </a:moveTo>
              <a:arcTo wR="1592668" hR="1592668" stAng="10089428" swAng="4223918"/>
            </a:path>
          </a:pathLst>
        </a:custGeom>
        <a:noFill/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08DE9-0C63-4198-B373-07547C8958CA}">
      <dsp:nvSpPr>
        <dsp:cNvPr id="0" name=""/>
        <dsp:cNvSpPr/>
      </dsp:nvSpPr>
      <dsp:spPr>
        <a:xfrm>
          <a:off x="3552368" y="2682"/>
          <a:ext cx="5328552" cy="1138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Разработка измерителей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Психометрика</a:t>
          </a:r>
          <a:r>
            <a:rPr lang="ru-RU" sz="1200" kern="1200" dirty="0" smtClean="0"/>
            <a:t> и стат. анализ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Организация процедур оценки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Методы информирования о результатах</a:t>
          </a:r>
          <a:endParaRPr lang="ru-RU" sz="1200" kern="1200" dirty="0"/>
        </a:p>
      </dsp:txBody>
      <dsp:txXfrm>
        <a:off x="3552368" y="145006"/>
        <a:ext cx="4901580" cy="853943"/>
      </dsp:txXfrm>
    </dsp:sp>
    <dsp:sp modelId="{A1A0ED07-755B-4B3A-BBE6-05C75CA3968A}">
      <dsp:nvSpPr>
        <dsp:cNvPr id="0" name=""/>
        <dsp:cNvSpPr/>
      </dsp:nvSpPr>
      <dsp:spPr>
        <a:xfrm>
          <a:off x="0" y="2682"/>
          <a:ext cx="3552368" cy="1138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Организаторы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 Аналитики</a:t>
          </a:r>
          <a:endParaRPr lang="ru-RU" sz="2700" kern="1200" dirty="0"/>
        </a:p>
      </dsp:txBody>
      <dsp:txXfrm>
        <a:off x="55581" y="58263"/>
        <a:ext cx="3441206" cy="1027429"/>
      </dsp:txXfrm>
    </dsp:sp>
    <dsp:sp modelId="{C34466D9-A087-4C8A-87DF-08373F6CB24A}">
      <dsp:nvSpPr>
        <dsp:cNvPr id="0" name=""/>
        <dsp:cNvSpPr/>
      </dsp:nvSpPr>
      <dsp:spPr>
        <a:xfrm>
          <a:off x="3553235" y="1255133"/>
          <a:ext cx="5323348" cy="13061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Что означают те или иные данные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Какие решения не следует принимать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Какие действия можно совершить на основании результатов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Как определять динамику изменений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Корректное сопоставление результатов </a:t>
          </a:r>
          <a:endParaRPr lang="ru-RU" sz="1200" kern="1200" dirty="0"/>
        </a:p>
      </dsp:txBody>
      <dsp:txXfrm>
        <a:off x="3553235" y="1418403"/>
        <a:ext cx="4833539" cy="979617"/>
      </dsp:txXfrm>
    </dsp:sp>
    <dsp:sp modelId="{43AC1B79-7199-40A3-B3E7-F58D91950FB7}">
      <dsp:nvSpPr>
        <dsp:cNvPr id="0" name=""/>
        <dsp:cNvSpPr/>
      </dsp:nvSpPr>
      <dsp:spPr>
        <a:xfrm>
          <a:off x="4336" y="1338916"/>
          <a:ext cx="3548899" cy="1138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Управленцы</a:t>
          </a:r>
          <a:endParaRPr lang="ru-RU" sz="2700" kern="1200" dirty="0"/>
        </a:p>
      </dsp:txBody>
      <dsp:txXfrm>
        <a:off x="59917" y="1394497"/>
        <a:ext cx="3437737" cy="1027429"/>
      </dsp:txXfrm>
    </dsp:sp>
    <dsp:sp modelId="{571537A1-67F3-4179-9384-BFA1C69530D0}">
      <dsp:nvSpPr>
        <dsp:cNvPr id="0" name=""/>
        <dsp:cNvSpPr/>
      </dsp:nvSpPr>
      <dsp:spPr>
        <a:xfrm>
          <a:off x="3552368" y="2675150"/>
          <a:ext cx="5328552" cy="11385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Что означают результаты оценки по конкретному ребёнку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Какие меры педагогической поддержки следует предпринимать</a:t>
          </a:r>
          <a:endParaRPr lang="ru-RU" sz="1200" kern="1200" dirty="0"/>
        </a:p>
      </dsp:txBody>
      <dsp:txXfrm>
        <a:off x="3552368" y="2817474"/>
        <a:ext cx="4901580" cy="853943"/>
      </dsp:txXfrm>
    </dsp:sp>
    <dsp:sp modelId="{A6C4AD6B-5764-40D0-80C5-D004B92C4903}">
      <dsp:nvSpPr>
        <dsp:cNvPr id="0" name=""/>
        <dsp:cNvSpPr/>
      </dsp:nvSpPr>
      <dsp:spPr>
        <a:xfrm>
          <a:off x="0" y="2675150"/>
          <a:ext cx="3552368" cy="1138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Учитель и родитель</a:t>
          </a:r>
          <a:endParaRPr lang="ru-RU" sz="2700" kern="1200" dirty="0"/>
        </a:p>
      </dsp:txBody>
      <dsp:txXfrm>
        <a:off x="55581" y="2730731"/>
        <a:ext cx="3441206" cy="1027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86253-4F5A-4F2F-B13D-ED40F58BAB1D}">
      <dsp:nvSpPr>
        <dsp:cNvPr id="0" name=""/>
        <dsp:cNvSpPr/>
      </dsp:nvSpPr>
      <dsp:spPr>
        <a:xfrm>
          <a:off x="4658393" y="714044"/>
          <a:ext cx="2453462" cy="3349955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Родители </a:t>
          </a:r>
          <a:endParaRPr lang="ru-RU" sz="1600" kern="1200" dirty="0"/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СМИ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Политики</a:t>
          </a:r>
        </a:p>
      </dsp:txBody>
      <dsp:txXfrm>
        <a:off x="4969768" y="714044"/>
        <a:ext cx="2142087" cy="3349955"/>
      </dsp:txXfrm>
    </dsp:sp>
    <dsp:sp modelId="{C1D8EB6D-EF43-4FDA-87F8-27B8109D9A26}">
      <dsp:nvSpPr>
        <dsp:cNvPr id="0" name=""/>
        <dsp:cNvSpPr/>
      </dsp:nvSpPr>
      <dsp:spPr>
        <a:xfrm>
          <a:off x="4658393" y="0"/>
          <a:ext cx="2453462" cy="71526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Просвещать</a:t>
          </a:r>
          <a:endParaRPr lang="ru-RU" sz="1800" b="1" kern="1200" dirty="0"/>
        </a:p>
      </dsp:txBody>
      <dsp:txXfrm>
        <a:off x="4658393" y="0"/>
        <a:ext cx="2453462" cy="715264"/>
      </dsp:txXfrm>
    </dsp:sp>
    <dsp:sp modelId="{FCCC692F-95AC-4641-8E6C-D0DDCDEF5978}">
      <dsp:nvSpPr>
        <dsp:cNvPr id="0" name=""/>
        <dsp:cNvSpPr/>
      </dsp:nvSpPr>
      <dsp:spPr>
        <a:xfrm>
          <a:off x="2350965" y="714044"/>
          <a:ext cx="2289436" cy="311099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Управленцы </a:t>
          </a:r>
          <a:endParaRPr lang="ru-RU" sz="1800" kern="1200" dirty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Методисты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Представители системы ПК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Учителя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Администраторы</a:t>
          </a:r>
        </a:p>
      </dsp:txBody>
      <dsp:txXfrm>
        <a:off x="2641523" y="714044"/>
        <a:ext cx="1998877" cy="3110992"/>
      </dsp:txXfrm>
    </dsp:sp>
    <dsp:sp modelId="{A6A41BC3-80ED-4758-94BC-BA2DD75364CA}">
      <dsp:nvSpPr>
        <dsp:cNvPr id="0" name=""/>
        <dsp:cNvSpPr/>
      </dsp:nvSpPr>
      <dsp:spPr>
        <a:xfrm>
          <a:off x="2350965" y="115823"/>
          <a:ext cx="2289436" cy="59822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Консультировать, учить в гибких формах </a:t>
          </a:r>
          <a:endParaRPr lang="ru-RU" sz="1600" kern="1200" dirty="0"/>
        </a:p>
      </dsp:txBody>
      <dsp:txXfrm>
        <a:off x="2350965" y="115823"/>
        <a:ext cx="2289436" cy="598220"/>
      </dsp:txXfrm>
    </dsp:sp>
    <dsp:sp modelId="{F7BD5E12-F922-47A2-A606-4106A3AE650B}">
      <dsp:nvSpPr>
        <dsp:cNvPr id="0" name=""/>
        <dsp:cNvSpPr/>
      </dsp:nvSpPr>
      <dsp:spPr>
        <a:xfrm>
          <a:off x="211128" y="714044"/>
          <a:ext cx="2129073" cy="28716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Организаторы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Аналитики</a:t>
          </a:r>
        </a:p>
      </dsp:txBody>
      <dsp:txXfrm>
        <a:off x="481335" y="714044"/>
        <a:ext cx="1858866" cy="2871622"/>
      </dsp:txXfrm>
    </dsp:sp>
    <dsp:sp modelId="{844C9049-0E45-4D7F-9F07-D5247DA3C2BF}">
      <dsp:nvSpPr>
        <dsp:cNvPr id="0" name=""/>
        <dsp:cNvSpPr/>
      </dsp:nvSpPr>
      <dsp:spPr>
        <a:xfrm>
          <a:off x="211128" y="235305"/>
          <a:ext cx="2129073" cy="478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Учить систематически</a:t>
          </a:r>
          <a:endParaRPr lang="ru-RU" sz="1400" b="1" kern="1200" dirty="0"/>
        </a:p>
      </dsp:txBody>
      <dsp:txXfrm>
        <a:off x="211128" y="235305"/>
        <a:ext cx="2129073" cy="478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Взаимосвязанный блочный процесс"/>
  <dgm:desc val="Используется для отображения последовательных этапов процесса. Рекомендуется использовать небольшие объемы текста уровня 1 и средние объемы текста уровня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22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92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96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Пункт 4. Независима процедура не обязательно должна быть отделена от государства (в смысле финансирования и подчинения). Главное – как организуются процессы оценки, кто привлекается к проведению оценки, как происходит отбор и обучение организаторов и экспертов.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omur.org/uploads/posts/2012-11/1353477020_sajty-ou-copy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uomur.org/mezhregionalnaya_konferenciya" TargetMode="Externa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Просмотреть фотографию в сообще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79347" y="368270"/>
            <a:ext cx="6464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Российский тренинговый центр ИУО РАО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459365" y="1347126"/>
            <a:ext cx="8490336" cy="2304743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ВЕБИНАР 14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Что необходимо учитывать при формировании региональной системы оценки качества образования: инструменты, аналитика, кадры.</a:t>
            </a: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17 сентября 2013 года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  <p:sp>
        <p:nvSpPr>
          <p:cNvPr id="22" name="Прямоугольник 8"/>
          <p:cNvSpPr>
            <a:spLocks noChangeArrowheads="1"/>
          </p:cNvSpPr>
          <p:nvPr/>
        </p:nvSpPr>
        <p:spPr bwMode="auto">
          <a:xfrm>
            <a:off x="1174240" y="3723878"/>
            <a:ext cx="7775461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b="1" dirty="0" err="1" smtClean="0">
                <a:solidFill>
                  <a:srgbClr val="FFFF00"/>
                </a:solidFill>
              </a:rPr>
              <a:t>Болотов</a:t>
            </a:r>
            <a:r>
              <a:rPr lang="ru-RU" b="1" dirty="0" smtClean="0">
                <a:solidFill>
                  <a:srgbClr val="FFFF00"/>
                </a:solidFill>
              </a:rPr>
              <a:t>, В.А.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вице-президент РАО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Вальдман И.А.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директор Российского Тренингового центра ИУО РАО</a:t>
            </a:r>
          </a:p>
        </p:txBody>
      </p:sp>
      <p:pic>
        <p:nvPicPr>
          <p:cNvPr id="23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24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25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601010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85354" y="4598354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70" y="4598607"/>
            <a:ext cx="1553210" cy="36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5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90" y="4607994"/>
            <a:ext cx="1369059" cy="38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605863"/>
            <a:ext cx="1060269" cy="37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i?id=228804683-59-72&amp;n=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7974"/>
            <a:ext cx="35246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123478"/>
            <a:ext cx="849617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Кто стоит за понятием «кадры» </a:t>
            </a:r>
            <a:r>
              <a:rPr lang="ru-RU" sz="3200" dirty="0">
                <a:solidFill>
                  <a:schemeClr val="bg1"/>
                </a:solidFill>
              </a:rPr>
              <a:t>в </a:t>
            </a:r>
            <a:r>
              <a:rPr lang="ru-RU" sz="3200" dirty="0" smtClean="0">
                <a:solidFill>
                  <a:schemeClr val="bg1"/>
                </a:solidFill>
              </a:rPr>
              <a:t>области ОКО</a:t>
            </a:r>
            <a:r>
              <a:rPr lang="ru-RU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9550" y="152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1950" y="304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14350" y="4572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66750" y="6096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9150" y="7620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971550" y="914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83" y="2413213"/>
            <a:ext cx="9086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«Кадры» для РСОКО – это те, кто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/>
              <a:t>з</a:t>
            </a:r>
            <a:r>
              <a:rPr lang="ru-RU" sz="2800" b="1" i="1" dirty="0" smtClean="0"/>
              <a:t>аказывает</a:t>
            </a:r>
            <a:r>
              <a:rPr lang="ru-RU" sz="2800" dirty="0" smtClean="0"/>
              <a:t> введение конкретной процедуры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/>
              <a:t>о</a:t>
            </a:r>
            <a:r>
              <a:rPr lang="ru-RU" sz="2800" b="1" i="1" dirty="0" smtClean="0"/>
              <a:t>рганизует</a:t>
            </a:r>
            <a:r>
              <a:rPr lang="ru-RU" sz="2800" dirty="0" smtClean="0"/>
              <a:t> и </a:t>
            </a:r>
            <a:r>
              <a:rPr lang="ru-RU" sz="2800" b="1" dirty="0" smtClean="0"/>
              <a:t>проводит</a:t>
            </a:r>
            <a:r>
              <a:rPr lang="ru-RU" sz="2800" dirty="0" smtClean="0"/>
              <a:t> оценочные процедуры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/>
              <a:t>а</a:t>
            </a:r>
            <a:r>
              <a:rPr lang="ru-RU" sz="2800" b="1" dirty="0" smtClean="0"/>
              <a:t>нализирует</a:t>
            </a:r>
            <a:r>
              <a:rPr lang="ru-RU" sz="2800" dirty="0" smtClean="0"/>
              <a:t> и </a:t>
            </a:r>
            <a:r>
              <a:rPr lang="ru-RU" sz="2800" b="1" dirty="0" smtClean="0"/>
              <a:t>интерпретирует</a:t>
            </a:r>
            <a:r>
              <a:rPr lang="ru-RU" sz="2800" dirty="0" smtClean="0"/>
              <a:t> результаты оценки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/>
              <a:t>и</a:t>
            </a:r>
            <a:r>
              <a:rPr lang="ru-RU" sz="2800" b="1" i="1" dirty="0" smtClean="0"/>
              <a:t>спользует</a:t>
            </a:r>
            <a:r>
              <a:rPr lang="ru-RU" sz="2800" dirty="0" smtClean="0"/>
              <a:t> результаты оценки (впрямую или косвенно)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23950" y="1066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 descr="data:image/jpeg;base64,/9j/4AAQSkZJRgABAQAAAQABAAD/2wCEAAkGBhISEBUUEhIVFRUUFxcYGBgYFRkUGBgXHBgYFhcYGBcZHCYhHBojHBgXHy8gIycpLC4tFx8yNTAsNSYrLCkBCQoKDgwOGg8PGiokHyUqLCwpKywsLCwsLCwsLCwsLCwsLCwvLCwsLC0tLCwsLCwsLCwsLCksLi4pLCwsLCwsLP/AABEIARsAsgMBIgACEQEDEQH/xAAcAAACAwEBAQEAAAAAAAAAAAADBAACBQEGBwj/xABJEAACAQMDAQQFBwkFCAEFAAABAhEAAyEEEjFBBRMiUTJhcYGRBhQjUqGx0RYzQlRykpPB8BVDYnOyByRTY4Kz4fF0NKKjwtL/xAAaAQADAQEBAQAAAAAAAAAAAAAAAQIDBAUG/8QANhEAAQMCAwUHAwMDBQAAAAAAAQACEQMhEjFRBBNBYZEFIlJxgbHwFKHRIzLhFYLxFjNCYsH/2gAMAwEAAhEDEQA/APnipRVSrrboqpXqJoapRVSrqlFVKSENUoqpV1SiqlCENUoq26IqURUpIQ1SiqlEVKIqUIQ1SiqlXVKIqUIVFSiKlEW3RVSkhDVKKqVdbdGW3QhCW3Rlt0RbdGW3SQhrboq26ItuiKlCFRbdEVKIqURUpIXvezV+ht5PoJ/pFSrdnD6G3+wv+kVK4TmiV+ZlSirboi26a0Wha7cS2sBrjqik8AswUEwDiTXokoW/pPkRbZtMja1Uu6q1buonze40B1LAFw239FhmOPXSXZ3yb3Jcu3by2bNq4bRco1wvcz4bdtckxk5xPqMervDTr2lp7nzzTi3pVt2dpZ9/0auhEbNs7mP6XSs29bt91f0V66lq5a1b3Udt3dPuBVlZgsqRMyR5DzrlD3aoWbd+S+bBtXlu2dRdW0t0IybXLBSty2xlSAd0TkA8Ylq/8klBvLa1SXbunV2e33Ny0SLZi5tdiVYg+Xx603Z11mxb0thbq3Nust6m9cUN3awVQKpIBaF8RIHT4C7Y+Udy5c1C2u6W3de4pa3ZVHuWyxjdcjcdwyTiZqgXk2QlbfyfRbdt9RqVsG6odE7p7zd2fRd9hGxT05PwIFx8mXF9rBdO82B7IALJfBVmGy4MLIXEjJkdMt67utUtl/nFqzcSylq4l3eom3ID2yqkMDPo4IimT2lpm1SOWJtaPT20tAhke/ct7u74EqNxJMxG1ZwSKWJyFlafsJmFlu8QLds3L7MVaLVtDDFgCS3QQIyQKo3Z+2yL29djX3siVKE7V3hzLGJH6PSea9GflKl9LNrUOuy5Zdb7Km02rvebrbjaOAQPDkZk9ZS0PbbWtILVq4Bc+cuWhAwKC3G4d4hG0sMHmgOehZep0JtpaYkN31lboCgyNxI28mTjnHNPdrdgvptm90feDJThHWN9tsnIkeUwcYp/+2bVy/pbt593c6ZXuAIQWvIWK2wAoAYuVMDHhNcu9pWXsX0NtrbM51Kk3TeBvY3IPAu0upKjpzxFAe633QlR2Qi92LupS291EdU7q5dIVzCbmWACfLpHvoGt0pstdUkMbRcSAQDtzwZitT+1O7s2baMtw2yrPca2LgQbhFmzvWdigST7NscKr2u4uXNQ6ZDtdKmDkEECAabHOm6Fa52SyXLqPcUCyLZZwjH84FKKqAyWJJ6jCkmidldlXL6ttKKVVcN+ncKlhaUzzCkznBGKf7T7WS+11Sw2AI9h9hAF1bahlaFllcMyy07YMdIFp9ZbFqwFts7W2GoY96bIF48IR3bbtihVJ4g+s1OJ0c0JTRafvNx3hES2bhYozmJUQFUzPiot3Sle7YXFa27shcWrkoyoX2taPiyAIIPX2Sf+0rS3tQbYBW7ZJRXtMw33GVmtMpWCQwcxxBFWlm2hiNqE7VVFtos+kQqgZPmZ6+ZlgucbIQ9VpdioVurcNxEuKos3VlHMAliYXAY58qJ80YW0ukptcjwid6q+7unbPD7cYGWAzmhXLyOLCliFFjT2rjbW8EG53g45Cz7yvnT7au073Wa01tNQoQtvZtgUfQv3ItiIKqYk7Sx9dLE5CXVKIEqumfcgYiCRkQRnrz0mjRW6F7TQMO6t/sL9wrlX0H5q3+wv3CpXCc0l+dVSioCCCCQQQQQYIIyCCOCOZq6pWn8ntCLmqsowlS8sDxCguQfUdse+uraKwoUn1XZNBPQSqAkwsuJ5JzPJMnqTPJ55oxaSSSSxMkkksSepJySa9P2X2vd1ev07XCNqNcZFAjapRjk8k4TNNubtzVaAagAXw11nAiQgO62DtJH923XofXXgVe2atB4ZVpgHAXEB0kWeRwuO7c8CRmtBTBuCvIAiiAjzr0yvqbnaGnXUyCrsyDwQEO9plOfzQGc49dS7rG1VvRveiWv3TuAj6FPG32IBPqFJ3bj2FmJjSC2SWumJxkRa9mGdE92vOrETNFUiJkR/Qrd16rc7QkmFJtXCT0RLS3ST7kj30a+2zWaq9AJtKGSeO8uJaRCf/u+Jq/65ZvcuaYfE8S4NDctTn9kt37rADDqYzGcZ5iPOioQZyMc549vlW/p7xvarRXGjeyXSxAie73qpjpMn41Vy73tL86AFxVu3LogYRTvtBtpI5Q/b5msP9QFrgH0x+1xMOvLceQi47mfDEE91zWKt1PrD40ZLqfWXAnkcdTWr2bqbt/VWblwywVyABAUbGx58uBJ8hQL2gg29KDItlbZPG+46hr1yOgCEwOni9VdX9WqMrbmqwAhuN0GQB3p4Xyb15KcFpCXS4sE7hA5MjHtotm4rHDAn1GtC9qluapbyjcPmovoOdxAubP8AXPwqt7VtdNlrkT3JYwCB43wQCTGLfnUbJ2y/aK1Onu4xC98jDjERfLPmm6nAJlKm8qmCwB9vE8T5e+rnUIDBdQRyJE072bqWU2bQClbqq10ESWN1bjxP+EIB7IHSgdktfGlVrW6CzFyoRmhUW2MPzlCcSceusX9uvE9xokjCXOgEHGJJi37Oeae7VRqUEeNfFx4hkcCKK99FIDMoJ6EgerrVdOqdzqIafoCiZywW2bjN6/ziURry7dSCfE9q6q/s203Of3roX3V0Vu2RS3vdksc1ueZOfSD0SFOYUualFMM6qeYLAY86q/adlQSbqQM4IOPdXH3PZNpW2C/bd3IALEXSyoJPEIseeBxXNbrLraXuyywU1AbasSlsi2FAJMAkx1xQ7tPaCWllMYXPLQS7gJvEf9SUYBqmbV9WEqwb2EH7qJVb9lrdw7lbaxRVbBB22wIOZBkPyI9eauFr0Nh2xu10G1mxfODMHTzUOGEwvY6G2O6Tn0F6+oVKtofzSfsL9wrlM5qZK+DqlbPyWtTqYEbjavBZ+sVx9k1mqlFRYIIJBBkEEgg+YIyK222gdo2d9EGC4ESqaYMrV7C7Iv2r7oU23F0txkG9T4mi2mQYGQ3X4Vp6TSXF1GmRvFetaW+xltxlmC21LE5iSJmvPKz7t2+5uIgt3j7iPItukjAxNXTdu3BnDHlt7hjxgtMkYGCegr5/aextq2l7n1HtktiwOeEt1y7xWgqNFk52TZu2dSxvA95ZsXLh3P3hMJAkgn6xxPX10dV1OrW85AdktGyoUKgBulO82hm5CDknqAOtZ/dEkkliWBBO95YEAEEzJEAYOMCmLSETtZ1nna7pPSSFIzFbVuyKlSahwbyGgGDAAu4AaHLySDwLcE127oXtredhHeWLVlcg5K/TDHktqP8Aqpq9Ya5d1YQbmYaNwsgEhYLQSQOnnWebRb0i7RnxO75giYYkcEj31e1p4MguGiNwdw0cRu3Tt9UxXM3sOu1jTjbjHGDFjTLR5dy/mnvBPzmnLWkcXu7TNyxomTBj6ZoJgmI9MGasNG/eLaJm78yvrlp8TuuxS3WAGE+2lrengyNwOch2UmTJlgZMnOaINMOczMzubdMRO+d0xjnjFS7sCsT/ALgy0vigz/aSSYT3o0VLfeI98FTbdLDBfEpIN1kVD4SQCCD1PSmbdshhfdCyPatRDAFrtxFskTMghQxJ8mxxQ/mSmSQTPJLMS0RG4z4uBgzxRV0i45wZA3ttBzkLMDk9OtdNbsitXqGpUeJdAdAI7sNkDS4McipDwBC53ypcS8ilLVjS2rkTJ27bypaGTJJI/d5kiia12d3JHi7q2sD62xnIHvuVUaBOIMYEFmKwJgbSYgSYEY6UezpgsxOeSSWJgQMsSeAKrYex3bPtDaz3A4QWjWOF+Ju6fRDqkiENbLKRfj6NbKurSMnuO7RAJmZZukZHnU7MsPbTT3CYs2rV13bdAg72ys5/RMxGDmiLpFEcwDIG5toaZkJO0GcyBzVTokjaQSPql2KezYTtj1RXE/sGu5gYajdMj+0BwH93eJ0lVvQOCzuz9O222pB3DS3FI/5l22Lzr7gLS+6mn2i06m2e+TTXwX3Y3si3bqhZ+s4zHSKONIgGAcGcM+6du3Dbp9ERzxVG0aEZBjxfpNJJENLbpOMHPStH9hvebv4Tx/fJk+VzbmkKnJd2ui27gQtba3plDBlAAPhyCZ5ecDryKDt3JbH1rdv/APPfJP2Cm7WiURA4Mgbm2gjMhCdo8+KsOz0AIC/VHpNwplQDPhAJJG2Irqp9n12sYxzwcGLDAIzaQJ53MqDUGcLl/T3Az75+l1ClAW3eFC1zcBJgFVURjjijqDGfPp59ara0oXxDJiJZmYx5AsTAOOPIUS2JJnGcj7q6OzNjdslEscQSTJgQLAD2HVQ94cbL12i/Np+yv3CpU0f5tP2V+4VK6kl8VVKZ0WlD3bSESGuICPMbgWHwBqLbrQ7Et/7zaJ/RLMfdbf8AmRV9o1N1slV44Nd7FW0S4IRSze1Nu3bsrbUXSrRcZi6h/wBIY2iEY8nmua7QiysFfpS73IknZalls2ueWgH1QfUaZ7M7Ta9qbd2625kRnIC7Qqi3cMDzy0Tnii27/e3rF27CzZS7dPCg2Wff7t/divkzVqbNXYHEhrGSQHF0v75Ak5zHsMlvAIXNV2fas39Ondm4rJseHIBu95btBznoS+B/IVV9PY+c3GFgC3Ys6iRvaXZHUST0Eggc8mmLelUXdGq3O8BNxt8bdxF3vWJB48QI91C7N1TIl28pAbZbIJEgd9eYkx6hmuSmHuo4sbi4Ni7nC7qrmC3CwPC3onx+aIWlW01x3Nte7S1cbu1usy7l2AeLGSSemKJes2+8UhSts6Y6goXaF8L9ZmPR+BPWr6K8jd+7g3Q4RSPzZZnushg42gbF9y0zplVrt1rqhbY0+woDO21IAWYyTtf4x6zttRrU3VHsxBrWhphxIktbYSZJl0zCTYMJEdn+DTbp3XmDNJOU32gFInqGkj1kVS6ihL7iRsdVTLDb9NdLAZ/4YUeyK0LWqa7e0r3AAdhuEDhQwuuB7u7Ue6harXXL+nQXCCWuquBtw1kYiTw1yPcKmntO0l7HO4kF18pqvdA5QyPJMgfPJC7T06ANZRAtxFUl+9cOSFW40J1B9Emepqa60oN4ruCqts2vE2O8AdiDP6IR299P6vXs/eb4229QioY2xDMHE9fACZ8mNL6m5vsWU8rIn1lvoLZ9YI7w++nsj6pZRiRch/eJmAypN8rCI4SUnAX+cla4LaK6hCr2UtMX3sdx8BZSpMQQ0deTxAri6ZSiIqePu7Ja4brghmEtC5kwJ5HpCrds3VZdRst7dxIdyxJY28KFXgeJQOmJ601t+ku7ejhfctu2Pvmt+zKNWq+m2sXAEF8Fx4CmJsci4kgacEnkCY+Zq5Ga4rdYrjXTPT7fMVy9d8AbBkY8W0RiDJ/rymvssS5lLinJB9EHHOcR/XsrrECR9WBx6piaXZGJAUBVPiMzOCJ9fTypq7aAUzcJnyiCeBz99ZmoqItCm5v+Gfsrq7jA2mI84AM5HtiqNeSBuBkCOTPHWBz76698MIUlG3Y+jZpGY49nNGOyzTxsmOeIoajxbiYkgeQjMfjQtPcuXFw6dQQUZSMZ613Tah2gNBjyBGYGIM+c++si4oNl6zSfm0j6q/cKlc0H5q3OTsX1dB06VKSpfKlt0xpndHDoQGAIyu4QYnEjyFdW3RVt12VabKrCx4kHMJgxkqX2uXHZ2fxPba0TsEbCMgCcHkzPU0QG53fdb/o5mNonL94Rungn1cGrqlFVK5P6fsoAG7FoI5Rl0lViOqWSy4ZGV47vvNo2g/nCS05zyY4j10xoRcs/m3iVRTKBp2ggHkRzRVSr93TfsGzPa5rmAg587k+5J9UYilV0bSfH6Th28IywZm56CWOKM2lJJhoDd3uEAzscusHpk5o4WrKZqxs1ENwhoiQY5iIPpA6JYikRoGEfSGVti2IVfQCssZmTDHOKv8wPhh2hG3L4QYaUaSeolBjFMPcHBmqsxXIJI6/0RWR2LZwIwCP8/k9Uw4nI3VdWjXhF1yRkABQgG4FC3WSAxA6ZOKtdtMxYlyXLod20QNhVkG2ePV62z5Vuaies/jyOBXe/lxJwwnAMA+XHiOR8DUs2HZ6QDWMAEEDydn1SxEjNQ6bwEMzySzTt6lzcOPKTx5US3ZZQTvYszbiY2gbiScZgUb5woO0npyT7uK7qtcqpKwxx4ZAkcZJMAeZz7DWmBjSC0XAgeWimShaq2ybQp3EkEgxPBCj1Ank+SmrWtGJBKEmDMkeoYzilrNtO8djgEiSstkAcN0AwP3qYm1Ih7mAer4Ph9XPqoLpKbu6IVfCtwmY2rgzuIJgNuE+oRQLlhLikd4vQ4V+gGJ8sjFTRgF7uwsssDuYzuCqMgR0yD+yD1rR07AJnaxiSQ21jI5ggR7JqCVElZ9rspLieG6xgQ3qmWgY8yTHroh7AhY33D7AOQGXmPXP4xT13s3cihm4jEEgHHWc8c0F+zFUiRcmc7SxBEcxyDgYx15oxImLqW9i7sEGZBgzgRz0yD6uaHou00iSRDHBAZiDJMsFBiWnEyatcvJbJKEnwxkEbSRtBLEcnyMfZSC6nxrDWxaZ+SzKzsPGEtrAmAsliRj1mK5alQNJDfnHjnw8pXS1mICcvnIx/7C99pGm2hHBVSPgPOpU0LfRJHGxY+ArldYyWC+eqlEVKsEq4Su9NcVKIq11QPdRkIPFSShVFuulfKrM3lmrN/XWpxJJcs3P4fjVWacez+Xr5p4Rj+ulQgH14qcSFltcZsgTjHPu60bexRiQCAInr/XFVuadxuMmJmEG47f2SORPQ598UW7cPdqFbcu62sbSCASpEyZGPV1qajjEK6TBikJa74SYY+WFkryCBP3ffVrmp3WyodsCBtAOQVVSpmTkggdaJ2zCq7ldpDKceLGFnwgkZzQdNYvOo22lCBZDbxuO5mYASBJAOZ/w1hjIWpY0iZ+4V7vaA3AkSATu6YG76pMkkcYxGaGx2qTadlm5tMqD4jljluADVFbvTvQruH0YQryxaPYRKt4wThTHlWlo9H3eL2wkmYKgeLzHOIECMY60+FvVZPtc+nz5KS0XaCrtC3WIkQCgzhSRkzMkz65p3Q9oK0G2J3K7cMMbgvU4GIrq6e23hS1bkcnwjJzCx1FFGmRANtvxBYIAhsss/z9VQsSQUW5oQyAOqN4gczIbzB6GsztJDYUM6pdXcASywVTGJUczAEjPE9a1LwLIDNy3BLHOYAyczjM+6lbgVyQdRKwwhlXawwDBZSGAGKQk5BQXAZlVe1bADiwYBBBCOM9ODHuNW/tC6DJQxnJRgADHOJ+2i6HQrJZCTMSwKkGInoPID/pPnlu+HYqGKQJgG2Y2jic8gxxiqqNtHFaDylYfatp76bxkr4SiyGKwTO1snxEDA4nmKT02mtrYW7avK1y5ddlfaRtMLbdSSBsWbCxIEtjkidjtPSOSgTuQpb6UhSD3e1pjPMqB7CaT7J+T+xFuKtraw72HLKqs8sW7seEGCBPSPhxFsTqQuplQYBiyB0+y9xpPzafsr6+g69alc0Cjurf7C8EkcDg+VSu0ZLnXjFsGum1iCR0oq2cc1V3KZbK9T9X2+YrrlMCUHMxtgdOnrwOvsrlu8ByvE5nn1f+4quo1aAAyW3MJwfAP0YxzPv5rqXwywoLs0kgKRBiBk4HJPvqXLQNKN34VQzLA9gPrmVkR66Mxgej9o9vA9VZJYqZ2gSfrbVmMiHgHgnDA80K9eIbaRc3FcKWCgGD4pBkjnBNRfgjd3zHULcHeD9Bev6XmcdKHdtgqWMSMHJOOBhR6+grGsa1wpVkc3OhK3FVgJ4jGPOc1oLrlDl+8FsEBdrKF3ESWywkbdwPrqTMIFJx4T5LutUDhWwAZG98mMBRkn3R50PUiXIl0YruCEABm3bl8JyGmRkj0iPKm7fzaIW6AXMsQ+4sT9Y5kdI8hHFL6rsgTulHKgxkTBGcT9gNINDxAdB0PyyyL3UnCWGPv/AClrGo3S9lHAeA4ZTgrOPEOPET7T6qdtFntqXCqBctgsRtOyfGY8zkA/4jSNrtBjuEqFYgmZIkDbgzMkef34oDXSxJckzkn0jPt95GPM1x70BwM2POy7DSJaYFx18lqawh2L2UkWyw3KBAQ2yp8OSxlpgDMHGav2RpWNxkusvhA2lpdT5FSWGIjPEDgUSxeKLs2FTtdiWG04MwI5GefUaX0mlUlBBJZW2y3ossACSvMWiOsbSBzV1Qxzs5ukwvNMWi38/lat/SADKWz4iPC22evo8fonr0rM1CWlZdqNIE5ZhyY5Hljg+VDuWlbxsrYQXefr94QMJ7fwwSU30KG624NIUkidp5skiAMSSBA6A4ExU3bkeo/woNBxzHQpwou6Wt46D5yRmTMzAJwMdK0dE9nbkqJJMM6XAI8iT6pxHPnJpO1rFzuQkhd0TkkA4Eg5hCfPxcUQa1BhbJLQjZJhtzKACHGCQR/QqhUgSs/p33t7ImlY2r5skowaWU+iVMSF654Me/1U6vZ4kw9/HMXAR5n1/H8Ky+3LjE2r3dldsGSwM5DR4ZjG7+hRV0tu8B4QhfczHc0EBiIwRMgST+NdG0kik2rEzb168VwbM6ajqJ4XGeSzdaFfv4uM5s2z6UtDXEKrDkAAk9MmG8iK29Wm8d2sqEJA3LuWEWQ2eQCBz1K1mF3Nu2GtqneXGcgqZItYUOqzKl+7gz6O0GOltLp7twlgloBVKEbnWWYEGBEiJA5iZjzrkY5+Ik/D8K9Cu4YA3W/pl1sV7Xs/Nm2fNF/0ipXdGD3aTztWfbAny+6uV1LJeTsETEiSJgGccT6s4qquXjANsgEQpYt19kfGa7qUHPWCI/wnbumOnHNMW9RbAADKIAESMADp6q1c5IrN7UY7upEDB/A8CQD7qW0yt3gJQjeAouCJJkggyfUsH76d1qXGuE2+BJjkBwCFjyk0HVd5cChg4CkMpUEEiF9KDBEx/XGV5kFaBwPdIVdVoSv6MgRk+LoIBJHTFH0bb1beTKgQdxXE8ED1x8ap2frLrB5tHyIkRu4O2TPPQ+rzmq6nSlSsKyljGSpB+B84+PqrrD2vbgdnwK43sex+IeoT+ijqSABA3PzxJg8dKz9NpmCA2rly74YBMFSAzQJIORxOf5Vpaew6oAVTdEAiSJ5MwAZ548qU0t69bx3VtEYuSSzLtadxYgjhiW46/GuUkGSFu04VPmaOWBBJHINhJHryMg5z6qzrvY9trm22drqJBNsATIABC8ftASJ64Fal5lKr4mZcsfpYY8Rgcczz0jrVeze3CP7mN7wrKoMBj8JBETMYFc+8cHAGwXXTe4CWEzp8z8lg3LjISl0bGUcE+ln9CPSmelMdmXNO/ebyyOSVFxwzITHO0mABMZiY5MYc7URtgKW4YXGNtnBXcYd3BC8wVEsM9ATNU7WcC4Lq23ViswQFyR4sZgEYjyU+/NjRiMfcyFtWqgsBwn0+e6pqNFqLFtGDEkHa4VluKqltq3Nl1iVQ8HxDk+ynuxNQwK276lbhUMogS88lWI5XcQViQD5UjYLhVFi8yPeEbMOoUyZgDcqKrExxJgCrdldko6Iu53Jl0t3rjK1vcDctpaYkMuA0EruG1uRitB3s/nzRPH3e/caxe3HmJ5nkVrXkG3EnxBQRZUqVEyBAJIwRil7mpttdH0iNuVuVtsWI2GAIyY2+eNvEUsnz6w9pdrNp23MELI14+HxItwRuYAblBgsFI6VmjtSwtpJtrddSwYWWKNs8W1u7YgqdsArOJME1e7GQWL6dUQW3Go+W/IstS41lVJD2j4II2qWk+6D4iOvsNA0/bF+6SAiNLW93h3TBWDCgmFO854j4juMoUL3DIBbBN1ArKFyoH0rqchIkA4Ig+SOj19y057vwKYi4bIAZQzQUBYbgY3STHiHlmYBsl+o661O1dfeFp1OlMP6JWYV5nqOD4o9Z8uA/J97vdvA2ko/m4Ryp8RG7IGSRA8qj9pKsXbt43WBWN6IACCCyoFYqCRzGSFOehjMwvK1kd784bAyiqSrTuEiR08gYnoaRFRzd3Fpn50CzFFrP1L6Ze3oSmX1ahrW5yRbtbULMpLOrKbneAHlltzkZIbrFbd/VILS7GRiNsSQ3UGTHEk8/4q85rUuXWRlS5AG0xL+QYjaAIO3knJJ9hNfGrPpNdjavooLQmBIkpPPs4oDDFz89EODXuBFhHP8AnXqve6AzatniUUwOBgVKnZY+gtf5acmT6I5PU+upW6yK8uLTKfD4hB8JMCMHFVbVMB47YEkgZB48/fRLCuD9IysoXGIMyZPwH3129b2pJkjcDHPrIz/WaTzAMJCJCWtatFDEnb4SOviifF/L40e7rLWFLgSCMyOqD+dKWez0dHcqwaHHJjrgCen86Zu6W0GDbSTBgwPNeh9cdKstDTA4KWHE3GUvf1KI7FG/QtsCAMkMFZc5nYwPnih3tWbi+FGYFmg7QSF4APi58+hmmvmltPEvKFWMyGJiOucKRH/iqNYZJNolg7MxUgBTno4AKTx1HHFYhxa5bFuMRx18kt8yVUhQyMNoAll3ZjCyYJz745g1bW6YKrDvYMR+myBo8g+eRgiM1LLpdGVtGON6smREg5wQSQfYfXBLIuWMMEZGOQuWYejG1jOPVzNaANrZG49JWNQuom4txS1pYnawJCksS7nwjnDLj4/fTuk7bunaqpZCmV3Ak93PPTGM9fXQLvaJtkadFtm3sHdkXD4VUwVdcHGNsHMESIq9hLlyyCLi27gx9My3AEA9HurN0Kk4J8THGSa5nMExP3XQO63ESOQSY1Vl71jeGXumusiku3iWBcYg7ioBZIUwZMjESyz3bgIncHbxhFLShkKslV8MTMR7c0G5rLbahXvWtpffbtvZwdyYVu8XhmAMIx4TrBA5qr0O3e6vUKPDCrbS2zRwCTI/dXrxmodAdfgtj+oMQI9c/k34ahYugW3be5ZYPuBkYY70AJg8+NAw5wBn2tXNVb79HKFmtFNgDG3tA3l2WcE+JSFODGDmmdTo7b2e7Ooe26k3FLodxvEtwQJKk4JMY6ClbGoTUrbAd1ZCA5W33jorEgKSIAO4ek3Mkx1PRMtkCL8U3wTIPI+f8/bJM9rfKBmtR9I1t2JKtbXwIpX0ADO5WYKIjCsZkUro2tam8LN9nNn0VYqu7eWjwkAlBu4YE7pyAK9RoOzbQYqLJXkglSm6AADMzMADn9Ggi2tu6VKM2048O4qAQQeoMkkifM9IqsJLpPDT4FgKuCC0mfZYek+T2n7w2brBXXiGPd3lEkOBugN5r0jHNa9r5MpkjunZpJm1aZmJ5JLe81m9p9nPcuZDBB6IFshlacmZjMHpiAM1fQ6m4jgO8bf7wpHIiGIGCCDnzmtYIMrV1WpUOIOM6T7fj4HLnYaJt7xLRUEkqbVscCRB4BxAIOCOlH1V9e+DbrxbC924DIBgSCq7j+9XHJa4m+8HWWxx0jny/wDHvPeFpmgECMkg/AeVEEkx8sFiXTBKSt22RCgkHczbxa3GGMgAPgRjMdOOaMtsFldbbttn0twHrhJiYJzFFgD9KfXvIPnxxXGYdJOPrn8aprTqpK9Xo8206eFceWBipVtF+aT9lfuFSsypXlrloMoDE+4lcHHHvINU1t1VSFBkRnIiCPi1N5AGPM9J45585pLVWx3OJGF6kSWPSTE+v/zWbxISBiCgaS63iL94u/LKLTtE856dRP8A4p62y3XKkSAowVZczM568ezFV0rXSPQU9JW4VEjBhYxmenuomme5uYsoGMZ3Tn1ARwPtoJLiswABAQX0lnKwm4zAyD6uvlSa9khWYIqkgAgb45kggExOOoIrV14CoSSimNqsRJmMQfPHurP0uoCyPnKf9SAg+Zndny/91JMgx6K8cHJHGiSJ+lRiPGyA+IjkssMG9pE1ka20+9LdtzcIBMOqqVBEkbgFKiRMHojeQrWe7K/nrU7SpBULLHE+kCMnNLW9N3odiQWe6AOoK21ZRMjIJ39Ig8VLQ0OBaIW+8cWOm453zt7SR5IGk7LIG42HliI/NgkLAUlW4wCY9Z60PXW7dzvLHd3U8EuVt2vCCdsBwuGYF8jIA6TRHQOWC/OLShgoZWljEbmgzEkkbusSOAaa0d9FEAXCDxvFxuJ6nPlPnWrRN3LCdUTU2rG0C0rWQqgeFYkBgeShHAInyb1UJgbhYWyRChCfQubTkQwAMkHkMY86Zs6gsTEkCRBkD1c+ql309u6DIYGOeOZ4PnzVvZOVlQfFoU+bXFVVW7dthTPhi4WyTDPcZm94zSenUBrgdSBdbeuYBiJVuuAMZwPWKKmmX0BkqAdxAO6SRmI49nWrajRnaYIkEMIHUT6/In40hTMFs5rWm8A3CtqSMEADn+8ZuMzI9WJ5NCa7uMk5AAI7x8564oqAP4mzIHSiGPLMVq1mqyNiuNrA5JZobpBIEeWP/dCQ+IknB6MSZ4zBGP8AzXYOM8V2fZWgZqnMIY0+wkqVjkAKD7qKjY6fu1wVK0hEzmr7/Z8KpNcmqm5TQvcaD81b/YX7hUqmgQd1b/YX7hUriOaFgjcEbcQTHTHTA+740HWQLeVMBhnGIG2T8KItsnG47YEgrBPkJ91EvqCsHiR98fzrJ2YUFUsEKh3EZyAZESMDPWauts7sSAFETnqfPIpNLMo1tpIGPjPl0iqHQ2g55HhUDxsOrHz9lXCkCAE5evFcEAiTMjEGTnn7vvpP+1UwWSOSDAI4kZ84rjaZJ8JYnn0zAOIJ+H2VZWhRLsrLIBE8RPrxiM+VAYJunhMJftG4pjbBbaBBXcMgkE+6W9i+4sWLSpEbRtUDBzEASZ6wI99LaHSAbmk5wD5jr1gjp7jQ7lsE7SDknImeOTn2fZ5U20yFs7INHqm7DLlisbojJYYAB+MA11L8ejwZMe/7KXFlAAqiAuBmKreDBW7sw8HaWyA0YJ9UxW4Za6zi8plT5+2OBXGb1fDgj115S38n9SGRu9HhZnje0SShiBbAIi2Bjb6bYMkG6/Jy6vo3JwAZuXBuEadWBOY3C3ekgc3B5UQdE4XoLtoHjB9lde6FA3MFkxkhQSegnr6q80vyd1QZWGojaFwGcrKkleeVG+6IPIFufRrtr5N3tyMXHhYH85cbYQbO4qSPGXFppmBN1uaoTomvSriuzXn7HY2pCpuuiUNlsO5DG33cgmBhj3xIjMoOlVsdjarbbFy/6EAwcsu6yXDNsEmEuQYBHeRJgk1J0QvRVK8x/ZWrNsK94SJ9FiCdzWmcb9nB23QJUwHAzzVu09HdKWbSFyoG1ybkESUG8sCCxVe8gRyQYwKeI6IXoy1Ua9Xk9R2bqDPiB3k7j3jgcXoY4mZup4FxFkCeKsOzLm/x3JUt4vG8ugbcsjgEBUWBzLmcxRJ0QvSPfoD36x9DbdCS7A4gAMSPTuOTkCPSURmAsUd79WLoX1Tst/oLX+WnX/CKlV7HP+72cf3af6RUrgOaSwhdB4InrEH+s/zrguT14PxpcEdBBPurhuYNaYLQlwQ3QFy3iM55jPH86GbS7ju3TgYJ+E9aKGzVd9aYE11bcHDMB5TP9c0C7bJPM5+FFL1WarAmLXU71vP7K4kjrXYqRVhoQs7tjtkacA7dzMHIXcEkKATkjkkqAIyWHAkhO58qlBb6PgmCbgAIBvAljHg/MOesiOOK1tVoEuFS67thkSWgGQQSAYOQOQarc7PslhutoSCXAKjkjaXI6mDEmeaRDuCFmW/lUp/u2jbIEguWDIhTYBg7nIGc7G4AmhaT5XBkUm0+5ugBHPc93ODtDd/bgkx7Jitw6dASdiyck7RJMQCTGTBPPnVSiDhV/dHSI+ED4Dyoh2qFkn5XWioKqzEz4QCD6VtLfIyH722QROG6xTd3tjbbtO1sjvGRSpMFNzBQTiOSOdvPnirNYtxtFtIPI2LB4nER0HwFDuKpjwqdvo+EeH9nGMeVEO1QkG+WKFNy22mFIUypO4K2PD0D2smAe8GaoPlWsPuUja1yOkoouurieQRbA9rcARLjquPCuMjwjBgCRjmAB7hQLgU8qpjjwjyjy8qMLtUK3afbPdIGKyTuMbgsbUZ2zB+rHtIpG98owO8IQkWwDMkT4mUj0eQUbOR4eRRbqISCVBKyRImCTLEeskTPNBcL9VeZ9Ec5zxzk59dOHIQNT8pgu/wE7W2jPpfnc+j17oxEjIyMxzV9ubWK7T4Wg8nw7Sd3GADtBORnE1cso4UDrwB76CXA4AHsA56/y+FGF2qEW12kHJA6dZH1nUfHYT7xUe/ShugcAD2CKE9+rAPFC+49hgfNbH+Vb/0CpXOwD/umn/ybX+haleec0l5bfVS1cqV3QmpNSpUoQpUqVwtQhZfaXZT3HZgRxaCgu6DaHLXQSoMb1O2QDgVmL2BqcjvNu1dqt3jyw7uCABO1dz3PEZbwJjFeja9QXv1JYChYDdk6jvAA20AOytvOy2x74qiidzANctZKjFn3Ua92XdDI9t1tsibVXc1xZIuEliyy3iNo9PRbnFaysWYKoJJ4ArRs9lKPzjFj9VTAHtbr7vjWbi1lrk6D5b1SJjNeQ0/Y91XtsbvhR2YruJmSSAPCoEQk4zLYH6VtT2c7XC5f9LdAZhgPaIAHHoWiPbcb217VbVscWk967vtaa4+ntn0rVs+xdp+KxUS7w/e/4+6neNXzwdmXykNcC79u+HZiCAJYMV5JL4EcJBxRDo7m6WubgWkqWKiCbrEAheAzpAP1AJjFeu1nyeVhNpip+qxlT7G5Hv8AjXmdWrW2KuCrDkH+vtq2FjjFwdD8v6WVAzkkNRobhJIcHdMgs4Bk3SOOg324A52EYoSaa5ulnxMemxLKGWJjAlbY4/4jTHFMvfoD3623YTQBo3CwLpGADBJnwIhOZ/5hx5r5UK/pnbdNyCxExMQA4wIH1h5+gMnoZ79Ae/RuwhE1JYliGiVhckbT4pPHUEZ5EUtctY9I8Y8Rxi55RiXHThRXHv0B79MsBQjrcIJlpE48x08vKPPM1R79KvfoD36sCEL9H/Jw/wC56b/Itf6FqVz5MH/cdL/kWf8AtrUrzjmksL5vb83+C1O4t+b/AAWh/OB51m9odvqjbQM+Z4FJzmtE4yoBfotb5vb83+C135vb83+C1n9n9pFx4h8KaOpFS2oxwnGVRFQcEQ6W39Z/gtVOht/Wf4LQ21gGMT7a6NV6qrG3xlEVFD2bb+tc+C1Q9kWvr3PgtB1vawtqWImIxOYJiaYa+Rzj24PnU7weJyIfyRdNp0tghJk8sYmPIRwPvq9KnV+sfZVG1wH6Q+IptrNbkCkaTjmU7UrKvduW19J4/wClz/8ArSbfLDS9b0e1Ln/8VpvXeEqd0NV6Glu0uzLeoQLckFfRdQCw8xnlT5Ujb7ZtMoZXDA8ET+FdXtZOhP21i+uDmPurbSi4KWPyJs/8a7+4n41Q/IWz/wAe7+4n402e1l8/vqj9sAdaj6g6nqPwtMB1Sp+QVj/j3f3E/GqN/s+0/wCsXv3E/Gmj22Ko3bFG/dqev8Iw80qf9nWn/WL37ifjVD/s20/6xe/dt/jTh7V9Z+yhHtQdS3xpb92p+eieHmlT/sz036ze/dt/jQm/2ZaT9avfu2/xpx+0V9fxrg1g5z99G/f4ijDzX0zsbTC3prKKZCWragnkgKACY64qV3sl509o/wDLT/SK7W8rNfM/7b5zxWR2hqC9zdBIMAgcx6xxR27OEgjH/uiWw6DERPrrhxrQtJXdFrNqjpEjAP8A6ppteZHjPumKCdcRwPaZq3z9vP7BTDuSeHmlnsM9yWLMOnI9xxTRcqDLHr6/hFXXW+Z+yu22Legrk+pRHximahU4Qkr+9ipCGVMgmDPUY4ine19bfa6SQMBcwB+iD/OmrXZ99uV2jzZgPsFFPZUZuXR6zEx/1EjpRjJsjDxWD39zmR7zx8KLprpA3XGtqJCySeYLCMHPh60/qb2mXhnY+o4+0Vg9s/KsWFKpKC4Dn023COuIwa0DXZkJtjFcrvbfalgsYuFvXtgV5XVX0YxE5xmP5UnqPlBvcG47MOD4VmPUSDQ27bQMptkrHmqEz6iBitpcRmVRNPIAL2fydKXENu2pDKN7bm3AglVwSARBPHrp9dHdnbAM8Ac/ZXmuy/lOXIth2MgyG4+tj4CtmzqWBlTB9VTu8QlRULQbLRXssjeGLKwUFRP6W4c+qCaXfs5vOtLS/KEnF5Af8W2fiOfh8K1Bp7LgGCs8FTg+z8Oaxc1zUgGleZXSnyJrp07eRz7T5V6Zuw1Po3G94BoDdkXk4IYfD7KiVeELzvdEYg/bUaw54De4Vr3NWVMMCKh7SJjaMc0sSeFqxhpH6IT7QTRe6u48J48jWwdaY5ilzqmOd0VOJVuwvpnYq/7tZnnurf8ApFSr9j509n/Lt/6RUrvGSwX5v/LXX/rl/wDiGp+Wuv8A1y//ABDWLUrv+npeAdAnJW1+Wuv/AFy//ENT8tdf+uX/AOIaxalH09LwDoESVtflrr/1y/8AxDU/LXX/AK5f/iGsWpR9PS8A6BElbX5a6/8AXL/8Q1Py11/65f8A4hrFphOzrpUMEbaZhiIUxk+I4xUupUG5taPQIkr1fYvyrF8C1rLnj/u77Z5z3d4/Vnh+kwccH7e+TIuFBd3oVkrtIhgYyDBDDAyK8cOzbsE7DAmeBwCTGc4BOPI1qdk9uazTqFUF7RG7u7id7bjGVU5X0l9Eg5Fc7qbQf0iPKfb8eyREr03dKBwAB6hHwpe8R5D4UsvyvtsPHoXBgGbV5lGeDtdHwfbVLnypsqJXQ3CRP528xAjBkJbTg+upGPwnq38qcKrofk4H1JuWwxcg4EBQIgscCB5kmK72v8php1NnSXTvP52+hI4z3dpudk5L/pQIxzl9q/KLVXlKEd3anNu3bNtJx6XVjkemTyKyDYb6rdf0T05+HWtWUsV6kRp+fx7pgQtT8r9d+uaj+M/41Pyv1365qP4z/jWX3DTG1p8tpn+sH4Vy5bKkgiCOa33VE2wjoFUlav5Ya79c1H8Z/wAa7+WOv/XNR/Ff8ax6lPcUvCOgRJWx+WOv/XNR/Ff8an5Za/8AXNR/Fb8ax6lG4peEdAiStn8s9f8Arl/+K341Py01/wCuX/4jVjVw0vp6XgHQIkr9T/J26X0enZiSzWbRJOSSUUkn1zUqvyX/APodL/8AHs/9ta5XEc1K/LlStP5inl9p/Gp8xTy+0/jXpymsypWn8xTy+0/jU+Yp5fafxolCzKlafzFPL7T+NT5inl9p/GiULMpv+1Lnd93I2wR6ImCAILRJgDE8Ux8xTy+0/jU+Yp5fafxqHNa79wlCWPaVzAkQAAMcAI1sD4O3vNTR9otbBCxBkkGckoySYPQMaZ+Yp5fafxqfMU8vtP41JpMIiE5XG+UF4xlcf4Rnnkf9R+NWHykvZ9GSdwO3g+flxjNc+Yp5fafxqfMU8vtP41H01HwDojEVVPlBeHBAwAMcATEfvEZnmrj5RXQIUIMAYB4HHJ9nwHOZ58xTy+0/jU+Yp5fafxoOzUT/AMQjEVB8pL+IYACIG0dOOeffWWBWp8xTy+0/jU+Yp5fafxrRlNlP9gAQTKzKlafzFPL7T+NT5inl9p/GtJSWZUrT+Yp5fafxqfMU8vtP40ShZlcNanzFPL7T+NQ6FPL7T+NEoX6R+S//ANDpf/j2f+2tcq/ybEaLTD/kWv8AQtSvMOa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hISEBUUEhIVFRUUFxcYGBgYFRkUGBgXHBgYFhcYGBcZHCYhHBojHBgXHy8gIycpLC4tFx8yNTAsNSYrLCkBCQoKDgwOGg8PGiokHyUqLCwpKywsLCwsLCwsLCwsLCwsLCwvLCwsLC0tLCwsLCwsLCwsLCksLi4pLCwsLCwsLP/AABEIARsAsgMBIgACEQEDEQH/xAAcAAACAwEBAQEAAAAAAAAAAAADBAACBQEGBwj/xABJEAACAQMDAQQFBwkFCAEFAAABAhEAAyEEEjFBBRMiUTJhcYGRBhQjUqGx0RYzQlRykpPB8BVDYnOyByRTY4Kz4fF0NKKjwtL/xAAaAQADAQEBAQAAAAAAAAAAAAAAAQIDBAUG/8QANhEAAQMCAwUHAwMDBQAAAAAAAQACEQMhEjFRBBNBYZEFIlJxgbHwFKHRIzLhFYLxFjNCYsH/2gAMAwEAAhEDEQA/APnipRVSrrboqpXqJoapRVSrqlFVKSENUoqpV1SiqlCENUoq26IqURUpIQ1SiqlEVKIqUIQ1SiqlXVKIqUIVFSiKlEW3RVSkhDVKKqVdbdGW3QhCW3Rlt0RbdGW3SQhrboq26ItuiKlCFRbdEVKIqURUpIXvezV+ht5PoJ/pFSrdnD6G3+wv+kVK4TmiV+ZlSirboi26a0Wha7cS2sBrjqik8AswUEwDiTXokoW/pPkRbZtMja1Uu6q1buonze40B1LAFw239FhmOPXSXZ3yb3Jcu3by2bNq4bRco1wvcz4bdtckxk5xPqMervDTr2lp7nzzTi3pVt2dpZ9/0auhEbNs7mP6XSs29bt91f0V66lq5a1b3Udt3dPuBVlZgsqRMyR5DzrlD3aoWbd+S+bBtXlu2dRdW0t0IybXLBSty2xlSAd0TkA8Ylq/8klBvLa1SXbunV2e33Ny0SLZi5tdiVYg+Xx603Z11mxb0thbq3Nust6m9cUN3awVQKpIBaF8RIHT4C7Y+Udy5c1C2u6W3de4pa3ZVHuWyxjdcjcdwyTiZqgXk2QlbfyfRbdt9RqVsG6odE7p7zd2fRd9hGxT05PwIFx8mXF9rBdO82B7IALJfBVmGy4MLIXEjJkdMt67utUtl/nFqzcSylq4l3eom3ID2yqkMDPo4IimT2lpm1SOWJtaPT20tAhke/ct7u74EqNxJMxG1ZwSKWJyFlafsJmFlu8QLds3L7MVaLVtDDFgCS3QQIyQKo3Z+2yL29djX3siVKE7V3hzLGJH6PSea9GflKl9LNrUOuy5Zdb7Km02rvebrbjaOAQPDkZk9ZS0PbbWtILVq4Bc+cuWhAwKC3G4d4hG0sMHmgOehZep0JtpaYkN31lboCgyNxI28mTjnHNPdrdgvptm90feDJThHWN9tsnIkeUwcYp/+2bVy/pbt593c6ZXuAIQWvIWK2wAoAYuVMDHhNcu9pWXsX0NtrbM51Kk3TeBvY3IPAu0upKjpzxFAe633QlR2Qi92LupS291EdU7q5dIVzCbmWACfLpHvoGt0pstdUkMbRcSAQDtzwZitT+1O7s2baMtw2yrPca2LgQbhFmzvWdigST7NscKr2u4uXNQ6ZDtdKmDkEECAabHOm6Fa52SyXLqPcUCyLZZwjH84FKKqAyWJJ6jCkmidldlXL6ttKKVVcN+ncKlhaUzzCkznBGKf7T7WS+11Sw2AI9h9hAF1bahlaFllcMyy07YMdIFp9ZbFqwFts7W2GoY96bIF48IR3bbtihVJ4g+s1OJ0c0JTRafvNx3hES2bhYozmJUQFUzPiot3Sle7YXFa27shcWrkoyoX2taPiyAIIPX2Sf+0rS3tQbYBW7ZJRXtMw33GVmtMpWCQwcxxBFWlm2hiNqE7VVFtos+kQqgZPmZ6+ZlgucbIQ9VpdioVurcNxEuKos3VlHMAliYXAY58qJ80YW0ukptcjwid6q+7unbPD7cYGWAzmhXLyOLCliFFjT2rjbW8EG53g45Cz7yvnT7au073Wa01tNQoQtvZtgUfQv3ItiIKqYk7Sx9dLE5CXVKIEqumfcgYiCRkQRnrz0mjRW6F7TQMO6t/sL9wrlX0H5q3+wv3CpXCc0l+dVSioCCCCQQQQQYIIyCCOCOZq6pWn8ntCLmqsowlS8sDxCguQfUdse+uraKwoUn1XZNBPQSqAkwsuJ5JzPJMnqTPJ55oxaSSSSxMkkksSepJySa9P2X2vd1ev07XCNqNcZFAjapRjk8k4TNNubtzVaAagAXw11nAiQgO62DtJH923XofXXgVe2atB4ZVpgHAXEB0kWeRwuO7c8CRmtBTBuCvIAiiAjzr0yvqbnaGnXUyCrsyDwQEO9plOfzQGc49dS7rG1VvRveiWv3TuAj6FPG32IBPqFJ3bj2FmJjSC2SWumJxkRa9mGdE92vOrETNFUiJkR/Qrd16rc7QkmFJtXCT0RLS3ST7kj30a+2zWaq9AJtKGSeO8uJaRCf/u+Jq/65ZvcuaYfE8S4NDctTn9kt37rADDqYzGcZ5iPOioQZyMc549vlW/p7xvarRXGjeyXSxAie73qpjpMn41Vy73tL86AFxVu3LogYRTvtBtpI5Q/b5msP9QFrgH0x+1xMOvLceQi47mfDEE91zWKt1PrD40ZLqfWXAnkcdTWr2bqbt/VWblwywVyABAUbGx58uBJ8hQL2gg29KDItlbZPG+46hr1yOgCEwOni9VdX9WqMrbmqwAhuN0GQB3p4Xyb15KcFpCXS4sE7hA5MjHtotm4rHDAn1GtC9qluapbyjcPmovoOdxAubP8AXPwqt7VtdNlrkT3JYwCB43wQCTGLfnUbJ2y/aK1Onu4xC98jDjERfLPmm6nAJlKm8qmCwB9vE8T5e+rnUIDBdQRyJE072bqWU2bQClbqq10ESWN1bjxP+EIB7IHSgdktfGlVrW6CzFyoRmhUW2MPzlCcSceusX9uvE9xokjCXOgEHGJJi37Oeae7VRqUEeNfFx4hkcCKK99FIDMoJ6EgerrVdOqdzqIafoCiZywW2bjN6/ziURry7dSCfE9q6q/s203Of3roX3V0Vu2RS3vdksc1ueZOfSD0SFOYUualFMM6qeYLAY86q/adlQSbqQM4IOPdXH3PZNpW2C/bd3IALEXSyoJPEIseeBxXNbrLraXuyywU1AbasSlsi2FAJMAkx1xQ7tPaCWllMYXPLQS7gJvEf9SUYBqmbV9WEqwb2EH7qJVb9lrdw7lbaxRVbBB22wIOZBkPyI9eauFr0Nh2xu10G1mxfODMHTzUOGEwvY6G2O6Tn0F6+oVKtofzSfsL9wrlM5qZK+DqlbPyWtTqYEbjavBZ+sVx9k1mqlFRYIIJBBkEEgg+YIyK222gdo2d9EGC4ESqaYMrV7C7Iv2r7oU23F0txkG9T4mi2mQYGQ3X4Vp6TSXF1GmRvFetaW+xltxlmC21LE5iSJmvPKz7t2+5uIgt3j7iPItukjAxNXTdu3BnDHlt7hjxgtMkYGCegr5/aextq2l7n1HtktiwOeEt1y7xWgqNFk52TZu2dSxvA95ZsXLh3P3hMJAkgn6xxPX10dV1OrW85AdktGyoUKgBulO82hm5CDknqAOtZ/dEkkliWBBO95YEAEEzJEAYOMCmLSETtZ1nna7pPSSFIzFbVuyKlSahwbyGgGDAAu4AaHLySDwLcE127oXtredhHeWLVlcg5K/TDHktqP8Aqpq9Ya5d1YQbmYaNwsgEhYLQSQOnnWebRb0i7RnxO75giYYkcEj31e1p4MguGiNwdw0cRu3Tt9UxXM3sOu1jTjbjHGDFjTLR5dy/mnvBPzmnLWkcXu7TNyxomTBj6ZoJgmI9MGasNG/eLaJm78yvrlp8TuuxS3WAGE+2lrengyNwOch2UmTJlgZMnOaINMOczMzubdMRO+d0xjnjFS7sCsT/ALgy0vigz/aSSYT3o0VLfeI98FTbdLDBfEpIN1kVD4SQCCD1PSmbdshhfdCyPatRDAFrtxFskTMghQxJ8mxxQ/mSmSQTPJLMS0RG4z4uBgzxRV0i45wZA3ttBzkLMDk9OtdNbsitXqGpUeJdAdAI7sNkDS4McipDwBC53ypcS8ilLVjS2rkTJ27bypaGTJJI/d5kiia12d3JHi7q2sD62xnIHvuVUaBOIMYEFmKwJgbSYgSYEY6UezpgsxOeSSWJgQMsSeAKrYex3bPtDaz3A4QWjWOF+Ju6fRDqkiENbLKRfj6NbKurSMnuO7RAJmZZukZHnU7MsPbTT3CYs2rV13bdAg72ys5/RMxGDmiLpFEcwDIG5toaZkJO0GcyBzVTokjaQSPql2KezYTtj1RXE/sGu5gYajdMj+0BwH93eJ0lVvQOCzuz9O222pB3DS3FI/5l22Lzr7gLS+6mn2i06m2e+TTXwX3Y3si3bqhZ+s4zHSKONIgGAcGcM+6du3Dbp9ERzxVG0aEZBjxfpNJJENLbpOMHPStH9hvebv4Tx/fJk+VzbmkKnJd2ui27gQtba3plDBlAAPhyCZ5ecDryKDt3JbH1rdv/APPfJP2Cm7WiURA4Mgbm2gjMhCdo8+KsOz0AIC/VHpNwplQDPhAJJG2Irqp9n12sYxzwcGLDAIzaQJ53MqDUGcLl/T3Az75+l1ClAW3eFC1zcBJgFVURjjijqDGfPp59ara0oXxDJiJZmYx5AsTAOOPIUS2JJnGcj7q6OzNjdslEscQSTJgQLAD2HVQ94cbL12i/Np+yv3CpU0f5tP2V+4VK6kl8VVKZ0WlD3bSESGuICPMbgWHwBqLbrQ7Et/7zaJ/RLMfdbf8AmRV9o1N1slV44Nd7FW0S4IRSze1Nu3bsrbUXSrRcZi6h/wBIY2iEY8nmua7QiysFfpS73IknZalls2ueWgH1QfUaZ7M7Ta9qbd2625kRnIC7Qqi3cMDzy0Tnii27/e3rF27CzZS7dPCg2Wff7t/divkzVqbNXYHEhrGSQHF0v75Ak5zHsMlvAIXNV2fas39Ondm4rJseHIBu95btBznoS+B/IVV9PY+c3GFgC3Ys6iRvaXZHUST0Eggc8mmLelUXdGq3O8BNxt8bdxF3vWJB48QI91C7N1TIl28pAbZbIJEgd9eYkx6hmuSmHuo4sbi4Ni7nC7qrmC3CwPC3onx+aIWlW01x3Nte7S1cbu1usy7l2AeLGSSemKJes2+8UhSts6Y6goXaF8L9ZmPR+BPWr6K8jd+7g3Q4RSPzZZnushg42gbF9y0zplVrt1rqhbY0+woDO21IAWYyTtf4x6zttRrU3VHsxBrWhphxIktbYSZJl0zCTYMJEdn+DTbp3XmDNJOU32gFInqGkj1kVS6ihL7iRsdVTLDb9NdLAZ/4YUeyK0LWqa7e0r3AAdhuEDhQwuuB7u7Ue6harXXL+nQXCCWuquBtw1kYiTw1yPcKmntO0l7HO4kF18pqvdA5QyPJMgfPJC7T06ANZRAtxFUl+9cOSFW40J1B9Emepqa60oN4ruCqts2vE2O8AdiDP6IR299P6vXs/eb4229QioY2xDMHE9fACZ8mNL6m5vsWU8rIn1lvoLZ9YI7w++nsj6pZRiRch/eJmAypN8rCI4SUnAX+cla4LaK6hCr2UtMX3sdx8BZSpMQQ0deTxAri6ZSiIqePu7Ja4brghmEtC5kwJ5HpCrds3VZdRst7dxIdyxJY28KFXgeJQOmJ601t+ku7ejhfctu2Pvmt+zKNWq+m2sXAEF8Fx4CmJsci4kgacEnkCY+Zq5Ga4rdYrjXTPT7fMVy9d8AbBkY8W0RiDJ/rymvssS5lLinJB9EHHOcR/XsrrECR9WBx6piaXZGJAUBVPiMzOCJ9fTypq7aAUzcJnyiCeBz99ZmoqItCm5v+Gfsrq7jA2mI84AM5HtiqNeSBuBkCOTPHWBz76698MIUlG3Y+jZpGY49nNGOyzTxsmOeIoajxbiYkgeQjMfjQtPcuXFw6dQQUZSMZ613Tah2gNBjyBGYGIM+c++si4oNl6zSfm0j6q/cKlc0H5q3OTsX1dB06VKSpfKlt0xpndHDoQGAIyu4QYnEjyFdW3RVt12VabKrCx4kHMJgxkqX2uXHZ2fxPba0TsEbCMgCcHkzPU0QG53fdb/o5mNonL94Rungn1cGrqlFVK5P6fsoAG7FoI5Rl0lViOqWSy4ZGV47vvNo2g/nCS05zyY4j10xoRcs/m3iVRTKBp2ggHkRzRVSr93TfsGzPa5rmAg587k+5J9UYilV0bSfH6Th28IywZm56CWOKM2lJJhoDd3uEAzscusHpk5o4WrKZqxs1ENwhoiQY5iIPpA6JYikRoGEfSGVti2IVfQCssZmTDHOKv8wPhh2hG3L4QYaUaSeolBjFMPcHBmqsxXIJI6/0RWR2LZwIwCP8/k9Uw4nI3VdWjXhF1yRkABQgG4FC3WSAxA6ZOKtdtMxYlyXLod20QNhVkG2ePV62z5Vuaies/jyOBXe/lxJwwnAMA+XHiOR8DUs2HZ6QDWMAEEDydn1SxEjNQ6bwEMzySzTt6lzcOPKTx5US3ZZQTvYszbiY2gbiScZgUb5woO0npyT7uK7qtcqpKwxx4ZAkcZJMAeZz7DWmBjSC0XAgeWimShaq2ybQp3EkEgxPBCj1Ank+SmrWtGJBKEmDMkeoYzilrNtO8djgEiSstkAcN0AwP3qYm1Ih7mAer4Ph9XPqoLpKbu6IVfCtwmY2rgzuIJgNuE+oRQLlhLikd4vQ4V+gGJ8sjFTRgF7uwsssDuYzuCqMgR0yD+yD1rR07AJnaxiSQ21jI5ggR7JqCVElZ9rspLieG6xgQ3qmWgY8yTHroh7AhY33D7AOQGXmPXP4xT13s3cihm4jEEgHHWc8c0F+zFUiRcmc7SxBEcxyDgYx15oxImLqW9i7sEGZBgzgRz0yD6uaHou00iSRDHBAZiDJMsFBiWnEyatcvJbJKEnwxkEbSRtBLEcnyMfZSC6nxrDWxaZ+SzKzsPGEtrAmAsliRj1mK5alQNJDfnHjnw8pXS1mICcvnIx/7C99pGm2hHBVSPgPOpU0LfRJHGxY+ArldYyWC+eqlEVKsEq4Su9NcVKIq11QPdRkIPFSShVFuulfKrM3lmrN/XWpxJJcs3P4fjVWacez+Xr5p4Rj+ulQgH14qcSFltcZsgTjHPu60bexRiQCAInr/XFVuadxuMmJmEG47f2SORPQ598UW7cPdqFbcu62sbSCASpEyZGPV1qajjEK6TBikJa74SYY+WFkryCBP3ffVrmp3WyodsCBtAOQVVSpmTkggdaJ2zCq7ldpDKceLGFnwgkZzQdNYvOo22lCBZDbxuO5mYASBJAOZ/w1hjIWpY0iZ+4V7vaA3AkSATu6YG76pMkkcYxGaGx2qTadlm5tMqD4jljluADVFbvTvQruH0YQryxaPYRKt4wThTHlWlo9H3eL2wkmYKgeLzHOIECMY60+FvVZPtc+nz5KS0XaCrtC3WIkQCgzhSRkzMkz65p3Q9oK0G2J3K7cMMbgvU4GIrq6e23hS1bkcnwjJzCx1FFGmRANtvxBYIAhsss/z9VQsSQUW5oQyAOqN4gczIbzB6GsztJDYUM6pdXcASywVTGJUczAEjPE9a1LwLIDNy3BLHOYAyczjM+6lbgVyQdRKwwhlXawwDBZSGAGKQk5BQXAZlVe1bADiwYBBBCOM9ODHuNW/tC6DJQxnJRgADHOJ+2i6HQrJZCTMSwKkGInoPID/pPnlu+HYqGKQJgG2Y2jic8gxxiqqNtHFaDylYfatp76bxkr4SiyGKwTO1snxEDA4nmKT02mtrYW7avK1y5ddlfaRtMLbdSSBsWbCxIEtjkidjtPSOSgTuQpb6UhSD3e1pjPMqB7CaT7J+T+xFuKtraw72HLKqs8sW7seEGCBPSPhxFsTqQuplQYBiyB0+y9xpPzafsr6+g69alc0Cjurf7C8EkcDg+VSu0ZLnXjFsGum1iCR0oq2cc1V3KZbK9T9X2+YrrlMCUHMxtgdOnrwOvsrlu8ByvE5nn1f+4quo1aAAyW3MJwfAP0YxzPv5rqXwywoLs0kgKRBiBk4HJPvqXLQNKN34VQzLA9gPrmVkR66Mxgej9o9vA9VZJYqZ2gSfrbVmMiHgHgnDA80K9eIbaRc3FcKWCgGD4pBkjnBNRfgjd3zHULcHeD9Bev6XmcdKHdtgqWMSMHJOOBhR6+grGsa1wpVkc3OhK3FVgJ4jGPOc1oLrlDl+8FsEBdrKF3ESWywkbdwPrqTMIFJx4T5LutUDhWwAZG98mMBRkn3R50PUiXIl0YruCEABm3bl8JyGmRkj0iPKm7fzaIW6AXMsQ+4sT9Y5kdI8hHFL6rsgTulHKgxkTBGcT9gNINDxAdB0PyyyL3UnCWGPv/AClrGo3S9lHAeA4ZTgrOPEOPET7T6qdtFntqXCqBctgsRtOyfGY8zkA/4jSNrtBjuEqFYgmZIkDbgzMkef34oDXSxJckzkn0jPt95GPM1x70BwM2POy7DSJaYFx18lqawh2L2UkWyw3KBAQ2yp8OSxlpgDMHGav2RpWNxkusvhA2lpdT5FSWGIjPEDgUSxeKLs2FTtdiWG04MwI5GefUaX0mlUlBBJZW2y3ossACSvMWiOsbSBzV1Qxzs5ukwvNMWi38/lat/SADKWz4iPC22evo8fonr0rM1CWlZdqNIE5ZhyY5Hljg+VDuWlbxsrYQXefr94QMJ7fwwSU30KG624NIUkidp5skiAMSSBA6A4ExU3bkeo/woNBxzHQpwou6Wt46D5yRmTMzAJwMdK0dE9nbkqJJMM6XAI8iT6pxHPnJpO1rFzuQkhd0TkkA4Eg5hCfPxcUQa1BhbJLQjZJhtzKACHGCQR/QqhUgSs/p33t7ImlY2r5skowaWU+iVMSF654Me/1U6vZ4kw9/HMXAR5n1/H8Ky+3LjE2r3dldsGSwM5DR4ZjG7+hRV0tu8B4QhfczHc0EBiIwRMgST+NdG0kik2rEzb168VwbM6ajqJ4XGeSzdaFfv4uM5s2z6UtDXEKrDkAAk9MmG8iK29Wm8d2sqEJA3LuWEWQ2eQCBz1K1mF3Nu2GtqneXGcgqZItYUOqzKl+7gz6O0GOltLp7twlgloBVKEbnWWYEGBEiJA5iZjzrkY5+Ik/D8K9Cu4YA3W/pl1sV7Xs/Nm2fNF/0ipXdGD3aTztWfbAny+6uV1LJeTsETEiSJgGccT6s4qquXjANsgEQpYt19kfGa7qUHPWCI/wnbumOnHNMW9RbAADKIAESMADp6q1c5IrN7UY7upEDB/A8CQD7qW0yt3gJQjeAouCJJkggyfUsH76d1qXGuE2+BJjkBwCFjyk0HVd5cChg4CkMpUEEiF9KDBEx/XGV5kFaBwPdIVdVoSv6MgRk+LoIBJHTFH0bb1beTKgQdxXE8ED1x8ap2frLrB5tHyIkRu4O2TPPQ+rzmq6nSlSsKyljGSpB+B84+PqrrD2vbgdnwK43sex+IeoT+ijqSABA3PzxJg8dKz9NpmCA2rly74YBMFSAzQJIORxOf5Vpaew6oAVTdEAiSJ5MwAZ548qU0t69bx3VtEYuSSzLtadxYgjhiW46/GuUkGSFu04VPmaOWBBJHINhJHryMg5z6qzrvY9trm22drqJBNsATIABC8ftASJ64Fal5lKr4mZcsfpYY8Rgcczz0jrVeze3CP7mN7wrKoMBj8JBETMYFc+8cHAGwXXTe4CWEzp8z8lg3LjISl0bGUcE+ln9CPSmelMdmXNO/ebyyOSVFxwzITHO0mABMZiY5MYc7URtgKW4YXGNtnBXcYd3BC8wVEsM9ATNU7WcC4Lq23ViswQFyR4sZgEYjyU+/NjRiMfcyFtWqgsBwn0+e6pqNFqLFtGDEkHa4VluKqltq3Nl1iVQ8HxDk+ynuxNQwK276lbhUMogS88lWI5XcQViQD5UjYLhVFi8yPeEbMOoUyZgDcqKrExxJgCrdldko6Iu53Jl0t3rjK1vcDctpaYkMuA0EruG1uRitB3s/nzRPH3e/caxe3HmJ5nkVrXkG3EnxBQRZUqVEyBAJIwRil7mpttdH0iNuVuVtsWI2GAIyY2+eNvEUsnz6w9pdrNp23MELI14+HxItwRuYAblBgsFI6VmjtSwtpJtrddSwYWWKNs8W1u7YgqdsArOJME1e7GQWL6dUQW3Go+W/IstS41lVJD2j4II2qWk+6D4iOvsNA0/bF+6SAiNLW93h3TBWDCgmFO854j4juMoUL3DIBbBN1ArKFyoH0rqchIkA4Ig+SOj19y057vwKYi4bIAZQzQUBYbgY3STHiHlmYBsl+o661O1dfeFp1OlMP6JWYV5nqOD4o9Z8uA/J97vdvA2ko/m4Ryp8RG7IGSRA8qj9pKsXbt43WBWN6IACCCyoFYqCRzGSFOehjMwvK1kd784bAyiqSrTuEiR08gYnoaRFRzd3Fpn50CzFFrP1L6Ze3oSmX1ahrW5yRbtbULMpLOrKbneAHlltzkZIbrFbd/VILS7GRiNsSQ3UGTHEk8/4q85rUuXWRlS5AG0xL+QYjaAIO3knJJ9hNfGrPpNdjavooLQmBIkpPPs4oDDFz89EODXuBFhHP8AnXqve6AzatniUUwOBgVKnZY+gtf5acmT6I5PU+upW6yK8uLTKfD4hB8JMCMHFVbVMB47YEkgZB48/fRLCuD9IysoXGIMyZPwH3129b2pJkjcDHPrIz/WaTzAMJCJCWtatFDEnb4SOviifF/L40e7rLWFLgSCMyOqD+dKWez0dHcqwaHHJjrgCen86Zu6W0GDbSTBgwPNeh9cdKstDTA4KWHE3GUvf1KI7FG/QtsCAMkMFZc5nYwPnih3tWbi+FGYFmg7QSF4APi58+hmmvmltPEvKFWMyGJiOucKRH/iqNYZJNolg7MxUgBTno4AKTx1HHFYhxa5bFuMRx18kt8yVUhQyMNoAll3ZjCyYJz745g1bW6YKrDvYMR+myBo8g+eRgiM1LLpdGVtGON6smREg5wQSQfYfXBLIuWMMEZGOQuWYejG1jOPVzNaANrZG49JWNQuom4txS1pYnawJCksS7nwjnDLj4/fTuk7bunaqpZCmV3Ak93PPTGM9fXQLvaJtkadFtm3sHdkXD4VUwVdcHGNsHMESIq9hLlyyCLi27gx9My3AEA9HurN0Kk4J8THGSa5nMExP3XQO63ESOQSY1Vl71jeGXumusiku3iWBcYg7ioBZIUwZMjESyz3bgIncHbxhFLShkKslV8MTMR7c0G5rLbahXvWtpffbtvZwdyYVu8XhmAMIx4TrBA5qr0O3e6vUKPDCrbS2zRwCTI/dXrxmodAdfgtj+oMQI9c/k34ahYugW3be5ZYPuBkYY70AJg8+NAw5wBn2tXNVb79HKFmtFNgDG3tA3l2WcE+JSFODGDmmdTo7b2e7Ooe26k3FLodxvEtwQJKk4JMY6ClbGoTUrbAd1ZCA5W33jorEgKSIAO4ek3Mkx1PRMtkCL8U3wTIPI+f8/bJM9rfKBmtR9I1t2JKtbXwIpX0ADO5WYKIjCsZkUro2tam8LN9nNn0VYqu7eWjwkAlBu4YE7pyAK9RoOzbQYqLJXkglSm6AADMzMADn9Ggi2tu6VKM2048O4qAQQeoMkkifM9IqsJLpPDT4FgKuCC0mfZYek+T2n7w2brBXXiGPd3lEkOBugN5r0jHNa9r5MpkjunZpJm1aZmJ5JLe81m9p9nPcuZDBB6IFshlacmZjMHpiAM1fQ6m4jgO8bf7wpHIiGIGCCDnzmtYIMrV1WpUOIOM6T7fj4HLnYaJt7xLRUEkqbVscCRB4BxAIOCOlH1V9e+DbrxbC924DIBgSCq7j+9XHJa4m+8HWWxx0jny/wDHvPeFpmgECMkg/AeVEEkx8sFiXTBKSt22RCgkHczbxa3GGMgAPgRjMdOOaMtsFldbbttn0twHrhJiYJzFFgD9KfXvIPnxxXGYdJOPrn8aprTqpK9Xo8206eFceWBipVtF+aT9lfuFSsypXlrloMoDE+4lcHHHvINU1t1VSFBkRnIiCPi1N5AGPM9J45585pLVWx3OJGF6kSWPSTE+v/zWbxISBiCgaS63iL94u/LKLTtE856dRP8A4p62y3XKkSAowVZczM568ezFV0rXSPQU9JW4VEjBhYxmenuomme5uYsoGMZ3Tn1ARwPtoJLiswABAQX0lnKwm4zAyD6uvlSa9khWYIqkgAgb45kggExOOoIrV14CoSSimNqsRJmMQfPHurP0uoCyPnKf9SAg+Zndny/91JMgx6K8cHJHGiSJ+lRiPGyA+IjkssMG9pE1ka20+9LdtzcIBMOqqVBEkbgFKiRMHojeQrWe7K/nrU7SpBULLHE+kCMnNLW9N3odiQWe6AOoK21ZRMjIJ39Ig8VLQ0OBaIW+8cWOm453zt7SR5IGk7LIG42HliI/NgkLAUlW4wCY9Z60PXW7dzvLHd3U8EuVt2vCCdsBwuGYF8jIA6TRHQOWC/OLShgoZWljEbmgzEkkbusSOAaa0d9FEAXCDxvFxuJ6nPlPnWrRN3LCdUTU2rG0C0rWQqgeFYkBgeShHAInyb1UJgbhYWyRChCfQubTkQwAMkHkMY86Zs6gsTEkCRBkD1c+ql309u6DIYGOeOZ4PnzVvZOVlQfFoU+bXFVVW7dthTPhi4WyTDPcZm94zSenUBrgdSBdbeuYBiJVuuAMZwPWKKmmX0BkqAdxAO6SRmI49nWrajRnaYIkEMIHUT6/In40hTMFs5rWm8A3CtqSMEADn+8ZuMzI9WJ5NCa7uMk5AAI7x8564oqAP4mzIHSiGPLMVq1mqyNiuNrA5JZobpBIEeWP/dCQ+IknB6MSZ4zBGP8AzXYOM8V2fZWgZqnMIY0+wkqVjkAKD7qKjY6fu1wVK0hEzmr7/Z8KpNcmqm5TQvcaD81b/YX7hUqmgQd1b/YX7hUriOaFgjcEbcQTHTHTA+740HWQLeVMBhnGIG2T8KItsnG47YEgrBPkJ91EvqCsHiR98fzrJ2YUFUsEKh3EZyAZESMDPWauts7sSAFETnqfPIpNLMo1tpIGPjPl0iqHQ2g55HhUDxsOrHz9lXCkCAE5evFcEAiTMjEGTnn7vvpP+1UwWSOSDAI4kZ84rjaZJ8JYnn0zAOIJ+H2VZWhRLsrLIBE8RPrxiM+VAYJunhMJftG4pjbBbaBBXcMgkE+6W9i+4sWLSpEbRtUDBzEASZ6wI99LaHSAbmk5wD5jr1gjp7jQ7lsE7SDknImeOTn2fZ5U20yFs7INHqm7DLlisbojJYYAB+MA11L8ejwZMe/7KXFlAAqiAuBmKreDBW7sw8HaWyA0YJ9UxW4Za6zi8plT5+2OBXGb1fDgj115S38n9SGRu9HhZnje0SShiBbAIi2Bjb6bYMkG6/Jy6vo3JwAZuXBuEadWBOY3C3ekgc3B5UQdE4XoLtoHjB9lde6FA3MFkxkhQSegnr6q80vyd1QZWGojaFwGcrKkleeVG+6IPIFufRrtr5N3tyMXHhYH85cbYQbO4qSPGXFppmBN1uaoTomvSriuzXn7HY2pCpuuiUNlsO5DG33cgmBhj3xIjMoOlVsdjarbbFy/6EAwcsu6yXDNsEmEuQYBHeRJgk1J0QvRVK8x/ZWrNsK94SJ9FiCdzWmcb9nB23QJUwHAzzVu09HdKWbSFyoG1ybkESUG8sCCxVe8gRyQYwKeI6IXoy1Ua9Xk9R2bqDPiB3k7j3jgcXoY4mZup4FxFkCeKsOzLm/x3JUt4vG8ugbcsjgEBUWBzLmcxRJ0QvSPfoD36x9DbdCS7A4gAMSPTuOTkCPSURmAsUd79WLoX1Tst/oLX+WnX/CKlV7HP+72cf3af6RUrgOaSwhdB4InrEH+s/zrguT14PxpcEdBBPurhuYNaYLQlwQ3QFy3iM55jPH86GbS7ju3TgYJ+E9aKGzVd9aYE11bcHDMB5TP9c0C7bJPM5+FFL1WarAmLXU71vP7K4kjrXYqRVhoQs7tjtkacA7dzMHIXcEkKATkjkkqAIyWHAkhO58qlBb6PgmCbgAIBvAljHg/MOesiOOK1tVoEuFS67thkSWgGQQSAYOQOQarc7PslhutoSCXAKjkjaXI6mDEmeaRDuCFmW/lUp/u2jbIEguWDIhTYBg7nIGc7G4AmhaT5XBkUm0+5ugBHPc93ODtDd/bgkx7Jitw6dASdiyck7RJMQCTGTBPPnVSiDhV/dHSI+ED4Dyoh2qFkn5XWioKqzEz4QCD6VtLfIyH722QROG6xTd3tjbbtO1sjvGRSpMFNzBQTiOSOdvPnirNYtxtFtIPI2LB4nER0HwFDuKpjwqdvo+EeH9nGMeVEO1QkG+WKFNy22mFIUypO4K2PD0D2smAe8GaoPlWsPuUja1yOkoouurieQRbA9rcARLjquPCuMjwjBgCRjmAB7hQLgU8qpjjwjyjy8qMLtUK3afbPdIGKyTuMbgsbUZ2zB+rHtIpG98owO8IQkWwDMkT4mUj0eQUbOR4eRRbqISCVBKyRImCTLEeskTPNBcL9VeZ9Ec5zxzk59dOHIQNT8pgu/wE7W2jPpfnc+j17oxEjIyMxzV9ubWK7T4Wg8nw7Sd3GADtBORnE1cso4UDrwB76CXA4AHsA56/y+FGF2qEW12kHJA6dZH1nUfHYT7xUe/ShugcAD2CKE9+rAPFC+49hgfNbH+Vb/0CpXOwD/umn/ybX+haleec0l5bfVS1cqV3QmpNSpUoQpUqVwtQhZfaXZT3HZgRxaCgu6DaHLXQSoMb1O2QDgVmL2BqcjvNu1dqt3jyw7uCABO1dz3PEZbwJjFeja9QXv1JYChYDdk6jvAA20AOytvOy2x74qiidzANctZKjFn3Ua92XdDI9t1tsibVXc1xZIuEliyy3iNo9PRbnFaysWYKoJJ4ArRs9lKPzjFj9VTAHtbr7vjWbi1lrk6D5b1SJjNeQ0/Y91XtsbvhR2YruJmSSAPCoEQk4zLYH6VtT2c7XC5f9LdAZhgPaIAHHoWiPbcb217VbVscWk967vtaa4+ntn0rVs+xdp+KxUS7w/e/4+6neNXzwdmXykNcC79u+HZiCAJYMV5JL4EcJBxRDo7m6WubgWkqWKiCbrEAheAzpAP1AJjFeu1nyeVhNpip+qxlT7G5Hv8AjXmdWrW2KuCrDkH+vtq2FjjFwdD8v6WVAzkkNRobhJIcHdMgs4Bk3SOOg324A52EYoSaa5ulnxMemxLKGWJjAlbY4/4jTHFMvfoD3623YTQBo3CwLpGADBJnwIhOZ/5hx5r5UK/pnbdNyCxExMQA4wIH1h5+gMnoZ79Ae/RuwhE1JYliGiVhckbT4pPHUEZ5EUtctY9I8Y8Rxi55RiXHThRXHv0B79MsBQjrcIJlpE48x08vKPPM1R79KvfoD36sCEL9H/Jw/wC56b/Itf6FqVz5MH/cdL/kWf8AtrUrzjmksL5vb83+C1O4t+b/AAWh/OB51m9odvqjbQM+Z4FJzmtE4yoBfotb5vb83+C135vb83+C1n9n9pFx4h8KaOpFS2oxwnGVRFQcEQ6W39Z/gtVOht/Wf4LQ21gGMT7a6NV6qrG3xlEVFD2bb+tc+C1Q9kWvr3PgtB1vawtqWImIxOYJiaYa+Rzj24PnU7weJyIfyRdNp0tghJk8sYmPIRwPvq9KnV+sfZVG1wH6Q+IptrNbkCkaTjmU7UrKvduW19J4/wClz/8ArSbfLDS9b0e1Ln/8VpvXeEqd0NV6Glu0uzLeoQLckFfRdQCw8xnlT5Ujb7ZtMoZXDA8ET+FdXtZOhP21i+uDmPurbSi4KWPyJs/8a7+4n41Q/IWz/wAe7+4n402e1l8/vqj9sAdaj6g6nqPwtMB1Sp+QVj/j3f3E/GqN/s+0/wCsXv3E/Gmj22Ko3bFG/dqev8Iw80qf9nWn/WL37ifjVD/s20/6xe/dt/jTh7V9Z+yhHtQdS3xpb92p+eieHmlT/sz036ze/dt/jQm/2ZaT9avfu2/xpx+0V9fxrg1g5z99G/f4ijDzX0zsbTC3prKKZCWragnkgKACY64qV3sl509o/wDLT/SK7W8rNfM/7b5zxWR2hqC9zdBIMAgcx6xxR27OEgjH/uiWw6DERPrrhxrQtJXdFrNqjpEjAP8A6ppteZHjPumKCdcRwPaZq3z9vP7BTDuSeHmlnsM9yWLMOnI9xxTRcqDLHr6/hFXXW+Z+yu22Legrk+pRHximahU4Qkr+9ipCGVMgmDPUY4ine19bfa6SQMBcwB+iD/OmrXZ99uV2jzZgPsFFPZUZuXR6zEx/1EjpRjJsjDxWD39zmR7zx8KLprpA3XGtqJCySeYLCMHPh60/qb2mXhnY+o4+0Vg9s/KsWFKpKC4Dn023COuIwa0DXZkJtjFcrvbfalgsYuFvXtgV5XVX0YxE5xmP5UnqPlBvcG47MOD4VmPUSDQ27bQMptkrHmqEz6iBitpcRmVRNPIAL2fydKXENu2pDKN7bm3AglVwSARBPHrp9dHdnbAM8Ac/ZXmuy/lOXIth2MgyG4+tj4CtmzqWBlTB9VTu8QlRULQbLRXssjeGLKwUFRP6W4c+qCaXfs5vOtLS/KEnF5Af8W2fiOfh8K1Bp7LgGCs8FTg+z8Oaxc1zUgGleZXSnyJrp07eRz7T5V6Zuw1Po3G94BoDdkXk4IYfD7KiVeELzvdEYg/bUaw54De4Vr3NWVMMCKh7SJjaMc0sSeFqxhpH6IT7QTRe6u48J48jWwdaY5ilzqmOd0VOJVuwvpnYq/7tZnnurf8ApFSr9j509n/Lt/6RUrvGSwX5v/LXX/rl/wDiGp+Wuv8A1y//ABDWLUrv+npeAdAnJW1+Wuv/AFy//ENT8tdf+uX/AOIaxalH09LwDoESVtflrr/1y/8AxDU/LXX/AK5f/iGsWpR9PS8A6BElbX5a6/8AXL/8Q1Py11/65f8A4hrFphOzrpUMEbaZhiIUxk+I4xUupUG5taPQIkr1fYvyrF8C1rLnj/u77Z5z3d4/Vnh+kwccH7e+TIuFBd3oVkrtIhgYyDBDDAyK8cOzbsE7DAmeBwCTGc4BOPI1qdk9uazTqFUF7RG7u7id7bjGVU5X0l9Eg5Fc7qbQf0iPKfb8eyREr03dKBwAB6hHwpe8R5D4UsvyvtsPHoXBgGbV5lGeDtdHwfbVLnypsqJXQ3CRP528xAjBkJbTg+upGPwnq38qcKrofk4H1JuWwxcg4EBQIgscCB5kmK72v8php1NnSXTvP52+hI4z3dpudk5L/pQIxzl9q/KLVXlKEd3anNu3bNtJx6XVjkemTyKyDYb6rdf0T05+HWtWUsV6kRp+fx7pgQtT8r9d+uaj+M/41Pyv1365qP4z/jWX3DTG1p8tpn+sH4Vy5bKkgiCOa33VE2wjoFUlav5Ya79c1H8Z/wAa7+WOv/XNR/Ff8ax6lPcUvCOgRJWx+WOv/XNR/Ff8an5Za/8AXNR/Fb8ax6lG4peEdAiStn8s9f8Arl/+K341Py01/wCuX/4jVjVw0vp6XgHQIkr9T/J26X0enZiSzWbRJOSSUUkn1zUqvyX/APodL/8AHs/9ta5XEc1K/LlStP5inl9p/Gp8xTy+0/jXpymsypWn8xTy+0/jU+Yp5fafxolCzKlafzFPL7T+NT5inl9p/GiULMpv+1Lnd93I2wR6ImCAILRJgDE8Ux8xTy+0/jU+Yp5fafxqHNa79wlCWPaVzAkQAAMcAI1sD4O3vNTR9otbBCxBkkGckoySYPQMaZ+Yp5fafxqfMU8vtP41JpMIiE5XG+UF4xlcf4Rnnkf9R+NWHykvZ9GSdwO3g+flxjNc+Yp5fafxqfMU8vtP41H01HwDojEVVPlBeHBAwAMcATEfvEZnmrj5RXQIUIMAYB4HHJ9nwHOZ58xTy+0/jU+Yp5fafxoOzUT/AMQjEVB8pL+IYACIG0dOOeffWWBWp8xTy+0/jU+Yp5fafxrRlNlP9gAQTKzKlafzFPL7T+NT5inl9p/GtJSWZUrT+Yp5fafxqfMU8vtP40ShZlcNanzFPL7T+NQ6FPL7T+NEoX6R+S//ANDpf/j2f+2tcq/ybEaLTD/kWv8AQtSvMOaS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2204" y="1275606"/>
            <a:ext cx="8634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FF0000"/>
                </a:solidFill>
              </a:rPr>
              <a:t>Для создания полноценной и эффективной нужно работать со всеми группами специалистов и представителей общественности, вовлечённых в систему ОКО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42678"/>
            <a:ext cx="8712968" cy="87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Типология кадров РСОКО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9550" y="152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1950" y="304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14350" y="4572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66750" y="6096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9150" y="7620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971550" y="914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147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23950" y="1066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94178"/>
              </p:ext>
            </p:extLst>
          </p:nvPr>
        </p:nvGraphicFramePr>
        <p:xfrm>
          <a:off x="124262" y="1203598"/>
          <a:ext cx="8907338" cy="358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602"/>
                <a:gridCol w="2232248"/>
                <a:gridCol w="2304256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ЗАКАЗЧИКИ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ОРГАНИЗАТОРЫ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АНАЛИТИКИ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ПОЛЬЗОВАТЕЛИ</a:t>
                      </a:r>
                      <a:endParaRPr lang="ru-RU" sz="1400" b="1" dirty="0"/>
                    </a:p>
                  </a:txBody>
                  <a:tcPr/>
                </a:tc>
              </a:tr>
              <a:tr h="28275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ГУ образования и МП </a:t>
                      </a:r>
                      <a:r>
                        <a:rPr lang="ru-RU" sz="1200" b="1" dirty="0" err="1" smtClean="0"/>
                        <a:t>Алт</a:t>
                      </a:r>
                      <a:r>
                        <a:rPr lang="ru-RU" sz="1200" b="1" dirty="0" smtClean="0"/>
                        <a:t>. края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РЦОКО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РЦОКО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ГУ ОМП</a:t>
                      </a:r>
                      <a:r>
                        <a:rPr lang="ru-RU" sz="1200" b="1" baseline="0" dirty="0" smtClean="0"/>
                        <a:t> АК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МОУО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МОУО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РИРО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МОУО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Школа ?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Школа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Муниципальные метод. службы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РИРО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…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…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…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Муниципальные метод. службы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Администрация школы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Учителя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Родители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Ученики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СМИ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Политики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9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123478"/>
            <a:ext cx="849617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Чему учить? </a:t>
            </a:r>
          </a:p>
          <a:p>
            <a:pPr lvl="0">
              <a:defRPr/>
            </a:pPr>
            <a:r>
              <a:rPr kumimoji="0" lang="ru-RU" sz="32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Несколько примеров.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9550" y="152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1950" y="304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14350" y="4572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66750" y="6096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9150" y="7620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971550" y="914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23950" y="1066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 descr="data:image/jpeg;base64,/9j/4AAQSkZJRgABAQAAAQABAAD/2wCEAAkGBhISEBUUEhIVFRUUFxcYGBgYFRkUGBgXHBgYFhcYGBcZHCYhHBojHBgXHy8gIycpLC4tFx8yNTAsNSYrLCkBCQoKDgwOGg8PGiokHyUqLCwpKywsLCwsLCwsLCwsLCwsLCwvLCwsLC0tLCwsLCwsLCwsLCksLi4pLCwsLCwsLP/AABEIARsAsgMBIgACEQEDEQH/xAAcAAACAwEBAQEAAAAAAAAAAAADBAACBQEGBwj/xABJEAACAQMDAQQFBwkFCAEFAAABAhEAAyEEEjFBBRMiUTJhcYGRBhQjUqGx0RYzQlRykpPB8BVDYnOyByRTY4Kz4fF0NKKjwtL/xAAaAQADAQEBAQAAAAAAAAAAAAAAAQIDBAUG/8QANhEAAQMCAwUHAwMDBQAAAAAAAQACEQMhEjFRBBNBYZEFIlJxgbHwFKHRIzLhFYLxFjNCYsH/2gAMAwEAAhEDEQA/APnipRVSrrboqpXqJoapRVSrqlFVKSENUoqpV1SiqlCENUoq26IqURUpIQ1SiqlEVKIqUIQ1SiqlXVKIqUIVFSiKlEW3RVSkhDVKKqVdbdGW3QhCW3Rlt0RbdGW3SQhrboq26ItuiKlCFRbdEVKIqURUpIXvezV+ht5PoJ/pFSrdnD6G3+wv+kVK4TmiV+ZlSirboi26a0Wha7cS2sBrjqik8AswUEwDiTXokoW/pPkRbZtMja1Uu6q1buonze40B1LAFw239FhmOPXSXZ3yb3Jcu3by2bNq4bRco1wvcz4bdtckxk5xPqMervDTr2lp7nzzTi3pVt2dpZ9/0auhEbNs7mP6XSs29bt91f0V66lq5a1b3Udt3dPuBVlZgsqRMyR5DzrlD3aoWbd+S+bBtXlu2dRdW0t0IybXLBSty2xlSAd0TkA8Ylq/8klBvLa1SXbunV2e33Ny0SLZi5tdiVYg+Xx603Z11mxb0thbq3Nust6m9cUN3awVQKpIBaF8RIHT4C7Y+Udy5c1C2u6W3de4pa3ZVHuWyxjdcjcdwyTiZqgXk2QlbfyfRbdt9RqVsG6odE7p7zd2fRd9hGxT05PwIFx8mXF9rBdO82B7IALJfBVmGy4MLIXEjJkdMt67utUtl/nFqzcSylq4l3eom3ID2yqkMDPo4IimT2lpm1SOWJtaPT20tAhke/ct7u74EqNxJMxG1ZwSKWJyFlafsJmFlu8QLds3L7MVaLVtDDFgCS3QQIyQKo3Z+2yL29djX3siVKE7V3hzLGJH6PSea9GflKl9LNrUOuy5Zdb7Km02rvebrbjaOAQPDkZk9ZS0PbbWtILVq4Bc+cuWhAwKC3G4d4hG0sMHmgOehZep0JtpaYkN31lboCgyNxI28mTjnHNPdrdgvptm90feDJThHWN9tsnIkeUwcYp/+2bVy/pbt593c6ZXuAIQWvIWK2wAoAYuVMDHhNcu9pWXsX0NtrbM51Kk3TeBvY3IPAu0upKjpzxFAe633QlR2Qi92LupS291EdU7q5dIVzCbmWACfLpHvoGt0pstdUkMbRcSAQDtzwZitT+1O7s2baMtw2yrPca2LgQbhFmzvWdigST7NscKr2u4uXNQ6ZDtdKmDkEECAabHOm6Fa52SyXLqPcUCyLZZwjH84FKKqAyWJJ6jCkmidldlXL6ttKKVVcN+ncKlhaUzzCkznBGKf7T7WS+11Sw2AI9h9hAF1bahlaFllcMyy07YMdIFp9ZbFqwFts7W2GoY96bIF48IR3bbtihVJ4g+s1OJ0c0JTRafvNx3hES2bhYozmJUQFUzPiot3Sle7YXFa27shcWrkoyoX2taPiyAIIPX2Sf+0rS3tQbYBW7ZJRXtMw33GVmtMpWCQwcxxBFWlm2hiNqE7VVFtos+kQqgZPmZ6+ZlgucbIQ9VpdioVurcNxEuKos3VlHMAliYXAY58qJ80YW0ukptcjwid6q+7unbPD7cYGWAzmhXLyOLCliFFjT2rjbW8EG53g45Cz7yvnT7au073Wa01tNQoQtvZtgUfQv3ItiIKqYk7Sx9dLE5CXVKIEqumfcgYiCRkQRnrz0mjRW6F7TQMO6t/sL9wrlX0H5q3+wv3CpXCc0l+dVSioCCCCQQQQQYIIyCCOCOZq6pWn8ntCLmqsowlS8sDxCguQfUdse+uraKwoUn1XZNBPQSqAkwsuJ5JzPJMnqTPJ55oxaSSSSxMkkksSepJySa9P2X2vd1ev07XCNqNcZFAjapRjk8k4TNNubtzVaAagAXw11nAiQgO62DtJH923XofXXgVe2atB4ZVpgHAXEB0kWeRwuO7c8CRmtBTBuCvIAiiAjzr0yvqbnaGnXUyCrsyDwQEO9plOfzQGc49dS7rG1VvRveiWv3TuAj6FPG32IBPqFJ3bj2FmJjSC2SWumJxkRa9mGdE92vOrETNFUiJkR/Qrd16rc7QkmFJtXCT0RLS3ST7kj30a+2zWaq9AJtKGSeO8uJaRCf/u+Jq/65ZvcuaYfE8S4NDctTn9kt37rADDqYzGcZ5iPOioQZyMc549vlW/p7xvarRXGjeyXSxAie73qpjpMn41Vy73tL86AFxVu3LogYRTvtBtpI5Q/b5msP9QFrgH0x+1xMOvLceQi47mfDEE91zWKt1PrD40ZLqfWXAnkcdTWr2bqbt/VWblwywVyABAUbGx58uBJ8hQL2gg29KDItlbZPG+46hr1yOgCEwOni9VdX9WqMrbmqwAhuN0GQB3p4Xyb15KcFpCXS4sE7hA5MjHtotm4rHDAn1GtC9qluapbyjcPmovoOdxAubP8AXPwqt7VtdNlrkT3JYwCB43wQCTGLfnUbJ2y/aK1Onu4xC98jDjERfLPmm6nAJlKm8qmCwB9vE8T5e+rnUIDBdQRyJE072bqWU2bQClbqq10ESWN1bjxP+EIB7IHSgdktfGlVrW6CzFyoRmhUW2MPzlCcSceusX9uvE9xokjCXOgEHGJJi37Oeae7VRqUEeNfFx4hkcCKK99FIDMoJ6EgerrVdOqdzqIafoCiZywW2bjN6/ziURry7dSCfE9q6q/s203Of3roX3V0Vu2RS3vdksc1ueZOfSD0SFOYUualFMM6qeYLAY86q/adlQSbqQM4IOPdXH3PZNpW2C/bd3IALEXSyoJPEIseeBxXNbrLraXuyywU1AbasSlsi2FAJMAkx1xQ7tPaCWllMYXPLQS7gJvEf9SUYBqmbV9WEqwb2EH7qJVb9lrdw7lbaxRVbBB22wIOZBkPyI9eauFr0Nh2xu10G1mxfODMHTzUOGEwvY6G2O6Tn0F6+oVKtofzSfsL9wrlM5qZK+DqlbPyWtTqYEbjavBZ+sVx9k1mqlFRYIIJBBkEEgg+YIyK222gdo2d9EGC4ESqaYMrV7C7Iv2r7oU23F0txkG9T4mi2mQYGQ3X4Vp6TSXF1GmRvFetaW+xltxlmC21LE5iSJmvPKz7t2+5uIgt3j7iPItukjAxNXTdu3BnDHlt7hjxgtMkYGCegr5/aextq2l7n1HtktiwOeEt1y7xWgqNFk52TZu2dSxvA95ZsXLh3P3hMJAkgn6xxPX10dV1OrW85AdktGyoUKgBulO82hm5CDknqAOtZ/dEkkliWBBO95YEAEEzJEAYOMCmLSETtZ1nna7pPSSFIzFbVuyKlSahwbyGgGDAAu4AaHLySDwLcE127oXtredhHeWLVlcg5K/TDHktqP8Aqpq9Ya5d1YQbmYaNwsgEhYLQSQOnnWebRb0i7RnxO75giYYkcEj31e1p4MguGiNwdw0cRu3Tt9UxXM3sOu1jTjbjHGDFjTLR5dy/mnvBPzmnLWkcXu7TNyxomTBj6ZoJgmI9MGasNG/eLaJm78yvrlp8TuuxS3WAGE+2lrengyNwOch2UmTJlgZMnOaINMOczMzubdMRO+d0xjnjFS7sCsT/ALgy0vigz/aSSYT3o0VLfeI98FTbdLDBfEpIN1kVD4SQCCD1PSmbdshhfdCyPatRDAFrtxFskTMghQxJ8mxxQ/mSmSQTPJLMS0RG4z4uBgzxRV0i45wZA3ttBzkLMDk9OtdNbsitXqGpUeJdAdAI7sNkDS4McipDwBC53ypcS8ilLVjS2rkTJ27bypaGTJJI/d5kiia12d3JHi7q2sD62xnIHvuVUaBOIMYEFmKwJgbSYgSYEY6UezpgsxOeSSWJgQMsSeAKrYex3bPtDaz3A4QWjWOF+Ju6fRDqkiENbLKRfj6NbKurSMnuO7RAJmZZukZHnU7MsPbTT3CYs2rV13bdAg72ys5/RMxGDmiLpFEcwDIG5toaZkJO0GcyBzVTokjaQSPql2KezYTtj1RXE/sGu5gYajdMj+0BwH93eJ0lVvQOCzuz9O222pB3DS3FI/5l22Lzr7gLS+6mn2i06m2e+TTXwX3Y3si3bqhZ+s4zHSKONIgGAcGcM+6du3Dbp9ERzxVG0aEZBjxfpNJJENLbpOMHPStH9hvebv4Tx/fJk+VzbmkKnJd2ui27gQtba3plDBlAAPhyCZ5ecDryKDt3JbH1rdv/APPfJP2Cm7WiURA4Mgbm2gjMhCdo8+KsOz0AIC/VHpNwplQDPhAJJG2Irqp9n12sYxzwcGLDAIzaQJ53MqDUGcLl/T3Az75+l1ClAW3eFC1zcBJgFVURjjijqDGfPp59ara0oXxDJiJZmYx5AsTAOOPIUS2JJnGcj7q6OzNjdslEscQSTJgQLAD2HVQ94cbL12i/Np+yv3CpU0f5tP2V+4VK6kl8VVKZ0WlD3bSESGuICPMbgWHwBqLbrQ7Et/7zaJ/RLMfdbf8AmRV9o1N1slV44Nd7FW0S4IRSze1Nu3bsrbUXSrRcZi6h/wBIY2iEY8nmua7QiysFfpS73IknZalls2ueWgH1QfUaZ7M7Ta9qbd2625kRnIC7Qqi3cMDzy0Tnii27/e3rF27CzZS7dPCg2Wff7t/divkzVqbNXYHEhrGSQHF0v75Ak5zHsMlvAIXNV2fas39Ondm4rJseHIBu95btBznoS+B/IVV9PY+c3GFgC3Ys6iRvaXZHUST0Eggc8mmLelUXdGq3O8BNxt8bdxF3vWJB48QI91C7N1TIl28pAbZbIJEgd9eYkx6hmuSmHuo4sbi4Ni7nC7qrmC3CwPC3onx+aIWlW01x3Nte7S1cbu1usy7l2AeLGSSemKJes2+8UhSts6Y6goXaF8L9ZmPR+BPWr6K8jd+7g3Q4RSPzZZnushg42gbF9y0zplVrt1rqhbY0+woDO21IAWYyTtf4x6zttRrU3VHsxBrWhphxIktbYSZJl0zCTYMJEdn+DTbp3XmDNJOU32gFInqGkj1kVS6ihL7iRsdVTLDb9NdLAZ/4YUeyK0LWqa7e0r3AAdhuEDhQwuuB7u7Ue6harXXL+nQXCCWuquBtw1kYiTw1yPcKmntO0l7HO4kF18pqvdA5QyPJMgfPJC7T06ANZRAtxFUl+9cOSFW40J1B9Emepqa60oN4ruCqts2vE2O8AdiDP6IR299P6vXs/eb4229QioY2xDMHE9fACZ8mNL6m5vsWU8rIn1lvoLZ9YI7w++nsj6pZRiRch/eJmAypN8rCI4SUnAX+cla4LaK6hCr2UtMX3sdx8BZSpMQQ0deTxAri6ZSiIqePu7Ja4brghmEtC5kwJ5HpCrds3VZdRst7dxIdyxJY28KFXgeJQOmJ601t+ku7ejhfctu2Pvmt+zKNWq+m2sXAEF8Fx4CmJsci4kgacEnkCY+Zq5Ga4rdYrjXTPT7fMVy9d8AbBkY8W0RiDJ/rymvssS5lLinJB9EHHOcR/XsrrECR9WBx6piaXZGJAUBVPiMzOCJ9fTypq7aAUzcJnyiCeBz99ZmoqItCm5v+Gfsrq7jA2mI84AM5HtiqNeSBuBkCOTPHWBz76698MIUlG3Y+jZpGY49nNGOyzTxsmOeIoajxbiYkgeQjMfjQtPcuXFw6dQQUZSMZ613Tah2gNBjyBGYGIM+c++si4oNl6zSfm0j6q/cKlc0H5q3OTsX1dB06VKSpfKlt0xpndHDoQGAIyu4QYnEjyFdW3RVt12VabKrCx4kHMJgxkqX2uXHZ2fxPba0TsEbCMgCcHkzPU0QG53fdb/o5mNonL94Rungn1cGrqlFVK5P6fsoAG7FoI5Rl0lViOqWSy4ZGV47vvNo2g/nCS05zyY4j10xoRcs/m3iVRTKBp2ggHkRzRVSr93TfsGzPa5rmAg587k+5J9UYilV0bSfH6Th28IywZm56CWOKM2lJJhoDd3uEAzscusHpk5o4WrKZqxs1ENwhoiQY5iIPpA6JYikRoGEfSGVti2IVfQCssZmTDHOKv8wPhh2hG3L4QYaUaSeolBjFMPcHBmqsxXIJI6/0RWR2LZwIwCP8/k9Uw4nI3VdWjXhF1yRkABQgG4FC3WSAxA6ZOKtdtMxYlyXLod20QNhVkG2ePV62z5Vuaies/jyOBXe/lxJwwnAMA+XHiOR8DUs2HZ6QDWMAEEDydn1SxEjNQ6bwEMzySzTt6lzcOPKTx5US3ZZQTvYszbiY2gbiScZgUb5woO0npyT7uK7qtcqpKwxx4ZAkcZJMAeZz7DWmBjSC0XAgeWimShaq2ybQp3EkEgxPBCj1Ank+SmrWtGJBKEmDMkeoYzilrNtO8djgEiSstkAcN0AwP3qYm1Ih7mAer4Ph9XPqoLpKbu6IVfCtwmY2rgzuIJgNuE+oRQLlhLikd4vQ4V+gGJ8sjFTRgF7uwsssDuYzuCqMgR0yD+yD1rR07AJnaxiSQ21jI5ggR7JqCVElZ9rspLieG6xgQ3qmWgY8yTHroh7AhY33D7AOQGXmPXP4xT13s3cihm4jEEgHHWc8c0F+zFUiRcmc7SxBEcxyDgYx15oxImLqW9i7sEGZBgzgRz0yD6uaHou00iSRDHBAZiDJMsFBiWnEyatcvJbJKEnwxkEbSRtBLEcnyMfZSC6nxrDWxaZ+SzKzsPGEtrAmAsliRj1mK5alQNJDfnHjnw8pXS1mICcvnIx/7C99pGm2hHBVSPgPOpU0LfRJHGxY+ArldYyWC+eqlEVKsEq4Su9NcVKIq11QPdRkIPFSShVFuulfKrM3lmrN/XWpxJJcs3P4fjVWacez+Xr5p4Rj+ulQgH14qcSFltcZsgTjHPu60bexRiQCAInr/XFVuadxuMmJmEG47f2SORPQ598UW7cPdqFbcu62sbSCASpEyZGPV1qajjEK6TBikJa74SYY+WFkryCBP3ffVrmp3WyodsCBtAOQVVSpmTkggdaJ2zCq7ldpDKceLGFnwgkZzQdNYvOo22lCBZDbxuO5mYASBJAOZ/w1hjIWpY0iZ+4V7vaA3AkSATu6YG76pMkkcYxGaGx2qTadlm5tMqD4jljluADVFbvTvQruH0YQryxaPYRKt4wThTHlWlo9H3eL2wkmYKgeLzHOIECMY60+FvVZPtc+nz5KS0XaCrtC3WIkQCgzhSRkzMkz65p3Q9oK0G2J3K7cMMbgvU4GIrq6e23hS1bkcnwjJzCx1FFGmRANtvxBYIAhsss/z9VQsSQUW5oQyAOqN4gczIbzB6GsztJDYUM6pdXcASywVTGJUczAEjPE9a1LwLIDNy3BLHOYAyczjM+6lbgVyQdRKwwhlXawwDBZSGAGKQk5BQXAZlVe1bADiwYBBBCOM9ODHuNW/tC6DJQxnJRgADHOJ+2i6HQrJZCTMSwKkGInoPID/pPnlu+HYqGKQJgG2Y2jic8gxxiqqNtHFaDylYfatp76bxkr4SiyGKwTO1snxEDA4nmKT02mtrYW7avK1y5ddlfaRtMLbdSSBsWbCxIEtjkidjtPSOSgTuQpb6UhSD3e1pjPMqB7CaT7J+T+xFuKtraw72HLKqs8sW7seEGCBPSPhxFsTqQuplQYBiyB0+y9xpPzafsr6+g69alc0Cjurf7C8EkcDg+VSu0ZLnXjFsGum1iCR0oq2cc1V3KZbK9T9X2+YrrlMCUHMxtgdOnrwOvsrlu8ByvE5nn1f+4quo1aAAyW3MJwfAP0YxzPv5rqXwywoLs0kgKRBiBk4HJPvqXLQNKN34VQzLA9gPrmVkR66Mxgej9o9vA9VZJYqZ2gSfrbVmMiHgHgnDA80K9eIbaRc3FcKWCgGD4pBkjnBNRfgjd3zHULcHeD9Bev6XmcdKHdtgqWMSMHJOOBhR6+grGsa1wpVkc3OhK3FVgJ4jGPOc1oLrlDl+8FsEBdrKF3ESWywkbdwPrqTMIFJx4T5LutUDhWwAZG98mMBRkn3R50PUiXIl0YruCEABm3bl8JyGmRkj0iPKm7fzaIW6AXMsQ+4sT9Y5kdI8hHFL6rsgTulHKgxkTBGcT9gNINDxAdB0PyyyL3UnCWGPv/AClrGo3S9lHAeA4ZTgrOPEOPET7T6qdtFntqXCqBctgsRtOyfGY8zkA/4jSNrtBjuEqFYgmZIkDbgzMkef34oDXSxJckzkn0jPt95GPM1x70BwM2POy7DSJaYFx18lqawh2L2UkWyw3KBAQ2yp8OSxlpgDMHGav2RpWNxkusvhA2lpdT5FSWGIjPEDgUSxeKLs2FTtdiWG04MwI5GefUaX0mlUlBBJZW2y3ossACSvMWiOsbSBzV1Qxzs5ukwvNMWi38/lat/SADKWz4iPC22evo8fonr0rM1CWlZdqNIE5ZhyY5Hljg+VDuWlbxsrYQXefr94QMJ7fwwSU30KG624NIUkidp5skiAMSSBA6A4ExU3bkeo/woNBxzHQpwou6Wt46D5yRmTMzAJwMdK0dE9nbkqJJMM6XAI8iT6pxHPnJpO1rFzuQkhd0TkkA4Eg5hCfPxcUQa1BhbJLQjZJhtzKACHGCQR/QqhUgSs/p33t7ImlY2r5skowaWU+iVMSF654Me/1U6vZ4kw9/HMXAR5n1/H8Ky+3LjE2r3dldsGSwM5DR4ZjG7+hRV0tu8B4QhfczHc0EBiIwRMgST+NdG0kik2rEzb168VwbM6ajqJ4XGeSzdaFfv4uM5s2z6UtDXEKrDkAAk9MmG8iK29Wm8d2sqEJA3LuWEWQ2eQCBz1K1mF3Nu2GtqneXGcgqZItYUOqzKl+7gz6O0GOltLp7twlgloBVKEbnWWYEGBEiJA5iZjzrkY5+Ik/D8K9Cu4YA3W/pl1sV7Xs/Nm2fNF/0ipXdGD3aTztWfbAny+6uV1LJeTsETEiSJgGccT6s4qquXjANsgEQpYt19kfGa7qUHPWCI/wnbumOnHNMW9RbAADKIAESMADp6q1c5IrN7UY7upEDB/A8CQD7qW0yt3gJQjeAouCJJkggyfUsH76d1qXGuE2+BJjkBwCFjyk0HVd5cChg4CkMpUEEiF9KDBEx/XGV5kFaBwPdIVdVoSv6MgRk+LoIBJHTFH0bb1beTKgQdxXE8ED1x8ap2frLrB5tHyIkRu4O2TPPQ+rzmq6nSlSsKyljGSpB+B84+PqrrD2vbgdnwK43sex+IeoT+ijqSABA3PzxJg8dKz9NpmCA2rly74YBMFSAzQJIORxOf5Vpaew6oAVTdEAiSJ5MwAZ548qU0t69bx3VtEYuSSzLtadxYgjhiW46/GuUkGSFu04VPmaOWBBJHINhJHryMg5z6qzrvY9trm22drqJBNsATIABC8ftASJ64Fal5lKr4mZcsfpYY8Rgcczz0jrVeze3CP7mN7wrKoMBj8JBETMYFc+8cHAGwXXTe4CWEzp8z8lg3LjISl0bGUcE+ln9CPSmelMdmXNO/ebyyOSVFxwzITHO0mABMZiY5MYc7URtgKW4YXGNtnBXcYd3BC8wVEsM9ATNU7WcC4Lq23ViswQFyR4sZgEYjyU+/NjRiMfcyFtWqgsBwn0+e6pqNFqLFtGDEkHa4VluKqltq3Nl1iVQ8HxDk+ynuxNQwK276lbhUMogS88lWI5XcQViQD5UjYLhVFi8yPeEbMOoUyZgDcqKrExxJgCrdldko6Iu53Jl0t3rjK1vcDctpaYkMuA0EruG1uRitB3s/nzRPH3e/caxe3HmJ5nkVrXkG3EnxBQRZUqVEyBAJIwRil7mpttdH0iNuVuVtsWI2GAIyY2+eNvEUsnz6w9pdrNp23MELI14+HxItwRuYAblBgsFI6VmjtSwtpJtrddSwYWWKNs8W1u7YgqdsArOJME1e7GQWL6dUQW3Go+W/IstS41lVJD2j4II2qWk+6D4iOvsNA0/bF+6SAiNLW93h3TBWDCgmFO854j4juMoUL3DIBbBN1ArKFyoH0rqchIkA4Ig+SOj19y057vwKYi4bIAZQzQUBYbgY3STHiHlmYBsl+o661O1dfeFp1OlMP6JWYV5nqOD4o9Z8uA/J97vdvA2ko/m4Ryp8RG7IGSRA8qj9pKsXbt43WBWN6IACCCyoFYqCRzGSFOehjMwvK1kd784bAyiqSrTuEiR08gYnoaRFRzd3Fpn50CzFFrP1L6Ze3oSmX1ahrW5yRbtbULMpLOrKbneAHlltzkZIbrFbd/VILS7GRiNsSQ3UGTHEk8/4q85rUuXWRlS5AG0xL+QYjaAIO3knJJ9hNfGrPpNdjavooLQmBIkpPPs4oDDFz89EODXuBFhHP8AnXqve6AzatniUUwOBgVKnZY+gtf5acmT6I5PU+upW6yK8uLTKfD4hB8JMCMHFVbVMB47YEkgZB48/fRLCuD9IysoXGIMyZPwH3129b2pJkjcDHPrIz/WaTzAMJCJCWtatFDEnb4SOviifF/L40e7rLWFLgSCMyOqD+dKWez0dHcqwaHHJjrgCen86Zu6W0GDbSTBgwPNeh9cdKstDTA4KWHE3GUvf1KI7FG/QtsCAMkMFZc5nYwPnih3tWbi+FGYFmg7QSF4APi58+hmmvmltPEvKFWMyGJiOucKRH/iqNYZJNolg7MxUgBTno4AKTx1HHFYhxa5bFuMRx18kt8yVUhQyMNoAll3ZjCyYJz745g1bW6YKrDvYMR+myBo8g+eRgiM1LLpdGVtGON6smREg5wQSQfYfXBLIuWMMEZGOQuWYejG1jOPVzNaANrZG49JWNQuom4txS1pYnawJCksS7nwjnDLj4/fTuk7bunaqpZCmV3Ak93PPTGM9fXQLvaJtkadFtm3sHdkXD4VUwVdcHGNsHMESIq9hLlyyCLi27gx9My3AEA9HurN0Kk4J8THGSa5nMExP3XQO63ESOQSY1Vl71jeGXumusiku3iWBcYg7ioBZIUwZMjESyz3bgIncHbxhFLShkKslV8MTMR7c0G5rLbahXvWtpffbtvZwdyYVu8XhmAMIx4TrBA5qr0O3e6vUKPDCrbS2zRwCTI/dXrxmodAdfgtj+oMQI9c/k34ahYugW3be5ZYPuBkYY70AJg8+NAw5wBn2tXNVb79HKFmtFNgDG3tA3l2WcE+JSFODGDmmdTo7b2e7Ooe26k3FLodxvEtwQJKk4JMY6ClbGoTUrbAd1ZCA5W33jorEgKSIAO4ek3Mkx1PRMtkCL8U3wTIPI+f8/bJM9rfKBmtR9I1t2JKtbXwIpX0ADO5WYKIjCsZkUro2tam8LN9nNn0VYqu7eWjwkAlBu4YE7pyAK9RoOzbQYqLJXkglSm6AADMzMADn9Ggi2tu6VKM2048O4qAQQeoMkkifM9IqsJLpPDT4FgKuCC0mfZYek+T2n7w2brBXXiGPd3lEkOBugN5r0jHNa9r5MpkjunZpJm1aZmJ5JLe81m9p9nPcuZDBB6IFshlacmZjMHpiAM1fQ6m4jgO8bf7wpHIiGIGCCDnzmtYIMrV1WpUOIOM6T7fj4HLnYaJt7xLRUEkqbVscCRB4BxAIOCOlH1V9e+DbrxbC924DIBgSCq7j+9XHJa4m+8HWWxx0jny/wDHvPeFpmgECMkg/AeVEEkx8sFiXTBKSt22RCgkHczbxa3GGMgAPgRjMdOOaMtsFldbbttn0twHrhJiYJzFFgD9KfXvIPnxxXGYdJOPrn8aprTqpK9Xo8206eFceWBipVtF+aT9lfuFSsypXlrloMoDE+4lcHHHvINU1t1VSFBkRnIiCPi1N5AGPM9J45585pLVWx3OJGF6kSWPSTE+v/zWbxISBiCgaS63iL94u/LKLTtE856dRP8A4p62y3XKkSAowVZczM568ezFV0rXSPQU9JW4VEjBhYxmenuomme5uYsoGMZ3Tn1ARwPtoJLiswABAQX0lnKwm4zAyD6uvlSa9khWYIqkgAgb45kggExOOoIrV14CoSSimNqsRJmMQfPHurP0uoCyPnKf9SAg+Zndny/91JMgx6K8cHJHGiSJ+lRiPGyA+IjkssMG9pE1ka20+9LdtzcIBMOqqVBEkbgFKiRMHojeQrWe7K/nrU7SpBULLHE+kCMnNLW9N3odiQWe6AOoK21ZRMjIJ39Ig8VLQ0OBaIW+8cWOm453zt7SR5IGk7LIG42HliI/NgkLAUlW4wCY9Z60PXW7dzvLHd3U8EuVt2vCCdsBwuGYF8jIA6TRHQOWC/OLShgoZWljEbmgzEkkbusSOAaa0d9FEAXCDxvFxuJ6nPlPnWrRN3LCdUTU2rG0C0rWQqgeFYkBgeShHAInyb1UJgbhYWyRChCfQubTkQwAMkHkMY86Zs6gsTEkCRBkD1c+ql309u6DIYGOeOZ4PnzVvZOVlQfFoU+bXFVVW7dthTPhi4WyTDPcZm94zSenUBrgdSBdbeuYBiJVuuAMZwPWKKmmX0BkqAdxAO6SRmI49nWrajRnaYIkEMIHUT6/In40hTMFs5rWm8A3CtqSMEADn+8ZuMzI9WJ5NCa7uMk5AAI7x8564oqAP4mzIHSiGPLMVq1mqyNiuNrA5JZobpBIEeWP/dCQ+IknB6MSZ4zBGP8AzXYOM8V2fZWgZqnMIY0+wkqVjkAKD7qKjY6fu1wVK0hEzmr7/Z8KpNcmqm5TQvcaD81b/YX7hUqmgQd1b/YX7hUriOaFgjcEbcQTHTHTA+740HWQLeVMBhnGIG2T8KItsnG47YEgrBPkJ91EvqCsHiR98fzrJ2YUFUsEKh3EZyAZESMDPWauts7sSAFETnqfPIpNLMo1tpIGPjPl0iqHQ2g55HhUDxsOrHz9lXCkCAE5evFcEAiTMjEGTnn7vvpP+1UwWSOSDAI4kZ84rjaZJ8JYnn0zAOIJ+H2VZWhRLsrLIBE8RPrxiM+VAYJunhMJftG4pjbBbaBBXcMgkE+6W9i+4sWLSpEbRtUDBzEASZ6wI99LaHSAbmk5wD5jr1gjp7jQ7lsE7SDknImeOTn2fZ5U20yFs7INHqm7DLlisbojJYYAB+MA11L8ejwZMe/7KXFlAAqiAuBmKreDBW7sw8HaWyA0YJ9UxW4Za6zi8plT5+2OBXGb1fDgj115S38n9SGRu9HhZnje0SShiBbAIi2Bjb6bYMkG6/Jy6vo3JwAZuXBuEadWBOY3C3ekgc3B5UQdE4XoLtoHjB9lde6FA3MFkxkhQSegnr6q80vyd1QZWGojaFwGcrKkleeVG+6IPIFufRrtr5N3tyMXHhYH85cbYQbO4qSPGXFppmBN1uaoTomvSriuzXn7HY2pCpuuiUNlsO5DG33cgmBhj3xIjMoOlVsdjarbbFy/6EAwcsu6yXDNsEmEuQYBHeRJgk1J0QvRVK8x/ZWrNsK94SJ9FiCdzWmcb9nB23QJUwHAzzVu09HdKWbSFyoG1ybkESUG8sCCxVe8gRyQYwKeI6IXoy1Ua9Xk9R2bqDPiB3k7j3jgcXoY4mZup4FxFkCeKsOzLm/x3JUt4vG8ugbcsjgEBUWBzLmcxRJ0QvSPfoD36x9DbdCS7A4gAMSPTuOTkCPSURmAsUd79WLoX1Tst/oLX+WnX/CKlV7HP+72cf3af6RUrgOaSwhdB4InrEH+s/zrguT14PxpcEdBBPurhuYNaYLQlwQ3QFy3iM55jPH86GbS7ju3TgYJ+E9aKGzVd9aYE11bcHDMB5TP9c0C7bJPM5+FFL1WarAmLXU71vP7K4kjrXYqRVhoQs7tjtkacA7dzMHIXcEkKATkjkkqAIyWHAkhO58qlBb6PgmCbgAIBvAljHg/MOesiOOK1tVoEuFS67thkSWgGQQSAYOQOQarc7PslhutoSCXAKjkjaXI6mDEmeaRDuCFmW/lUp/u2jbIEguWDIhTYBg7nIGc7G4AmhaT5XBkUm0+5ugBHPc93ODtDd/bgkx7Jitw6dASdiyck7RJMQCTGTBPPnVSiDhV/dHSI+ED4Dyoh2qFkn5XWioKqzEz4QCD6VtLfIyH722QROG6xTd3tjbbtO1sjvGRSpMFNzBQTiOSOdvPnirNYtxtFtIPI2LB4nER0HwFDuKpjwqdvo+EeH9nGMeVEO1QkG+WKFNy22mFIUypO4K2PD0D2smAe8GaoPlWsPuUja1yOkoouurieQRbA9rcARLjquPCuMjwjBgCRjmAB7hQLgU8qpjjwjyjy8qMLtUK3afbPdIGKyTuMbgsbUZ2zB+rHtIpG98owO8IQkWwDMkT4mUj0eQUbOR4eRRbqISCVBKyRImCTLEeskTPNBcL9VeZ9Ec5zxzk59dOHIQNT8pgu/wE7W2jPpfnc+j17oxEjIyMxzV9ubWK7T4Wg8nw7Sd3GADtBORnE1cso4UDrwB76CXA4AHsA56/y+FGF2qEW12kHJA6dZH1nUfHYT7xUe/ShugcAD2CKE9+rAPFC+49hgfNbH+Vb/0CpXOwD/umn/ybX+haleec0l5bfVS1cqV3QmpNSpUoQpUqVwtQhZfaXZT3HZgRxaCgu6DaHLXQSoMb1O2QDgVmL2BqcjvNu1dqt3jyw7uCABO1dz3PEZbwJjFeja9QXv1JYChYDdk6jvAA20AOytvOy2x74qiidzANctZKjFn3Ua92XdDI9t1tsibVXc1xZIuEliyy3iNo9PRbnFaysWYKoJJ4ArRs9lKPzjFj9VTAHtbr7vjWbi1lrk6D5b1SJjNeQ0/Y91XtsbvhR2YruJmSSAPCoEQk4zLYH6VtT2c7XC5f9LdAZhgPaIAHHoWiPbcb217VbVscWk967vtaa4+ntn0rVs+xdp+KxUS7w/e/4+6neNXzwdmXykNcC79u+HZiCAJYMV5JL4EcJBxRDo7m6WubgWkqWKiCbrEAheAzpAP1AJjFeu1nyeVhNpip+qxlT7G5Hv8AjXmdWrW2KuCrDkH+vtq2FjjFwdD8v6WVAzkkNRobhJIcHdMgs4Bk3SOOg324A52EYoSaa5ulnxMemxLKGWJjAlbY4/4jTHFMvfoD3623YTQBo3CwLpGADBJnwIhOZ/5hx5r5UK/pnbdNyCxExMQA4wIH1h5+gMnoZ79Ae/RuwhE1JYliGiVhckbT4pPHUEZ5EUtctY9I8Y8Rxi55RiXHThRXHv0B79MsBQjrcIJlpE48x08vKPPM1R79KvfoD36sCEL9H/Jw/wC56b/Itf6FqVz5MH/cdL/kWf8AtrUrzjmksL5vb83+C1O4t+b/AAWh/OB51m9odvqjbQM+Z4FJzmtE4yoBfotb5vb83+C135vb83+C1n9n9pFx4h8KaOpFS2oxwnGVRFQcEQ6W39Z/gtVOht/Wf4LQ21gGMT7a6NV6qrG3xlEVFD2bb+tc+C1Q9kWvr3PgtB1vawtqWImIxOYJiaYa+Rzj24PnU7weJyIfyRdNp0tghJk8sYmPIRwPvq9KnV+sfZVG1wH6Q+IptrNbkCkaTjmU7UrKvduW19J4/wClz/8ArSbfLDS9b0e1Ln/8VpvXeEqd0NV6Glu0uzLeoQLckFfRdQCw8xnlT5Ujb7ZtMoZXDA8ET+FdXtZOhP21i+uDmPurbSi4KWPyJs/8a7+4n41Q/IWz/wAe7+4n402e1l8/vqj9sAdaj6g6nqPwtMB1Sp+QVj/j3f3E/GqN/s+0/wCsXv3E/Gmj22Ko3bFG/dqev8Iw80qf9nWn/WL37ifjVD/s20/6xe/dt/jTh7V9Z+yhHtQdS3xpb92p+eieHmlT/sz036ze/dt/jQm/2ZaT9avfu2/xpx+0V9fxrg1g5z99G/f4ijDzX0zsbTC3prKKZCWragnkgKACY64qV3sl509o/wDLT/SK7W8rNfM/7b5zxWR2hqC9zdBIMAgcx6xxR27OEgjH/uiWw6DERPrrhxrQtJXdFrNqjpEjAP8A6ppteZHjPumKCdcRwPaZq3z9vP7BTDuSeHmlnsM9yWLMOnI9xxTRcqDLHr6/hFXXW+Z+yu22Legrk+pRHximahU4Qkr+9ipCGVMgmDPUY4ine19bfa6SQMBcwB+iD/OmrXZ99uV2jzZgPsFFPZUZuXR6zEx/1EjpRjJsjDxWD39zmR7zx8KLprpA3XGtqJCySeYLCMHPh60/qb2mXhnY+o4+0Vg9s/KsWFKpKC4Dn023COuIwa0DXZkJtjFcrvbfalgsYuFvXtgV5XVX0YxE5xmP5UnqPlBvcG47MOD4VmPUSDQ27bQMptkrHmqEz6iBitpcRmVRNPIAL2fydKXENu2pDKN7bm3AglVwSARBPHrp9dHdnbAM8Ac/ZXmuy/lOXIth2MgyG4+tj4CtmzqWBlTB9VTu8QlRULQbLRXssjeGLKwUFRP6W4c+qCaXfs5vOtLS/KEnF5Af8W2fiOfh8K1Bp7LgGCs8FTg+z8Oaxc1zUgGleZXSnyJrp07eRz7T5V6Zuw1Po3G94BoDdkXk4IYfD7KiVeELzvdEYg/bUaw54De4Vr3NWVMMCKh7SJjaMc0sSeFqxhpH6IT7QTRe6u48J48jWwdaY5ilzqmOd0VOJVuwvpnYq/7tZnnurf8ApFSr9j509n/Lt/6RUrvGSwX5v/LXX/rl/wDiGp+Wuv8A1y//ABDWLUrv+npeAdAnJW1+Wuv/AFy//ENT8tdf+uX/AOIaxalH09LwDoESVtflrr/1y/8AxDU/LXX/AK5f/iGsWpR9PS8A6BElbX5a6/8AXL/8Q1Py11/65f8A4hrFphOzrpUMEbaZhiIUxk+I4xUupUG5taPQIkr1fYvyrF8C1rLnj/u77Z5z3d4/Vnh+kwccH7e+TIuFBd3oVkrtIhgYyDBDDAyK8cOzbsE7DAmeBwCTGc4BOPI1qdk9uazTqFUF7RG7u7id7bjGVU5X0l9Eg5Fc7qbQf0iPKfb8eyREr03dKBwAB6hHwpe8R5D4UsvyvtsPHoXBgGbV5lGeDtdHwfbVLnypsqJXQ3CRP528xAjBkJbTg+upGPwnq38qcKrofk4H1JuWwxcg4EBQIgscCB5kmK72v8php1NnSXTvP52+hI4z3dpudk5L/pQIxzl9q/KLVXlKEd3anNu3bNtJx6XVjkemTyKyDYb6rdf0T05+HWtWUsV6kRp+fx7pgQtT8r9d+uaj+M/41Pyv1365qP4z/jWX3DTG1p8tpn+sH4Vy5bKkgiCOa33VE2wjoFUlav5Ya79c1H8Z/wAa7+WOv/XNR/Ff8ax6lPcUvCOgRJWx+WOv/XNR/Ff8an5Za/8AXNR/Fb8ax6lG4peEdAiStn8s9f8Arl/+K341Py01/wCuX/4jVjVw0vp6XgHQIkr9T/J26X0enZiSzWbRJOSSUUkn1zUqvyX/APodL/8AHs/9ta5XEc1K/LlStP5inl9p/Gp8xTy+0/jXpymsypWn8xTy+0/jU+Yp5fafxolCzKlafzFPL7T+NT5inl9p/GiULMpv+1Lnd93I2wR6ImCAILRJgDE8Ux8xTy+0/jU+Yp5fafxqHNa79wlCWPaVzAkQAAMcAI1sD4O3vNTR9otbBCxBkkGckoySYPQMaZ+Yp5fafxqfMU8vtP41JpMIiE5XG+UF4xlcf4Rnnkf9R+NWHykvZ9GSdwO3g+flxjNc+Yp5fafxqfMU8vtP41H01HwDojEVVPlBeHBAwAMcATEfvEZnmrj5RXQIUIMAYB4HHJ9nwHOZ58xTy+0/jU+Yp5fafxoOzUT/AMQjEVB8pL+IYACIG0dOOeffWWBWp8xTy+0/jU+Yp5fafxrRlNlP9gAQTKzKlafzFPL7T+NT5inl9p/GtJSWZUrT+Yp5fafxqfMU8vtP40ShZlcNanzFPL7T+NQ6FPL7T+NEoX6R+S//ANDpf/j2f+2tcq/ybEaLTD/kWv8AQtSvMOa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hISEBUUEhIVFRUUFxcYGBgYFRkUGBgXHBgYFhcYGBcZHCYhHBojHBgXHy8gIycpLC4tFx8yNTAsNSYrLCkBCQoKDgwOGg8PGiokHyUqLCwpKywsLCwsLCwsLCwsLCwsLCwvLCwsLC0tLCwsLCwsLCwsLCksLi4pLCwsLCwsLP/AABEIARsAsgMBIgACEQEDEQH/xAAcAAACAwEBAQEAAAAAAAAAAAADBAACBQEGBwj/xABJEAACAQMDAQQFBwkFCAEFAAABAhEAAyEEEjFBBRMiUTJhcYGRBhQjUqGx0RYzQlRykpPB8BVDYnOyByRTY4Kz4fF0NKKjwtL/xAAaAQADAQEBAQAAAAAAAAAAAAAAAQIDBAUG/8QANhEAAQMCAwUHAwMDBQAAAAAAAQACEQMhEjFRBBNBYZEFIlJxgbHwFKHRIzLhFYLxFjNCYsH/2gAMAwEAAhEDEQA/APnipRVSrrboqpXqJoapRVSrqlFVKSENUoqpV1SiqlCENUoq26IqURUpIQ1SiqlEVKIqUIQ1SiqlXVKIqUIVFSiKlEW3RVSkhDVKKqVdbdGW3QhCW3Rlt0RbdGW3SQhrboq26ItuiKlCFRbdEVKIqURUpIXvezV+ht5PoJ/pFSrdnD6G3+wv+kVK4TmiV+ZlSirboi26a0Wha7cS2sBrjqik8AswUEwDiTXokoW/pPkRbZtMja1Uu6q1buonze40B1LAFw239FhmOPXSXZ3yb3Jcu3by2bNq4bRco1wvcz4bdtckxk5xPqMervDTr2lp7nzzTi3pVt2dpZ9/0auhEbNs7mP6XSs29bt91f0V66lq5a1b3Udt3dPuBVlZgsqRMyR5DzrlD3aoWbd+S+bBtXlu2dRdW0t0IybXLBSty2xlSAd0TkA8Ylq/8klBvLa1SXbunV2e33Ny0SLZi5tdiVYg+Xx603Z11mxb0thbq3Nust6m9cUN3awVQKpIBaF8RIHT4C7Y+Udy5c1C2u6W3de4pa3ZVHuWyxjdcjcdwyTiZqgXk2QlbfyfRbdt9RqVsG6odE7p7zd2fRd9hGxT05PwIFx8mXF9rBdO82B7IALJfBVmGy4MLIXEjJkdMt67utUtl/nFqzcSylq4l3eom3ID2yqkMDPo4IimT2lpm1SOWJtaPT20tAhke/ct7u74EqNxJMxG1ZwSKWJyFlafsJmFlu8QLds3L7MVaLVtDDFgCS3QQIyQKo3Z+2yL29djX3siVKE7V3hzLGJH6PSea9GflKl9LNrUOuy5Zdb7Km02rvebrbjaOAQPDkZk9ZS0PbbWtILVq4Bc+cuWhAwKC3G4d4hG0sMHmgOehZep0JtpaYkN31lboCgyNxI28mTjnHNPdrdgvptm90feDJThHWN9tsnIkeUwcYp/+2bVy/pbt593c6ZXuAIQWvIWK2wAoAYuVMDHhNcu9pWXsX0NtrbM51Kk3TeBvY3IPAu0upKjpzxFAe633QlR2Qi92LupS291EdU7q5dIVzCbmWACfLpHvoGt0pstdUkMbRcSAQDtzwZitT+1O7s2baMtw2yrPca2LgQbhFmzvWdigST7NscKr2u4uXNQ6ZDtdKmDkEECAabHOm6Fa52SyXLqPcUCyLZZwjH84FKKqAyWJJ6jCkmidldlXL6ttKKVVcN+ncKlhaUzzCkznBGKf7T7WS+11Sw2AI9h9hAF1bahlaFllcMyy07YMdIFp9ZbFqwFts7W2GoY96bIF48IR3bbtihVJ4g+s1OJ0c0JTRafvNx3hES2bhYozmJUQFUzPiot3Sle7YXFa27shcWrkoyoX2taPiyAIIPX2Sf+0rS3tQbYBW7ZJRXtMw33GVmtMpWCQwcxxBFWlm2hiNqE7VVFtos+kQqgZPmZ6+ZlgucbIQ9VpdioVurcNxEuKos3VlHMAliYXAY58qJ80YW0ukptcjwid6q+7unbPD7cYGWAzmhXLyOLCliFFjT2rjbW8EG53g45Cz7yvnT7au073Wa01tNQoQtvZtgUfQv3ItiIKqYk7Sx9dLE5CXVKIEqumfcgYiCRkQRnrz0mjRW6F7TQMO6t/sL9wrlX0H5q3+wv3CpXCc0l+dVSioCCCCQQQQQYIIyCCOCOZq6pWn8ntCLmqsowlS8sDxCguQfUdse+uraKwoUn1XZNBPQSqAkwsuJ5JzPJMnqTPJ55oxaSSSSxMkkksSepJySa9P2X2vd1ev07XCNqNcZFAjapRjk8k4TNNubtzVaAagAXw11nAiQgO62DtJH923XofXXgVe2atB4ZVpgHAXEB0kWeRwuO7c8CRmtBTBuCvIAiiAjzr0yvqbnaGnXUyCrsyDwQEO9plOfzQGc49dS7rG1VvRveiWv3TuAj6FPG32IBPqFJ3bj2FmJjSC2SWumJxkRa9mGdE92vOrETNFUiJkR/Qrd16rc7QkmFJtXCT0RLS3ST7kj30a+2zWaq9AJtKGSeO8uJaRCf/u+Jq/65ZvcuaYfE8S4NDctTn9kt37rADDqYzGcZ5iPOioQZyMc549vlW/p7xvarRXGjeyXSxAie73qpjpMn41Vy73tL86AFxVu3LogYRTvtBtpI5Q/b5msP9QFrgH0x+1xMOvLceQi47mfDEE91zWKt1PrD40ZLqfWXAnkcdTWr2bqbt/VWblwywVyABAUbGx58uBJ8hQL2gg29KDItlbZPG+46hr1yOgCEwOni9VdX9WqMrbmqwAhuN0GQB3p4Xyb15KcFpCXS4sE7hA5MjHtotm4rHDAn1GtC9qluapbyjcPmovoOdxAubP8AXPwqt7VtdNlrkT3JYwCB43wQCTGLfnUbJ2y/aK1Onu4xC98jDjERfLPmm6nAJlKm8qmCwB9vE8T5e+rnUIDBdQRyJE072bqWU2bQClbqq10ESWN1bjxP+EIB7IHSgdktfGlVrW6CzFyoRmhUW2MPzlCcSceusX9uvE9xokjCXOgEHGJJi37Oeae7VRqUEeNfFx4hkcCKK99FIDMoJ6EgerrVdOqdzqIafoCiZywW2bjN6/ziURry7dSCfE9q6q/s203Of3roX3V0Vu2RS3vdksc1ueZOfSD0SFOYUualFMM6qeYLAY86q/adlQSbqQM4IOPdXH3PZNpW2C/bd3IALEXSyoJPEIseeBxXNbrLraXuyywU1AbasSlsi2FAJMAkx1xQ7tPaCWllMYXPLQS7gJvEf9SUYBqmbV9WEqwb2EH7qJVb9lrdw7lbaxRVbBB22wIOZBkPyI9eauFr0Nh2xu10G1mxfODMHTzUOGEwvY6G2O6Tn0F6+oVKtofzSfsL9wrlM5qZK+DqlbPyWtTqYEbjavBZ+sVx9k1mqlFRYIIJBBkEEgg+YIyK222gdo2d9EGC4ESqaYMrV7C7Iv2r7oU23F0txkG9T4mi2mQYGQ3X4Vp6TSXF1GmRvFetaW+xltxlmC21LE5iSJmvPKz7t2+5uIgt3j7iPItukjAxNXTdu3BnDHlt7hjxgtMkYGCegr5/aextq2l7n1HtktiwOeEt1y7xWgqNFk52TZu2dSxvA95ZsXLh3P3hMJAkgn6xxPX10dV1OrW85AdktGyoUKgBulO82hm5CDknqAOtZ/dEkkliWBBO95YEAEEzJEAYOMCmLSETtZ1nna7pPSSFIzFbVuyKlSahwbyGgGDAAu4AaHLySDwLcE127oXtredhHeWLVlcg5K/TDHktqP8Aqpq9Ya5d1YQbmYaNwsgEhYLQSQOnnWebRb0i7RnxO75giYYkcEj31e1p4MguGiNwdw0cRu3Tt9UxXM3sOu1jTjbjHGDFjTLR5dy/mnvBPzmnLWkcXu7TNyxomTBj6ZoJgmI9MGasNG/eLaJm78yvrlp8TuuxS3WAGE+2lrengyNwOch2UmTJlgZMnOaINMOczMzubdMRO+d0xjnjFS7sCsT/ALgy0vigz/aSSYT3o0VLfeI98FTbdLDBfEpIN1kVD4SQCCD1PSmbdshhfdCyPatRDAFrtxFskTMghQxJ8mxxQ/mSmSQTPJLMS0RG4z4uBgzxRV0i45wZA3ttBzkLMDk9OtdNbsitXqGpUeJdAdAI7sNkDS4McipDwBC53ypcS8ilLVjS2rkTJ27bypaGTJJI/d5kiia12d3JHi7q2sD62xnIHvuVUaBOIMYEFmKwJgbSYgSYEY6UezpgsxOeSSWJgQMsSeAKrYex3bPtDaz3A4QWjWOF+Ju6fRDqkiENbLKRfj6NbKurSMnuO7RAJmZZukZHnU7MsPbTT3CYs2rV13bdAg72ys5/RMxGDmiLpFEcwDIG5toaZkJO0GcyBzVTokjaQSPql2KezYTtj1RXE/sGu5gYajdMj+0BwH93eJ0lVvQOCzuz9O222pB3DS3FI/5l22Lzr7gLS+6mn2i06m2e+TTXwX3Y3si3bqhZ+s4zHSKONIgGAcGcM+6du3Dbp9ERzxVG0aEZBjxfpNJJENLbpOMHPStH9hvebv4Tx/fJk+VzbmkKnJd2ui27gQtba3plDBlAAPhyCZ5ecDryKDt3JbH1rdv/APPfJP2Cm7WiURA4Mgbm2gjMhCdo8+KsOz0AIC/VHpNwplQDPhAJJG2Irqp9n12sYxzwcGLDAIzaQJ53MqDUGcLl/T3Az75+l1ClAW3eFC1zcBJgFVURjjijqDGfPp59ara0oXxDJiJZmYx5AsTAOOPIUS2JJnGcj7q6OzNjdslEscQSTJgQLAD2HVQ94cbL12i/Np+yv3CpU0f5tP2V+4VK6kl8VVKZ0WlD3bSESGuICPMbgWHwBqLbrQ7Et/7zaJ/RLMfdbf8AmRV9o1N1slV44Nd7FW0S4IRSze1Nu3bsrbUXSrRcZi6h/wBIY2iEY8nmua7QiysFfpS73IknZalls2ueWgH1QfUaZ7M7Ta9qbd2625kRnIC7Qqi3cMDzy0Tnii27/e3rF27CzZS7dPCg2Wff7t/divkzVqbNXYHEhrGSQHF0v75Ak5zHsMlvAIXNV2fas39Ondm4rJseHIBu95btBznoS+B/IVV9PY+c3GFgC3Ys6iRvaXZHUST0Eggc8mmLelUXdGq3O8BNxt8bdxF3vWJB48QI91C7N1TIl28pAbZbIJEgd9eYkx6hmuSmHuo4sbi4Ni7nC7qrmC3CwPC3onx+aIWlW01x3Nte7S1cbu1usy7l2AeLGSSemKJes2+8UhSts6Y6goXaF8L9ZmPR+BPWr6K8jd+7g3Q4RSPzZZnushg42gbF9y0zplVrt1rqhbY0+woDO21IAWYyTtf4x6zttRrU3VHsxBrWhphxIktbYSZJl0zCTYMJEdn+DTbp3XmDNJOU32gFInqGkj1kVS6ihL7iRsdVTLDb9NdLAZ/4YUeyK0LWqa7e0r3AAdhuEDhQwuuB7u7Ue6harXXL+nQXCCWuquBtw1kYiTw1yPcKmntO0l7HO4kF18pqvdA5QyPJMgfPJC7T06ANZRAtxFUl+9cOSFW40J1B9Emepqa60oN4ruCqts2vE2O8AdiDP6IR299P6vXs/eb4229QioY2xDMHE9fACZ8mNL6m5vsWU8rIn1lvoLZ9YI7w++nsj6pZRiRch/eJmAypN8rCI4SUnAX+cla4LaK6hCr2UtMX3sdx8BZSpMQQ0deTxAri6ZSiIqePu7Ja4brghmEtC5kwJ5HpCrds3VZdRst7dxIdyxJY28KFXgeJQOmJ601t+ku7ejhfctu2Pvmt+zKNWq+m2sXAEF8Fx4CmJsci4kgacEnkCY+Zq5Ga4rdYrjXTPT7fMVy9d8AbBkY8W0RiDJ/rymvssS5lLinJB9EHHOcR/XsrrECR9WBx6piaXZGJAUBVPiMzOCJ9fTypq7aAUzcJnyiCeBz99ZmoqItCm5v+Gfsrq7jA2mI84AM5HtiqNeSBuBkCOTPHWBz76698MIUlG3Y+jZpGY49nNGOyzTxsmOeIoajxbiYkgeQjMfjQtPcuXFw6dQQUZSMZ613Tah2gNBjyBGYGIM+c++si4oNl6zSfm0j6q/cKlc0H5q3OTsX1dB06VKSpfKlt0xpndHDoQGAIyu4QYnEjyFdW3RVt12VabKrCx4kHMJgxkqX2uXHZ2fxPba0TsEbCMgCcHkzPU0QG53fdb/o5mNonL94Rungn1cGrqlFVK5P6fsoAG7FoI5Rl0lViOqWSy4ZGV47vvNo2g/nCS05zyY4j10xoRcs/m3iVRTKBp2ggHkRzRVSr93TfsGzPa5rmAg587k+5J9UYilV0bSfH6Th28IywZm56CWOKM2lJJhoDd3uEAzscusHpk5o4WrKZqxs1ENwhoiQY5iIPpA6JYikRoGEfSGVti2IVfQCssZmTDHOKv8wPhh2hG3L4QYaUaSeolBjFMPcHBmqsxXIJI6/0RWR2LZwIwCP8/k9Uw4nI3VdWjXhF1yRkABQgG4FC3WSAxA6ZOKtdtMxYlyXLod20QNhVkG2ePV62z5Vuaies/jyOBXe/lxJwwnAMA+XHiOR8DUs2HZ6QDWMAEEDydn1SxEjNQ6bwEMzySzTt6lzcOPKTx5US3ZZQTvYszbiY2gbiScZgUb5woO0npyT7uK7qtcqpKwxx4ZAkcZJMAeZz7DWmBjSC0XAgeWimShaq2ybQp3EkEgxPBCj1Ank+SmrWtGJBKEmDMkeoYzilrNtO8djgEiSstkAcN0AwP3qYm1Ih7mAer4Ph9XPqoLpKbu6IVfCtwmY2rgzuIJgNuE+oRQLlhLikd4vQ4V+gGJ8sjFTRgF7uwsssDuYzuCqMgR0yD+yD1rR07AJnaxiSQ21jI5ggR7JqCVElZ9rspLieG6xgQ3qmWgY8yTHroh7AhY33D7AOQGXmPXP4xT13s3cihm4jEEgHHWc8c0F+zFUiRcmc7SxBEcxyDgYx15oxImLqW9i7sEGZBgzgRz0yD6uaHou00iSRDHBAZiDJMsFBiWnEyatcvJbJKEnwxkEbSRtBLEcnyMfZSC6nxrDWxaZ+SzKzsPGEtrAmAsliRj1mK5alQNJDfnHjnw8pXS1mICcvnIx/7C99pGm2hHBVSPgPOpU0LfRJHGxY+ArldYyWC+eqlEVKsEq4Su9NcVKIq11QPdRkIPFSShVFuulfKrM3lmrN/XWpxJJcs3P4fjVWacez+Xr5p4Rj+ulQgH14qcSFltcZsgTjHPu60bexRiQCAInr/XFVuadxuMmJmEG47f2SORPQ598UW7cPdqFbcu62sbSCASpEyZGPV1qajjEK6TBikJa74SYY+WFkryCBP3ffVrmp3WyodsCBtAOQVVSpmTkggdaJ2zCq7ldpDKceLGFnwgkZzQdNYvOo22lCBZDbxuO5mYASBJAOZ/w1hjIWpY0iZ+4V7vaA3AkSATu6YG76pMkkcYxGaGx2qTadlm5tMqD4jljluADVFbvTvQruH0YQryxaPYRKt4wThTHlWlo9H3eL2wkmYKgeLzHOIECMY60+FvVZPtc+nz5KS0XaCrtC3WIkQCgzhSRkzMkz65p3Q9oK0G2J3K7cMMbgvU4GIrq6e23hS1bkcnwjJzCx1FFGmRANtvxBYIAhsss/z9VQsSQUW5oQyAOqN4gczIbzB6GsztJDYUM6pdXcASywVTGJUczAEjPE9a1LwLIDNy3BLHOYAyczjM+6lbgVyQdRKwwhlXawwDBZSGAGKQk5BQXAZlVe1bADiwYBBBCOM9ODHuNW/tC6DJQxnJRgADHOJ+2i6HQrJZCTMSwKkGInoPID/pPnlu+HYqGKQJgG2Y2jic8gxxiqqNtHFaDylYfatp76bxkr4SiyGKwTO1snxEDA4nmKT02mtrYW7avK1y5ddlfaRtMLbdSSBsWbCxIEtjkidjtPSOSgTuQpb6UhSD3e1pjPMqB7CaT7J+T+xFuKtraw72HLKqs8sW7seEGCBPSPhxFsTqQuplQYBiyB0+y9xpPzafsr6+g69alc0Cjurf7C8EkcDg+VSu0ZLnXjFsGum1iCR0oq2cc1V3KZbK9T9X2+YrrlMCUHMxtgdOnrwOvsrlu8ByvE5nn1f+4quo1aAAyW3MJwfAP0YxzPv5rqXwywoLs0kgKRBiBk4HJPvqXLQNKN34VQzLA9gPrmVkR66Mxgej9o9vA9VZJYqZ2gSfrbVmMiHgHgnDA80K9eIbaRc3FcKWCgGD4pBkjnBNRfgjd3zHULcHeD9Bev6XmcdKHdtgqWMSMHJOOBhR6+grGsa1wpVkc3OhK3FVgJ4jGPOc1oLrlDl+8FsEBdrKF3ESWywkbdwPrqTMIFJx4T5LutUDhWwAZG98mMBRkn3R50PUiXIl0YruCEABm3bl8JyGmRkj0iPKm7fzaIW6AXMsQ+4sT9Y5kdI8hHFL6rsgTulHKgxkTBGcT9gNINDxAdB0PyyyL3UnCWGPv/AClrGo3S9lHAeA4ZTgrOPEOPET7T6qdtFntqXCqBctgsRtOyfGY8zkA/4jSNrtBjuEqFYgmZIkDbgzMkef34oDXSxJckzkn0jPt95GPM1x70BwM2POy7DSJaYFx18lqawh2L2UkWyw3KBAQ2yp8OSxlpgDMHGav2RpWNxkusvhA2lpdT5FSWGIjPEDgUSxeKLs2FTtdiWG04MwI5GefUaX0mlUlBBJZW2y3ossACSvMWiOsbSBzV1Qxzs5ukwvNMWi38/lat/SADKWz4iPC22evo8fonr0rM1CWlZdqNIE5ZhyY5Hljg+VDuWlbxsrYQXefr94QMJ7fwwSU30KG624NIUkidp5skiAMSSBA6A4ExU3bkeo/woNBxzHQpwou6Wt46D5yRmTMzAJwMdK0dE9nbkqJJMM6XAI8iT6pxHPnJpO1rFzuQkhd0TkkA4Eg5hCfPxcUQa1BhbJLQjZJhtzKACHGCQR/QqhUgSs/p33t7ImlY2r5skowaWU+iVMSF654Me/1U6vZ4kw9/HMXAR5n1/H8Ky+3LjE2r3dldsGSwM5DR4ZjG7+hRV0tu8B4QhfczHc0EBiIwRMgST+NdG0kik2rEzb168VwbM6ajqJ4XGeSzdaFfv4uM5s2z6UtDXEKrDkAAk9MmG8iK29Wm8d2sqEJA3LuWEWQ2eQCBz1K1mF3Nu2GtqneXGcgqZItYUOqzKl+7gz6O0GOltLp7twlgloBVKEbnWWYEGBEiJA5iZjzrkY5+Ik/D8K9Cu4YA3W/pl1sV7Xs/Nm2fNF/0ipXdGD3aTztWfbAny+6uV1LJeTsETEiSJgGccT6s4qquXjANsgEQpYt19kfGa7qUHPWCI/wnbumOnHNMW9RbAADKIAESMADp6q1c5IrN7UY7upEDB/A8CQD7qW0yt3gJQjeAouCJJkggyfUsH76d1qXGuE2+BJjkBwCFjyk0HVd5cChg4CkMpUEEiF9KDBEx/XGV5kFaBwPdIVdVoSv6MgRk+LoIBJHTFH0bb1beTKgQdxXE8ED1x8ap2frLrB5tHyIkRu4O2TPPQ+rzmq6nSlSsKyljGSpB+B84+PqrrD2vbgdnwK43sex+IeoT+ijqSABA3PzxJg8dKz9NpmCA2rly74YBMFSAzQJIORxOf5Vpaew6oAVTdEAiSJ5MwAZ548qU0t69bx3VtEYuSSzLtadxYgjhiW46/GuUkGSFu04VPmaOWBBJHINhJHryMg5z6qzrvY9trm22drqJBNsATIABC8ftASJ64Fal5lKr4mZcsfpYY8Rgcczz0jrVeze3CP7mN7wrKoMBj8JBETMYFc+8cHAGwXXTe4CWEzp8z8lg3LjISl0bGUcE+ln9CPSmelMdmXNO/ebyyOSVFxwzITHO0mABMZiY5MYc7URtgKW4YXGNtnBXcYd3BC8wVEsM9ATNU7WcC4Lq23ViswQFyR4sZgEYjyU+/NjRiMfcyFtWqgsBwn0+e6pqNFqLFtGDEkHa4VluKqltq3Nl1iVQ8HxDk+ynuxNQwK276lbhUMogS88lWI5XcQViQD5UjYLhVFi8yPeEbMOoUyZgDcqKrExxJgCrdldko6Iu53Jl0t3rjK1vcDctpaYkMuA0EruG1uRitB3s/nzRPH3e/caxe3HmJ5nkVrXkG3EnxBQRZUqVEyBAJIwRil7mpttdH0iNuVuVtsWI2GAIyY2+eNvEUsnz6w9pdrNp23MELI14+HxItwRuYAblBgsFI6VmjtSwtpJtrddSwYWWKNs8W1u7YgqdsArOJME1e7GQWL6dUQW3Go+W/IstS41lVJD2j4II2qWk+6D4iOvsNA0/bF+6SAiNLW93h3TBWDCgmFO854j4juMoUL3DIBbBN1ArKFyoH0rqchIkA4Ig+SOj19y057vwKYi4bIAZQzQUBYbgY3STHiHlmYBsl+o661O1dfeFp1OlMP6JWYV5nqOD4o9Z8uA/J97vdvA2ko/m4Ryp8RG7IGSRA8qj9pKsXbt43WBWN6IACCCyoFYqCRzGSFOehjMwvK1kd784bAyiqSrTuEiR08gYnoaRFRzd3Fpn50CzFFrP1L6Ze3oSmX1ahrW5yRbtbULMpLOrKbneAHlltzkZIbrFbd/VILS7GRiNsSQ3UGTHEk8/4q85rUuXWRlS5AG0xL+QYjaAIO3knJJ9hNfGrPpNdjavooLQmBIkpPPs4oDDFz89EODXuBFhHP8AnXqve6AzatniUUwOBgVKnZY+gtf5acmT6I5PU+upW6yK8uLTKfD4hB8JMCMHFVbVMB47YEkgZB48/fRLCuD9IysoXGIMyZPwH3129b2pJkjcDHPrIz/WaTzAMJCJCWtatFDEnb4SOviifF/L40e7rLWFLgSCMyOqD+dKWez0dHcqwaHHJjrgCen86Zu6W0GDbSTBgwPNeh9cdKstDTA4KWHE3GUvf1KI7FG/QtsCAMkMFZc5nYwPnih3tWbi+FGYFmg7QSF4APi58+hmmvmltPEvKFWMyGJiOucKRH/iqNYZJNolg7MxUgBTno4AKTx1HHFYhxa5bFuMRx18kt8yVUhQyMNoAll3ZjCyYJz745g1bW6YKrDvYMR+myBo8g+eRgiM1LLpdGVtGON6smREg5wQSQfYfXBLIuWMMEZGOQuWYejG1jOPVzNaANrZG49JWNQuom4txS1pYnawJCksS7nwjnDLj4/fTuk7bunaqpZCmV3Ak93PPTGM9fXQLvaJtkadFtm3sHdkXD4VUwVdcHGNsHMESIq9hLlyyCLi27gx9My3AEA9HurN0Kk4J8THGSa5nMExP3XQO63ESOQSY1Vl71jeGXumusiku3iWBcYg7ioBZIUwZMjESyz3bgIncHbxhFLShkKslV8MTMR7c0G5rLbahXvWtpffbtvZwdyYVu8XhmAMIx4TrBA5qr0O3e6vUKPDCrbS2zRwCTI/dXrxmodAdfgtj+oMQI9c/k34ahYugW3be5ZYPuBkYY70AJg8+NAw5wBn2tXNVb79HKFmtFNgDG3tA3l2WcE+JSFODGDmmdTo7b2e7Ooe26k3FLodxvEtwQJKk4JMY6ClbGoTUrbAd1ZCA5W33jorEgKSIAO4ek3Mkx1PRMtkCL8U3wTIPI+f8/bJM9rfKBmtR9I1t2JKtbXwIpX0ADO5WYKIjCsZkUro2tam8LN9nNn0VYqu7eWjwkAlBu4YE7pyAK9RoOzbQYqLJXkglSm6AADMzMADn9Ggi2tu6VKM2048O4qAQQeoMkkifM9IqsJLpPDT4FgKuCC0mfZYek+T2n7w2brBXXiGPd3lEkOBugN5r0jHNa9r5MpkjunZpJm1aZmJ5JLe81m9p9nPcuZDBB6IFshlacmZjMHpiAM1fQ6m4jgO8bf7wpHIiGIGCCDnzmtYIMrV1WpUOIOM6T7fj4HLnYaJt7xLRUEkqbVscCRB4BxAIOCOlH1V9e+DbrxbC924DIBgSCq7j+9XHJa4m+8HWWxx0jny/wDHvPeFpmgECMkg/AeVEEkx8sFiXTBKSt22RCgkHczbxa3GGMgAPgRjMdOOaMtsFldbbttn0twHrhJiYJzFFgD9KfXvIPnxxXGYdJOPrn8aprTqpK9Xo8206eFceWBipVtF+aT9lfuFSsypXlrloMoDE+4lcHHHvINU1t1VSFBkRnIiCPi1N5AGPM9J45585pLVWx3OJGF6kSWPSTE+v/zWbxISBiCgaS63iL94u/LKLTtE856dRP8A4p62y3XKkSAowVZczM568ezFV0rXSPQU9JW4VEjBhYxmenuomme5uYsoGMZ3Tn1ARwPtoJLiswABAQX0lnKwm4zAyD6uvlSa9khWYIqkgAgb45kggExOOoIrV14CoSSimNqsRJmMQfPHurP0uoCyPnKf9SAg+Zndny/91JMgx6K8cHJHGiSJ+lRiPGyA+IjkssMG9pE1ka20+9LdtzcIBMOqqVBEkbgFKiRMHojeQrWe7K/nrU7SpBULLHE+kCMnNLW9N3odiQWe6AOoK21ZRMjIJ39Ig8VLQ0OBaIW+8cWOm453zt7SR5IGk7LIG42HliI/NgkLAUlW4wCY9Z60PXW7dzvLHd3U8EuVt2vCCdsBwuGYF8jIA6TRHQOWC/OLShgoZWljEbmgzEkkbusSOAaa0d9FEAXCDxvFxuJ6nPlPnWrRN3LCdUTU2rG0C0rWQqgeFYkBgeShHAInyb1UJgbhYWyRChCfQubTkQwAMkHkMY86Zs6gsTEkCRBkD1c+ql309u6DIYGOeOZ4PnzVvZOVlQfFoU+bXFVVW7dthTPhi4WyTDPcZm94zSenUBrgdSBdbeuYBiJVuuAMZwPWKKmmX0BkqAdxAO6SRmI49nWrajRnaYIkEMIHUT6/In40hTMFs5rWm8A3CtqSMEADn+8ZuMzI9WJ5NCa7uMk5AAI7x8564oqAP4mzIHSiGPLMVq1mqyNiuNrA5JZobpBIEeWP/dCQ+IknB6MSZ4zBGP8AzXYOM8V2fZWgZqnMIY0+wkqVjkAKD7qKjY6fu1wVK0hEzmr7/Z8KpNcmqm5TQvcaD81b/YX7hUqmgQd1b/YX7hUriOaFgjcEbcQTHTHTA+740HWQLeVMBhnGIG2T8KItsnG47YEgrBPkJ91EvqCsHiR98fzrJ2YUFUsEKh3EZyAZESMDPWauts7sSAFETnqfPIpNLMo1tpIGPjPl0iqHQ2g55HhUDxsOrHz9lXCkCAE5evFcEAiTMjEGTnn7vvpP+1UwWSOSDAI4kZ84rjaZJ8JYnn0zAOIJ+H2VZWhRLsrLIBE8RPrxiM+VAYJunhMJftG4pjbBbaBBXcMgkE+6W9i+4sWLSpEbRtUDBzEASZ6wI99LaHSAbmk5wD5jr1gjp7jQ7lsE7SDknImeOTn2fZ5U20yFs7INHqm7DLlisbojJYYAB+MA11L8ejwZMe/7KXFlAAqiAuBmKreDBW7sw8HaWyA0YJ9UxW4Za6zi8plT5+2OBXGb1fDgj115S38n9SGRu9HhZnje0SShiBbAIi2Bjb6bYMkG6/Jy6vo3JwAZuXBuEadWBOY3C3ekgc3B5UQdE4XoLtoHjB9lde6FA3MFkxkhQSegnr6q80vyd1QZWGojaFwGcrKkleeVG+6IPIFufRrtr5N3tyMXHhYH85cbYQbO4qSPGXFppmBN1uaoTomvSriuzXn7HY2pCpuuiUNlsO5DG33cgmBhj3xIjMoOlVsdjarbbFy/6EAwcsu6yXDNsEmEuQYBHeRJgk1J0QvRVK8x/ZWrNsK94SJ9FiCdzWmcb9nB23QJUwHAzzVu09HdKWbSFyoG1ybkESUG8sCCxVe8gRyQYwKeI6IXoy1Ua9Xk9R2bqDPiB3k7j3jgcXoY4mZup4FxFkCeKsOzLm/x3JUt4vG8ugbcsjgEBUWBzLmcxRJ0QvSPfoD36x9DbdCS7A4gAMSPTuOTkCPSURmAsUd79WLoX1Tst/oLX+WnX/CKlV7HP+72cf3af6RUrgOaSwhdB4InrEH+s/zrguT14PxpcEdBBPurhuYNaYLQlwQ3QFy3iM55jPH86GbS7ju3TgYJ+E9aKGzVd9aYE11bcHDMB5TP9c0C7bJPM5+FFL1WarAmLXU71vP7K4kjrXYqRVhoQs7tjtkacA7dzMHIXcEkKATkjkkqAIyWHAkhO58qlBb6PgmCbgAIBvAljHg/MOesiOOK1tVoEuFS67thkSWgGQQSAYOQOQarc7PslhutoSCXAKjkjaXI6mDEmeaRDuCFmW/lUp/u2jbIEguWDIhTYBg7nIGc7G4AmhaT5XBkUm0+5ugBHPc93ODtDd/bgkx7Jitw6dASdiyck7RJMQCTGTBPPnVSiDhV/dHSI+ED4Dyoh2qFkn5XWioKqzEz4QCD6VtLfIyH722QROG6xTd3tjbbtO1sjvGRSpMFNzBQTiOSOdvPnirNYtxtFtIPI2LB4nER0HwFDuKpjwqdvo+EeH9nGMeVEO1QkG+WKFNy22mFIUypO4K2PD0D2smAe8GaoPlWsPuUja1yOkoouurieQRbA9rcARLjquPCuMjwjBgCRjmAB7hQLgU8qpjjwjyjy8qMLtUK3afbPdIGKyTuMbgsbUZ2zB+rHtIpG98owO8IQkWwDMkT4mUj0eQUbOR4eRRbqISCVBKyRImCTLEeskTPNBcL9VeZ9Ec5zxzk59dOHIQNT8pgu/wE7W2jPpfnc+j17oxEjIyMxzV9ubWK7T4Wg8nw7Sd3GADtBORnE1cso4UDrwB76CXA4AHsA56/y+FGF2qEW12kHJA6dZH1nUfHYT7xUe/ShugcAD2CKE9+rAPFC+49hgfNbH+Vb/0CpXOwD/umn/ybX+haleec0l5bfVS1cqV3QmpNSpUoQpUqVwtQhZfaXZT3HZgRxaCgu6DaHLXQSoMb1O2QDgVmL2BqcjvNu1dqt3jyw7uCABO1dz3PEZbwJjFeja9QXv1JYChYDdk6jvAA20AOytvOy2x74qiidzANctZKjFn3Ua92XdDI9t1tsibVXc1xZIuEliyy3iNo9PRbnFaysWYKoJJ4ArRs9lKPzjFj9VTAHtbr7vjWbi1lrk6D5b1SJjNeQ0/Y91XtsbvhR2YruJmSSAPCoEQk4zLYH6VtT2c7XC5f9LdAZhgPaIAHHoWiPbcb217VbVscWk967vtaa4+ntn0rVs+xdp+KxUS7w/e/4+6neNXzwdmXykNcC79u+HZiCAJYMV5JL4EcJBxRDo7m6WubgWkqWKiCbrEAheAzpAP1AJjFeu1nyeVhNpip+qxlT7G5Hv8AjXmdWrW2KuCrDkH+vtq2FjjFwdD8v6WVAzkkNRobhJIcHdMgs4Bk3SOOg324A52EYoSaa5ulnxMemxLKGWJjAlbY4/4jTHFMvfoD3623YTQBo3CwLpGADBJnwIhOZ/5hx5r5UK/pnbdNyCxExMQA4wIH1h5+gMnoZ79Ae/RuwhE1JYliGiVhckbT4pPHUEZ5EUtctY9I8Y8Rxi55RiXHThRXHv0B79MsBQjrcIJlpE48x08vKPPM1R79KvfoD36sCEL9H/Jw/wC56b/Itf6FqVz5MH/cdL/kWf8AtrUrzjmksL5vb83+C1O4t+b/AAWh/OB51m9odvqjbQM+Z4FJzmtE4yoBfotb5vb83+C135vb83+C1n9n9pFx4h8KaOpFS2oxwnGVRFQcEQ6W39Z/gtVOht/Wf4LQ21gGMT7a6NV6qrG3xlEVFD2bb+tc+C1Q9kWvr3PgtB1vawtqWImIxOYJiaYa+Rzj24PnU7weJyIfyRdNp0tghJk8sYmPIRwPvq9KnV+sfZVG1wH6Q+IptrNbkCkaTjmU7UrKvduW19J4/wClz/8ArSbfLDS9b0e1Ln/8VpvXeEqd0NV6Glu0uzLeoQLckFfRdQCw8xnlT5Ujb7ZtMoZXDA8ET+FdXtZOhP21i+uDmPurbSi4KWPyJs/8a7+4n41Q/IWz/wAe7+4n402e1l8/vqj9sAdaj6g6nqPwtMB1Sp+QVj/j3f3E/GqN/s+0/wCsXv3E/Gmj22Ko3bFG/dqev8Iw80qf9nWn/WL37ifjVD/s20/6xe/dt/jTh7V9Z+yhHtQdS3xpb92p+eieHmlT/sz036ze/dt/jQm/2ZaT9avfu2/xpx+0V9fxrg1g5z99G/f4ijDzX0zsbTC3prKKZCWragnkgKACY64qV3sl509o/wDLT/SK7W8rNfM/7b5zxWR2hqC9zdBIMAgcx6xxR27OEgjH/uiWw6DERPrrhxrQtJXdFrNqjpEjAP8A6ppteZHjPumKCdcRwPaZq3z9vP7BTDuSeHmlnsM9yWLMOnI9xxTRcqDLHr6/hFXXW+Z+yu22Legrk+pRHximahU4Qkr+9ipCGVMgmDPUY4ine19bfa6SQMBcwB+iD/OmrXZ99uV2jzZgPsFFPZUZuXR6zEx/1EjpRjJsjDxWD39zmR7zx8KLprpA3XGtqJCySeYLCMHPh60/qb2mXhnY+o4+0Vg9s/KsWFKpKC4Dn023COuIwa0DXZkJtjFcrvbfalgsYuFvXtgV5XVX0YxE5xmP5UnqPlBvcG47MOD4VmPUSDQ27bQMptkrHmqEz6iBitpcRmVRNPIAL2fydKXENu2pDKN7bm3AglVwSARBPHrp9dHdnbAM8Ac/ZXmuy/lOXIth2MgyG4+tj4CtmzqWBlTB9VTu8QlRULQbLRXssjeGLKwUFRP6W4c+qCaXfs5vOtLS/KEnF5Af8W2fiOfh8K1Bp7LgGCs8FTg+z8Oaxc1zUgGleZXSnyJrp07eRz7T5V6Zuw1Po3G94BoDdkXk4IYfD7KiVeELzvdEYg/bUaw54De4Vr3NWVMMCKh7SJjaMc0sSeFqxhpH6IT7QTRe6u48J48jWwdaY5ilzqmOd0VOJVuwvpnYq/7tZnnurf8ApFSr9j509n/Lt/6RUrvGSwX5v/LXX/rl/wDiGp+Wuv8A1y//ABDWLUrv+npeAdAnJW1+Wuv/AFy//ENT8tdf+uX/AOIaxalH09LwDoESVtflrr/1y/8AxDU/LXX/AK5f/iGsWpR9PS8A6BElbX5a6/8AXL/8Q1Py11/65f8A4hrFphOzrpUMEbaZhiIUxk+I4xUupUG5taPQIkr1fYvyrF8C1rLnj/u77Z5z3d4/Vnh+kwccH7e+TIuFBd3oVkrtIhgYyDBDDAyK8cOzbsE7DAmeBwCTGc4BOPI1qdk9uazTqFUF7RG7u7id7bjGVU5X0l9Eg5Fc7qbQf0iPKfb8eyREr03dKBwAB6hHwpe8R5D4UsvyvtsPHoXBgGbV5lGeDtdHwfbVLnypsqJXQ3CRP528xAjBkJbTg+upGPwnq38qcKrofk4H1JuWwxcg4EBQIgscCB5kmK72v8php1NnSXTvP52+hI4z3dpudk5L/pQIxzl9q/KLVXlKEd3anNu3bNtJx6XVjkemTyKyDYb6rdf0T05+HWtWUsV6kRp+fx7pgQtT8r9d+uaj+M/41Pyv1365qP4z/jWX3DTG1p8tpn+sH4Vy5bKkgiCOa33VE2wjoFUlav5Ya79c1H8Z/wAa7+WOv/XNR/Ff8ax6lPcUvCOgRJWx+WOv/XNR/Ff8an5Za/8AXNR/Fb8ax6lG4peEdAiStn8s9f8Arl/+K341Py01/wCuX/4jVjVw0vp6XgHQIkr9T/J26X0enZiSzWbRJOSSUUkn1zUqvyX/APodL/8AHs/9ta5XEc1K/LlStP5inl9p/Gp8xTy+0/jXpymsypWn8xTy+0/jU+Yp5fafxolCzKlafzFPL7T+NT5inl9p/GiULMpv+1Lnd93I2wR6ImCAILRJgDE8Ux8xTy+0/jU+Yp5fafxqHNa79wlCWPaVzAkQAAMcAI1sD4O3vNTR9otbBCxBkkGckoySYPQMaZ+Yp5fafxqfMU8vtP41JpMIiE5XG+UF4xlcf4Rnnkf9R+NWHykvZ9GSdwO3g+flxjNc+Yp5fafxqfMU8vtP41H01HwDojEVVPlBeHBAwAMcATEfvEZnmrj5RXQIUIMAYB4HHJ9nwHOZ58xTy+0/jU+Yp5fafxoOzUT/AMQjEVB8pL+IYACIG0dOOeffWWBWp8xTy+0/jU+Yp5fafxrRlNlP9gAQTKzKlafzFPL7T+NT5inl9p/GtJSWZUrT+Yp5fafxqfMU8vtP40ShZlcNanzFPL7T+NQ6FPL7T+NEoX6R+S//ANDpf/j2f+2tcq/ybEaLTD/kWv8AQtSvMOaS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58218221"/>
              </p:ext>
            </p:extLst>
          </p:nvPr>
        </p:nvGraphicFramePr>
        <p:xfrm>
          <a:off x="155575" y="1275606"/>
          <a:ext cx="8880921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27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123478"/>
            <a:ext cx="849617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</a:t>
            </a:r>
            <a:r>
              <a:rPr lang="ru-RU" sz="3200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ак</a:t>
            </a:r>
            <a:r>
              <a:rPr lang="ru-RU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учить?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9550" y="152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1950" y="304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14350" y="4572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66750" y="6096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9150" y="7620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971550" y="914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23950" y="1066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 descr="data:image/jpeg;base64,/9j/4AAQSkZJRgABAQAAAQABAAD/2wCEAAkGBhISEBUUEhIVFRUUFxcYGBgYFRkUGBgXHBgYFhcYGBcZHCYhHBojHBgXHy8gIycpLC4tFx8yNTAsNSYrLCkBCQoKDgwOGg8PGiokHyUqLCwpKywsLCwsLCwsLCwsLCwsLCwvLCwsLC0tLCwsLCwsLCwsLCksLi4pLCwsLCwsLP/AABEIARsAsgMBIgACEQEDEQH/xAAcAAACAwEBAQEAAAAAAAAAAAADBAACBQEGBwj/xABJEAACAQMDAQQFBwkFCAEFAAABAhEAAyEEEjFBBRMiUTJhcYGRBhQjUqGx0RYzQlRykpPB8BVDYnOyByRTY4Kz4fF0NKKjwtL/xAAaAQADAQEBAQAAAAAAAAAAAAAAAQIDBAUG/8QANhEAAQMCAwUHAwMDBQAAAAAAAQACEQMhEjFRBBNBYZEFIlJxgbHwFKHRIzLhFYLxFjNCYsH/2gAMAwEAAhEDEQA/APnipRVSrrboqpXqJoapRVSrqlFVKSENUoqpV1SiqlCENUoq26IqURUpIQ1SiqlEVKIqUIQ1SiqlXVKIqUIVFSiKlEW3RVSkhDVKKqVdbdGW3QhCW3Rlt0RbdGW3SQhrboq26ItuiKlCFRbdEVKIqURUpIXvezV+ht5PoJ/pFSrdnD6G3+wv+kVK4TmiV+ZlSirboi26a0Wha7cS2sBrjqik8AswUEwDiTXokoW/pPkRbZtMja1Uu6q1buonze40B1LAFw239FhmOPXSXZ3yb3Jcu3by2bNq4bRco1wvcz4bdtckxk5xPqMervDTr2lp7nzzTi3pVt2dpZ9/0auhEbNs7mP6XSs29bt91f0V66lq5a1b3Udt3dPuBVlZgsqRMyR5DzrlD3aoWbd+S+bBtXlu2dRdW0t0IybXLBSty2xlSAd0TkA8Ylq/8klBvLa1SXbunV2e33Ny0SLZi5tdiVYg+Xx603Z11mxb0thbq3Nust6m9cUN3awVQKpIBaF8RIHT4C7Y+Udy5c1C2u6W3de4pa3ZVHuWyxjdcjcdwyTiZqgXk2QlbfyfRbdt9RqVsG6odE7p7zd2fRd9hGxT05PwIFx8mXF9rBdO82B7IALJfBVmGy4MLIXEjJkdMt67utUtl/nFqzcSylq4l3eom3ID2yqkMDPo4IimT2lpm1SOWJtaPT20tAhke/ct7u74EqNxJMxG1ZwSKWJyFlafsJmFlu8QLds3L7MVaLVtDDFgCS3QQIyQKo3Z+2yL29djX3siVKE7V3hzLGJH6PSea9GflKl9LNrUOuy5Zdb7Km02rvebrbjaOAQPDkZk9ZS0PbbWtILVq4Bc+cuWhAwKC3G4d4hG0sMHmgOehZep0JtpaYkN31lboCgyNxI28mTjnHNPdrdgvptm90feDJThHWN9tsnIkeUwcYp/+2bVy/pbt593c6ZXuAIQWvIWK2wAoAYuVMDHhNcu9pWXsX0NtrbM51Kk3TeBvY3IPAu0upKjpzxFAe633QlR2Qi92LupS291EdU7q5dIVzCbmWACfLpHvoGt0pstdUkMbRcSAQDtzwZitT+1O7s2baMtw2yrPca2LgQbhFmzvWdigST7NscKr2u4uXNQ6ZDtdKmDkEECAabHOm6Fa52SyXLqPcUCyLZZwjH84FKKqAyWJJ6jCkmidldlXL6ttKKVVcN+ncKlhaUzzCkznBGKf7T7WS+11Sw2AI9h9hAF1bahlaFllcMyy07YMdIFp9ZbFqwFts7W2GoY96bIF48IR3bbtihVJ4g+s1OJ0c0JTRafvNx3hES2bhYozmJUQFUzPiot3Sle7YXFa27shcWrkoyoX2taPiyAIIPX2Sf+0rS3tQbYBW7ZJRXtMw33GVmtMpWCQwcxxBFWlm2hiNqE7VVFtos+kQqgZPmZ6+ZlgucbIQ9VpdioVurcNxEuKos3VlHMAliYXAY58qJ80YW0ukptcjwid6q+7unbPD7cYGWAzmhXLyOLCliFFjT2rjbW8EG53g45Cz7yvnT7au073Wa01tNQoQtvZtgUfQv3ItiIKqYk7Sx9dLE5CXVKIEqumfcgYiCRkQRnrz0mjRW6F7TQMO6t/sL9wrlX0H5q3+wv3CpXCc0l+dVSioCCCCQQQQQYIIyCCOCOZq6pWn8ntCLmqsowlS8sDxCguQfUdse+uraKwoUn1XZNBPQSqAkwsuJ5JzPJMnqTPJ55oxaSSSSxMkkksSepJySa9P2X2vd1ev07XCNqNcZFAjapRjk8k4TNNubtzVaAagAXw11nAiQgO62DtJH923XofXXgVe2atB4ZVpgHAXEB0kWeRwuO7c8CRmtBTBuCvIAiiAjzr0yvqbnaGnXUyCrsyDwQEO9plOfzQGc49dS7rG1VvRveiWv3TuAj6FPG32IBPqFJ3bj2FmJjSC2SWumJxkRa9mGdE92vOrETNFUiJkR/Qrd16rc7QkmFJtXCT0RLS3ST7kj30a+2zWaq9AJtKGSeO8uJaRCf/u+Jq/65ZvcuaYfE8S4NDctTn9kt37rADDqYzGcZ5iPOioQZyMc549vlW/p7xvarRXGjeyXSxAie73qpjpMn41Vy73tL86AFxVu3LogYRTvtBtpI5Q/b5msP9QFrgH0x+1xMOvLceQi47mfDEE91zWKt1PrD40ZLqfWXAnkcdTWr2bqbt/VWblwywVyABAUbGx58uBJ8hQL2gg29KDItlbZPG+46hr1yOgCEwOni9VdX9WqMrbmqwAhuN0GQB3p4Xyb15KcFpCXS4sE7hA5MjHtotm4rHDAn1GtC9qluapbyjcPmovoOdxAubP8AXPwqt7VtdNlrkT3JYwCB43wQCTGLfnUbJ2y/aK1Onu4xC98jDjERfLPmm6nAJlKm8qmCwB9vE8T5e+rnUIDBdQRyJE072bqWU2bQClbqq10ESWN1bjxP+EIB7IHSgdktfGlVrW6CzFyoRmhUW2MPzlCcSceusX9uvE9xokjCXOgEHGJJi37Oeae7VRqUEeNfFx4hkcCKK99FIDMoJ6EgerrVdOqdzqIafoCiZywW2bjN6/ziURry7dSCfE9q6q/s203Of3roX3V0Vu2RS3vdksc1ueZOfSD0SFOYUualFMM6qeYLAY86q/adlQSbqQM4IOPdXH3PZNpW2C/bd3IALEXSyoJPEIseeBxXNbrLraXuyywU1AbasSlsi2FAJMAkx1xQ7tPaCWllMYXPLQS7gJvEf9SUYBqmbV9WEqwb2EH7qJVb9lrdw7lbaxRVbBB22wIOZBkPyI9eauFr0Nh2xu10G1mxfODMHTzUOGEwvY6G2O6Tn0F6+oVKtofzSfsL9wrlM5qZK+DqlbPyWtTqYEbjavBZ+sVx9k1mqlFRYIIJBBkEEgg+YIyK222gdo2d9EGC4ESqaYMrV7C7Iv2r7oU23F0txkG9T4mi2mQYGQ3X4Vp6TSXF1GmRvFetaW+xltxlmC21LE5iSJmvPKz7t2+5uIgt3j7iPItukjAxNXTdu3BnDHlt7hjxgtMkYGCegr5/aextq2l7n1HtktiwOeEt1y7xWgqNFk52TZu2dSxvA95ZsXLh3P3hMJAkgn6xxPX10dV1OrW85AdktGyoUKgBulO82hm5CDknqAOtZ/dEkkliWBBO95YEAEEzJEAYOMCmLSETtZ1nna7pPSSFIzFbVuyKlSahwbyGgGDAAu4AaHLySDwLcE127oXtredhHeWLVlcg5K/TDHktqP8Aqpq9Ya5d1YQbmYaNwsgEhYLQSQOnnWebRb0i7RnxO75giYYkcEj31e1p4MguGiNwdw0cRu3Tt9UxXM3sOu1jTjbjHGDFjTLR5dy/mnvBPzmnLWkcXu7TNyxomTBj6ZoJgmI9MGasNG/eLaJm78yvrlp8TuuxS3WAGE+2lrengyNwOch2UmTJlgZMnOaINMOczMzubdMRO+d0xjnjFS7sCsT/ALgy0vigz/aSSYT3o0VLfeI98FTbdLDBfEpIN1kVD4SQCCD1PSmbdshhfdCyPatRDAFrtxFskTMghQxJ8mxxQ/mSmSQTPJLMS0RG4z4uBgzxRV0i45wZA3ttBzkLMDk9OtdNbsitXqGpUeJdAdAI7sNkDS4McipDwBC53ypcS8ilLVjS2rkTJ27bypaGTJJI/d5kiia12d3JHi7q2sD62xnIHvuVUaBOIMYEFmKwJgbSYgSYEY6UezpgsxOeSSWJgQMsSeAKrYex3bPtDaz3A4QWjWOF+Ju6fRDqkiENbLKRfj6NbKurSMnuO7RAJmZZukZHnU7MsPbTT3CYs2rV13bdAg72ys5/RMxGDmiLpFEcwDIG5toaZkJO0GcyBzVTokjaQSPql2KezYTtj1RXE/sGu5gYajdMj+0BwH93eJ0lVvQOCzuz9O222pB3DS3FI/5l22Lzr7gLS+6mn2i06m2e+TTXwX3Y3si3bqhZ+s4zHSKONIgGAcGcM+6du3Dbp9ERzxVG0aEZBjxfpNJJENLbpOMHPStH9hvebv4Tx/fJk+VzbmkKnJd2ui27gQtba3plDBlAAPhyCZ5ecDryKDt3JbH1rdv/APPfJP2Cm7WiURA4Mgbm2gjMhCdo8+KsOz0AIC/VHpNwplQDPhAJJG2Irqp9n12sYxzwcGLDAIzaQJ53MqDUGcLl/T3Az75+l1ClAW3eFC1zcBJgFVURjjijqDGfPp59ara0oXxDJiJZmYx5AsTAOOPIUS2JJnGcj7q6OzNjdslEscQSTJgQLAD2HVQ94cbL12i/Np+yv3CpU0f5tP2V+4VK6kl8VVKZ0WlD3bSESGuICPMbgWHwBqLbrQ7Et/7zaJ/RLMfdbf8AmRV9o1N1slV44Nd7FW0S4IRSze1Nu3bsrbUXSrRcZi6h/wBIY2iEY8nmua7QiysFfpS73IknZalls2ueWgH1QfUaZ7M7Ta9qbd2625kRnIC7Qqi3cMDzy0Tnii27/e3rF27CzZS7dPCg2Wff7t/divkzVqbNXYHEhrGSQHF0v75Ak5zHsMlvAIXNV2fas39Ondm4rJseHIBu95btBznoS+B/IVV9PY+c3GFgC3Ys6iRvaXZHUST0Eggc8mmLelUXdGq3O8BNxt8bdxF3vWJB48QI91C7N1TIl28pAbZbIJEgd9eYkx6hmuSmHuo4sbi4Ni7nC7qrmC3CwPC3onx+aIWlW01x3Nte7S1cbu1usy7l2AeLGSSemKJes2+8UhSts6Y6goXaF8L9ZmPR+BPWr6K8jd+7g3Q4RSPzZZnushg42gbF9y0zplVrt1rqhbY0+woDO21IAWYyTtf4x6zttRrU3VHsxBrWhphxIktbYSZJl0zCTYMJEdn+DTbp3XmDNJOU32gFInqGkj1kVS6ihL7iRsdVTLDb9NdLAZ/4YUeyK0LWqa7e0r3AAdhuEDhQwuuB7u7Ue6harXXL+nQXCCWuquBtw1kYiTw1yPcKmntO0l7HO4kF18pqvdA5QyPJMgfPJC7T06ANZRAtxFUl+9cOSFW40J1B9Emepqa60oN4ruCqts2vE2O8AdiDP6IR299P6vXs/eb4229QioY2xDMHE9fACZ8mNL6m5vsWU8rIn1lvoLZ9YI7w++nsj6pZRiRch/eJmAypN8rCI4SUnAX+cla4LaK6hCr2UtMX3sdx8BZSpMQQ0deTxAri6ZSiIqePu7Ja4brghmEtC5kwJ5HpCrds3VZdRst7dxIdyxJY28KFXgeJQOmJ601t+ku7ejhfctu2Pvmt+zKNWq+m2sXAEF8Fx4CmJsci4kgacEnkCY+Zq5Ga4rdYrjXTPT7fMVy9d8AbBkY8W0RiDJ/rymvssS5lLinJB9EHHOcR/XsrrECR9WBx6piaXZGJAUBVPiMzOCJ9fTypq7aAUzcJnyiCeBz99ZmoqItCm5v+Gfsrq7jA2mI84AM5HtiqNeSBuBkCOTPHWBz76698MIUlG3Y+jZpGY49nNGOyzTxsmOeIoajxbiYkgeQjMfjQtPcuXFw6dQQUZSMZ613Tah2gNBjyBGYGIM+c++si4oNl6zSfm0j6q/cKlc0H5q3OTsX1dB06VKSpfKlt0xpndHDoQGAIyu4QYnEjyFdW3RVt12VabKrCx4kHMJgxkqX2uXHZ2fxPba0TsEbCMgCcHkzPU0QG53fdb/o5mNonL94Rungn1cGrqlFVK5P6fsoAG7FoI5Rl0lViOqWSy4ZGV47vvNo2g/nCS05zyY4j10xoRcs/m3iVRTKBp2ggHkRzRVSr93TfsGzPa5rmAg587k+5J9UYilV0bSfH6Th28IywZm56CWOKM2lJJhoDd3uEAzscusHpk5o4WrKZqxs1ENwhoiQY5iIPpA6JYikRoGEfSGVti2IVfQCssZmTDHOKv8wPhh2hG3L4QYaUaSeolBjFMPcHBmqsxXIJI6/0RWR2LZwIwCP8/k9Uw4nI3VdWjXhF1yRkABQgG4FC3WSAxA6ZOKtdtMxYlyXLod20QNhVkG2ePV62z5Vuaies/jyOBXe/lxJwwnAMA+XHiOR8DUs2HZ6QDWMAEEDydn1SxEjNQ6bwEMzySzTt6lzcOPKTx5US3ZZQTvYszbiY2gbiScZgUb5woO0npyT7uK7qtcqpKwxx4ZAkcZJMAeZz7DWmBjSC0XAgeWimShaq2ybQp3EkEgxPBCj1Ank+SmrWtGJBKEmDMkeoYzilrNtO8djgEiSstkAcN0AwP3qYm1Ih7mAer4Ph9XPqoLpKbu6IVfCtwmY2rgzuIJgNuE+oRQLlhLikd4vQ4V+gGJ8sjFTRgF7uwsssDuYzuCqMgR0yD+yD1rR07AJnaxiSQ21jI5ggR7JqCVElZ9rspLieG6xgQ3qmWgY8yTHroh7AhY33D7AOQGXmPXP4xT13s3cihm4jEEgHHWc8c0F+zFUiRcmc7SxBEcxyDgYx15oxImLqW9i7sEGZBgzgRz0yD6uaHou00iSRDHBAZiDJMsFBiWnEyatcvJbJKEnwxkEbSRtBLEcnyMfZSC6nxrDWxaZ+SzKzsPGEtrAmAsliRj1mK5alQNJDfnHjnw8pXS1mICcvnIx/7C99pGm2hHBVSPgPOpU0LfRJHGxY+ArldYyWC+eqlEVKsEq4Su9NcVKIq11QPdRkIPFSShVFuulfKrM3lmrN/XWpxJJcs3P4fjVWacez+Xr5p4Rj+ulQgH14qcSFltcZsgTjHPu60bexRiQCAInr/XFVuadxuMmJmEG47f2SORPQ598UW7cPdqFbcu62sbSCASpEyZGPV1qajjEK6TBikJa74SYY+WFkryCBP3ffVrmp3WyodsCBtAOQVVSpmTkggdaJ2zCq7ldpDKceLGFnwgkZzQdNYvOo22lCBZDbxuO5mYASBJAOZ/w1hjIWpY0iZ+4V7vaA3AkSATu6YG76pMkkcYxGaGx2qTadlm5tMqD4jljluADVFbvTvQruH0YQryxaPYRKt4wThTHlWlo9H3eL2wkmYKgeLzHOIECMY60+FvVZPtc+nz5KS0XaCrtC3WIkQCgzhSRkzMkz65p3Q9oK0G2J3K7cMMbgvU4GIrq6e23hS1bkcnwjJzCx1FFGmRANtvxBYIAhsss/z9VQsSQUW5oQyAOqN4gczIbzB6GsztJDYUM6pdXcASywVTGJUczAEjPE9a1LwLIDNy3BLHOYAyczjM+6lbgVyQdRKwwhlXawwDBZSGAGKQk5BQXAZlVe1bADiwYBBBCOM9ODHuNW/tC6DJQxnJRgADHOJ+2i6HQrJZCTMSwKkGInoPID/pPnlu+HYqGKQJgG2Y2jic8gxxiqqNtHFaDylYfatp76bxkr4SiyGKwTO1snxEDA4nmKT02mtrYW7avK1y5ddlfaRtMLbdSSBsWbCxIEtjkidjtPSOSgTuQpb6UhSD3e1pjPMqB7CaT7J+T+xFuKtraw72HLKqs8sW7seEGCBPSPhxFsTqQuplQYBiyB0+y9xpPzafsr6+g69alc0Cjurf7C8EkcDg+VSu0ZLnXjFsGum1iCR0oq2cc1V3KZbK9T9X2+YrrlMCUHMxtgdOnrwOvsrlu8ByvE5nn1f+4quo1aAAyW3MJwfAP0YxzPv5rqXwywoLs0kgKRBiBk4HJPvqXLQNKN34VQzLA9gPrmVkR66Mxgej9o9vA9VZJYqZ2gSfrbVmMiHgHgnDA80K9eIbaRc3FcKWCgGD4pBkjnBNRfgjd3zHULcHeD9Bev6XmcdKHdtgqWMSMHJOOBhR6+grGsa1wpVkc3OhK3FVgJ4jGPOc1oLrlDl+8FsEBdrKF3ESWywkbdwPrqTMIFJx4T5LutUDhWwAZG98mMBRkn3R50PUiXIl0YruCEABm3bl8JyGmRkj0iPKm7fzaIW6AXMsQ+4sT9Y5kdI8hHFL6rsgTulHKgxkTBGcT9gNINDxAdB0PyyyL3UnCWGPv/AClrGo3S9lHAeA4ZTgrOPEOPET7T6qdtFntqXCqBctgsRtOyfGY8zkA/4jSNrtBjuEqFYgmZIkDbgzMkef34oDXSxJckzkn0jPt95GPM1x70BwM2POy7DSJaYFx18lqawh2L2UkWyw3KBAQ2yp8OSxlpgDMHGav2RpWNxkusvhA2lpdT5FSWGIjPEDgUSxeKLs2FTtdiWG04MwI5GefUaX0mlUlBBJZW2y3ossACSvMWiOsbSBzV1Qxzs5ukwvNMWi38/lat/SADKWz4iPC22evo8fonr0rM1CWlZdqNIE5ZhyY5Hljg+VDuWlbxsrYQXefr94QMJ7fwwSU30KG624NIUkidp5skiAMSSBA6A4ExU3bkeo/woNBxzHQpwou6Wt46D5yRmTMzAJwMdK0dE9nbkqJJMM6XAI8iT6pxHPnJpO1rFzuQkhd0TkkA4Eg5hCfPxcUQa1BhbJLQjZJhtzKACHGCQR/QqhUgSs/p33t7ImlY2r5skowaWU+iVMSF654Me/1U6vZ4kw9/HMXAR5n1/H8Ky+3LjE2r3dldsGSwM5DR4ZjG7+hRV0tu8B4QhfczHc0EBiIwRMgST+NdG0kik2rEzb168VwbM6ajqJ4XGeSzdaFfv4uM5s2z6UtDXEKrDkAAk9MmG8iK29Wm8d2sqEJA3LuWEWQ2eQCBz1K1mF3Nu2GtqneXGcgqZItYUOqzKl+7gz6O0GOltLp7twlgloBVKEbnWWYEGBEiJA5iZjzrkY5+Ik/D8K9Cu4YA3W/pl1sV7Xs/Nm2fNF/0ipXdGD3aTztWfbAny+6uV1LJeTsETEiSJgGccT6s4qquXjANsgEQpYt19kfGa7qUHPWCI/wnbumOnHNMW9RbAADKIAESMADp6q1c5IrN7UY7upEDB/A8CQD7qW0yt3gJQjeAouCJJkggyfUsH76d1qXGuE2+BJjkBwCFjyk0HVd5cChg4CkMpUEEiF9KDBEx/XGV5kFaBwPdIVdVoSv6MgRk+LoIBJHTFH0bb1beTKgQdxXE8ED1x8ap2frLrB5tHyIkRu4O2TPPQ+rzmq6nSlSsKyljGSpB+B84+PqrrD2vbgdnwK43sex+IeoT+ijqSABA3PzxJg8dKz9NpmCA2rly74YBMFSAzQJIORxOf5Vpaew6oAVTdEAiSJ5MwAZ548qU0t69bx3VtEYuSSzLtadxYgjhiW46/GuUkGSFu04VPmaOWBBJHINhJHryMg5z6qzrvY9trm22drqJBNsATIABC8ftASJ64Fal5lKr4mZcsfpYY8Rgcczz0jrVeze3CP7mN7wrKoMBj8JBETMYFc+8cHAGwXXTe4CWEzp8z8lg3LjISl0bGUcE+ln9CPSmelMdmXNO/ebyyOSVFxwzITHO0mABMZiY5MYc7URtgKW4YXGNtnBXcYd3BC8wVEsM9ATNU7WcC4Lq23ViswQFyR4sZgEYjyU+/NjRiMfcyFtWqgsBwn0+e6pqNFqLFtGDEkHa4VluKqltq3Nl1iVQ8HxDk+ynuxNQwK276lbhUMogS88lWI5XcQViQD5UjYLhVFi8yPeEbMOoUyZgDcqKrExxJgCrdldko6Iu53Jl0t3rjK1vcDctpaYkMuA0EruG1uRitB3s/nzRPH3e/caxe3HmJ5nkVrXkG3EnxBQRZUqVEyBAJIwRil7mpttdH0iNuVuVtsWI2GAIyY2+eNvEUsnz6w9pdrNp23MELI14+HxItwRuYAblBgsFI6VmjtSwtpJtrddSwYWWKNs8W1u7YgqdsArOJME1e7GQWL6dUQW3Go+W/IstS41lVJD2j4II2qWk+6D4iOvsNA0/bF+6SAiNLW93h3TBWDCgmFO854j4juMoUL3DIBbBN1ArKFyoH0rqchIkA4Ig+SOj19y057vwKYi4bIAZQzQUBYbgY3STHiHlmYBsl+o661O1dfeFp1OlMP6JWYV5nqOD4o9Z8uA/J97vdvA2ko/m4Ryp8RG7IGSRA8qj9pKsXbt43WBWN6IACCCyoFYqCRzGSFOehjMwvK1kd784bAyiqSrTuEiR08gYnoaRFRzd3Fpn50CzFFrP1L6Ze3oSmX1ahrW5yRbtbULMpLOrKbneAHlltzkZIbrFbd/VILS7GRiNsSQ3UGTHEk8/4q85rUuXWRlS5AG0xL+QYjaAIO3knJJ9hNfGrPpNdjavooLQmBIkpPPs4oDDFz89EODXuBFhHP8AnXqve6AzatniUUwOBgVKnZY+gtf5acmT6I5PU+upW6yK8uLTKfD4hB8JMCMHFVbVMB47YEkgZB48/fRLCuD9IysoXGIMyZPwH3129b2pJkjcDHPrIz/WaTzAMJCJCWtatFDEnb4SOviifF/L40e7rLWFLgSCMyOqD+dKWez0dHcqwaHHJjrgCen86Zu6W0GDbSTBgwPNeh9cdKstDTA4KWHE3GUvf1KI7FG/QtsCAMkMFZc5nYwPnih3tWbi+FGYFmg7QSF4APi58+hmmvmltPEvKFWMyGJiOucKRH/iqNYZJNolg7MxUgBTno4AKTx1HHFYhxa5bFuMRx18kt8yVUhQyMNoAll3ZjCyYJz745g1bW6YKrDvYMR+myBo8g+eRgiM1LLpdGVtGON6smREg5wQSQfYfXBLIuWMMEZGOQuWYejG1jOPVzNaANrZG49JWNQuom4txS1pYnawJCksS7nwjnDLj4/fTuk7bunaqpZCmV3Ak93PPTGM9fXQLvaJtkadFtm3sHdkXD4VUwVdcHGNsHMESIq9hLlyyCLi27gx9My3AEA9HurN0Kk4J8THGSa5nMExP3XQO63ESOQSY1Vl71jeGXumusiku3iWBcYg7ioBZIUwZMjESyz3bgIncHbxhFLShkKslV8MTMR7c0G5rLbahXvWtpffbtvZwdyYVu8XhmAMIx4TrBA5qr0O3e6vUKPDCrbS2zRwCTI/dXrxmodAdfgtj+oMQI9c/k34ahYugW3be5ZYPuBkYY70AJg8+NAw5wBn2tXNVb79HKFmtFNgDG3tA3l2WcE+JSFODGDmmdTo7b2e7Ooe26k3FLodxvEtwQJKk4JMY6ClbGoTUrbAd1ZCA5W33jorEgKSIAO4ek3Mkx1PRMtkCL8U3wTIPI+f8/bJM9rfKBmtR9I1t2JKtbXwIpX0ADO5WYKIjCsZkUro2tam8LN9nNn0VYqu7eWjwkAlBu4YE7pyAK9RoOzbQYqLJXkglSm6AADMzMADn9Ggi2tu6VKM2048O4qAQQeoMkkifM9IqsJLpPDT4FgKuCC0mfZYek+T2n7w2brBXXiGPd3lEkOBugN5r0jHNa9r5MpkjunZpJm1aZmJ5JLe81m9p9nPcuZDBB6IFshlacmZjMHpiAM1fQ6m4jgO8bf7wpHIiGIGCCDnzmtYIMrV1WpUOIOM6T7fj4HLnYaJt7xLRUEkqbVscCRB4BxAIOCOlH1V9e+DbrxbC924DIBgSCq7j+9XHJa4m+8HWWxx0jny/wDHvPeFpmgECMkg/AeVEEkx8sFiXTBKSt22RCgkHczbxa3GGMgAPgRjMdOOaMtsFldbbttn0twHrhJiYJzFFgD9KfXvIPnxxXGYdJOPrn8aprTqpK9Xo8206eFceWBipVtF+aT9lfuFSsypXlrloMoDE+4lcHHHvINU1t1VSFBkRnIiCPi1N5AGPM9J45585pLVWx3OJGF6kSWPSTE+v/zWbxISBiCgaS63iL94u/LKLTtE856dRP8A4p62y3XKkSAowVZczM568ezFV0rXSPQU9JW4VEjBhYxmenuomme5uYsoGMZ3Tn1ARwPtoJLiswABAQX0lnKwm4zAyD6uvlSa9khWYIqkgAgb45kggExOOoIrV14CoSSimNqsRJmMQfPHurP0uoCyPnKf9SAg+Zndny/91JMgx6K8cHJHGiSJ+lRiPGyA+IjkssMG9pE1ka20+9LdtzcIBMOqqVBEkbgFKiRMHojeQrWe7K/nrU7SpBULLHE+kCMnNLW9N3odiQWe6AOoK21ZRMjIJ39Ig8VLQ0OBaIW+8cWOm453zt7SR5IGk7LIG42HliI/NgkLAUlW4wCY9Z60PXW7dzvLHd3U8EuVt2vCCdsBwuGYF8jIA6TRHQOWC/OLShgoZWljEbmgzEkkbusSOAaa0d9FEAXCDxvFxuJ6nPlPnWrRN3LCdUTU2rG0C0rWQqgeFYkBgeShHAInyb1UJgbhYWyRChCfQubTkQwAMkHkMY86Zs6gsTEkCRBkD1c+ql309u6DIYGOeOZ4PnzVvZOVlQfFoU+bXFVVW7dthTPhi4WyTDPcZm94zSenUBrgdSBdbeuYBiJVuuAMZwPWKKmmX0BkqAdxAO6SRmI49nWrajRnaYIkEMIHUT6/In40hTMFs5rWm8A3CtqSMEADn+8ZuMzI9WJ5NCa7uMk5AAI7x8564oqAP4mzIHSiGPLMVq1mqyNiuNrA5JZobpBIEeWP/dCQ+IknB6MSZ4zBGP8AzXYOM8V2fZWgZqnMIY0+wkqVjkAKD7qKjY6fu1wVK0hEzmr7/Z8KpNcmqm5TQvcaD81b/YX7hUqmgQd1b/YX7hUriOaFgjcEbcQTHTHTA+740HWQLeVMBhnGIG2T8KItsnG47YEgrBPkJ91EvqCsHiR98fzrJ2YUFUsEKh3EZyAZESMDPWauts7sSAFETnqfPIpNLMo1tpIGPjPl0iqHQ2g55HhUDxsOrHz9lXCkCAE5evFcEAiTMjEGTnn7vvpP+1UwWSOSDAI4kZ84rjaZJ8JYnn0zAOIJ+H2VZWhRLsrLIBE8RPrxiM+VAYJunhMJftG4pjbBbaBBXcMgkE+6W9i+4sWLSpEbRtUDBzEASZ6wI99LaHSAbmk5wD5jr1gjp7jQ7lsE7SDknImeOTn2fZ5U20yFs7INHqm7DLlisbojJYYAB+MA11L8ejwZMe/7KXFlAAqiAuBmKreDBW7sw8HaWyA0YJ9UxW4Za6zi8plT5+2OBXGb1fDgj115S38n9SGRu9HhZnje0SShiBbAIi2Bjb6bYMkG6/Jy6vo3JwAZuXBuEadWBOY3C3ekgc3B5UQdE4XoLtoHjB9lde6FA3MFkxkhQSegnr6q80vyd1QZWGojaFwGcrKkleeVG+6IPIFufRrtr5N3tyMXHhYH85cbYQbO4qSPGXFppmBN1uaoTomvSriuzXn7HY2pCpuuiUNlsO5DG33cgmBhj3xIjMoOlVsdjarbbFy/6EAwcsu6yXDNsEmEuQYBHeRJgk1J0QvRVK8x/ZWrNsK94SJ9FiCdzWmcb9nB23QJUwHAzzVu09HdKWbSFyoG1ybkESUG8sCCxVe8gRyQYwKeI6IXoy1Ua9Xk9R2bqDPiB3k7j3jgcXoY4mZup4FxFkCeKsOzLm/x3JUt4vG8ugbcsjgEBUWBzLmcxRJ0QvSPfoD36x9DbdCS7A4gAMSPTuOTkCPSURmAsUd79WLoX1Tst/oLX+WnX/CKlV7HP+72cf3af6RUrgOaSwhdB4InrEH+s/zrguT14PxpcEdBBPurhuYNaYLQlwQ3QFy3iM55jPH86GbS7ju3TgYJ+E9aKGzVd9aYE11bcHDMB5TP9c0C7bJPM5+FFL1WarAmLXU71vP7K4kjrXYqRVhoQs7tjtkacA7dzMHIXcEkKATkjkkqAIyWHAkhO58qlBb6PgmCbgAIBvAljHg/MOesiOOK1tVoEuFS67thkSWgGQQSAYOQOQarc7PslhutoSCXAKjkjaXI6mDEmeaRDuCFmW/lUp/u2jbIEguWDIhTYBg7nIGc7G4AmhaT5XBkUm0+5ugBHPc93ODtDd/bgkx7Jitw6dASdiyck7RJMQCTGTBPPnVSiDhV/dHSI+ED4Dyoh2qFkn5XWioKqzEz4QCD6VtLfIyH722QROG6xTd3tjbbtO1sjvGRSpMFNzBQTiOSOdvPnirNYtxtFtIPI2LB4nER0HwFDuKpjwqdvo+EeH9nGMeVEO1QkG+WKFNy22mFIUypO4K2PD0D2smAe8GaoPlWsPuUja1yOkoouurieQRbA9rcARLjquPCuMjwjBgCRjmAB7hQLgU8qpjjwjyjy8qMLtUK3afbPdIGKyTuMbgsbUZ2zB+rHtIpG98owO8IQkWwDMkT4mUj0eQUbOR4eRRbqISCVBKyRImCTLEeskTPNBcL9VeZ9Ec5zxzk59dOHIQNT8pgu/wE7W2jPpfnc+j17oxEjIyMxzV9ubWK7T4Wg8nw7Sd3GADtBORnE1cso4UDrwB76CXA4AHsA56/y+FGF2qEW12kHJA6dZH1nUfHYT7xUe/ShugcAD2CKE9+rAPFC+49hgfNbH+Vb/0CpXOwD/umn/ybX+haleec0l5bfVS1cqV3QmpNSpUoQpUqVwtQhZfaXZT3HZgRxaCgu6DaHLXQSoMb1O2QDgVmL2BqcjvNu1dqt3jyw7uCABO1dz3PEZbwJjFeja9QXv1JYChYDdk6jvAA20AOytvOy2x74qiidzANctZKjFn3Ua92XdDI9t1tsibVXc1xZIuEliyy3iNo9PRbnFaysWYKoJJ4ArRs9lKPzjFj9VTAHtbr7vjWbi1lrk6D5b1SJjNeQ0/Y91XtsbvhR2YruJmSSAPCoEQk4zLYH6VtT2c7XC5f9LdAZhgPaIAHHoWiPbcb217VbVscWk967vtaa4+ntn0rVs+xdp+KxUS7w/e/4+6neNXzwdmXykNcC79u+HZiCAJYMV5JL4EcJBxRDo7m6WubgWkqWKiCbrEAheAzpAP1AJjFeu1nyeVhNpip+qxlT7G5Hv8AjXmdWrW2KuCrDkH+vtq2FjjFwdD8v6WVAzkkNRobhJIcHdMgs4Bk3SOOg324A52EYoSaa5ulnxMemxLKGWJjAlbY4/4jTHFMvfoD3623YTQBo3CwLpGADBJnwIhOZ/5hx5r5UK/pnbdNyCxExMQA4wIH1h5+gMnoZ79Ae/RuwhE1JYliGiVhckbT4pPHUEZ5EUtctY9I8Y8Rxi55RiXHThRXHv0B79MsBQjrcIJlpE48x08vKPPM1R79KvfoD36sCEL9H/Jw/wC56b/Itf6FqVz5MH/cdL/kWf8AtrUrzjmksL5vb83+C1O4t+b/AAWh/OB51m9odvqjbQM+Z4FJzmtE4yoBfotb5vb83+C135vb83+C1n9n9pFx4h8KaOpFS2oxwnGVRFQcEQ6W39Z/gtVOht/Wf4LQ21gGMT7a6NV6qrG3xlEVFD2bb+tc+C1Q9kWvr3PgtB1vawtqWImIxOYJiaYa+Rzj24PnU7weJyIfyRdNp0tghJk8sYmPIRwPvq9KnV+sfZVG1wH6Q+IptrNbkCkaTjmU7UrKvduW19J4/wClz/8ArSbfLDS9b0e1Ln/8VpvXeEqd0NV6Glu0uzLeoQLckFfRdQCw8xnlT5Ujb7ZtMoZXDA8ET+FdXtZOhP21i+uDmPurbSi4KWPyJs/8a7+4n41Q/IWz/wAe7+4n402e1l8/vqj9sAdaj6g6nqPwtMB1Sp+QVj/j3f3E/GqN/s+0/wCsXv3E/Gmj22Ko3bFG/dqev8Iw80qf9nWn/WL37ifjVD/s20/6xe/dt/jTh7V9Z+yhHtQdS3xpb92p+eieHmlT/sz036ze/dt/jQm/2ZaT9avfu2/xpx+0V9fxrg1g5z99G/f4ijDzX0zsbTC3prKKZCWragnkgKACY64qV3sl509o/wDLT/SK7W8rNfM/7b5zxWR2hqC9zdBIMAgcx6xxR27OEgjH/uiWw6DERPrrhxrQtJXdFrNqjpEjAP8A6ppteZHjPumKCdcRwPaZq3z9vP7BTDuSeHmlnsM9yWLMOnI9xxTRcqDLHr6/hFXXW+Z+yu22Legrk+pRHximahU4Qkr+9ipCGVMgmDPUY4ine19bfa6SQMBcwB+iD/OmrXZ99uV2jzZgPsFFPZUZuXR6zEx/1EjpRjJsjDxWD39zmR7zx8KLprpA3XGtqJCySeYLCMHPh60/qb2mXhnY+o4+0Vg9s/KsWFKpKC4Dn023COuIwa0DXZkJtjFcrvbfalgsYuFvXtgV5XVX0YxE5xmP5UnqPlBvcG47MOD4VmPUSDQ27bQMptkrHmqEz6iBitpcRmVRNPIAL2fydKXENu2pDKN7bm3AglVwSARBPHrp9dHdnbAM8Ac/ZXmuy/lOXIth2MgyG4+tj4CtmzqWBlTB9VTu8QlRULQbLRXssjeGLKwUFRP6W4c+qCaXfs5vOtLS/KEnF5Af8W2fiOfh8K1Bp7LgGCs8FTg+z8Oaxc1zUgGleZXSnyJrp07eRz7T5V6Zuw1Po3G94BoDdkXk4IYfD7KiVeELzvdEYg/bUaw54De4Vr3NWVMMCKh7SJjaMc0sSeFqxhpH6IT7QTRe6u48J48jWwdaY5ilzqmOd0VOJVuwvpnYq/7tZnnurf8ApFSr9j509n/Lt/6RUrvGSwX5v/LXX/rl/wDiGp+Wuv8A1y//ABDWLUrv+npeAdAnJW1+Wuv/AFy//ENT8tdf+uX/AOIaxalH09LwDoESVtflrr/1y/8AxDU/LXX/AK5f/iGsWpR9PS8A6BElbX5a6/8AXL/8Q1Py11/65f8A4hrFphOzrpUMEbaZhiIUxk+I4xUupUG5taPQIkr1fYvyrF8C1rLnj/u77Z5z3d4/Vnh+kwccH7e+TIuFBd3oVkrtIhgYyDBDDAyK8cOzbsE7DAmeBwCTGc4BOPI1qdk9uazTqFUF7RG7u7id7bjGVU5X0l9Eg5Fc7qbQf0iPKfb8eyREr03dKBwAB6hHwpe8R5D4UsvyvtsPHoXBgGbV5lGeDtdHwfbVLnypsqJXQ3CRP528xAjBkJbTg+upGPwnq38qcKrofk4H1JuWwxcg4EBQIgscCB5kmK72v8php1NnSXTvP52+hI4z3dpudk5L/pQIxzl9q/KLVXlKEd3anNu3bNtJx6XVjkemTyKyDYb6rdf0T05+HWtWUsV6kRp+fx7pgQtT8r9d+uaj+M/41Pyv1365qP4z/jWX3DTG1p8tpn+sH4Vy5bKkgiCOa33VE2wjoFUlav5Ya79c1H8Z/wAa7+WOv/XNR/Ff8ax6lPcUvCOgRJWx+WOv/XNR/Ff8an5Za/8AXNR/Fb8ax6lG4peEdAiStn8s9f8Arl/+K341Py01/wCuX/4jVjVw0vp6XgHQIkr9T/J26X0enZiSzWbRJOSSUUkn1zUqvyX/APodL/8AHs/9ta5XEc1K/LlStP5inl9p/Gp8xTy+0/jXpymsypWn8xTy+0/jU+Yp5fafxolCzKlafzFPL7T+NT5inl9p/GiULMpv+1Lnd93I2wR6ImCAILRJgDE8Ux8xTy+0/jU+Yp5fafxqHNa79wlCWPaVzAkQAAMcAI1sD4O3vNTR9otbBCxBkkGckoySYPQMaZ+Yp5fafxqfMU8vtP41JpMIiE5XG+UF4xlcf4Rnnkf9R+NWHykvZ9GSdwO3g+flxjNc+Yp5fafxqfMU8vtP41H01HwDojEVVPlBeHBAwAMcATEfvEZnmrj5RXQIUIMAYB4HHJ9nwHOZ58xTy+0/jU+Yp5fafxoOzUT/AMQjEVB8pL+IYACIG0dOOeffWWBWp8xTy+0/jU+Yp5fafxrRlNlP9gAQTKzKlafzFPL7T+NT5inl9p/GtJSWZUrT+Yp5fafxqfMU8vtP40ShZlcNanzFPL7T+NQ6FPL7T+NEoX6R+S//ANDpf/j2f+2tcq/ybEaLTD/kWv8AQtSvMOa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hISEBUUEhIVFRUUFxcYGBgYFRkUGBgXHBgYFhcYGBcZHCYhHBojHBgXHy8gIycpLC4tFx8yNTAsNSYrLCkBCQoKDgwOGg8PGiokHyUqLCwpKywsLCwsLCwsLCwsLCwsLCwvLCwsLC0tLCwsLCwsLCwsLCksLi4pLCwsLCwsLP/AABEIARsAsgMBIgACEQEDEQH/xAAcAAACAwEBAQEAAAAAAAAAAAADBAACBQEGBwj/xABJEAACAQMDAQQFBwkFCAEFAAABAhEAAyEEEjFBBRMiUTJhcYGRBhQjUqGx0RYzQlRykpPB8BVDYnOyByRTY4Kz4fF0NKKjwtL/xAAaAQADAQEBAQAAAAAAAAAAAAAAAQIDBAUG/8QANhEAAQMCAwUHAwMDBQAAAAAAAQACEQMhEjFRBBNBYZEFIlJxgbHwFKHRIzLhFYLxFjNCYsH/2gAMAwEAAhEDEQA/APnipRVSrrboqpXqJoapRVSrqlFVKSENUoqpV1SiqlCENUoq26IqURUpIQ1SiqlEVKIqUIQ1SiqlXVKIqUIVFSiKlEW3RVSkhDVKKqVdbdGW3QhCW3Rlt0RbdGW3SQhrboq26ItuiKlCFRbdEVKIqURUpIXvezV+ht5PoJ/pFSrdnD6G3+wv+kVK4TmiV+ZlSirboi26a0Wha7cS2sBrjqik8AswUEwDiTXokoW/pPkRbZtMja1Uu6q1buonze40B1LAFw239FhmOPXSXZ3yb3Jcu3by2bNq4bRco1wvcz4bdtckxk5xPqMervDTr2lp7nzzTi3pVt2dpZ9/0auhEbNs7mP6XSs29bt91f0V66lq5a1b3Udt3dPuBVlZgsqRMyR5DzrlD3aoWbd+S+bBtXlu2dRdW0t0IybXLBSty2xlSAd0TkA8Ylq/8klBvLa1SXbunV2e33Ny0SLZi5tdiVYg+Xx603Z11mxb0thbq3Nust6m9cUN3awVQKpIBaF8RIHT4C7Y+Udy5c1C2u6W3de4pa3ZVHuWyxjdcjcdwyTiZqgXk2QlbfyfRbdt9RqVsG6odE7p7zd2fRd9hGxT05PwIFx8mXF9rBdO82B7IALJfBVmGy4MLIXEjJkdMt67utUtl/nFqzcSylq4l3eom3ID2yqkMDPo4IimT2lpm1SOWJtaPT20tAhke/ct7u74EqNxJMxG1ZwSKWJyFlafsJmFlu8QLds3L7MVaLVtDDFgCS3QQIyQKo3Z+2yL29djX3siVKE7V3hzLGJH6PSea9GflKl9LNrUOuy5Zdb7Km02rvebrbjaOAQPDkZk9ZS0PbbWtILVq4Bc+cuWhAwKC3G4d4hG0sMHmgOehZep0JtpaYkN31lboCgyNxI28mTjnHNPdrdgvptm90feDJThHWN9tsnIkeUwcYp/+2bVy/pbt593c6ZXuAIQWvIWK2wAoAYuVMDHhNcu9pWXsX0NtrbM51Kk3TeBvY3IPAu0upKjpzxFAe633QlR2Qi92LupS291EdU7q5dIVzCbmWACfLpHvoGt0pstdUkMbRcSAQDtzwZitT+1O7s2baMtw2yrPca2LgQbhFmzvWdigST7NscKr2u4uXNQ6ZDtdKmDkEECAabHOm6Fa52SyXLqPcUCyLZZwjH84FKKqAyWJJ6jCkmidldlXL6ttKKVVcN+ncKlhaUzzCkznBGKf7T7WS+11Sw2AI9h9hAF1bahlaFllcMyy07YMdIFp9ZbFqwFts7W2GoY96bIF48IR3bbtihVJ4g+s1OJ0c0JTRafvNx3hES2bhYozmJUQFUzPiot3Sle7YXFa27shcWrkoyoX2taPiyAIIPX2Sf+0rS3tQbYBW7ZJRXtMw33GVmtMpWCQwcxxBFWlm2hiNqE7VVFtos+kQqgZPmZ6+ZlgucbIQ9VpdioVurcNxEuKos3VlHMAliYXAY58qJ80YW0ukptcjwid6q+7unbPD7cYGWAzmhXLyOLCliFFjT2rjbW8EG53g45Cz7yvnT7au073Wa01tNQoQtvZtgUfQv3ItiIKqYk7Sx9dLE5CXVKIEqumfcgYiCRkQRnrz0mjRW6F7TQMO6t/sL9wrlX0H5q3+wv3CpXCc0l+dVSioCCCCQQQQQYIIyCCOCOZq6pWn8ntCLmqsowlS8sDxCguQfUdse+uraKwoUn1XZNBPQSqAkwsuJ5JzPJMnqTPJ55oxaSSSSxMkkksSepJySa9P2X2vd1ev07XCNqNcZFAjapRjk8k4TNNubtzVaAagAXw11nAiQgO62DtJH923XofXXgVe2atB4ZVpgHAXEB0kWeRwuO7c8CRmtBTBuCvIAiiAjzr0yvqbnaGnXUyCrsyDwQEO9plOfzQGc49dS7rG1VvRveiWv3TuAj6FPG32IBPqFJ3bj2FmJjSC2SWumJxkRa9mGdE92vOrETNFUiJkR/Qrd16rc7QkmFJtXCT0RLS3ST7kj30a+2zWaq9AJtKGSeO8uJaRCf/u+Jq/65ZvcuaYfE8S4NDctTn9kt37rADDqYzGcZ5iPOioQZyMc549vlW/p7xvarRXGjeyXSxAie73qpjpMn41Vy73tL86AFxVu3LogYRTvtBtpI5Q/b5msP9QFrgH0x+1xMOvLceQi47mfDEE91zWKt1PrD40ZLqfWXAnkcdTWr2bqbt/VWblwywVyABAUbGx58uBJ8hQL2gg29KDItlbZPG+46hr1yOgCEwOni9VdX9WqMrbmqwAhuN0GQB3p4Xyb15KcFpCXS4sE7hA5MjHtotm4rHDAn1GtC9qluapbyjcPmovoOdxAubP8AXPwqt7VtdNlrkT3JYwCB43wQCTGLfnUbJ2y/aK1Onu4xC98jDjERfLPmm6nAJlKm8qmCwB9vE8T5e+rnUIDBdQRyJE072bqWU2bQClbqq10ESWN1bjxP+EIB7IHSgdktfGlVrW6CzFyoRmhUW2MPzlCcSceusX9uvE9xokjCXOgEHGJJi37Oeae7VRqUEeNfFx4hkcCKK99FIDMoJ6EgerrVdOqdzqIafoCiZywW2bjN6/ziURry7dSCfE9q6q/s203Of3roX3V0Vu2RS3vdksc1ueZOfSD0SFOYUualFMM6qeYLAY86q/adlQSbqQM4IOPdXH3PZNpW2C/bd3IALEXSyoJPEIseeBxXNbrLraXuyywU1AbasSlsi2FAJMAkx1xQ7tPaCWllMYXPLQS7gJvEf9SUYBqmbV9WEqwb2EH7qJVb9lrdw7lbaxRVbBB22wIOZBkPyI9eauFr0Nh2xu10G1mxfODMHTzUOGEwvY6G2O6Tn0F6+oVKtofzSfsL9wrlM5qZK+DqlbPyWtTqYEbjavBZ+sVx9k1mqlFRYIIJBBkEEgg+YIyK222gdo2d9EGC4ESqaYMrV7C7Iv2r7oU23F0txkG9T4mi2mQYGQ3X4Vp6TSXF1GmRvFetaW+xltxlmC21LE5iSJmvPKz7t2+5uIgt3j7iPItukjAxNXTdu3BnDHlt7hjxgtMkYGCegr5/aextq2l7n1HtktiwOeEt1y7xWgqNFk52TZu2dSxvA95ZsXLh3P3hMJAkgn6xxPX10dV1OrW85AdktGyoUKgBulO82hm5CDknqAOtZ/dEkkliWBBO95YEAEEzJEAYOMCmLSETtZ1nna7pPSSFIzFbVuyKlSahwbyGgGDAAu4AaHLySDwLcE127oXtredhHeWLVlcg5K/TDHktqP8Aqpq9Ya5d1YQbmYaNwsgEhYLQSQOnnWebRb0i7RnxO75giYYkcEj31e1p4MguGiNwdw0cRu3Tt9UxXM3sOu1jTjbjHGDFjTLR5dy/mnvBPzmnLWkcXu7TNyxomTBj6ZoJgmI9MGasNG/eLaJm78yvrlp8TuuxS3WAGE+2lrengyNwOch2UmTJlgZMnOaINMOczMzubdMRO+d0xjnjFS7sCsT/ALgy0vigz/aSSYT3o0VLfeI98FTbdLDBfEpIN1kVD4SQCCD1PSmbdshhfdCyPatRDAFrtxFskTMghQxJ8mxxQ/mSmSQTPJLMS0RG4z4uBgzxRV0i45wZA3ttBzkLMDk9OtdNbsitXqGpUeJdAdAI7sNkDS4McipDwBC53ypcS8ilLVjS2rkTJ27bypaGTJJI/d5kiia12d3JHi7q2sD62xnIHvuVUaBOIMYEFmKwJgbSYgSYEY6UezpgsxOeSSWJgQMsSeAKrYex3bPtDaz3A4QWjWOF+Ju6fRDqkiENbLKRfj6NbKurSMnuO7RAJmZZukZHnU7MsPbTT3CYs2rV13bdAg72ys5/RMxGDmiLpFEcwDIG5toaZkJO0GcyBzVTokjaQSPql2KezYTtj1RXE/sGu5gYajdMj+0BwH93eJ0lVvQOCzuz9O222pB3DS3FI/5l22Lzr7gLS+6mn2i06m2e+TTXwX3Y3si3bqhZ+s4zHSKONIgGAcGcM+6du3Dbp9ERzxVG0aEZBjxfpNJJENLbpOMHPStH9hvebv4Tx/fJk+VzbmkKnJd2ui27gQtba3plDBlAAPhyCZ5ecDryKDt3JbH1rdv/APPfJP2Cm7WiURA4Mgbm2gjMhCdo8+KsOz0AIC/VHpNwplQDPhAJJG2Irqp9n12sYxzwcGLDAIzaQJ53MqDUGcLl/T3Az75+l1ClAW3eFC1zcBJgFVURjjijqDGfPp59ara0oXxDJiJZmYx5AsTAOOPIUS2JJnGcj7q6OzNjdslEscQSTJgQLAD2HVQ94cbL12i/Np+yv3CpU0f5tP2V+4VK6kl8VVKZ0WlD3bSESGuICPMbgWHwBqLbrQ7Et/7zaJ/RLMfdbf8AmRV9o1N1slV44Nd7FW0S4IRSze1Nu3bsrbUXSrRcZi6h/wBIY2iEY8nmua7QiysFfpS73IknZalls2ueWgH1QfUaZ7M7Ta9qbd2625kRnIC7Qqi3cMDzy0Tnii27/e3rF27CzZS7dPCg2Wff7t/divkzVqbNXYHEhrGSQHF0v75Ak5zHsMlvAIXNV2fas39Ondm4rJseHIBu95btBznoS+B/IVV9PY+c3GFgC3Ys6iRvaXZHUST0Eggc8mmLelUXdGq3O8BNxt8bdxF3vWJB48QI91C7N1TIl28pAbZbIJEgd9eYkx6hmuSmHuo4sbi4Ni7nC7qrmC3CwPC3onx+aIWlW01x3Nte7S1cbu1usy7l2AeLGSSemKJes2+8UhSts6Y6goXaF8L9ZmPR+BPWr6K8jd+7g3Q4RSPzZZnushg42gbF9y0zplVrt1rqhbY0+woDO21IAWYyTtf4x6zttRrU3VHsxBrWhphxIktbYSZJl0zCTYMJEdn+DTbp3XmDNJOU32gFInqGkj1kVS6ihL7iRsdVTLDb9NdLAZ/4YUeyK0LWqa7e0r3AAdhuEDhQwuuB7u7Ue6harXXL+nQXCCWuquBtw1kYiTw1yPcKmntO0l7HO4kF18pqvdA5QyPJMgfPJC7T06ANZRAtxFUl+9cOSFW40J1B9Emepqa60oN4ruCqts2vE2O8AdiDP6IR299P6vXs/eb4229QioY2xDMHE9fACZ8mNL6m5vsWU8rIn1lvoLZ9YI7w++nsj6pZRiRch/eJmAypN8rCI4SUnAX+cla4LaK6hCr2UtMX3sdx8BZSpMQQ0deTxAri6ZSiIqePu7Ja4brghmEtC5kwJ5HpCrds3VZdRst7dxIdyxJY28KFXgeJQOmJ601t+ku7ejhfctu2Pvmt+zKNWq+m2sXAEF8Fx4CmJsci4kgacEnkCY+Zq5Ga4rdYrjXTPT7fMVy9d8AbBkY8W0RiDJ/rymvssS5lLinJB9EHHOcR/XsrrECR9WBx6piaXZGJAUBVPiMzOCJ9fTypq7aAUzcJnyiCeBz99ZmoqItCm5v+Gfsrq7jA2mI84AM5HtiqNeSBuBkCOTPHWBz76698MIUlG3Y+jZpGY49nNGOyzTxsmOeIoajxbiYkgeQjMfjQtPcuXFw6dQQUZSMZ613Tah2gNBjyBGYGIM+c++si4oNl6zSfm0j6q/cKlc0H5q3OTsX1dB06VKSpfKlt0xpndHDoQGAIyu4QYnEjyFdW3RVt12VabKrCx4kHMJgxkqX2uXHZ2fxPba0TsEbCMgCcHkzPU0QG53fdb/o5mNonL94Rungn1cGrqlFVK5P6fsoAG7FoI5Rl0lViOqWSy4ZGV47vvNo2g/nCS05zyY4j10xoRcs/m3iVRTKBp2ggHkRzRVSr93TfsGzPa5rmAg587k+5J9UYilV0bSfH6Th28IywZm56CWOKM2lJJhoDd3uEAzscusHpk5o4WrKZqxs1ENwhoiQY5iIPpA6JYikRoGEfSGVti2IVfQCssZmTDHOKv8wPhh2hG3L4QYaUaSeolBjFMPcHBmqsxXIJI6/0RWR2LZwIwCP8/k9Uw4nI3VdWjXhF1yRkABQgG4FC3WSAxA6ZOKtdtMxYlyXLod20QNhVkG2ePV62z5Vuaies/jyOBXe/lxJwwnAMA+XHiOR8DUs2HZ6QDWMAEEDydn1SxEjNQ6bwEMzySzTt6lzcOPKTx5US3ZZQTvYszbiY2gbiScZgUb5woO0npyT7uK7qtcqpKwxx4ZAkcZJMAeZz7DWmBjSC0XAgeWimShaq2ybQp3EkEgxPBCj1Ank+SmrWtGJBKEmDMkeoYzilrNtO8djgEiSstkAcN0AwP3qYm1Ih7mAer4Ph9XPqoLpKbu6IVfCtwmY2rgzuIJgNuE+oRQLlhLikd4vQ4V+gGJ8sjFTRgF7uwsssDuYzuCqMgR0yD+yD1rR07AJnaxiSQ21jI5ggR7JqCVElZ9rspLieG6xgQ3qmWgY8yTHroh7AhY33D7AOQGXmPXP4xT13s3cihm4jEEgHHWc8c0F+zFUiRcmc7SxBEcxyDgYx15oxImLqW9i7sEGZBgzgRz0yD6uaHou00iSRDHBAZiDJMsFBiWnEyatcvJbJKEnwxkEbSRtBLEcnyMfZSC6nxrDWxaZ+SzKzsPGEtrAmAsliRj1mK5alQNJDfnHjnw8pXS1mICcvnIx/7C99pGm2hHBVSPgPOpU0LfRJHGxY+ArldYyWC+eqlEVKsEq4Su9NcVKIq11QPdRkIPFSShVFuulfKrM3lmrN/XWpxJJcs3P4fjVWacez+Xr5p4Rj+ulQgH14qcSFltcZsgTjHPu60bexRiQCAInr/XFVuadxuMmJmEG47f2SORPQ598UW7cPdqFbcu62sbSCASpEyZGPV1qajjEK6TBikJa74SYY+WFkryCBP3ffVrmp3WyodsCBtAOQVVSpmTkggdaJ2zCq7ldpDKceLGFnwgkZzQdNYvOo22lCBZDbxuO5mYASBJAOZ/w1hjIWpY0iZ+4V7vaA3AkSATu6YG76pMkkcYxGaGx2qTadlm5tMqD4jljluADVFbvTvQruH0YQryxaPYRKt4wThTHlWlo9H3eL2wkmYKgeLzHOIECMY60+FvVZPtc+nz5KS0XaCrtC3WIkQCgzhSRkzMkz65p3Q9oK0G2J3K7cMMbgvU4GIrq6e23hS1bkcnwjJzCx1FFGmRANtvxBYIAhsss/z9VQsSQUW5oQyAOqN4gczIbzB6GsztJDYUM6pdXcASywVTGJUczAEjPE9a1LwLIDNy3BLHOYAyczjM+6lbgVyQdRKwwhlXawwDBZSGAGKQk5BQXAZlVe1bADiwYBBBCOM9ODHuNW/tC6DJQxnJRgADHOJ+2i6HQrJZCTMSwKkGInoPID/pPnlu+HYqGKQJgG2Y2jic8gxxiqqNtHFaDylYfatp76bxkr4SiyGKwTO1snxEDA4nmKT02mtrYW7avK1y5ddlfaRtMLbdSSBsWbCxIEtjkidjtPSOSgTuQpb6UhSD3e1pjPMqB7CaT7J+T+xFuKtraw72HLKqs8sW7seEGCBPSPhxFsTqQuplQYBiyB0+y9xpPzafsr6+g69alc0Cjurf7C8EkcDg+VSu0ZLnXjFsGum1iCR0oq2cc1V3KZbK9T9X2+YrrlMCUHMxtgdOnrwOvsrlu8ByvE5nn1f+4quo1aAAyW3MJwfAP0YxzPv5rqXwywoLs0kgKRBiBk4HJPvqXLQNKN34VQzLA9gPrmVkR66Mxgej9o9vA9VZJYqZ2gSfrbVmMiHgHgnDA80K9eIbaRc3FcKWCgGD4pBkjnBNRfgjd3zHULcHeD9Bev6XmcdKHdtgqWMSMHJOOBhR6+grGsa1wpVkc3OhK3FVgJ4jGPOc1oLrlDl+8FsEBdrKF3ESWywkbdwPrqTMIFJx4T5LutUDhWwAZG98mMBRkn3R50PUiXIl0YruCEABm3bl8JyGmRkj0iPKm7fzaIW6AXMsQ+4sT9Y5kdI8hHFL6rsgTulHKgxkTBGcT9gNINDxAdB0PyyyL3UnCWGPv/AClrGo3S9lHAeA4ZTgrOPEOPET7T6qdtFntqXCqBctgsRtOyfGY8zkA/4jSNrtBjuEqFYgmZIkDbgzMkef34oDXSxJckzkn0jPt95GPM1x70BwM2POy7DSJaYFx18lqawh2L2UkWyw3KBAQ2yp8OSxlpgDMHGav2RpWNxkusvhA2lpdT5FSWGIjPEDgUSxeKLs2FTtdiWG04MwI5GefUaX0mlUlBBJZW2y3ossACSvMWiOsbSBzV1Qxzs5ukwvNMWi38/lat/SADKWz4iPC22evo8fonr0rM1CWlZdqNIE5ZhyY5Hljg+VDuWlbxsrYQXefr94QMJ7fwwSU30KG624NIUkidp5skiAMSSBA6A4ExU3bkeo/woNBxzHQpwou6Wt46D5yRmTMzAJwMdK0dE9nbkqJJMM6XAI8iT6pxHPnJpO1rFzuQkhd0TkkA4Eg5hCfPxcUQa1BhbJLQjZJhtzKACHGCQR/QqhUgSs/p33t7ImlY2r5skowaWU+iVMSF654Me/1U6vZ4kw9/HMXAR5n1/H8Ky+3LjE2r3dldsGSwM5DR4ZjG7+hRV0tu8B4QhfczHc0EBiIwRMgST+NdG0kik2rEzb168VwbM6ajqJ4XGeSzdaFfv4uM5s2z6UtDXEKrDkAAk9MmG8iK29Wm8d2sqEJA3LuWEWQ2eQCBz1K1mF3Nu2GtqneXGcgqZItYUOqzKl+7gz6O0GOltLp7twlgloBVKEbnWWYEGBEiJA5iZjzrkY5+Ik/D8K9Cu4YA3W/pl1sV7Xs/Nm2fNF/0ipXdGD3aTztWfbAny+6uV1LJeTsETEiSJgGccT6s4qquXjANsgEQpYt19kfGa7qUHPWCI/wnbumOnHNMW9RbAADKIAESMADp6q1c5IrN7UY7upEDB/A8CQD7qW0yt3gJQjeAouCJJkggyfUsH76d1qXGuE2+BJjkBwCFjyk0HVd5cChg4CkMpUEEiF9KDBEx/XGV5kFaBwPdIVdVoSv6MgRk+LoIBJHTFH0bb1beTKgQdxXE8ED1x8ap2frLrB5tHyIkRu4O2TPPQ+rzmq6nSlSsKyljGSpB+B84+PqrrD2vbgdnwK43sex+IeoT+ijqSABA3PzxJg8dKz9NpmCA2rly74YBMFSAzQJIORxOf5Vpaew6oAVTdEAiSJ5MwAZ548qU0t69bx3VtEYuSSzLtadxYgjhiW46/GuUkGSFu04VPmaOWBBJHINhJHryMg5z6qzrvY9trm22drqJBNsATIABC8ftASJ64Fal5lKr4mZcsfpYY8Rgcczz0jrVeze3CP7mN7wrKoMBj8JBETMYFc+8cHAGwXXTe4CWEzp8z8lg3LjISl0bGUcE+ln9CPSmelMdmXNO/ebyyOSVFxwzITHO0mABMZiY5MYc7URtgKW4YXGNtnBXcYd3BC8wVEsM9ATNU7WcC4Lq23ViswQFyR4sZgEYjyU+/NjRiMfcyFtWqgsBwn0+e6pqNFqLFtGDEkHa4VluKqltq3Nl1iVQ8HxDk+ynuxNQwK276lbhUMogS88lWI5XcQViQD5UjYLhVFi8yPeEbMOoUyZgDcqKrExxJgCrdldko6Iu53Jl0t3rjK1vcDctpaYkMuA0EruG1uRitB3s/nzRPH3e/caxe3HmJ5nkVrXkG3EnxBQRZUqVEyBAJIwRil7mpttdH0iNuVuVtsWI2GAIyY2+eNvEUsnz6w9pdrNp23MELI14+HxItwRuYAblBgsFI6VmjtSwtpJtrddSwYWWKNs8W1u7YgqdsArOJME1e7GQWL6dUQW3Go+W/IstS41lVJD2j4II2qWk+6D4iOvsNA0/bF+6SAiNLW93h3TBWDCgmFO854j4juMoUL3DIBbBN1ArKFyoH0rqchIkA4Ig+SOj19y057vwKYi4bIAZQzQUBYbgY3STHiHlmYBsl+o661O1dfeFp1OlMP6JWYV5nqOD4o9Z8uA/J97vdvA2ko/m4Ryp8RG7IGSRA8qj9pKsXbt43WBWN6IACCCyoFYqCRzGSFOehjMwvK1kd784bAyiqSrTuEiR08gYnoaRFRzd3Fpn50CzFFrP1L6Ze3oSmX1ahrW5yRbtbULMpLOrKbneAHlltzkZIbrFbd/VILS7GRiNsSQ3UGTHEk8/4q85rUuXWRlS5AG0xL+QYjaAIO3knJJ9hNfGrPpNdjavooLQmBIkpPPs4oDDFz89EODXuBFhHP8AnXqve6AzatniUUwOBgVKnZY+gtf5acmT6I5PU+upW6yK8uLTKfD4hB8JMCMHFVbVMB47YEkgZB48/fRLCuD9IysoXGIMyZPwH3129b2pJkjcDHPrIz/WaTzAMJCJCWtatFDEnb4SOviifF/L40e7rLWFLgSCMyOqD+dKWez0dHcqwaHHJjrgCen86Zu6W0GDbSTBgwPNeh9cdKstDTA4KWHE3GUvf1KI7FG/QtsCAMkMFZc5nYwPnih3tWbi+FGYFmg7QSF4APi58+hmmvmltPEvKFWMyGJiOucKRH/iqNYZJNolg7MxUgBTno4AKTx1HHFYhxa5bFuMRx18kt8yVUhQyMNoAll3ZjCyYJz745g1bW6YKrDvYMR+myBo8g+eRgiM1LLpdGVtGON6smREg5wQSQfYfXBLIuWMMEZGOQuWYejG1jOPVzNaANrZG49JWNQuom4txS1pYnawJCksS7nwjnDLj4/fTuk7bunaqpZCmV3Ak93PPTGM9fXQLvaJtkadFtm3sHdkXD4VUwVdcHGNsHMESIq9hLlyyCLi27gx9My3AEA9HurN0Kk4J8THGSa5nMExP3XQO63ESOQSY1Vl71jeGXumusiku3iWBcYg7ioBZIUwZMjESyz3bgIncHbxhFLShkKslV8MTMR7c0G5rLbahXvWtpffbtvZwdyYVu8XhmAMIx4TrBA5qr0O3e6vUKPDCrbS2zRwCTI/dXrxmodAdfgtj+oMQI9c/k34ahYugW3be5ZYPuBkYY70AJg8+NAw5wBn2tXNVb79HKFmtFNgDG3tA3l2WcE+JSFODGDmmdTo7b2e7Ooe26k3FLodxvEtwQJKk4JMY6ClbGoTUrbAd1ZCA5W33jorEgKSIAO4ek3Mkx1PRMtkCL8U3wTIPI+f8/bJM9rfKBmtR9I1t2JKtbXwIpX0ADO5WYKIjCsZkUro2tam8LN9nNn0VYqu7eWjwkAlBu4YE7pyAK9RoOzbQYqLJXkglSm6AADMzMADn9Ggi2tu6VKM2048O4qAQQeoMkkifM9IqsJLpPDT4FgKuCC0mfZYek+T2n7w2brBXXiGPd3lEkOBugN5r0jHNa9r5MpkjunZpJm1aZmJ5JLe81m9p9nPcuZDBB6IFshlacmZjMHpiAM1fQ6m4jgO8bf7wpHIiGIGCCDnzmtYIMrV1WpUOIOM6T7fj4HLnYaJt7xLRUEkqbVscCRB4BxAIOCOlH1V9e+DbrxbC924DIBgSCq7j+9XHJa4m+8HWWxx0jny/wDHvPeFpmgECMkg/AeVEEkx8sFiXTBKSt22RCgkHczbxa3GGMgAPgRjMdOOaMtsFldbbttn0twHrhJiYJzFFgD9KfXvIPnxxXGYdJOPrn8aprTqpK9Xo8206eFceWBipVtF+aT9lfuFSsypXlrloMoDE+4lcHHHvINU1t1VSFBkRnIiCPi1N5AGPM9J45585pLVWx3OJGF6kSWPSTE+v/zWbxISBiCgaS63iL94u/LKLTtE856dRP8A4p62y3XKkSAowVZczM568ezFV0rXSPQU9JW4VEjBhYxmenuomme5uYsoGMZ3Tn1ARwPtoJLiswABAQX0lnKwm4zAyD6uvlSa9khWYIqkgAgb45kggExOOoIrV14CoSSimNqsRJmMQfPHurP0uoCyPnKf9SAg+Zndny/91JMgx6K8cHJHGiSJ+lRiPGyA+IjkssMG9pE1ka20+9LdtzcIBMOqqVBEkbgFKiRMHojeQrWe7K/nrU7SpBULLHE+kCMnNLW9N3odiQWe6AOoK21ZRMjIJ39Ig8VLQ0OBaIW+8cWOm453zt7SR5IGk7LIG42HliI/NgkLAUlW4wCY9Z60PXW7dzvLHd3U8EuVt2vCCdsBwuGYF8jIA6TRHQOWC/OLShgoZWljEbmgzEkkbusSOAaa0d9FEAXCDxvFxuJ6nPlPnWrRN3LCdUTU2rG0C0rWQqgeFYkBgeShHAInyb1UJgbhYWyRChCfQubTkQwAMkHkMY86Zs6gsTEkCRBkD1c+ql309u6DIYGOeOZ4PnzVvZOVlQfFoU+bXFVVW7dthTPhi4WyTDPcZm94zSenUBrgdSBdbeuYBiJVuuAMZwPWKKmmX0BkqAdxAO6SRmI49nWrajRnaYIkEMIHUT6/In40hTMFs5rWm8A3CtqSMEADn+8ZuMzI9WJ5NCa7uMk5AAI7x8564oqAP4mzIHSiGPLMVq1mqyNiuNrA5JZobpBIEeWP/dCQ+IknB6MSZ4zBGP8AzXYOM8V2fZWgZqnMIY0+wkqVjkAKD7qKjY6fu1wVK0hEzmr7/Z8KpNcmqm5TQvcaD81b/YX7hUqmgQd1b/YX7hUriOaFgjcEbcQTHTHTA+740HWQLeVMBhnGIG2T8KItsnG47YEgrBPkJ91EvqCsHiR98fzrJ2YUFUsEKh3EZyAZESMDPWauts7sSAFETnqfPIpNLMo1tpIGPjPl0iqHQ2g55HhUDxsOrHz9lXCkCAE5evFcEAiTMjEGTnn7vvpP+1UwWSOSDAI4kZ84rjaZJ8JYnn0zAOIJ+H2VZWhRLsrLIBE8RPrxiM+VAYJunhMJftG4pjbBbaBBXcMgkE+6W9i+4sWLSpEbRtUDBzEASZ6wI99LaHSAbmk5wD5jr1gjp7jQ7lsE7SDknImeOTn2fZ5U20yFs7INHqm7DLlisbojJYYAB+MA11L8ejwZMe/7KXFlAAqiAuBmKreDBW7sw8HaWyA0YJ9UxW4Za6zi8plT5+2OBXGb1fDgj115S38n9SGRu9HhZnje0SShiBbAIi2Bjb6bYMkG6/Jy6vo3JwAZuXBuEadWBOY3C3ekgc3B5UQdE4XoLtoHjB9lde6FA3MFkxkhQSegnr6q80vyd1QZWGojaFwGcrKkleeVG+6IPIFufRrtr5N3tyMXHhYH85cbYQbO4qSPGXFppmBN1uaoTomvSriuzXn7HY2pCpuuiUNlsO5DG33cgmBhj3xIjMoOlVsdjarbbFy/6EAwcsu6yXDNsEmEuQYBHeRJgk1J0QvRVK8x/ZWrNsK94SJ9FiCdzWmcb9nB23QJUwHAzzVu09HdKWbSFyoG1ybkESUG8sCCxVe8gRyQYwKeI6IXoy1Ua9Xk9R2bqDPiB3k7j3jgcXoY4mZup4FxFkCeKsOzLm/x3JUt4vG8ugbcsjgEBUWBzLmcxRJ0QvSPfoD36x9DbdCS7A4gAMSPTuOTkCPSURmAsUd79WLoX1Tst/oLX+WnX/CKlV7HP+72cf3af6RUrgOaSwhdB4InrEH+s/zrguT14PxpcEdBBPurhuYNaYLQlwQ3QFy3iM55jPH86GbS7ju3TgYJ+E9aKGzVd9aYE11bcHDMB5TP9c0C7bJPM5+FFL1WarAmLXU71vP7K4kjrXYqRVhoQs7tjtkacA7dzMHIXcEkKATkjkkqAIyWHAkhO58qlBb6PgmCbgAIBvAljHg/MOesiOOK1tVoEuFS67thkSWgGQQSAYOQOQarc7PslhutoSCXAKjkjaXI6mDEmeaRDuCFmW/lUp/u2jbIEguWDIhTYBg7nIGc7G4AmhaT5XBkUm0+5ugBHPc93ODtDd/bgkx7Jitw6dASdiyck7RJMQCTGTBPPnVSiDhV/dHSI+ED4Dyoh2qFkn5XWioKqzEz4QCD6VtLfIyH722QROG6xTd3tjbbtO1sjvGRSpMFNzBQTiOSOdvPnirNYtxtFtIPI2LB4nER0HwFDuKpjwqdvo+EeH9nGMeVEO1QkG+WKFNy22mFIUypO4K2PD0D2smAe8GaoPlWsPuUja1yOkoouurieQRbA9rcARLjquPCuMjwjBgCRjmAB7hQLgU8qpjjwjyjy8qMLtUK3afbPdIGKyTuMbgsbUZ2zB+rHtIpG98owO8IQkWwDMkT4mUj0eQUbOR4eRRbqISCVBKyRImCTLEeskTPNBcL9VeZ9Ec5zxzk59dOHIQNT8pgu/wE7W2jPpfnc+j17oxEjIyMxzV9ubWK7T4Wg8nw7Sd3GADtBORnE1cso4UDrwB76CXA4AHsA56/y+FGF2qEW12kHJA6dZH1nUfHYT7xUe/ShugcAD2CKE9+rAPFC+49hgfNbH+Vb/0CpXOwD/umn/ybX+haleec0l5bfVS1cqV3QmpNSpUoQpUqVwtQhZfaXZT3HZgRxaCgu6DaHLXQSoMb1O2QDgVmL2BqcjvNu1dqt3jyw7uCABO1dz3PEZbwJjFeja9QXv1JYChYDdk6jvAA20AOytvOy2x74qiidzANctZKjFn3Ua92XdDI9t1tsibVXc1xZIuEliyy3iNo9PRbnFaysWYKoJJ4ArRs9lKPzjFj9VTAHtbr7vjWbi1lrk6D5b1SJjNeQ0/Y91XtsbvhR2YruJmSSAPCoEQk4zLYH6VtT2c7XC5f9LdAZhgPaIAHHoWiPbcb217VbVscWk967vtaa4+ntn0rVs+xdp+KxUS7w/e/4+6neNXzwdmXykNcC79u+HZiCAJYMV5JL4EcJBxRDo7m6WubgWkqWKiCbrEAheAzpAP1AJjFeu1nyeVhNpip+qxlT7G5Hv8AjXmdWrW2KuCrDkH+vtq2FjjFwdD8v6WVAzkkNRobhJIcHdMgs4Bk3SOOg324A52EYoSaa5ulnxMemxLKGWJjAlbY4/4jTHFMvfoD3623YTQBo3CwLpGADBJnwIhOZ/5hx5r5UK/pnbdNyCxExMQA4wIH1h5+gMnoZ79Ae/RuwhE1JYliGiVhckbT4pPHUEZ5EUtctY9I8Y8Rxi55RiXHThRXHv0B79MsBQjrcIJlpE48x08vKPPM1R79KvfoD36sCEL9H/Jw/wC56b/Itf6FqVz5MH/cdL/kWf8AtrUrzjmksL5vb83+C1O4t+b/AAWh/OB51m9odvqjbQM+Z4FJzmtE4yoBfotb5vb83+C135vb83+C1n9n9pFx4h8KaOpFS2oxwnGVRFQcEQ6W39Z/gtVOht/Wf4LQ21gGMT7a6NV6qrG3xlEVFD2bb+tc+C1Q9kWvr3PgtB1vawtqWImIxOYJiaYa+Rzj24PnU7weJyIfyRdNp0tghJk8sYmPIRwPvq9KnV+sfZVG1wH6Q+IptrNbkCkaTjmU7UrKvduW19J4/wClz/8ArSbfLDS9b0e1Ln/8VpvXeEqd0NV6Glu0uzLeoQLckFfRdQCw8xnlT5Ujb7ZtMoZXDA8ET+FdXtZOhP21i+uDmPurbSi4KWPyJs/8a7+4n41Q/IWz/wAe7+4n402e1l8/vqj9sAdaj6g6nqPwtMB1Sp+QVj/j3f3E/GqN/s+0/wCsXv3E/Gmj22Ko3bFG/dqev8Iw80qf9nWn/WL37ifjVD/s20/6xe/dt/jTh7V9Z+yhHtQdS3xpb92p+eieHmlT/sz036ze/dt/jQm/2ZaT9avfu2/xpx+0V9fxrg1g5z99G/f4ijDzX0zsbTC3prKKZCWragnkgKACY64qV3sl509o/wDLT/SK7W8rNfM/7b5zxWR2hqC9zdBIMAgcx6xxR27OEgjH/uiWw6DERPrrhxrQtJXdFrNqjpEjAP8A6ppteZHjPumKCdcRwPaZq3z9vP7BTDuSeHmlnsM9yWLMOnI9xxTRcqDLHr6/hFXXW+Z+yu22Legrk+pRHximahU4Qkr+9ipCGVMgmDPUY4ine19bfa6SQMBcwB+iD/OmrXZ99uV2jzZgPsFFPZUZuXR6zEx/1EjpRjJsjDxWD39zmR7zx8KLprpA3XGtqJCySeYLCMHPh60/qb2mXhnY+o4+0Vg9s/KsWFKpKC4Dn023COuIwa0DXZkJtjFcrvbfalgsYuFvXtgV5XVX0YxE5xmP5UnqPlBvcG47MOD4VmPUSDQ27bQMptkrHmqEz6iBitpcRmVRNPIAL2fydKXENu2pDKN7bm3AglVwSARBPHrp9dHdnbAM8Ac/ZXmuy/lOXIth2MgyG4+tj4CtmzqWBlTB9VTu8QlRULQbLRXssjeGLKwUFRP6W4c+qCaXfs5vOtLS/KEnF5Af8W2fiOfh8K1Bp7LgGCs8FTg+z8Oaxc1zUgGleZXSnyJrp07eRz7T5V6Zuw1Po3G94BoDdkXk4IYfD7KiVeELzvdEYg/bUaw54De4Vr3NWVMMCKh7SJjaMc0sSeFqxhpH6IT7QTRe6u48J48jWwdaY5ilzqmOd0VOJVuwvpnYq/7tZnnurf8ApFSr9j509n/Lt/6RUrvGSwX5v/LXX/rl/wDiGp+Wuv8A1y//ABDWLUrv+npeAdAnJW1+Wuv/AFy//ENT8tdf+uX/AOIaxalH09LwDoESVtflrr/1y/8AxDU/LXX/AK5f/iGsWpR9PS8A6BElbX5a6/8AXL/8Q1Py11/65f8A4hrFphOzrpUMEbaZhiIUxk+I4xUupUG5taPQIkr1fYvyrF8C1rLnj/u77Z5z3d4/Vnh+kwccH7e+TIuFBd3oVkrtIhgYyDBDDAyK8cOzbsE7DAmeBwCTGc4BOPI1qdk9uazTqFUF7RG7u7id7bjGVU5X0l9Eg5Fc7qbQf0iPKfb8eyREr03dKBwAB6hHwpe8R5D4UsvyvtsPHoXBgGbV5lGeDtdHwfbVLnypsqJXQ3CRP528xAjBkJbTg+upGPwnq38qcKrofk4H1JuWwxcg4EBQIgscCB5kmK72v8php1NnSXTvP52+hI4z3dpudk5L/pQIxzl9q/KLVXlKEd3anNu3bNtJx6XVjkemTyKyDYb6rdf0T05+HWtWUsV6kRp+fx7pgQtT8r9d+uaj+M/41Pyv1365qP4z/jWX3DTG1p8tpn+sH4Vy5bKkgiCOa33VE2wjoFUlav5Ya79c1H8Z/wAa7+WOv/XNR/Ff8ax6lPcUvCOgRJWx+WOv/XNR/Ff8an5Za/8AXNR/Fb8ax6lG4peEdAiStn8s9f8Arl/+K341Py01/wCuX/4jVjVw0vp6XgHQIkr9T/J26X0enZiSzWbRJOSSUUkn1zUqvyX/APodL/8AHs/9ta5XEc1K/LlStP5inl9p/Gp8xTy+0/jXpymsypWn8xTy+0/jU+Yp5fafxolCzKlafzFPL7T+NT5inl9p/GiULMpv+1Lnd93I2wR6ImCAILRJgDE8Ux8xTy+0/jU+Yp5fafxqHNa79wlCWPaVzAkQAAMcAI1sD4O3vNTR9otbBCxBkkGckoySYPQMaZ+Yp5fafxqfMU8vtP41JpMIiE5XG+UF4xlcf4Rnnkf9R+NWHykvZ9GSdwO3g+flxjNc+Yp5fafxqfMU8vtP41H01HwDojEVVPlBeHBAwAMcATEfvEZnmrj5RXQIUIMAYB4HHJ9nwHOZ58xTy+0/jU+Yp5fafxoOzUT/AMQjEVB8pL+IYACIG0dOOeffWWBWp8xTy+0/jU+Yp5fafxrRlNlP9gAQTKzKlafzFPL7T+NT5inl9p/GtJSWZUrT+Yp5fafxqfMU8vtP40ShZlcNanzFPL7T+NQ6FPL7T+NEoX6R+S//ANDpf/j2f+2tcq/ybEaLTD/kWv8AQtSvMOaS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7038283"/>
              </p:ext>
            </p:extLst>
          </p:nvPr>
        </p:nvGraphicFramePr>
        <p:xfrm>
          <a:off x="514350" y="1011796"/>
          <a:ext cx="80180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10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123478"/>
            <a:ext cx="849617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Где учить?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9550" y="152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1950" y="304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14350" y="4572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66750" y="6096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9150" y="7620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971550" y="914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" y="1157288"/>
            <a:ext cx="9086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НИУ ВШЭ «Измерения в психологии и образовании»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НИУ ВШЭ «Управление образованием»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МВШСЭН «Менеджмент в сфере образования», «Управление обр. системами на основе данных»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Томский </a:t>
            </a:r>
            <a:r>
              <a:rPr lang="ru-RU" sz="2400" dirty="0" err="1" smtClean="0"/>
              <a:t>политех</a:t>
            </a:r>
            <a:r>
              <a:rPr lang="ru-RU" sz="2400" dirty="0" smtClean="0"/>
              <a:t> «</a:t>
            </a:r>
            <a:r>
              <a:rPr lang="ru-RU" sz="2400" dirty="0" err="1" smtClean="0"/>
              <a:t>Пед</a:t>
            </a:r>
            <a:r>
              <a:rPr lang="ru-RU" sz="2400" dirty="0" smtClean="0"/>
              <a:t>. измерения»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РАО, краткосрочные мероприятия Российского тренингового центра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</a:rPr>
              <a:t>Что может предложить регион?</a:t>
            </a: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Позитивный пример. </a:t>
            </a:r>
            <a:r>
              <a:rPr lang="ru-RU" sz="2000" dirty="0" smtClean="0"/>
              <a:t>Курс ПК </a:t>
            </a:r>
            <a:r>
              <a:rPr lang="ru-RU" sz="2000" b="1" dirty="0" smtClean="0"/>
              <a:t>«Организация </a:t>
            </a:r>
            <a:r>
              <a:rPr lang="ru-RU" sz="2000" b="1" dirty="0"/>
              <a:t>мониторинговых исследований в рамках построения региональной системы оценки качества образования</a:t>
            </a:r>
            <a:r>
              <a:rPr lang="ru-RU" sz="2000" b="1" dirty="0" smtClean="0"/>
              <a:t>»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Авторы и составители: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Илюхин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Б.В.,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Ашурова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Н.И.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ТОИПКРО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23950" y="1066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 descr="data:image/jpeg;base64,/9j/4AAQSkZJRgABAQAAAQABAAD/2wCEAAkGBhISEBUUEhIVFRUUFxcYGBgYFRkUGBgXHBgYFhcYGBcZHCYhHBojHBgXHy8gIycpLC4tFx8yNTAsNSYrLCkBCQoKDgwOGg8PGiokHyUqLCwpKywsLCwsLCwsLCwsLCwsLCwvLCwsLC0tLCwsLCwsLCwsLCksLi4pLCwsLCwsLP/AABEIARsAsgMBIgACEQEDEQH/xAAcAAACAwEBAQEAAAAAAAAAAAADBAACBQEGBwj/xABJEAACAQMDAQQFBwkFCAEFAAABAhEAAyEEEjFBBRMiUTJhcYGRBhQjUqGx0RYzQlRykpPB8BVDYnOyByRTY4Kz4fF0NKKjwtL/xAAaAQADAQEBAQAAAAAAAAAAAAAAAQIDBAUG/8QANhEAAQMCAwUHAwMDBQAAAAAAAQACEQMhEjFRBBNBYZEFIlJxgbHwFKHRIzLhFYLxFjNCYsH/2gAMAwEAAhEDEQA/APnipRVSrrboqpXqJoapRVSrqlFVKSENUoqpV1SiqlCENUoq26IqURUpIQ1SiqlEVKIqUIQ1SiqlXVKIqUIVFSiKlEW3RVSkhDVKKqVdbdGW3QhCW3Rlt0RbdGW3SQhrboq26ItuiKlCFRbdEVKIqURUpIXvezV+ht5PoJ/pFSrdnD6G3+wv+kVK4TmiV+ZlSirboi26a0Wha7cS2sBrjqik8AswUEwDiTXokoW/pPkRbZtMja1Uu6q1buonze40B1LAFw239FhmOPXSXZ3yb3Jcu3by2bNq4bRco1wvcz4bdtckxk5xPqMervDTr2lp7nzzTi3pVt2dpZ9/0auhEbNs7mP6XSs29bt91f0V66lq5a1b3Udt3dPuBVlZgsqRMyR5DzrlD3aoWbd+S+bBtXlu2dRdW0t0IybXLBSty2xlSAd0TkA8Ylq/8klBvLa1SXbunV2e33Ny0SLZi5tdiVYg+Xx603Z11mxb0thbq3Nust6m9cUN3awVQKpIBaF8RIHT4C7Y+Udy5c1C2u6W3de4pa3ZVHuWyxjdcjcdwyTiZqgXk2QlbfyfRbdt9RqVsG6odE7p7zd2fRd9hGxT05PwIFx8mXF9rBdO82B7IALJfBVmGy4MLIXEjJkdMt67utUtl/nFqzcSylq4l3eom3ID2yqkMDPo4IimT2lpm1SOWJtaPT20tAhke/ct7u74EqNxJMxG1ZwSKWJyFlafsJmFlu8QLds3L7MVaLVtDDFgCS3QQIyQKo3Z+2yL29djX3siVKE7V3hzLGJH6PSea9GflKl9LNrUOuy5Zdb7Km02rvebrbjaOAQPDkZk9ZS0PbbWtILVq4Bc+cuWhAwKC3G4d4hG0sMHmgOehZep0JtpaYkN31lboCgyNxI28mTjnHNPdrdgvptm90feDJThHWN9tsnIkeUwcYp/+2bVy/pbt593c6ZXuAIQWvIWK2wAoAYuVMDHhNcu9pWXsX0NtrbM51Kk3TeBvY3IPAu0upKjpzxFAe633QlR2Qi92LupS291EdU7q5dIVzCbmWACfLpHvoGt0pstdUkMbRcSAQDtzwZitT+1O7s2baMtw2yrPca2LgQbhFmzvWdigST7NscKr2u4uXNQ6ZDtdKmDkEECAabHOm6Fa52SyXLqPcUCyLZZwjH84FKKqAyWJJ6jCkmidldlXL6ttKKVVcN+ncKlhaUzzCkznBGKf7T7WS+11Sw2AI9h9hAF1bahlaFllcMyy07YMdIFp9ZbFqwFts7W2GoY96bIF48IR3bbtihVJ4g+s1OJ0c0JTRafvNx3hES2bhYozmJUQFUzPiot3Sle7YXFa27shcWrkoyoX2taPiyAIIPX2Sf+0rS3tQbYBW7ZJRXtMw33GVmtMpWCQwcxxBFWlm2hiNqE7VVFtos+kQqgZPmZ6+ZlgucbIQ9VpdioVurcNxEuKos3VlHMAliYXAY58qJ80YW0ukptcjwid6q+7unbPD7cYGWAzmhXLyOLCliFFjT2rjbW8EG53g45Cz7yvnT7au073Wa01tNQoQtvZtgUfQv3ItiIKqYk7Sx9dLE5CXVKIEqumfcgYiCRkQRnrz0mjRW6F7TQMO6t/sL9wrlX0H5q3+wv3CpXCc0l+dVSioCCCCQQQQQYIIyCCOCOZq6pWn8ntCLmqsowlS8sDxCguQfUdse+uraKwoUn1XZNBPQSqAkwsuJ5JzPJMnqTPJ55oxaSSSSxMkkksSepJySa9P2X2vd1ev07XCNqNcZFAjapRjk8k4TNNubtzVaAagAXw11nAiQgO62DtJH923XofXXgVe2atB4ZVpgHAXEB0kWeRwuO7c8CRmtBTBuCvIAiiAjzr0yvqbnaGnXUyCrsyDwQEO9plOfzQGc49dS7rG1VvRveiWv3TuAj6FPG32IBPqFJ3bj2FmJjSC2SWumJxkRa9mGdE92vOrETNFUiJkR/Qrd16rc7QkmFJtXCT0RLS3ST7kj30a+2zWaq9AJtKGSeO8uJaRCf/u+Jq/65ZvcuaYfE8S4NDctTn9kt37rADDqYzGcZ5iPOioQZyMc549vlW/p7xvarRXGjeyXSxAie73qpjpMn41Vy73tL86AFxVu3LogYRTvtBtpI5Q/b5msP9QFrgH0x+1xMOvLceQi47mfDEE91zWKt1PrD40ZLqfWXAnkcdTWr2bqbt/VWblwywVyABAUbGx58uBJ8hQL2gg29KDItlbZPG+46hr1yOgCEwOni9VdX9WqMrbmqwAhuN0GQB3p4Xyb15KcFpCXS4sE7hA5MjHtotm4rHDAn1GtC9qluapbyjcPmovoOdxAubP8AXPwqt7VtdNlrkT3JYwCB43wQCTGLfnUbJ2y/aK1Onu4xC98jDjERfLPmm6nAJlKm8qmCwB9vE8T5e+rnUIDBdQRyJE072bqWU2bQClbqq10ESWN1bjxP+EIB7IHSgdktfGlVrW6CzFyoRmhUW2MPzlCcSceusX9uvE9xokjCXOgEHGJJi37Oeae7VRqUEeNfFx4hkcCKK99FIDMoJ6EgerrVdOqdzqIafoCiZywW2bjN6/ziURry7dSCfE9q6q/s203Of3roX3V0Vu2RS3vdksc1ueZOfSD0SFOYUualFMM6qeYLAY86q/adlQSbqQM4IOPdXH3PZNpW2C/bd3IALEXSyoJPEIseeBxXNbrLraXuyywU1AbasSlsi2FAJMAkx1xQ7tPaCWllMYXPLQS7gJvEf9SUYBqmbV9WEqwb2EH7qJVb9lrdw7lbaxRVbBB22wIOZBkPyI9eauFr0Nh2xu10G1mxfODMHTzUOGEwvY6G2O6Tn0F6+oVKtofzSfsL9wrlM5qZK+DqlbPyWtTqYEbjavBZ+sVx9k1mqlFRYIIJBBkEEgg+YIyK222gdo2d9EGC4ESqaYMrV7C7Iv2r7oU23F0txkG9T4mi2mQYGQ3X4Vp6TSXF1GmRvFetaW+xltxlmC21LE5iSJmvPKz7t2+5uIgt3j7iPItukjAxNXTdu3BnDHlt7hjxgtMkYGCegr5/aextq2l7n1HtktiwOeEt1y7xWgqNFk52TZu2dSxvA95ZsXLh3P3hMJAkgn6xxPX10dV1OrW85AdktGyoUKgBulO82hm5CDknqAOtZ/dEkkliWBBO95YEAEEzJEAYOMCmLSETtZ1nna7pPSSFIzFbVuyKlSahwbyGgGDAAu4AaHLySDwLcE127oXtredhHeWLVlcg5K/TDHktqP8Aqpq9Ya5d1YQbmYaNwsgEhYLQSQOnnWebRb0i7RnxO75giYYkcEj31e1p4MguGiNwdw0cRu3Tt9UxXM3sOu1jTjbjHGDFjTLR5dy/mnvBPzmnLWkcXu7TNyxomTBj6ZoJgmI9MGasNG/eLaJm78yvrlp8TuuxS3WAGE+2lrengyNwOch2UmTJlgZMnOaINMOczMzubdMRO+d0xjnjFS7sCsT/ALgy0vigz/aSSYT3o0VLfeI98FTbdLDBfEpIN1kVD4SQCCD1PSmbdshhfdCyPatRDAFrtxFskTMghQxJ8mxxQ/mSmSQTPJLMS0RG4z4uBgzxRV0i45wZA3ttBzkLMDk9OtdNbsitXqGpUeJdAdAI7sNkDS4McipDwBC53ypcS8ilLVjS2rkTJ27bypaGTJJI/d5kiia12d3JHi7q2sD62xnIHvuVUaBOIMYEFmKwJgbSYgSYEY6UezpgsxOeSSWJgQMsSeAKrYex3bPtDaz3A4QWjWOF+Ju6fRDqkiENbLKRfj6NbKurSMnuO7RAJmZZukZHnU7MsPbTT3CYs2rV13bdAg72ys5/RMxGDmiLpFEcwDIG5toaZkJO0GcyBzVTokjaQSPql2KezYTtj1RXE/sGu5gYajdMj+0BwH93eJ0lVvQOCzuz9O222pB3DS3FI/5l22Lzr7gLS+6mn2i06m2e+TTXwX3Y3si3bqhZ+s4zHSKONIgGAcGcM+6du3Dbp9ERzxVG0aEZBjxfpNJJENLbpOMHPStH9hvebv4Tx/fJk+VzbmkKnJd2ui27gQtba3plDBlAAPhyCZ5ecDryKDt3JbH1rdv/APPfJP2Cm7WiURA4Mgbm2gjMhCdo8+KsOz0AIC/VHpNwplQDPhAJJG2Irqp9n12sYxzwcGLDAIzaQJ53MqDUGcLl/T3Az75+l1ClAW3eFC1zcBJgFVURjjijqDGfPp59ara0oXxDJiJZmYx5AsTAOOPIUS2JJnGcj7q6OzNjdslEscQSTJgQLAD2HVQ94cbL12i/Np+yv3CpU0f5tP2V+4VK6kl8VVKZ0WlD3bSESGuICPMbgWHwBqLbrQ7Et/7zaJ/RLMfdbf8AmRV9o1N1slV44Nd7FW0S4IRSze1Nu3bsrbUXSrRcZi6h/wBIY2iEY8nmua7QiysFfpS73IknZalls2ueWgH1QfUaZ7M7Ta9qbd2625kRnIC7Qqi3cMDzy0Tnii27/e3rF27CzZS7dPCg2Wff7t/divkzVqbNXYHEhrGSQHF0v75Ak5zHsMlvAIXNV2fas39Ondm4rJseHIBu95btBznoS+B/IVV9PY+c3GFgC3Ys6iRvaXZHUST0Eggc8mmLelUXdGq3O8BNxt8bdxF3vWJB48QI91C7N1TIl28pAbZbIJEgd9eYkx6hmuSmHuo4sbi4Ni7nC7qrmC3CwPC3onx+aIWlW01x3Nte7S1cbu1usy7l2AeLGSSemKJes2+8UhSts6Y6goXaF8L9ZmPR+BPWr6K8jd+7g3Q4RSPzZZnushg42gbF9y0zplVrt1rqhbY0+woDO21IAWYyTtf4x6zttRrU3VHsxBrWhphxIktbYSZJl0zCTYMJEdn+DTbp3XmDNJOU32gFInqGkj1kVS6ihL7iRsdVTLDb9NdLAZ/4YUeyK0LWqa7e0r3AAdhuEDhQwuuB7u7Ue6harXXL+nQXCCWuquBtw1kYiTw1yPcKmntO0l7HO4kF18pqvdA5QyPJMgfPJC7T06ANZRAtxFUl+9cOSFW40J1B9Emepqa60oN4ruCqts2vE2O8AdiDP6IR299P6vXs/eb4229QioY2xDMHE9fACZ8mNL6m5vsWU8rIn1lvoLZ9YI7w++nsj6pZRiRch/eJmAypN8rCI4SUnAX+cla4LaK6hCr2UtMX3sdx8BZSpMQQ0deTxAri6ZSiIqePu7Ja4brghmEtC5kwJ5HpCrds3VZdRst7dxIdyxJY28KFXgeJQOmJ601t+ku7ejhfctu2Pvmt+zKNWq+m2sXAEF8Fx4CmJsci4kgacEnkCY+Zq5Ga4rdYrjXTPT7fMVy9d8AbBkY8W0RiDJ/rymvssS5lLinJB9EHHOcR/XsrrECR9WBx6piaXZGJAUBVPiMzOCJ9fTypq7aAUzcJnyiCeBz99ZmoqItCm5v+Gfsrq7jA2mI84AM5HtiqNeSBuBkCOTPHWBz76698MIUlG3Y+jZpGY49nNGOyzTxsmOeIoajxbiYkgeQjMfjQtPcuXFw6dQQUZSMZ613Tah2gNBjyBGYGIM+c++si4oNl6zSfm0j6q/cKlc0H5q3OTsX1dB06VKSpfKlt0xpndHDoQGAIyu4QYnEjyFdW3RVt12VabKrCx4kHMJgxkqX2uXHZ2fxPba0TsEbCMgCcHkzPU0QG53fdb/o5mNonL94Rungn1cGrqlFVK5P6fsoAG7FoI5Rl0lViOqWSy4ZGV47vvNo2g/nCS05zyY4j10xoRcs/m3iVRTKBp2ggHkRzRVSr93TfsGzPa5rmAg587k+5J9UYilV0bSfH6Th28IywZm56CWOKM2lJJhoDd3uEAzscusHpk5o4WrKZqxs1ENwhoiQY5iIPpA6JYikRoGEfSGVti2IVfQCssZmTDHOKv8wPhh2hG3L4QYaUaSeolBjFMPcHBmqsxXIJI6/0RWR2LZwIwCP8/k9Uw4nI3VdWjXhF1yRkABQgG4FC3WSAxA6ZOKtdtMxYlyXLod20QNhVkG2ePV62z5Vuaies/jyOBXe/lxJwwnAMA+XHiOR8DUs2HZ6QDWMAEEDydn1SxEjNQ6bwEMzySzTt6lzcOPKTx5US3ZZQTvYszbiY2gbiScZgUb5woO0npyT7uK7qtcqpKwxx4ZAkcZJMAeZz7DWmBjSC0XAgeWimShaq2ybQp3EkEgxPBCj1Ank+SmrWtGJBKEmDMkeoYzilrNtO8djgEiSstkAcN0AwP3qYm1Ih7mAer4Ph9XPqoLpKbu6IVfCtwmY2rgzuIJgNuE+oRQLlhLikd4vQ4V+gGJ8sjFTRgF7uwsssDuYzuCqMgR0yD+yD1rR07AJnaxiSQ21jI5ggR7JqCVElZ9rspLieG6xgQ3qmWgY8yTHroh7AhY33D7AOQGXmPXP4xT13s3cihm4jEEgHHWc8c0F+zFUiRcmc7SxBEcxyDgYx15oxImLqW9i7sEGZBgzgRz0yD6uaHou00iSRDHBAZiDJMsFBiWnEyatcvJbJKEnwxkEbSRtBLEcnyMfZSC6nxrDWxaZ+SzKzsPGEtrAmAsliRj1mK5alQNJDfnHjnw8pXS1mICcvnIx/7C99pGm2hHBVSPgPOpU0LfRJHGxY+ArldYyWC+eqlEVKsEq4Su9NcVKIq11QPdRkIPFSShVFuulfKrM3lmrN/XWpxJJcs3P4fjVWacez+Xr5p4Rj+ulQgH14qcSFltcZsgTjHPu60bexRiQCAInr/XFVuadxuMmJmEG47f2SORPQ598UW7cPdqFbcu62sbSCASpEyZGPV1qajjEK6TBikJa74SYY+WFkryCBP3ffVrmp3WyodsCBtAOQVVSpmTkggdaJ2zCq7ldpDKceLGFnwgkZzQdNYvOo22lCBZDbxuO5mYASBJAOZ/w1hjIWpY0iZ+4V7vaA3AkSATu6YG76pMkkcYxGaGx2qTadlm5tMqD4jljluADVFbvTvQruH0YQryxaPYRKt4wThTHlWlo9H3eL2wkmYKgeLzHOIECMY60+FvVZPtc+nz5KS0XaCrtC3WIkQCgzhSRkzMkz65p3Q9oK0G2J3K7cMMbgvU4GIrq6e23hS1bkcnwjJzCx1FFGmRANtvxBYIAhsss/z9VQsSQUW5oQyAOqN4gczIbzB6GsztJDYUM6pdXcASywVTGJUczAEjPE9a1LwLIDNy3BLHOYAyczjM+6lbgVyQdRKwwhlXawwDBZSGAGKQk5BQXAZlVe1bADiwYBBBCOM9ODHuNW/tC6DJQxnJRgADHOJ+2i6HQrJZCTMSwKkGInoPID/pPnlu+HYqGKQJgG2Y2jic8gxxiqqNtHFaDylYfatp76bxkr4SiyGKwTO1snxEDA4nmKT02mtrYW7avK1y5ddlfaRtMLbdSSBsWbCxIEtjkidjtPSOSgTuQpb6UhSD3e1pjPMqB7CaT7J+T+xFuKtraw72HLKqs8sW7seEGCBPSPhxFsTqQuplQYBiyB0+y9xpPzafsr6+g69alc0Cjurf7C8EkcDg+VSu0ZLnXjFsGum1iCR0oq2cc1V3KZbK9T9X2+YrrlMCUHMxtgdOnrwOvsrlu8ByvE5nn1f+4quo1aAAyW3MJwfAP0YxzPv5rqXwywoLs0kgKRBiBk4HJPvqXLQNKN34VQzLA9gPrmVkR66Mxgej9o9vA9VZJYqZ2gSfrbVmMiHgHgnDA80K9eIbaRc3FcKWCgGD4pBkjnBNRfgjd3zHULcHeD9Bev6XmcdKHdtgqWMSMHJOOBhR6+grGsa1wpVkc3OhK3FVgJ4jGPOc1oLrlDl+8FsEBdrKF3ESWywkbdwPrqTMIFJx4T5LutUDhWwAZG98mMBRkn3R50PUiXIl0YruCEABm3bl8JyGmRkj0iPKm7fzaIW6AXMsQ+4sT9Y5kdI8hHFL6rsgTulHKgxkTBGcT9gNINDxAdB0PyyyL3UnCWGPv/AClrGo3S9lHAeA4ZTgrOPEOPET7T6qdtFntqXCqBctgsRtOyfGY8zkA/4jSNrtBjuEqFYgmZIkDbgzMkef34oDXSxJckzkn0jPt95GPM1x70BwM2POy7DSJaYFx18lqawh2L2UkWyw3KBAQ2yp8OSxlpgDMHGav2RpWNxkusvhA2lpdT5FSWGIjPEDgUSxeKLs2FTtdiWG04MwI5GefUaX0mlUlBBJZW2y3ossACSvMWiOsbSBzV1Qxzs5ukwvNMWi38/lat/SADKWz4iPC22evo8fonr0rM1CWlZdqNIE5ZhyY5Hljg+VDuWlbxsrYQXefr94QMJ7fwwSU30KG624NIUkidp5skiAMSSBA6A4ExU3bkeo/woNBxzHQpwou6Wt46D5yRmTMzAJwMdK0dE9nbkqJJMM6XAI8iT6pxHPnJpO1rFzuQkhd0TkkA4Eg5hCfPxcUQa1BhbJLQjZJhtzKACHGCQR/QqhUgSs/p33t7ImlY2r5skowaWU+iVMSF654Me/1U6vZ4kw9/HMXAR5n1/H8Ky+3LjE2r3dldsGSwM5DR4ZjG7+hRV0tu8B4QhfczHc0EBiIwRMgST+NdG0kik2rEzb168VwbM6ajqJ4XGeSzdaFfv4uM5s2z6UtDXEKrDkAAk9MmG8iK29Wm8d2sqEJA3LuWEWQ2eQCBz1K1mF3Nu2GtqneXGcgqZItYUOqzKl+7gz6O0GOltLp7twlgloBVKEbnWWYEGBEiJA5iZjzrkY5+Ik/D8K9Cu4YA3W/pl1sV7Xs/Nm2fNF/0ipXdGD3aTztWfbAny+6uV1LJeTsETEiSJgGccT6s4qquXjANsgEQpYt19kfGa7qUHPWCI/wnbumOnHNMW9RbAADKIAESMADp6q1c5IrN7UY7upEDB/A8CQD7qW0yt3gJQjeAouCJJkggyfUsH76d1qXGuE2+BJjkBwCFjyk0HVd5cChg4CkMpUEEiF9KDBEx/XGV5kFaBwPdIVdVoSv6MgRk+LoIBJHTFH0bb1beTKgQdxXE8ED1x8ap2frLrB5tHyIkRu4O2TPPQ+rzmq6nSlSsKyljGSpB+B84+PqrrD2vbgdnwK43sex+IeoT+ijqSABA3PzxJg8dKz9NpmCA2rly74YBMFSAzQJIORxOf5Vpaew6oAVTdEAiSJ5MwAZ548qU0t69bx3VtEYuSSzLtadxYgjhiW46/GuUkGSFu04VPmaOWBBJHINhJHryMg5z6qzrvY9trm22drqJBNsATIABC8ftASJ64Fal5lKr4mZcsfpYY8Rgcczz0jrVeze3CP7mN7wrKoMBj8JBETMYFc+8cHAGwXXTe4CWEzp8z8lg3LjISl0bGUcE+ln9CPSmelMdmXNO/ebyyOSVFxwzITHO0mABMZiY5MYc7URtgKW4YXGNtnBXcYd3BC8wVEsM9ATNU7WcC4Lq23ViswQFyR4sZgEYjyU+/NjRiMfcyFtWqgsBwn0+e6pqNFqLFtGDEkHa4VluKqltq3Nl1iVQ8HxDk+ynuxNQwK276lbhUMogS88lWI5XcQViQD5UjYLhVFi8yPeEbMOoUyZgDcqKrExxJgCrdldko6Iu53Jl0t3rjK1vcDctpaYkMuA0EruG1uRitB3s/nzRPH3e/caxe3HmJ5nkVrXkG3EnxBQRZUqVEyBAJIwRil7mpttdH0iNuVuVtsWI2GAIyY2+eNvEUsnz6w9pdrNp23MELI14+HxItwRuYAblBgsFI6VmjtSwtpJtrddSwYWWKNs8W1u7YgqdsArOJME1e7GQWL6dUQW3Go+W/IstS41lVJD2j4II2qWk+6D4iOvsNA0/bF+6SAiNLW93h3TBWDCgmFO854j4juMoUL3DIBbBN1ArKFyoH0rqchIkA4Ig+SOj19y057vwKYi4bIAZQzQUBYbgY3STHiHlmYBsl+o661O1dfeFp1OlMP6JWYV5nqOD4o9Z8uA/J97vdvA2ko/m4Ryp8RG7IGSRA8qj9pKsXbt43WBWN6IACCCyoFYqCRzGSFOehjMwvK1kd784bAyiqSrTuEiR08gYnoaRFRzd3Fpn50CzFFrP1L6Ze3oSmX1ahrW5yRbtbULMpLOrKbneAHlltzkZIbrFbd/VILS7GRiNsSQ3UGTHEk8/4q85rUuXWRlS5AG0xL+QYjaAIO3knJJ9hNfGrPpNdjavooLQmBIkpPPs4oDDFz89EODXuBFhHP8AnXqve6AzatniUUwOBgVKnZY+gtf5acmT6I5PU+upW6yK8uLTKfD4hB8JMCMHFVbVMB47YEkgZB48/fRLCuD9IysoXGIMyZPwH3129b2pJkjcDHPrIz/WaTzAMJCJCWtatFDEnb4SOviifF/L40e7rLWFLgSCMyOqD+dKWez0dHcqwaHHJjrgCen86Zu6W0GDbSTBgwPNeh9cdKstDTA4KWHE3GUvf1KI7FG/QtsCAMkMFZc5nYwPnih3tWbi+FGYFmg7QSF4APi58+hmmvmltPEvKFWMyGJiOucKRH/iqNYZJNolg7MxUgBTno4AKTx1HHFYhxa5bFuMRx18kt8yVUhQyMNoAll3ZjCyYJz745g1bW6YKrDvYMR+myBo8g+eRgiM1LLpdGVtGON6smREg5wQSQfYfXBLIuWMMEZGOQuWYejG1jOPVzNaANrZG49JWNQuom4txS1pYnawJCksS7nwjnDLj4/fTuk7bunaqpZCmV3Ak93PPTGM9fXQLvaJtkadFtm3sHdkXD4VUwVdcHGNsHMESIq9hLlyyCLi27gx9My3AEA9HurN0Kk4J8THGSa5nMExP3XQO63ESOQSY1Vl71jeGXumusiku3iWBcYg7ioBZIUwZMjESyz3bgIncHbxhFLShkKslV8MTMR7c0G5rLbahXvWtpffbtvZwdyYVu8XhmAMIx4TrBA5qr0O3e6vUKPDCrbS2zRwCTI/dXrxmodAdfgtj+oMQI9c/k34ahYugW3be5ZYPuBkYY70AJg8+NAw5wBn2tXNVb79HKFmtFNgDG3tA3l2WcE+JSFODGDmmdTo7b2e7Ooe26k3FLodxvEtwQJKk4JMY6ClbGoTUrbAd1ZCA5W33jorEgKSIAO4ek3Mkx1PRMtkCL8U3wTIPI+f8/bJM9rfKBmtR9I1t2JKtbXwIpX0ADO5WYKIjCsZkUro2tam8LN9nNn0VYqu7eWjwkAlBu4YE7pyAK9RoOzbQYqLJXkglSm6AADMzMADn9Ggi2tu6VKM2048O4qAQQeoMkkifM9IqsJLpPDT4FgKuCC0mfZYek+T2n7w2brBXXiGPd3lEkOBugN5r0jHNa9r5MpkjunZpJm1aZmJ5JLe81m9p9nPcuZDBB6IFshlacmZjMHpiAM1fQ6m4jgO8bf7wpHIiGIGCCDnzmtYIMrV1WpUOIOM6T7fj4HLnYaJt7xLRUEkqbVscCRB4BxAIOCOlH1V9e+DbrxbC924DIBgSCq7j+9XHJa4m+8HWWxx0jny/wDHvPeFpmgECMkg/AeVEEkx8sFiXTBKSt22RCgkHczbxa3GGMgAPgRjMdOOaMtsFldbbttn0twHrhJiYJzFFgD9KfXvIPnxxXGYdJOPrn8aprTqpK9Xo8206eFceWBipVtF+aT9lfuFSsypXlrloMoDE+4lcHHHvINU1t1VSFBkRnIiCPi1N5AGPM9J45585pLVWx3OJGF6kSWPSTE+v/zWbxISBiCgaS63iL94u/LKLTtE856dRP8A4p62y3XKkSAowVZczM568ezFV0rXSPQU9JW4VEjBhYxmenuomme5uYsoGMZ3Tn1ARwPtoJLiswABAQX0lnKwm4zAyD6uvlSa9khWYIqkgAgb45kggExOOoIrV14CoSSimNqsRJmMQfPHurP0uoCyPnKf9SAg+Zndny/91JMgx6K8cHJHGiSJ+lRiPGyA+IjkssMG9pE1ka20+9LdtzcIBMOqqVBEkbgFKiRMHojeQrWe7K/nrU7SpBULLHE+kCMnNLW9N3odiQWe6AOoK21ZRMjIJ39Ig8VLQ0OBaIW+8cWOm453zt7SR5IGk7LIG42HliI/NgkLAUlW4wCY9Z60PXW7dzvLHd3U8EuVt2vCCdsBwuGYF8jIA6TRHQOWC/OLShgoZWljEbmgzEkkbusSOAaa0d9FEAXCDxvFxuJ6nPlPnWrRN3LCdUTU2rG0C0rWQqgeFYkBgeShHAInyb1UJgbhYWyRChCfQubTkQwAMkHkMY86Zs6gsTEkCRBkD1c+ql309u6DIYGOeOZ4PnzVvZOVlQfFoU+bXFVVW7dthTPhi4WyTDPcZm94zSenUBrgdSBdbeuYBiJVuuAMZwPWKKmmX0BkqAdxAO6SRmI49nWrajRnaYIkEMIHUT6/In40hTMFs5rWm8A3CtqSMEADn+8ZuMzI9WJ5NCa7uMk5AAI7x8564oqAP4mzIHSiGPLMVq1mqyNiuNrA5JZobpBIEeWP/dCQ+IknB6MSZ4zBGP8AzXYOM8V2fZWgZqnMIY0+wkqVjkAKD7qKjY6fu1wVK0hEzmr7/Z8KpNcmqm5TQvcaD81b/YX7hUqmgQd1b/YX7hUriOaFgjcEbcQTHTHTA+740HWQLeVMBhnGIG2T8KItsnG47YEgrBPkJ91EvqCsHiR98fzrJ2YUFUsEKh3EZyAZESMDPWauts7sSAFETnqfPIpNLMo1tpIGPjPl0iqHQ2g55HhUDxsOrHz9lXCkCAE5evFcEAiTMjEGTnn7vvpP+1UwWSOSDAI4kZ84rjaZJ8JYnn0zAOIJ+H2VZWhRLsrLIBE8RPrxiM+VAYJunhMJftG4pjbBbaBBXcMgkE+6W9i+4sWLSpEbRtUDBzEASZ6wI99LaHSAbmk5wD5jr1gjp7jQ7lsE7SDknImeOTn2fZ5U20yFs7INHqm7DLlisbojJYYAB+MA11L8ejwZMe/7KXFlAAqiAuBmKreDBW7sw8HaWyA0YJ9UxW4Za6zi8plT5+2OBXGb1fDgj115S38n9SGRu9HhZnje0SShiBbAIi2Bjb6bYMkG6/Jy6vo3JwAZuXBuEadWBOY3C3ekgc3B5UQdE4XoLtoHjB9lde6FA3MFkxkhQSegnr6q80vyd1QZWGojaFwGcrKkleeVG+6IPIFufRrtr5N3tyMXHhYH85cbYQbO4qSPGXFppmBN1uaoTomvSriuzXn7HY2pCpuuiUNlsO5DG33cgmBhj3xIjMoOlVsdjarbbFy/6EAwcsu6yXDNsEmEuQYBHeRJgk1J0QvRVK8x/ZWrNsK94SJ9FiCdzWmcb9nB23QJUwHAzzVu09HdKWbSFyoG1ybkESUG8sCCxVe8gRyQYwKeI6IXoy1Ua9Xk9R2bqDPiB3k7j3jgcXoY4mZup4FxFkCeKsOzLm/x3JUt4vG8ugbcsjgEBUWBzLmcxRJ0QvSPfoD36x9DbdCS7A4gAMSPTuOTkCPSURmAsUd79WLoX1Tst/oLX+WnX/CKlV7HP+72cf3af6RUrgOaSwhdB4InrEH+s/zrguT14PxpcEdBBPurhuYNaYLQlwQ3QFy3iM55jPH86GbS7ju3TgYJ+E9aKGzVd9aYE11bcHDMB5TP9c0C7bJPM5+FFL1WarAmLXU71vP7K4kjrXYqRVhoQs7tjtkacA7dzMHIXcEkKATkjkkqAIyWHAkhO58qlBb6PgmCbgAIBvAljHg/MOesiOOK1tVoEuFS67thkSWgGQQSAYOQOQarc7PslhutoSCXAKjkjaXI6mDEmeaRDuCFmW/lUp/u2jbIEguWDIhTYBg7nIGc7G4AmhaT5XBkUm0+5ugBHPc93ODtDd/bgkx7Jitw6dASdiyck7RJMQCTGTBPPnVSiDhV/dHSI+ED4Dyoh2qFkn5XWioKqzEz4QCD6VtLfIyH722QROG6xTd3tjbbtO1sjvGRSpMFNzBQTiOSOdvPnirNYtxtFtIPI2LB4nER0HwFDuKpjwqdvo+EeH9nGMeVEO1QkG+WKFNy22mFIUypO4K2PD0D2smAe8GaoPlWsPuUja1yOkoouurieQRbA9rcARLjquPCuMjwjBgCRjmAB7hQLgU8qpjjwjyjy8qMLtUK3afbPdIGKyTuMbgsbUZ2zB+rHtIpG98owO8IQkWwDMkT4mUj0eQUbOR4eRRbqISCVBKyRImCTLEeskTPNBcL9VeZ9Ec5zxzk59dOHIQNT8pgu/wE7W2jPpfnc+j17oxEjIyMxzV9ubWK7T4Wg8nw7Sd3GADtBORnE1cso4UDrwB76CXA4AHsA56/y+FGF2qEW12kHJA6dZH1nUfHYT7xUe/ShugcAD2CKE9+rAPFC+49hgfNbH+Vb/0CpXOwD/umn/ybX+haleec0l5bfVS1cqV3QmpNSpUoQpUqVwtQhZfaXZT3HZgRxaCgu6DaHLXQSoMb1O2QDgVmL2BqcjvNu1dqt3jyw7uCABO1dz3PEZbwJjFeja9QXv1JYChYDdk6jvAA20AOytvOy2x74qiidzANctZKjFn3Ua92XdDI9t1tsibVXc1xZIuEliyy3iNo9PRbnFaysWYKoJJ4ArRs9lKPzjFj9VTAHtbr7vjWbi1lrk6D5b1SJjNeQ0/Y91XtsbvhR2YruJmSSAPCoEQk4zLYH6VtT2c7XC5f9LdAZhgPaIAHHoWiPbcb217VbVscWk967vtaa4+ntn0rVs+xdp+KxUS7w/e/4+6neNXzwdmXykNcC79u+HZiCAJYMV5JL4EcJBxRDo7m6WubgWkqWKiCbrEAheAzpAP1AJjFeu1nyeVhNpip+qxlT7G5Hv8AjXmdWrW2KuCrDkH+vtq2FjjFwdD8v6WVAzkkNRobhJIcHdMgs4Bk3SOOg324A52EYoSaa5ulnxMemxLKGWJjAlbY4/4jTHFMvfoD3623YTQBo3CwLpGADBJnwIhOZ/5hx5r5UK/pnbdNyCxExMQA4wIH1h5+gMnoZ79Ae/RuwhE1JYliGiVhckbT4pPHUEZ5EUtctY9I8Y8Rxi55RiXHThRXHv0B79MsBQjrcIJlpE48x08vKPPM1R79KvfoD36sCEL9H/Jw/wC56b/Itf6FqVz5MH/cdL/kWf8AtrUrzjmksL5vb83+C1O4t+b/AAWh/OB51m9odvqjbQM+Z4FJzmtE4yoBfotb5vb83+C135vb83+C1n9n9pFx4h8KaOpFS2oxwnGVRFQcEQ6W39Z/gtVOht/Wf4LQ21gGMT7a6NV6qrG3xlEVFD2bb+tc+C1Q9kWvr3PgtB1vawtqWImIxOYJiaYa+Rzj24PnU7weJyIfyRdNp0tghJk8sYmPIRwPvq9KnV+sfZVG1wH6Q+IptrNbkCkaTjmU7UrKvduW19J4/wClz/8ArSbfLDS9b0e1Ln/8VpvXeEqd0NV6Glu0uzLeoQLckFfRdQCw8xnlT5Ujb7ZtMoZXDA8ET+FdXtZOhP21i+uDmPurbSi4KWPyJs/8a7+4n41Q/IWz/wAe7+4n402e1l8/vqj9sAdaj6g6nqPwtMB1Sp+QVj/j3f3E/GqN/s+0/wCsXv3E/Gmj22Ko3bFG/dqev8Iw80qf9nWn/WL37ifjVD/s20/6xe/dt/jTh7V9Z+yhHtQdS3xpb92p+eieHmlT/sz036ze/dt/jQm/2ZaT9avfu2/xpx+0V9fxrg1g5z99G/f4ijDzX0zsbTC3prKKZCWragnkgKACY64qV3sl509o/wDLT/SK7W8rNfM/7b5zxWR2hqC9zdBIMAgcx6xxR27OEgjH/uiWw6DERPrrhxrQtJXdFrNqjpEjAP8A6ppteZHjPumKCdcRwPaZq3z9vP7BTDuSeHmlnsM9yWLMOnI9xxTRcqDLHr6/hFXXW+Z+yu22Legrk+pRHximahU4Qkr+9ipCGVMgmDPUY4ine19bfa6SQMBcwB+iD/OmrXZ99uV2jzZgPsFFPZUZuXR6zEx/1EjpRjJsjDxWD39zmR7zx8KLprpA3XGtqJCySeYLCMHPh60/qb2mXhnY+o4+0Vg9s/KsWFKpKC4Dn023COuIwa0DXZkJtjFcrvbfalgsYuFvXtgV5XVX0YxE5xmP5UnqPlBvcG47MOD4VmPUSDQ27bQMptkrHmqEz6iBitpcRmVRNPIAL2fydKXENu2pDKN7bm3AglVwSARBPHrp9dHdnbAM8Ac/ZXmuy/lOXIth2MgyG4+tj4CtmzqWBlTB9VTu8QlRULQbLRXssjeGLKwUFRP6W4c+qCaXfs5vOtLS/KEnF5Af8W2fiOfh8K1Bp7LgGCs8FTg+z8Oaxc1zUgGleZXSnyJrp07eRz7T5V6Zuw1Po3G94BoDdkXk4IYfD7KiVeELzvdEYg/bUaw54De4Vr3NWVMMCKh7SJjaMc0sSeFqxhpH6IT7QTRe6u48J48jWwdaY5ilzqmOd0VOJVuwvpnYq/7tZnnurf8ApFSr9j509n/Lt/6RUrvGSwX5v/LXX/rl/wDiGp+Wuv8A1y//ABDWLUrv+npeAdAnJW1+Wuv/AFy//ENT8tdf+uX/AOIaxalH09LwDoESVtflrr/1y/8AxDU/LXX/AK5f/iGsWpR9PS8A6BElbX5a6/8AXL/8Q1Py11/65f8A4hrFphOzrpUMEbaZhiIUxk+I4xUupUG5taPQIkr1fYvyrF8C1rLnj/u77Z5z3d4/Vnh+kwccH7e+TIuFBd3oVkrtIhgYyDBDDAyK8cOzbsE7DAmeBwCTGc4BOPI1qdk9uazTqFUF7RG7u7id7bjGVU5X0l9Eg5Fc7qbQf0iPKfb8eyREr03dKBwAB6hHwpe8R5D4UsvyvtsPHoXBgGbV5lGeDtdHwfbVLnypsqJXQ3CRP528xAjBkJbTg+upGPwnq38qcKrofk4H1JuWwxcg4EBQIgscCB5kmK72v8php1NnSXTvP52+hI4z3dpudk5L/pQIxzl9q/KLVXlKEd3anNu3bNtJx6XVjkemTyKyDYb6rdf0T05+HWtWUsV6kRp+fx7pgQtT8r9d+uaj+M/41Pyv1365qP4z/jWX3DTG1p8tpn+sH4Vy5bKkgiCOa33VE2wjoFUlav5Ya79c1H8Z/wAa7+WOv/XNR/Ff8ax6lPcUvCOgRJWx+WOv/XNR/Ff8an5Za/8AXNR/Fb8ax6lG4peEdAiStn8s9f8Arl/+K341Py01/wCuX/4jVjVw0vp6XgHQIkr9T/J26X0enZiSzWbRJOSSUUkn1zUqvyX/APodL/8AHs/9ta5XEc1K/LlStP5inl9p/Gp8xTy+0/jXpymsypWn8xTy+0/jU+Yp5fafxolCzKlafzFPL7T+NT5inl9p/GiULMpv+1Lnd93I2wR6ImCAILRJgDE8Ux8xTy+0/jU+Yp5fafxqHNa79wlCWPaVzAkQAAMcAI1sD4O3vNTR9otbBCxBkkGckoySYPQMaZ+Yp5fafxqfMU8vtP41JpMIiE5XG+UF4xlcf4Rnnkf9R+NWHykvZ9GSdwO3g+flxjNc+Yp5fafxqfMU8vtP41H01HwDojEVVPlBeHBAwAMcATEfvEZnmrj5RXQIUIMAYB4HHJ9nwHOZ58xTy+0/jU+Yp5fafxoOzUT/AMQjEVB8pL+IYACIG0dOOeffWWBWp8xTy+0/jU+Yp5fafxrRlNlP9gAQTKzKlafzFPL7T+NT5inl9p/GtJSWZUrT+Yp5fafxqfMU8vtP40ShZlcNanzFPL7T+NQ6FPL7T+NEoX6R+S//ANDpf/j2f+2tcq/ybEaLTD/kWv8AQtSvMOa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hISEBUUEhIVFRUUFxcYGBgYFRkUGBgXHBgYFhcYGBcZHCYhHBojHBgXHy8gIycpLC4tFx8yNTAsNSYrLCkBCQoKDgwOGg8PGiokHyUqLCwpKywsLCwsLCwsLCwsLCwsLCwvLCwsLC0tLCwsLCwsLCwsLCksLi4pLCwsLCwsLP/AABEIARsAsgMBIgACEQEDEQH/xAAcAAACAwEBAQEAAAAAAAAAAAADBAACBQEGBwj/xABJEAACAQMDAQQFBwkFCAEFAAABAhEAAyEEEjFBBRMiUTJhcYGRBhQjUqGx0RYzQlRykpPB8BVDYnOyByRTY4Kz4fF0NKKjwtL/xAAaAQADAQEBAQAAAAAAAAAAAAAAAQIDBAUG/8QANhEAAQMCAwUHAwMDBQAAAAAAAQACEQMhEjFRBBNBYZEFIlJxgbHwFKHRIzLhFYLxFjNCYsH/2gAMAwEAAhEDEQA/APnipRVSrrboqpXqJoapRVSrqlFVKSENUoqpV1SiqlCENUoq26IqURUpIQ1SiqlEVKIqUIQ1SiqlXVKIqUIVFSiKlEW3RVSkhDVKKqVdbdGW3QhCW3Rlt0RbdGW3SQhrboq26ItuiKlCFRbdEVKIqURUpIXvezV+ht5PoJ/pFSrdnD6G3+wv+kVK4TmiV+ZlSirboi26a0Wha7cS2sBrjqik8AswUEwDiTXokoW/pPkRbZtMja1Uu6q1buonze40B1LAFw239FhmOPXSXZ3yb3Jcu3by2bNq4bRco1wvcz4bdtckxk5xPqMervDTr2lp7nzzTi3pVt2dpZ9/0auhEbNs7mP6XSs29bt91f0V66lq5a1b3Udt3dPuBVlZgsqRMyR5DzrlD3aoWbd+S+bBtXlu2dRdW0t0IybXLBSty2xlSAd0TkA8Ylq/8klBvLa1SXbunV2e33Ny0SLZi5tdiVYg+Xx603Z11mxb0thbq3Nust6m9cUN3awVQKpIBaF8RIHT4C7Y+Udy5c1C2u6W3de4pa3ZVHuWyxjdcjcdwyTiZqgXk2QlbfyfRbdt9RqVsG6odE7p7zd2fRd9hGxT05PwIFx8mXF9rBdO82B7IALJfBVmGy4MLIXEjJkdMt67utUtl/nFqzcSylq4l3eom3ID2yqkMDPo4IimT2lpm1SOWJtaPT20tAhke/ct7u74EqNxJMxG1ZwSKWJyFlafsJmFlu8QLds3L7MVaLVtDDFgCS3QQIyQKo3Z+2yL29djX3siVKE7V3hzLGJH6PSea9GflKl9LNrUOuy5Zdb7Km02rvebrbjaOAQPDkZk9ZS0PbbWtILVq4Bc+cuWhAwKC3G4d4hG0sMHmgOehZep0JtpaYkN31lboCgyNxI28mTjnHNPdrdgvptm90feDJThHWN9tsnIkeUwcYp/+2bVy/pbt593c6ZXuAIQWvIWK2wAoAYuVMDHhNcu9pWXsX0NtrbM51Kk3TeBvY3IPAu0upKjpzxFAe633QlR2Qi92LupS291EdU7q5dIVzCbmWACfLpHvoGt0pstdUkMbRcSAQDtzwZitT+1O7s2baMtw2yrPca2LgQbhFmzvWdigST7NscKr2u4uXNQ6ZDtdKmDkEECAabHOm6Fa52SyXLqPcUCyLZZwjH84FKKqAyWJJ6jCkmidldlXL6ttKKVVcN+ncKlhaUzzCkznBGKf7T7WS+11Sw2AI9h9hAF1bahlaFllcMyy07YMdIFp9ZbFqwFts7W2GoY96bIF48IR3bbtihVJ4g+s1OJ0c0JTRafvNx3hES2bhYozmJUQFUzPiot3Sle7YXFa27shcWrkoyoX2taPiyAIIPX2Sf+0rS3tQbYBW7ZJRXtMw33GVmtMpWCQwcxxBFWlm2hiNqE7VVFtos+kQqgZPmZ6+ZlgucbIQ9VpdioVurcNxEuKos3VlHMAliYXAY58qJ80YW0ukptcjwid6q+7unbPD7cYGWAzmhXLyOLCliFFjT2rjbW8EG53g45Cz7yvnT7au073Wa01tNQoQtvZtgUfQv3ItiIKqYk7Sx9dLE5CXVKIEqumfcgYiCRkQRnrz0mjRW6F7TQMO6t/sL9wrlX0H5q3+wv3CpXCc0l+dVSioCCCCQQQQQYIIyCCOCOZq6pWn8ntCLmqsowlS8sDxCguQfUdse+uraKwoUn1XZNBPQSqAkwsuJ5JzPJMnqTPJ55oxaSSSSxMkkksSepJySa9P2X2vd1ev07XCNqNcZFAjapRjk8k4TNNubtzVaAagAXw11nAiQgO62DtJH923XofXXgVe2atB4ZVpgHAXEB0kWeRwuO7c8CRmtBTBuCvIAiiAjzr0yvqbnaGnXUyCrsyDwQEO9plOfzQGc49dS7rG1VvRveiWv3TuAj6FPG32IBPqFJ3bj2FmJjSC2SWumJxkRa9mGdE92vOrETNFUiJkR/Qrd16rc7QkmFJtXCT0RLS3ST7kj30a+2zWaq9AJtKGSeO8uJaRCf/u+Jq/65ZvcuaYfE8S4NDctTn9kt37rADDqYzGcZ5iPOioQZyMc549vlW/p7xvarRXGjeyXSxAie73qpjpMn41Vy73tL86AFxVu3LogYRTvtBtpI5Q/b5msP9QFrgH0x+1xMOvLceQi47mfDEE91zWKt1PrD40ZLqfWXAnkcdTWr2bqbt/VWblwywVyABAUbGx58uBJ8hQL2gg29KDItlbZPG+46hr1yOgCEwOni9VdX9WqMrbmqwAhuN0GQB3p4Xyb15KcFpCXS4sE7hA5MjHtotm4rHDAn1GtC9qluapbyjcPmovoOdxAubP8AXPwqt7VtdNlrkT3JYwCB43wQCTGLfnUbJ2y/aK1Onu4xC98jDjERfLPmm6nAJlKm8qmCwB9vE8T5e+rnUIDBdQRyJE072bqWU2bQClbqq10ESWN1bjxP+EIB7IHSgdktfGlVrW6CzFyoRmhUW2MPzlCcSceusX9uvE9xokjCXOgEHGJJi37Oeae7VRqUEeNfFx4hkcCKK99FIDMoJ6EgerrVdOqdzqIafoCiZywW2bjN6/ziURry7dSCfE9q6q/s203Of3roX3V0Vu2RS3vdksc1ueZOfSD0SFOYUualFMM6qeYLAY86q/adlQSbqQM4IOPdXH3PZNpW2C/bd3IALEXSyoJPEIseeBxXNbrLraXuyywU1AbasSlsi2FAJMAkx1xQ7tPaCWllMYXPLQS7gJvEf9SUYBqmbV9WEqwb2EH7qJVb9lrdw7lbaxRVbBB22wIOZBkPyI9eauFr0Nh2xu10G1mxfODMHTzUOGEwvY6G2O6Tn0F6+oVKtofzSfsL9wrlM5qZK+DqlbPyWtTqYEbjavBZ+sVx9k1mqlFRYIIJBBkEEgg+YIyK222gdo2d9EGC4ESqaYMrV7C7Iv2r7oU23F0txkG9T4mi2mQYGQ3X4Vp6TSXF1GmRvFetaW+xltxlmC21LE5iSJmvPKz7t2+5uIgt3j7iPItukjAxNXTdu3BnDHlt7hjxgtMkYGCegr5/aextq2l7n1HtktiwOeEt1y7xWgqNFk52TZu2dSxvA95ZsXLh3P3hMJAkgn6xxPX10dV1OrW85AdktGyoUKgBulO82hm5CDknqAOtZ/dEkkliWBBO95YEAEEzJEAYOMCmLSETtZ1nna7pPSSFIzFbVuyKlSahwbyGgGDAAu4AaHLySDwLcE127oXtredhHeWLVlcg5K/TDHktqP8Aqpq9Ya5d1YQbmYaNwsgEhYLQSQOnnWebRb0i7RnxO75giYYkcEj31e1p4MguGiNwdw0cRu3Tt9UxXM3sOu1jTjbjHGDFjTLR5dy/mnvBPzmnLWkcXu7TNyxomTBj6ZoJgmI9MGasNG/eLaJm78yvrlp8TuuxS3WAGE+2lrengyNwOch2UmTJlgZMnOaINMOczMzubdMRO+d0xjnjFS7sCsT/ALgy0vigz/aSSYT3o0VLfeI98FTbdLDBfEpIN1kVD4SQCCD1PSmbdshhfdCyPatRDAFrtxFskTMghQxJ8mxxQ/mSmSQTPJLMS0RG4z4uBgzxRV0i45wZA3ttBzkLMDk9OtdNbsitXqGpUeJdAdAI7sNkDS4McipDwBC53ypcS8ilLVjS2rkTJ27bypaGTJJI/d5kiia12d3JHi7q2sD62xnIHvuVUaBOIMYEFmKwJgbSYgSYEY6UezpgsxOeSSWJgQMsSeAKrYex3bPtDaz3A4QWjWOF+Ju6fRDqkiENbLKRfj6NbKurSMnuO7RAJmZZukZHnU7MsPbTT3CYs2rV13bdAg72ys5/RMxGDmiLpFEcwDIG5toaZkJO0GcyBzVTokjaQSPql2KezYTtj1RXE/sGu5gYajdMj+0BwH93eJ0lVvQOCzuz9O222pB3DS3FI/5l22Lzr7gLS+6mn2i06m2e+TTXwX3Y3si3bqhZ+s4zHSKONIgGAcGcM+6du3Dbp9ERzxVG0aEZBjxfpNJJENLbpOMHPStH9hvebv4Tx/fJk+VzbmkKnJd2ui27gQtba3plDBlAAPhyCZ5ecDryKDt3JbH1rdv/APPfJP2Cm7WiURA4Mgbm2gjMhCdo8+KsOz0AIC/VHpNwplQDPhAJJG2Irqp9n12sYxzwcGLDAIzaQJ53MqDUGcLl/T3Az75+l1ClAW3eFC1zcBJgFVURjjijqDGfPp59ara0oXxDJiJZmYx5AsTAOOPIUS2JJnGcj7q6OzNjdslEscQSTJgQLAD2HVQ94cbL12i/Np+yv3CpU0f5tP2V+4VK6kl8VVKZ0WlD3bSESGuICPMbgWHwBqLbrQ7Et/7zaJ/RLMfdbf8AmRV9o1N1slV44Nd7FW0S4IRSze1Nu3bsrbUXSrRcZi6h/wBIY2iEY8nmua7QiysFfpS73IknZalls2ueWgH1QfUaZ7M7Ta9qbd2625kRnIC7Qqi3cMDzy0Tnii27/e3rF27CzZS7dPCg2Wff7t/divkzVqbNXYHEhrGSQHF0v75Ak5zHsMlvAIXNV2fas39Ondm4rJseHIBu95btBznoS+B/IVV9PY+c3GFgC3Ys6iRvaXZHUST0Eggc8mmLelUXdGq3O8BNxt8bdxF3vWJB48QI91C7N1TIl28pAbZbIJEgd9eYkx6hmuSmHuo4sbi4Ni7nC7qrmC3CwPC3onx+aIWlW01x3Nte7S1cbu1usy7l2AeLGSSemKJes2+8UhSts6Y6goXaF8L9ZmPR+BPWr6K8jd+7g3Q4RSPzZZnushg42gbF9y0zplVrt1rqhbY0+woDO21IAWYyTtf4x6zttRrU3VHsxBrWhphxIktbYSZJl0zCTYMJEdn+DTbp3XmDNJOU32gFInqGkj1kVS6ihL7iRsdVTLDb9NdLAZ/4YUeyK0LWqa7e0r3AAdhuEDhQwuuB7u7Ue6harXXL+nQXCCWuquBtw1kYiTw1yPcKmntO0l7HO4kF18pqvdA5QyPJMgfPJC7T06ANZRAtxFUl+9cOSFW40J1B9Emepqa60oN4ruCqts2vE2O8AdiDP6IR299P6vXs/eb4229QioY2xDMHE9fACZ8mNL6m5vsWU8rIn1lvoLZ9YI7w++nsj6pZRiRch/eJmAypN8rCI4SUnAX+cla4LaK6hCr2UtMX3sdx8BZSpMQQ0deTxAri6ZSiIqePu7Ja4brghmEtC5kwJ5HpCrds3VZdRst7dxIdyxJY28KFXgeJQOmJ601t+ku7ejhfctu2Pvmt+zKNWq+m2sXAEF8Fx4CmJsci4kgacEnkCY+Zq5Ga4rdYrjXTPT7fMVy9d8AbBkY8W0RiDJ/rymvssS5lLinJB9EHHOcR/XsrrECR9WBx6piaXZGJAUBVPiMzOCJ9fTypq7aAUzcJnyiCeBz99ZmoqItCm5v+Gfsrq7jA2mI84AM5HtiqNeSBuBkCOTPHWBz76698MIUlG3Y+jZpGY49nNGOyzTxsmOeIoajxbiYkgeQjMfjQtPcuXFw6dQQUZSMZ613Tah2gNBjyBGYGIM+c++si4oNl6zSfm0j6q/cKlc0H5q3OTsX1dB06VKSpfKlt0xpndHDoQGAIyu4QYnEjyFdW3RVt12VabKrCx4kHMJgxkqX2uXHZ2fxPba0TsEbCMgCcHkzPU0QG53fdb/o5mNonL94Rungn1cGrqlFVK5P6fsoAG7FoI5Rl0lViOqWSy4ZGV47vvNo2g/nCS05zyY4j10xoRcs/m3iVRTKBp2ggHkRzRVSr93TfsGzPa5rmAg587k+5J9UYilV0bSfH6Th28IywZm56CWOKM2lJJhoDd3uEAzscusHpk5o4WrKZqxs1ENwhoiQY5iIPpA6JYikRoGEfSGVti2IVfQCssZmTDHOKv8wPhh2hG3L4QYaUaSeolBjFMPcHBmqsxXIJI6/0RWR2LZwIwCP8/k9Uw4nI3VdWjXhF1yRkABQgG4FC3WSAxA6ZOKtdtMxYlyXLod20QNhVkG2ePV62z5Vuaies/jyOBXe/lxJwwnAMA+XHiOR8DUs2HZ6QDWMAEEDydn1SxEjNQ6bwEMzySzTt6lzcOPKTx5US3ZZQTvYszbiY2gbiScZgUb5woO0npyT7uK7qtcqpKwxx4ZAkcZJMAeZz7DWmBjSC0XAgeWimShaq2ybQp3EkEgxPBCj1Ank+SmrWtGJBKEmDMkeoYzilrNtO8djgEiSstkAcN0AwP3qYm1Ih7mAer4Ph9XPqoLpKbu6IVfCtwmY2rgzuIJgNuE+oRQLlhLikd4vQ4V+gGJ8sjFTRgF7uwsssDuYzuCqMgR0yD+yD1rR07AJnaxiSQ21jI5ggR7JqCVElZ9rspLieG6xgQ3qmWgY8yTHroh7AhY33D7AOQGXmPXP4xT13s3cihm4jEEgHHWc8c0F+zFUiRcmc7SxBEcxyDgYx15oxImLqW9i7sEGZBgzgRz0yD6uaHou00iSRDHBAZiDJMsFBiWnEyatcvJbJKEnwxkEbSRtBLEcnyMfZSC6nxrDWxaZ+SzKzsPGEtrAmAsliRj1mK5alQNJDfnHjnw8pXS1mICcvnIx/7C99pGm2hHBVSPgPOpU0LfRJHGxY+ArldYyWC+eqlEVKsEq4Su9NcVKIq11QPdRkIPFSShVFuulfKrM3lmrN/XWpxJJcs3P4fjVWacez+Xr5p4Rj+ulQgH14qcSFltcZsgTjHPu60bexRiQCAInr/XFVuadxuMmJmEG47f2SORPQ598UW7cPdqFbcu62sbSCASpEyZGPV1qajjEK6TBikJa74SYY+WFkryCBP3ffVrmp3WyodsCBtAOQVVSpmTkggdaJ2zCq7ldpDKceLGFnwgkZzQdNYvOo22lCBZDbxuO5mYASBJAOZ/w1hjIWpY0iZ+4V7vaA3AkSATu6YG76pMkkcYxGaGx2qTadlm5tMqD4jljluADVFbvTvQruH0YQryxaPYRKt4wThTHlWlo9H3eL2wkmYKgeLzHOIECMY60+FvVZPtc+nz5KS0XaCrtC3WIkQCgzhSRkzMkz65p3Q9oK0G2J3K7cMMbgvU4GIrq6e23hS1bkcnwjJzCx1FFGmRANtvxBYIAhsss/z9VQsSQUW5oQyAOqN4gczIbzB6GsztJDYUM6pdXcASywVTGJUczAEjPE9a1LwLIDNy3BLHOYAyczjM+6lbgVyQdRKwwhlXawwDBZSGAGKQk5BQXAZlVe1bADiwYBBBCOM9ODHuNW/tC6DJQxnJRgADHOJ+2i6HQrJZCTMSwKkGInoPID/pPnlu+HYqGKQJgG2Y2jic8gxxiqqNtHFaDylYfatp76bxkr4SiyGKwTO1snxEDA4nmKT02mtrYW7avK1y5ddlfaRtMLbdSSBsWbCxIEtjkidjtPSOSgTuQpb6UhSD3e1pjPMqB7CaT7J+T+xFuKtraw72HLKqs8sW7seEGCBPSPhxFsTqQuplQYBiyB0+y9xpPzafsr6+g69alc0Cjurf7C8EkcDg+VSu0ZLnXjFsGum1iCR0oq2cc1V3KZbK9T9X2+YrrlMCUHMxtgdOnrwOvsrlu8ByvE5nn1f+4quo1aAAyW3MJwfAP0YxzPv5rqXwywoLs0kgKRBiBk4HJPvqXLQNKN34VQzLA9gPrmVkR66Mxgej9o9vA9VZJYqZ2gSfrbVmMiHgHgnDA80K9eIbaRc3FcKWCgGD4pBkjnBNRfgjd3zHULcHeD9Bev6XmcdKHdtgqWMSMHJOOBhR6+grGsa1wpVkc3OhK3FVgJ4jGPOc1oLrlDl+8FsEBdrKF3ESWywkbdwPrqTMIFJx4T5LutUDhWwAZG98mMBRkn3R50PUiXIl0YruCEABm3bl8JyGmRkj0iPKm7fzaIW6AXMsQ+4sT9Y5kdI8hHFL6rsgTulHKgxkTBGcT9gNINDxAdB0PyyyL3UnCWGPv/AClrGo3S9lHAeA4ZTgrOPEOPET7T6qdtFntqXCqBctgsRtOyfGY8zkA/4jSNrtBjuEqFYgmZIkDbgzMkef34oDXSxJckzkn0jPt95GPM1x70BwM2POy7DSJaYFx18lqawh2L2UkWyw3KBAQ2yp8OSxlpgDMHGav2RpWNxkusvhA2lpdT5FSWGIjPEDgUSxeKLs2FTtdiWG04MwI5GefUaX0mlUlBBJZW2y3ossACSvMWiOsbSBzV1Qxzs5ukwvNMWi38/lat/SADKWz4iPC22evo8fonr0rM1CWlZdqNIE5ZhyY5Hljg+VDuWlbxsrYQXefr94QMJ7fwwSU30KG624NIUkidp5skiAMSSBA6A4ExU3bkeo/woNBxzHQpwou6Wt46D5yRmTMzAJwMdK0dE9nbkqJJMM6XAI8iT6pxHPnJpO1rFzuQkhd0TkkA4Eg5hCfPxcUQa1BhbJLQjZJhtzKACHGCQR/QqhUgSs/p33t7ImlY2r5skowaWU+iVMSF654Me/1U6vZ4kw9/HMXAR5n1/H8Ky+3LjE2r3dldsGSwM5DR4ZjG7+hRV0tu8B4QhfczHc0EBiIwRMgST+NdG0kik2rEzb168VwbM6ajqJ4XGeSzdaFfv4uM5s2z6UtDXEKrDkAAk9MmG8iK29Wm8d2sqEJA3LuWEWQ2eQCBz1K1mF3Nu2GtqneXGcgqZItYUOqzKl+7gz6O0GOltLp7twlgloBVKEbnWWYEGBEiJA5iZjzrkY5+Ik/D8K9Cu4YA3W/pl1sV7Xs/Nm2fNF/0ipXdGD3aTztWfbAny+6uV1LJeTsETEiSJgGccT6s4qquXjANsgEQpYt19kfGa7qUHPWCI/wnbumOnHNMW9RbAADKIAESMADp6q1c5IrN7UY7upEDB/A8CQD7qW0yt3gJQjeAouCJJkggyfUsH76d1qXGuE2+BJjkBwCFjyk0HVd5cChg4CkMpUEEiF9KDBEx/XGV5kFaBwPdIVdVoSv6MgRk+LoIBJHTFH0bb1beTKgQdxXE8ED1x8ap2frLrB5tHyIkRu4O2TPPQ+rzmq6nSlSsKyljGSpB+B84+PqrrD2vbgdnwK43sex+IeoT+ijqSABA3PzxJg8dKz9NpmCA2rly74YBMFSAzQJIORxOf5Vpaew6oAVTdEAiSJ5MwAZ548qU0t69bx3VtEYuSSzLtadxYgjhiW46/GuUkGSFu04VPmaOWBBJHINhJHryMg5z6qzrvY9trm22drqJBNsATIABC8ftASJ64Fal5lKr4mZcsfpYY8Rgcczz0jrVeze3CP7mN7wrKoMBj8JBETMYFc+8cHAGwXXTe4CWEzp8z8lg3LjISl0bGUcE+ln9CPSmelMdmXNO/ebyyOSVFxwzITHO0mABMZiY5MYc7URtgKW4YXGNtnBXcYd3BC8wVEsM9ATNU7WcC4Lq23ViswQFyR4sZgEYjyU+/NjRiMfcyFtWqgsBwn0+e6pqNFqLFtGDEkHa4VluKqltq3Nl1iVQ8HxDk+ynuxNQwK276lbhUMogS88lWI5XcQViQD5UjYLhVFi8yPeEbMOoUyZgDcqKrExxJgCrdldko6Iu53Jl0t3rjK1vcDctpaYkMuA0EruG1uRitB3s/nzRPH3e/caxe3HmJ5nkVrXkG3EnxBQRZUqVEyBAJIwRil7mpttdH0iNuVuVtsWI2GAIyY2+eNvEUsnz6w9pdrNp23MELI14+HxItwRuYAblBgsFI6VmjtSwtpJtrddSwYWWKNs8W1u7YgqdsArOJME1e7GQWL6dUQW3Go+W/IstS41lVJD2j4II2qWk+6D4iOvsNA0/bF+6SAiNLW93h3TBWDCgmFO854j4juMoUL3DIBbBN1ArKFyoH0rqchIkA4Ig+SOj19y057vwKYi4bIAZQzQUBYbgY3STHiHlmYBsl+o661O1dfeFp1OlMP6JWYV5nqOD4o9Z8uA/J97vdvA2ko/m4Ryp8RG7IGSRA8qj9pKsXbt43WBWN6IACCCyoFYqCRzGSFOehjMwvK1kd784bAyiqSrTuEiR08gYnoaRFRzd3Fpn50CzFFrP1L6Ze3oSmX1ahrW5yRbtbULMpLOrKbneAHlltzkZIbrFbd/VILS7GRiNsSQ3UGTHEk8/4q85rUuXWRlS5AG0xL+QYjaAIO3knJJ9hNfGrPpNdjavooLQmBIkpPPs4oDDFz89EODXuBFhHP8AnXqve6AzatniUUwOBgVKnZY+gtf5acmT6I5PU+upW6yK8uLTKfD4hB8JMCMHFVbVMB47YEkgZB48/fRLCuD9IysoXGIMyZPwH3129b2pJkjcDHPrIz/WaTzAMJCJCWtatFDEnb4SOviifF/L40e7rLWFLgSCMyOqD+dKWez0dHcqwaHHJjrgCen86Zu6W0GDbSTBgwPNeh9cdKstDTA4KWHE3GUvf1KI7FG/QtsCAMkMFZc5nYwPnih3tWbi+FGYFmg7QSF4APi58+hmmvmltPEvKFWMyGJiOucKRH/iqNYZJNolg7MxUgBTno4AKTx1HHFYhxa5bFuMRx18kt8yVUhQyMNoAll3ZjCyYJz745g1bW6YKrDvYMR+myBo8g+eRgiM1LLpdGVtGON6smREg5wQSQfYfXBLIuWMMEZGOQuWYejG1jOPVzNaANrZG49JWNQuom4txS1pYnawJCksS7nwjnDLj4/fTuk7bunaqpZCmV3Ak93PPTGM9fXQLvaJtkadFtm3sHdkXD4VUwVdcHGNsHMESIq9hLlyyCLi27gx9My3AEA9HurN0Kk4J8THGSa5nMExP3XQO63ESOQSY1Vl71jeGXumusiku3iWBcYg7ioBZIUwZMjESyz3bgIncHbxhFLShkKslV8MTMR7c0G5rLbahXvWtpffbtvZwdyYVu8XhmAMIx4TrBA5qr0O3e6vUKPDCrbS2zRwCTI/dXrxmodAdfgtj+oMQI9c/k34ahYugW3be5ZYPuBkYY70AJg8+NAw5wBn2tXNVb79HKFmtFNgDG3tA3l2WcE+JSFODGDmmdTo7b2e7Ooe26k3FLodxvEtwQJKk4JMY6ClbGoTUrbAd1ZCA5W33jorEgKSIAO4ek3Mkx1PRMtkCL8U3wTIPI+f8/bJM9rfKBmtR9I1t2JKtbXwIpX0ADO5WYKIjCsZkUro2tam8LN9nNn0VYqu7eWjwkAlBu4YE7pyAK9RoOzbQYqLJXkglSm6AADMzMADn9Ggi2tu6VKM2048O4qAQQeoMkkifM9IqsJLpPDT4FgKuCC0mfZYek+T2n7w2brBXXiGPd3lEkOBugN5r0jHNa9r5MpkjunZpJm1aZmJ5JLe81m9p9nPcuZDBB6IFshlacmZjMHpiAM1fQ6m4jgO8bf7wpHIiGIGCCDnzmtYIMrV1WpUOIOM6T7fj4HLnYaJt7xLRUEkqbVscCRB4BxAIOCOlH1V9e+DbrxbC924DIBgSCq7j+9XHJa4m+8HWWxx0jny/wDHvPeFpmgECMkg/AeVEEkx8sFiXTBKSt22RCgkHczbxa3GGMgAPgRjMdOOaMtsFldbbttn0twHrhJiYJzFFgD9KfXvIPnxxXGYdJOPrn8aprTqpK9Xo8206eFceWBipVtF+aT9lfuFSsypXlrloMoDE+4lcHHHvINU1t1VSFBkRnIiCPi1N5AGPM9J45585pLVWx3OJGF6kSWPSTE+v/zWbxISBiCgaS63iL94u/LKLTtE856dRP8A4p62y3XKkSAowVZczM568ezFV0rXSPQU9JW4VEjBhYxmenuomme5uYsoGMZ3Tn1ARwPtoJLiswABAQX0lnKwm4zAyD6uvlSa9khWYIqkgAgb45kggExOOoIrV14CoSSimNqsRJmMQfPHurP0uoCyPnKf9SAg+Zndny/91JMgx6K8cHJHGiSJ+lRiPGyA+IjkssMG9pE1ka20+9LdtzcIBMOqqVBEkbgFKiRMHojeQrWe7K/nrU7SpBULLHE+kCMnNLW9N3odiQWe6AOoK21ZRMjIJ39Ig8VLQ0OBaIW+8cWOm453zt7SR5IGk7LIG42HliI/NgkLAUlW4wCY9Z60PXW7dzvLHd3U8EuVt2vCCdsBwuGYF8jIA6TRHQOWC/OLShgoZWljEbmgzEkkbusSOAaa0d9FEAXCDxvFxuJ6nPlPnWrRN3LCdUTU2rG0C0rWQqgeFYkBgeShHAInyb1UJgbhYWyRChCfQubTkQwAMkHkMY86Zs6gsTEkCRBkD1c+ql309u6DIYGOeOZ4PnzVvZOVlQfFoU+bXFVVW7dthTPhi4WyTDPcZm94zSenUBrgdSBdbeuYBiJVuuAMZwPWKKmmX0BkqAdxAO6SRmI49nWrajRnaYIkEMIHUT6/In40hTMFs5rWm8A3CtqSMEADn+8ZuMzI9WJ5NCa7uMk5AAI7x8564oqAP4mzIHSiGPLMVq1mqyNiuNrA5JZobpBIEeWP/dCQ+IknB6MSZ4zBGP8AzXYOM8V2fZWgZqnMIY0+wkqVjkAKD7qKjY6fu1wVK0hEzmr7/Z8KpNcmqm5TQvcaD81b/YX7hUqmgQd1b/YX7hUriOaFgjcEbcQTHTHTA+740HWQLeVMBhnGIG2T8KItsnG47YEgrBPkJ91EvqCsHiR98fzrJ2YUFUsEKh3EZyAZESMDPWauts7sSAFETnqfPIpNLMo1tpIGPjPl0iqHQ2g55HhUDxsOrHz9lXCkCAE5evFcEAiTMjEGTnn7vvpP+1UwWSOSDAI4kZ84rjaZJ8JYnn0zAOIJ+H2VZWhRLsrLIBE8RPrxiM+VAYJunhMJftG4pjbBbaBBXcMgkE+6W9i+4sWLSpEbRtUDBzEASZ6wI99LaHSAbmk5wD5jr1gjp7jQ7lsE7SDknImeOTn2fZ5U20yFs7INHqm7DLlisbojJYYAB+MA11L8ejwZMe/7KXFlAAqiAuBmKreDBW7sw8HaWyA0YJ9UxW4Za6zi8plT5+2OBXGb1fDgj115S38n9SGRu9HhZnje0SShiBbAIi2Bjb6bYMkG6/Jy6vo3JwAZuXBuEadWBOY3C3ekgc3B5UQdE4XoLtoHjB9lde6FA3MFkxkhQSegnr6q80vyd1QZWGojaFwGcrKkleeVG+6IPIFufRrtr5N3tyMXHhYH85cbYQbO4qSPGXFppmBN1uaoTomvSriuzXn7HY2pCpuuiUNlsO5DG33cgmBhj3xIjMoOlVsdjarbbFy/6EAwcsu6yXDNsEmEuQYBHeRJgk1J0QvRVK8x/ZWrNsK94SJ9FiCdzWmcb9nB23QJUwHAzzVu09HdKWbSFyoG1ybkESUG8sCCxVe8gRyQYwKeI6IXoy1Ua9Xk9R2bqDPiB3k7j3jgcXoY4mZup4FxFkCeKsOzLm/x3JUt4vG8ugbcsjgEBUWBzLmcxRJ0QvSPfoD36x9DbdCS7A4gAMSPTuOTkCPSURmAsUd79WLoX1Tst/oLX+WnX/CKlV7HP+72cf3af6RUrgOaSwhdB4InrEH+s/zrguT14PxpcEdBBPurhuYNaYLQlwQ3QFy3iM55jPH86GbS7ju3TgYJ+E9aKGzVd9aYE11bcHDMB5TP9c0C7bJPM5+FFL1WarAmLXU71vP7K4kjrXYqRVhoQs7tjtkacA7dzMHIXcEkKATkjkkqAIyWHAkhO58qlBb6PgmCbgAIBvAljHg/MOesiOOK1tVoEuFS67thkSWgGQQSAYOQOQarc7PslhutoSCXAKjkjaXI6mDEmeaRDuCFmW/lUp/u2jbIEguWDIhTYBg7nIGc7G4AmhaT5XBkUm0+5ugBHPc93ODtDd/bgkx7Jitw6dASdiyck7RJMQCTGTBPPnVSiDhV/dHSI+ED4Dyoh2qFkn5XWioKqzEz4QCD6VtLfIyH722QROG6xTd3tjbbtO1sjvGRSpMFNzBQTiOSOdvPnirNYtxtFtIPI2LB4nER0HwFDuKpjwqdvo+EeH9nGMeVEO1QkG+WKFNy22mFIUypO4K2PD0D2smAe8GaoPlWsPuUja1yOkoouurieQRbA9rcARLjquPCuMjwjBgCRjmAB7hQLgU8qpjjwjyjy8qMLtUK3afbPdIGKyTuMbgsbUZ2zB+rHtIpG98owO8IQkWwDMkT4mUj0eQUbOR4eRRbqISCVBKyRImCTLEeskTPNBcL9VeZ9Ec5zxzk59dOHIQNT8pgu/wE7W2jPpfnc+j17oxEjIyMxzV9ubWK7T4Wg8nw7Sd3GADtBORnE1cso4UDrwB76CXA4AHsA56/y+FGF2qEW12kHJA6dZH1nUfHYT7xUe/ShugcAD2CKE9+rAPFC+49hgfNbH+Vb/0CpXOwD/umn/ybX+haleec0l5bfVS1cqV3QmpNSpUoQpUqVwtQhZfaXZT3HZgRxaCgu6DaHLXQSoMb1O2QDgVmL2BqcjvNu1dqt3jyw7uCABO1dz3PEZbwJjFeja9QXv1JYChYDdk6jvAA20AOytvOy2x74qiidzANctZKjFn3Ua92XdDI9t1tsibVXc1xZIuEliyy3iNo9PRbnFaysWYKoJJ4ArRs9lKPzjFj9VTAHtbr7vjWbi1lrk6D5b1SJjNeQ0/Y91XtsbvhR2YruJmSSAPCoEQk4zLYH6VtT2c7XC5f9LdAZhgPaIAHHoWiPbcb217VbVscWk967vtaa4+ntn0rVs+xdp+KxUS7w/e/4+6neNXzwdmXykNcC79u+HZiCAJYMV5JL4EcJBxRDo7m6WubgWkqWKiCbrEAheAzpAP1AJjFeu1nyeVhNpip+qxlT7G5Hv8AjXmdWrW2KuCrDkH+vtq2FjjFwdD8v6WVAzkkNRobhJIcHdMgs4Bk3SOOg324A52EYoSaa5ulnxMemxLKGWJjAlbY4/4jTHFMvfoD3623YTQBo3CwLpGADBJnwIhOZ/5hx5r5UK/pnbdNyCxExMQA4wIH1h5+gMnoZ79Ae/RuwhE1JYliGiVhckbT4pPHUEZ5EUtctY9I8Y8Rxi55RiXHThRXHv0B79MsBQjrcIJlpE48x08vKPPM1R79KvfoD36sCEL9H/Jw/wC56b/Itf6FqVz5MH/cdL/kWf8AtrUrzjmksL5vb83+C1O4t+b/AAWh/OB51m9odvqjbQM+Z4FJzmtE4yoBfotb5vb83+C135vb83+C1n9n9pFx4h8KaOpFS2oxwnGVRFQcEQ6W39Z/gtVOht/Wf4LQ21gGMT7a6NV6qrG3xlEVFD2bb+tc+C1Q9kWvr3PgtB1vawtqWImIxOYJiaYa+Rzj24PnU7weJyIfyRdNp0tghJk8sYmPIRwPvq9KnV+sfZVG1wH6Q+IptrNbkCkaTjmU7UrKvduW19J4/wClz/8ArSbfLDS9b0e1Ln/8VpvXeEqd0NV6Glu0uzLeoQLckFfRdQCw8xnlT5Ujb7ZtMoZXDA8ET+FdXtZOhP21i+uDmPurbSi4KWPyJs/8a7+4n41Q/IWz/wAe7+4n402e1l8/vqj9sAdaj6g6nqPwtMB1Sp+QVj/j3f3E/GqN/s+0/wCsXv3E/Gmj22Ko3bFG/dqev8Iw80qf9nWn/WL37ifjVD/s20/6xe/dt/jTh7V9Z+yhHtQdS3xpb92p+eieHmlT/sz036ze/dt/jQm/2ZaT9avfu2/xpx+0V9fxrg1g5z99G/f4ijDzX0zsbTC3prKKZCWragnkgKACY64qV3sl509o/wDLT/SK7W8rNfM/7b5zxWR2hqC9zdBIMAgcx6xxR27OEgjH/uiWw6DERPrrhxrQtJXdFrNqjpEjAP8A6ppteZHjPumKCdcRwPaZq3z9vP7BTDuSeHmlnsM9yWLMOnI9xxTRcqDLHr6/hFXXW+Z+yu22Legrk+pRHximahU4Qkr+9ipCGVMgmDPUY4ine19bfa6SQMBcwB+iD/OmrXZ99uV2jzZgPsFFPZUZuXR6zEx/1EjpRjJsjDxWD39zmR7zx8KLprpA3XGtqJCySeYLCMHPh60/qb2mXhnY+o4+0Vg9s/KsWFKpKC4Dn023COuIwa0DXZkJtjFcrvbfalgsYuFvXtgV5XVX0YxE5xmP5UnqPlBvcG47MOD4VmPUSDQ27bQMptkrHmqEz6iBitpcRmVRNPIAL2fydKXENu2pDKN7bm3AglVwSARBPHrp9dHdnbAM8Ac/ZXmuy/lOXIth2MgyG4+tj4CtmzqWBlTB9VTu8QlRULQbLRXssjeGLKwUFRP6W4c+qCaXfs5vOtLS/KEnF5Af8W2fiOfh8K1Bp7LgGCs8FTg+z8Oaxc1zUgGleZXSnyJrp07eRz7T5V6Zuw1Po3G94BoDdkXk4IYfD7KiVeELzvdEYg/bUaw54De4Vr3NWVMMCKh7SJjaMc0sSeFqxhpH6IT7QTRe6u48J48jWwdaY5ilzqmOd0VOJVuwvpnYq/7tZnnurf8ApFSr9j509n/Lt/6RUrvGSwX5v/LXX/rl/wDiGp+Wuv8A1y//ABDWLUrv+npeAdAnJW1+Wuv/AFy//ENT8tdf+uX/AOIaxalH09LwDoESVtflrr/1y/8AxDU/LXX/AK5f/iGsWpR9PS8A6BElbX5a6/8AXL/8Q1Py11/65f8A4hrFphOzrpUMEbaZhiIUxk+I4xUupUG5taPQIkr1fYvyrF8C1rLnj/u77Z5z3d4/Vnh+kwccH7e+TIuFBd3oVkrtIhgYyDBDDAyK8cOzbsE7DAmeBwCTGc4BOPI1qdk9uazTqFUF7RG7u7id7bjGVU5X0l9Eg5Fc7qbQf0iPKfb8eyREr03dKBwAB6hHwpe8R5D4UsvyvtsPHoXBgGbV5lGeDtdHwfbVLnypsqJXQ3CRP528xAjBkJbTg+upGPwnq38qcKrofk4H1JuWwxcg4EBQIgscCB5kmK72v8php1NnSXTvP52+hI4z3dpudk5L/pQIxzl9q/KLVXlKEd3anNu3bNtJx6XVjkemTyKyDYb6rdf0T05+HWtWUsV6kRp+fx7pgQtT8r9d+uaj+M/41Pyv1365qP4z/jWX3DTG1p8tpn+sH4Vy5bKkgiCOa33VE2wjoFUlav5Ya79c1H8Z/wAa7+WOv/XNR/Ff8ax6lPcUvCOgRJWx+WOv/XNR/Ff8an5Za/8AXNR/Fb8ax6lG4peEdAiStn8s9f8Arl/+K341Py01/wCuX/4jVjVw0vp6XgHQIkr9T/J26X0enZiSzWbRJOSSUUkn1zUqvyX/APodL/8AHs/9ta5XEc1K/LlStP5inl9p/Gp8xTy+0/jXpymsypWn8xTy+0/jU+Yp5fafxolCzKlafzFPL7T+NT5inl9p/GiULMpv+1Lnd93I2wR6ImCAILRJgDE8Ux8xTy+0/jU+Yp5fafxqHNa79wlCWPaVzAkQAAMcAI1sD4O3vNTR9otbBCxBkkGckoySYPQMaZ+Yp5fafxqfMU8vtP41JpMIiE5XG+UF4xlcf4Rnnkf9R+NWHykvZ9GSdwO3g+flxjNc+Yp5fafxqfMU8vtP41H01HwDojEVVPlBeHBAwAMcATEfvEZnmrj5RXQIUIMAYB4HHJ9nwHOZ58xTy+0/jU+Yp5fafxoOzUT/AMQjEVB8pL+IYACIG0dOOeffWWBWp8xTy+0/jU+Yp5fafxrRlNlP9gAQTKzKlafzFPL7T+NT5inl9p/GtJSWZUrT+Yp5fafxqfMU8vtP40ShZlcNanzFPL7T+NQ6FPL7T+NEoX6R+S//ANDpf/j2f+2tcq/ybEaLTD/kWv8AQtSvMOaS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АНАЛИТИКА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203598"/>
            <a:ext cx="9036496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Введение корректных методик анализа и интерпретации результатов (динамическая оценка, инд. Прогресс, кластерный анализ результатов, учёт разных данных, работа с контекстной информацией).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Разработка аналитических материалов и информационных продуктов по итогам проведения ОКО. Разные продукты для разных целевых групп.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Разработка вариантов управленческих решений (рекомендации, учёт рисков).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Рейтинги – какие и для чего.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6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123478"/>
            <a:ext cx="849617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Муниципальная система ОКО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9550" y="152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1950" y="304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14350" y="4572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66750" y="6096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9150" y="7620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971550" y="914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" y="1157288"/>
            <a:ext cx="905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Муниципалитеты бывают разные. Пример – </a:t>
            </a:r>
            <a:r>
              <a:rPr lang="ru-RU" b="1" dirty="0" smtClean="0">
                <a:solidFill>
                  <a:srgbClr val="FF0000"/>
                </a:solidFill>
              </a:rPr>
              <a:t>г. Муравленко (ЯНАО)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Межрегиональная научно-практическая конференция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35646"/>
            <a:ext cx="1000892" cy="7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147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Веб-сайты образовательных учреждений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81" y="1635646"/>
            <a:ext cx="11906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35646"/>
            <a:ext cx="3810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2715766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Изучаем читательскую грамотность </a:t>
            </a:r>
            <a:r>
              <a:rPr lang="ru-RU" b="1" dirty="0" smtClean="0"/>
              <a:t>учеников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Формирование математической грамотности в образовательном процессе школ </a:t>
            </a:r>
            <a:r>
              <a:rPr lang="ru-RU" b="1" dirty="0" smtClean="0"/>
              <a:t>ступеней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Муниципальные контрольные работы на </a:t>
            </a:r>
            <a:r>
              <a:rPr lang="ru-RU" b="1" dirty="0" err="1"/>
              <a:t>компетентностной</a:t>
            </a:r>
            <a:r>
              <a:rPr lang="ru-RU" b="1" dirty="0"/>
              <a:t> </a:t>
            </a:r>
            <a:r>
              <a:rPr lang="ru-RU" b="1" dirty="0" smtClean="0"/>
              <a:t>основе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Муниципальные диагностические работы по решению </a:t>
            </a:r>
            <a:r>
              <a:rPr lang="ru-RU" b="1" dirty="0" smtClean="0"/>
              <a:t>проблем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Муниципальные диагностические работы по осознанному чтению</a:t>
            </a:r>
            <a:endParaRPr lang="ru-R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…</a:t>
            </a:r>
            <a:endParaRPr lang="ru-RU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23950" y="1066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86" y="1570503"/>
            <a:ext cx="682010" cy="82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123478"/>
            <a:ext cx="849617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Муниципальная система ОКО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9550" y="152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1950" y="304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14350" y="4572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66750" y="6096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9150" y="7620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971550" y="914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" y="1059582"/>
            <a:ext cx="9051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формировании МСОКО следует начать с ответа на вопрос: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Каких процедур и инструментов оценки, имеющихся на федеральном и региональном уровнях, не хватает муниципалитету для оценки образовательных достижений учащихся?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147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0086" y="1955616"/>
            <a:ext cx="473904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</a:t>
            </a:r>
            <a:r>
              <a:rPr lang="ru-RU" sz="2000" b="1" dirty="0" smtClean="0"/>
              <a:t>она действия муниципалитета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41631"/>
              </p:ext>
            </p:extLst>
          </p:nvPr>
        </p:nvGraphicFramePr>
        <p:xfrm>
          <a:off x="267658" y="2427734"/>
          <a:ext cx="85528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2374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деятельности при проведении 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Роль муниципалитета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измерителей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Разработка процедуры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Проведение процедуры оценки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Обработка результатов и первичный анализ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</a:t>
                      </a:r>
                      <a:r>
                        <a:rPr lang="ru-RU" sz="1400" dirty="0" smtClean="0"/>
                        <a:t>(внешние сервисы по внешним процедурам)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Интерпретация</a:t>
                      </a:r>
                      <a:r>
                        <a:rPr lang="ru-RU" baseline="0" dirty="0" smtClean="0"/>
                        <a:t> результатов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</a:t>
                      </a:r>
                      <a:r>
                        <a:rPr lang="ru-RU" sz="1400" dirty="0" smtClean="0"/>
                        <a:t>(может требоваться внешняя экспертиза)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Использование результатов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http://cs4940.userapi.com/u68010935/-1/x_06b3f9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4712"/>
            <a:ext cx="238066" cy="2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23950" y="1066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" descr="http://cs4940.userapi.com/u68010935/-1/x_06b3f9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28289"/>
            <a:ext cx="238066" cy="2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Как возможно использовать результаты ЕГЭ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2800" i="1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203598"/>
            <a:ext cx="9036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i="1" dirty="0"/>
              <a:t>Можно ли на основании ЕГЭ оценивать </a:t>
            </a:r>
            <a:r>
              <a:rPr lang="ru-RU" sz="2800" i="1" dirty="0" smtClean="0"/>
              <a:t>качество </a:t>
            </a:r>
            <a:r>
              <a:rPr lang="ru-RU" sz="2800" i="1" dirty="0"/>
              <a:t>работы школы</a:t>
            </a:r>
            <a:r>
              <a:rPr lang="ru-RU" sz="2800" i="1" dirty="0" smtClean="0"/>
              <a:t>?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i="1" dirty="0"/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i="1" dirty="0" smtClean="0"/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i="1" dirty="0"/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i="1" dirty="0" smtClean="0"/>
              <a:t>Если в школе много учеников с высокими баллами, то это заслуга школы?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i="1" dirty="0"/>
              <a:t>Если в школе много учеников с </a:t>
            </a:r>
            <a:r>
              <a:rPr lang="ru-RU" sz="2800" i="1" dirty="0" smtClean="0"/>
              <a:t>низкими баллами</a:t>
            </a:r>
            <a:r>
              <a:rPr lang="ru-RU" sz="2800" i="1" dirty="0"/>
              <a:t>, то это </a:t>
            </a:r>
            <a:r>
              <a:rPr lang="ru-RU" sz="2800" i="1" dirty="0" smtClean="0"/>
              <a:t>недоработка </a:t>
            </a:r>
            <a:r>
              <a:rPr lang="ru-RU" sz="2800" i="1" dirty="0"/>
              <a:t>школы?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dirty="0" smtClean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00219"/>
              </p:ext>
            </p:extLst>
          </p:nvPr>
        </p:nvGraphicFramePr>
        <p:xfrm>
          <a:off x="539552" y="2139702"/>
          <a:ext cx="835292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Нельзя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Можно</a:t>
                      </a:r>
                      <a:endParaRPr lang="ru-RU" sz="28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Почему?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Как?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8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Как возможно использовать результаты ЕГЭ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2800" i="1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203598"/>
            <a:ext cx="9036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/>
              <a:t>Собственно </a:t>
            </a:r>
            <a:r>
              <a:rPr lang="ru-RU" sz="2400" dirty="0"/>
              <a:t>результаты ЕГЭ без привлечения других данных могут использоваться лишь для двух целей – завершения обучения в школе и отбор кандидатов для продолжения обучения в вузе.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/>
              <a:t>При оценке деятельности учителя, школы и образовательных систем результаты ЕГЭ могут использоваться лишь в сочетании с другими данными, характеризующими различные результаты деятельности.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8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3528" y="123478"/>
            <a:ext cx="849617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СЮЖЕТЫ ДЛЯ ОБСУЖДЕНИЯ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099646"/>
            <a:ext cx="9108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РСОКО: понятие, структура, функции 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Инструментарий РСОКО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Кадры для РСОКО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Аналитика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Муниципальная система ОКО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Использование результатов ЕГЭ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Портфолио в системе ОКО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«Оценка» </a:t>
            </a:r>
            <a:r>
              <a:rPr lang="ru-RU" sz="2400" dirty="0"/>
              <a:t>деятельности общеобразовательных </a:t>
            </a:r>
            <a:r>
              <a:rPr lang="ru-RU" sz="2400" dirty="0" smtClean="0"/>
              <a:t>организаций.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Мониторинги качества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2236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831"/>
          <a:stretch/>
        </p:blipFill>
        <p:spPr>
          <a:xfrm>
            <a:off x="4009393" y="990217"/>
            <a:ext cx="3154895" cy="4029805"/>
          </a:xfrm>
          <a:prstGeom prst="rect">
            <a:avLst/>
          </a:prstGeom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76256" y="568325"/>
            <a:ext cx="2115775" cy="461494"/>
          </a:xfrm>
        </p:spPr>
        <p:txBody>
          <a:bodyPr/>
          <a:lstStyle/>
          <a:p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Боченков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870" y="6371523"/>
            <a:ext cx="2790929" cy="263057"/>
          </a:xfrm>
        </p:spPr>
        <p:txBody>
          <a:bodyPr/>
          <a:lstStyle/>
          <a:p>
            <a:pPr>
              <a:defRPr/>
            </a:pPr>
            <a:r>
              <a:rPr lang="ru-RU" sz="1000" i="1" dirty="0" smtClean="0">
                <a:solidFill>
                  <a:srgbClr val="5C92B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©  С.А. Боченков</a:t>
            </a:r>
            <a:endParaRPr lang="ru-RU" sz="1000" i="1" dirty="0">
              <a:solidFill>
                <a:srgbClr val="5C92B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 bwMode="auto">
          <a:xfrm>
            <a:off x="35496" y="112270"/>
            <a:ext cx="885698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100-балльной шкалы и уровней освоения образовательного стандарта </a:t>
            </a:r>
            <a:b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(РФ, ЕГЭ-2012)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411760" y="1995686"/>
            <a:ext cx="6624736" cy="0"/>
          </a:xfrm>
          <a:prstGeom prst="line">
            <a:avLst/>
          </a:prstGeom>
          <a:noFill/>
          <a:ln w="31750" cap="flat" cmpd="sng" algn="ctr">
            <a:solidFill>
              <a:schemeClr val="tx2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7447661" y="1529462"/>
            <a:ext cx="1286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1F497D"/>
                </a:solidFill>
              </a:rPr>
              <a:t>70 баллов</a:t>
            </a: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4037800" y="171134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73</a:t>
            </a:r>
            <a:endParaRPr lang="ru-RU" dirty="0"/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4438185" y="196427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4811966" y="196898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5226458" y="152946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66" name="TextBox 14"/>
          <p:cNvSpPr txBox="1">
            <a:spLocks noChangeArrowheads="1"/>
          </p:cNvSpPr>
          <p:nvPr/>
        </p:nvSpPr>
        <p:spPr bwMode="auto">
          <a:xfrm>
            <a:off x="5600983" y="155569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79</a:t>
            </a:r>
            <a:endParaRPr lang="ru-RU" dirty="0"/>
          </a:p>
        </p:txBody>
      </p: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6003583" y="145397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75" name="TextBox 14"/>
          <p:cNvSpPr txBox="1">
            <a:spLocks noChangeArrowheads="1"/>
          </p:cNvSpPr>
          <p:nvPr/>
        </p:nvSpPr>
        <p:spPr bwMode="auto">
          <a:xfrm>
            <a:off x="6389687" y="173212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72</a:t>
            </a:r>
            <a:endParaRPr lang="ru-RU" dirty="0"/>
          </a:p>
        </p:txBody>
      </p:sp>
      <p:sp>
        <p:nvSpPr>
          <p:cNvPr id="76" name="TextBox 14"/>
          <p:cNvSpPr txBox="1">
            <a:spLocks noChangeArrowheads="1"/>
          </p:cNvSpPr>
          <p:nvPr/>
        </p:nvSpPr>
        <p:spPr bwMode="auto">
          <a:xfrm>
            <a:off x="6791392" y="149582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78" name="TextBox 14"/>
          <p:cNvSpPr txBox="1">
            <a:spLocks noChangeArrowheads="1"/>
          </p:cNvSpPr>
          <p:nvPr/>
        </p:nvSpPr>
        <p:spPr bwMode="auto">
          <a:xfrm>
            <a:off x="4052753" y="2576716"/>
            <a:ext cx="288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14"/>
          <p:cNvSpPr txBox="1">
            <a:spLocks noChangeArrowheads="1"/>
          </p:cNvSpPr>
          <p:nvPr/>
        </p:nvSpPr>
        <p:spPr bwMode="auto">
          <a:xfrm>
            <a:off x="4453741" y="2836022"/>
            <a:ext cx="26188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4809156" y="2576337"/>
            <a:ext cx="32585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1" name="TextBox 14"/>
          <p:cNvSpPr txBox="1">
            <a:spLocks noChangeArrowheads="1"/>
          </p:cNvSpPr>
          <p:nvPr/>
        </p:nvSpPr>
        <p:spPr bwMode="auto">
          <a:xfrm>
            <a:off x="5209305" y="2553607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5608337" y="2553606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5976365" y="246980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40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4" name="TextBox 14"/>
          <p:cNvSpPr txBox="1">
            <a:spLocks noChangeArrowheads="1"/>
          </p:cNvSpPr>
          <p:nvPr/>
        </p:nvSpPr>
        <p:spPr bwMode="auto">
          <a:xfrm>
            <a:off x="6389592" y="249878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5" name="TextBox 14"/>
          <p:cNvSpPr txBox="1">
            <a:spLocks noChangeArrowheads="1"/>
          </p:cNvSpPr>
          <p:nvPr/>
        </p:nvSpPr>
        <p:spPr bwMode="auto">
          <a:xfrm>
            <a:off x="6785573" y="292940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20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81934" r="60220"/>
          <a:stretch/>
        </p:blipFill>
        <p:spPr>
          <a:xfrm>
            <a:off x="124519" y="3362885"/>
            <a:ext cx="3655393" cy="12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4725"/>
            <a:ext cx="8856984" cy="85725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результатов учителя и школы на основе ЕГЭ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Боченков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С.А)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03598"/>
            <a:ext cx="4040188" cy="288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r>
              <a:rPr lang="ru-RU" sz="1600" dirty="0" smtClean="0"/>
              <a:t>Для оценки результатов учителя: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37940"/>
            <a:ext cx="4040188" cy="3410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Уровень освоения образовательного стандарта: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4"/>
              </a:buBlip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Доля выпускников, успешно сдавших экзамен в форме ЕГЭ по предмету из числа выпускников, допущенных к итоговой аттестации.</a:t>
            </a:r>
          </a:p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Качество профильной подготовки: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4"/>
              </a:buBlip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Доля выпускников, выбравших экзамен по предмету в форме ЕГЭ от общего числа изучавших данный предмет на профильном уровне.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4"/>
              </a:buBlip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Доля выпускников сдавших экзамен по предмету с результатом равным ТБ2 (высокий уровень) и выше в общем 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числе изучавших данный предмет на профильном уровне.</a:t>
            </a:r>
            <a:endParaRPr lang="ru-RU" sz="1200" dirty="0" smtClean="0">
              <a:solidFill>
                <a:prstClr val="black"/>
              </a:solidFill>
              <a:cs typeface="Arial" charset="0"/>
            </a:endParaRP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4"/>
              </a:buBlip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Корреляция между результатами ЕГЭ и текущей отметкой учащихся.</a:t>
            </a:r>
            <a:endParaRPr lang="ru-RU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33" y="1203598"/>
            <a:ext cx="4041775" cy="288032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/>
              <a:t>Для оценки результатов школы: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33" y="1537940"/>
            <a:ext cx="4041775" cy="3410074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Уровень освоения образовательного стандарта: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4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 школы успешно сдавших два обязательных 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экзамена в 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форме ЕГЭ из числа выпускников, допущенных к итоговой аттестации.</a:t>
            </a:r>
            <a:endParaRPr lang="ru-RU" sz="120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4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выпускников, успешно сдавших все экзамены (обязательные и по выбору) в форме ЕГЭ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Качество профильной подготовки:</a:t>
            </a:r>
            <a:endParaRPr lang="ru-RU" sz="1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4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выпускников, выбравших все экзамены (учитываются только экзамены по выбору) для сдачи в форме ЕГЭ из числа предметов </a:t>
            </a:r>
            <a:r>
              <a:rPr lang="ru-RU" sz="1200" dirty="0" err="1">
                <a:solidFill>
                  <a:prstClr val="black"/>
                </a:solidFill>
                <a:cs typeface="Arial" charset="0"/>
              </a:rPr>
              <a:t>изучавшихся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  на профильном уровне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4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выпускников, сдавших все предметы из </a:t>
            </a:r>
            <a:r>
              <a:rPr lang="ru-RU" sz="1200" dirty="0" err="1">
                <a:solidFill>
                  <a:prstClr val="black"/>
                </a:solidFill>
                <a:cs typeface="Arial" charset="0"/>
              </a:rPr>
              <a:t>изучавшихся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 на профильном уровне не ниже порога профильной подготовки (ТБ2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ru-RU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Портфолио и его место.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203598"/>
            <a:ext cx="9036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МОСКВА, 10 </a:t>
            </a:r>
            <a:r>
              <a:rPr lang="ru-RU" sz="2400" b="1" dirty="0" smtClean="0">
                <a:solidFill>
                  <a:srgbClr val="0070C0"/>
                </a:solidFill>
              </a:rPr>
              <a:t>июня</a:t>
            </a:r>
            <a:r>
              <a:rPr lang="ru-RU" sz="2400" b="1" dirty="0">
                <a:solidFill>
                  <a:srgbClr val="0070C0"/>
                </a:solidFill>
              </a:rPr>
              <a:t> — РИА Новости.</a:t>
            </a:r>
            <a:r>
              <a:rPr lang="ru-RU" sz="2400" dirty="0"/>
              <a:t> </a:t>
            </a:r>
            <a:endParaRPr lang="ru-RU" sz="2400" dirty="0" smtClean="0"/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/>
              <a:t>Ливанов: правила поступления в вузы могут быть </a:t>
            </a:r>
            <a:r>
              <a:rPr lang="ru-RU" sz="2400" b="1" dirty="0" smtClean="0"/>
              <a:t>пересмотрены</a:t>
            </a:r>
            <a:endParaRPr lang="ru-RU" sz="2400" dirty="0" smtClean="0"/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i="1" dirty="0" smtClean="0"/>
              <a:t>"</a:t>
            </a:r>
            <a:r>
              <a:rPr lang="ru-RU" sz="2400" i="1" dirty="0"/>
              <a:t>Мы начали обсуждение изменений в правилах приема. Первый вопрос — это учитывать средний балл аттестата, прибавляя его к баллам ЕГЭ, а второй — учет </a:t>
            </a:r>
            <a:r>
              <a:rPr lang="ru-RU" sz="2400" i="1" dirty="0" err="1"/>
              <a:t>внеучебных</a:t>
            </a:r>
            <a:r>
              <a:rPr lang="ru-RU" sz="2400" i="1" dirty="0"/>
              <a:t> достижений абитуриентов, например, творческих, в спорте и так далее, что в совокупности называется портфолио школьника, по которому также будет рассчитываться средний </a:t>
            </a:r>
            <a:r>
              <a:rPr lang="ru-RU" sz="2400" i="1" dirty="0" smtClean="0"/>
              <a:t>балл</a:t>
            </a:r>
            <a:r>
              <a:rPr lang="en-US" sz="2400" i="1" dirty="0" smtClean="0"/>
              <a:t>”</a:t>
            </a:r>
            <a:r>
              <a:rPr lang="ru-RU" sz="2400" i="1" dirty="0" smtClean="0"/>
              <a:t>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smtClean="0"/>
              <a:t>Дмитрий Ливанов.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i="1" dirty="0" smtClean="0">
              <a:latin typeface="+mn-lt"/>
            </a:endParaRPr>
          </a:p>
        </p:txBody>
      </p:sp>
      <p:pic>
        <p:nvPicPr>
          <p:cNvPr id="1026" name="Picture 2" descr="Министр образования и науки РФ Дмитрий Ливан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83684"/>
            <a:ext cx="1646758" cy="9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Портфолио и его место.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203598"/>
            <a:ext cx="9036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Портфолио для педагогического сопровождения на уровне класса и </a:t>
            </a:r>
            <a:r>
              <a:rPr lang="ru-RU" sz="2800" dirty="0" smtClean="0"/>
              <a:t>школы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Портфолио </a:t>
            </a:r>
            <a:r>
              <a:rPr lang="ru-RU" sz="2800" dirty="0"/>
              <a:t>для учёта образовательных достижений выпускника </a:t>
            </a:r>
            <a:r>
              <a:rPr lang="ru-RU" sz="2800" dirty="0" smtClean="0"/>
              <a:t>школы.</a:t>
            </a:r>
          </a:p>
          <a:p>
            <a:r>
              <a:rPr lang="ru-RU" sz="2800" dirty="0" smtClean="0"/>
              <a:t>	</a:t>
            </a:r>
            <a:r>
              <a:rPr lang="ru-RU" sz="2800" i="1" dirty="0" smtClean="0"/>
              <a:t>Риски</a:t>
            </a:r>
            <a:r>
              <a:rPr lang="ru-RU" sz="2800" dirty="0" smtClean="0"/>
              <a:t>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000" dirty="0"/>
              <a:t>будет возникать вопрос о достоверности, представленных в нём материалов (фальсификация со стороны школы и семьи);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000" dirty="0"/>
              <a:t>вузы могут делать акцент на признание таких результатов из портфолио, которые они сами и формируют (протекционизм со стороны вузов).</a:t>
            </a:r>
          </a:p>
          <a:p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dirty="0" smtClean="0">
              <a:cs typeface="Calibri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4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Портфолио. Что снижает риски?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1131590"/>
            <a:ext cx="8928992" cy="403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ru-RU" sz="2400" b="1" dirty="0" smtClean="0"/>
              <a:t>	Формирования национального реестра олимпиад, конференций, конкурсов, соревнований, в рамках которых демонстрируются значимые образовательные достижения</a:t>
            </a:r>
            <a:endParaRPr lang="ru-RU" sz="2400" dirty="0" smtClean="0"/>
          </a:p>
          <a:p>
            <a:pPr algn="just"/>
            <a:r>
              <a:rPr lang="ru-RU" sz="2400" dirty="0" smtClean="0"/>
              <a:t>Признание </a:t>
            </a:r>
            <a:r>
              <a:rPr lang="ru-RU" sz="2400" dirty="0" err="1" smtClean="0"/>
              <a:t>референтными</a:t>
            </a:r>
            <a:r>
              <a:rPr lang="ru-RU" sz="2400" dirty="0" smtClean="0"/>
              <a:t> организациями и профессиональными сообществами (вузы и их ассоциации, союзы ректоров, работодателей, учителей и т.п.);</a:t>
            </a:r>
          </a:p>
          <a:p>
            <a:pPr algn="just"/>
            <a:r>
              <a:rPr lang="ru-RU" sz="2400" dirty="0" smtClean="0"/>
              <a:t>Прозрачность и информационная открытость процедуры и результатов для широкой общественности;</a:t>
            </a:r>
          </a:p>
          <a:p>
            <a:pPr algn="just"/>
            <a:r>
              <a:rPr lang="ru-RU" sz="2400" dirty="0" smtClean="0"/>
              <a:t>Доступность для всех категорий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236814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89248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Оценка деятельности общеобразовательных организаций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203598"/>
            <a:ext cx="9036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eaLnBrk="0" hangingPunct="0">
              <a:spcBef>
                <a:spcPts val="0"/>
              </a:spcBef>
              <a:defRPr/>
            </a:pPr>
            <a:r>
              <a:rPr lang="ru-RU" sz="2800" dirty="0" smtClean="0"/>
              <a:t>1.	Независимая </a:t>
            </a:r>
            <a:r>
              <a:rPr lang="ru-RU" sz="2800" dirty="0"/>
              <a:t>система оценки качества работы организаций, оказывающих социальные </a:t>
            </a:r>
            <a:r>
              <a:rPr lang="ru-RU" sz="2800" dirty="0" smtClean="0"/>
              <a:t>услуги.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i="1" dirty="0">
                <a:cs typeface="Calibri" pitchFamily="34" charset="0"/>
              </a:rPr>
              <a:t>Постановление Правительства РФ </a:t>
            </a:r>
            <a:r>
              <a:rPr lang="ru-RU" sz="2000" i="1" dirty="0"/>
              <a:t>от 30.03.2013 </a:t>
            </a:r>
            <a:r>
              <a:rPr lang="ru-RU" sz="2000" i="1" dirty="0" smtClean="0"/>
              <a:t>№286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i="1" dirty="0" smtClean="0"/>
              <a:t>Приказ Минтруда РФ от 24.05.2013 №217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000" dirty="0" smtClean="0"/>
          </a:p>
          <a:p>
            <a:pPr marL="514350" indent="-514350" algn="just" eaLnBrk="0" hangingPunct="0">
              <a:lnSpc>
                <a:spcPct val="90000"/>
              </a:lnSpc>
              <a:spcBef>
                <a:spcPct val="20000"/>
              </a:spcBef>
              <a:buAutoNum type="arabicPeriod" startAt="2"/>
              <a:defRPr/>
            </a:pPr>
            <a:r>
              <a:rPr lang="ru-RU" sz="2800" dirty="0" err="1" smtClean="0"/>
              <a:t>Самообследование</a:t>
            </a:r>
            <a:r>
              <a:rPr lang="ru-RU" sz="2800" dirty="0" smtClean="0"/>
              <a:t> (самооценка) образовательной организации.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i="1" dirty="0" smtClean="0"/>
              <a:t>Приказ </a:t>
            </a:r>
            <a:r>
              <a:rPr lang="ru-RU" sz="2000" i="1" dirty="0"/>
              <a:t>Министерства образования и науки РФ от 14 июня 2013 г. №</a:t>
            </a:r>
            <a:r>
              <a:rPr lang="ru-RU" sz="2000" i="1" dirty="0" smtClean="0"/>
              <a:t> </a:t>
            </a:r>
            <a:r>
              <a:rPr lang="ru-RU" sz="2000" i="1" dirty="0"/>
              <a:t>462 </a:t>
            </a:r>
            <a:endParaRPr lang="ru-RU" sz="20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8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12" y="23718"/>
            <a:ext cx="7556122" cy="103586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Независима система ОКО</a:t>
            </a:r>
          </a:p>
        </p:txBody>
      </p:sp>
      <p:pic>
        <p:nvPicPr>
          <p:cNvPr id="1026" name="Picture 2" descr="http://www.estate21.ru/files/imagecache/angroup/logo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34" y="145512"/>
            <a:ext cx="1350162" cy="7700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5496" y="4086820"/>
            <a:ext cx="91085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alibri" pitchFamily="34" charset="0"/>
              </a:rPr>
              <a:t>Применение результатов оценки: </a:t>
            </a:r>
          </a:p>
          <a:p>
            <a:pPr algn="just"/>
            <a:r>
              <a:rPr lang="ru-RU" sz="1600" dirty="0">
                <a:latin typeface="Calibri" pitchFamily="34" charset="0"/>
              </a:rPr>
              <a:t>Принятие потребителями </a:t>
            </a:r>
            <a:r>
              <a:rPr lang="ru-RU" sz="1600" dirty="0" smtClean="0">
                <a:latin typeface="Calibri" pitchFamily="34" charset="0"/>
              </a:rPr>
              <a:t>обоснованного </a:t>
            </a:r>
            <a:r>
              <a:rPr lang="ru-RU" sz="1600" dirty="0">
                <a:latin typeface="Calibri" pitchFamily="34" charset="0"/>
              </a:rPr>
              <a:t>решения при </a:t>
            </a:r>
            <a:r>
              <a:rPr lang="ru-RU" sz="1600" dirty="0" smtClean="0">
                <a:latin typeface="Calibri" pitchFamily="34" charset="0"/>
              </a:rPr>
              <a:t>выборе услуги в </a:t>
            </a:r>
            <a:r>
              <a:rPr lang="ru-RU" sz="1600" dirty="0">
                <a:latin typeface="Calibri" pitchFamily="34" charset="0"/>
              </a:rPr>
              <a:t>конкретной </a:t>
            </a:r>
            <a:r>
              <a:rPr lang="ru-RU" sz="1600" dirty="0" smtClean="0">
                <a:latin typeface="Calibri" pitchFamily="34" charset="0"/>
              </a:rPr>
              <a:t>организации.</a:t>
            </a:r>
            <a:endParaRPr lang="ru-RU" sz="1600" dirty="0">
              <a:latin typeface="Calibri" pitchFamily="34" charset="0"/>
            </a:endParaRPr>
          </a:p>
          <a:p>
            <a:pPr algn="just"/>
            <a:r>
              <a:rPr lang="ru-RU" sz="1600" dirty="0">
                <a:latin typeface="Calibri" pitchFamily="34" charset="0"/>
              </a:rPr>
              <a:t>Разработка и реализация предложений по улучшению качества работы </a:t>
            </a:r>
            <a:r>
              <a:rPr lang="ru-RU" sz="1600" dirty="0" smtClean="0">
                <a:latin typeface="Calibri" pitchFamily="34" charset="0"/>
              </a:rPr>
              <a:t>организаций.</a:t>
            </a:r>
            <a:endParaRPr lang="ru-RU" sz="1600" dirty="0">
              <a:latin typeface="Calibri" pitchFamily="34" charset="0"/>
            </a:endParaRPr>
          </a:p>
          <a:p>
            <a:pPr algn="just"/>
            <a:r>
              <a:rPr lang="ru-RU" sz="1600" dirty="0">
                <a:latin typeface="Calibri" pitchFamily="34" charset="0"/>
              </a:rPr>
              <a:t>Оценка деятельности руководителя организации, оказывающих социальные услуги.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79513" y="2067694"/>
            <a:ext cx="3816422" cy="8640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отзывы граждан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мнения экспертов</a:t>
            </a: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4139952" y="1923678"/>
            <a:ext cx="48610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онлайн - голосования в сети </a:t>
            </a:r>
            <a:r>
              <a:rPr lang="ru-RU" sz="1600" dirty="0" smtClean="0">
                <a:latin typeface="Calibri" pitchFamily="34" charset="0"/>
              </a:rPr>
              <a:t>Интернет,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Calibri" pitchFamily="34" charset="0"/>
              </a:rPr>
              <a:t>телефоны доверия, «горячая </a:t>
            </a:r>
            <a:r>
              <a:rPr lang="ru-RU" sz="1600" dirty="0">
                <a:latin typeface="Calibri" pitchFamily="34" charset="0"/>
              </a:rPr>
              <a:t>линия</a:t>
            </a:r>
            <a:r>
              <a:rPr lang="ru-RU" sz="1600" dirty="0" smtClean="0">
                <a:latin typeface="Calibri" pitchFamily="34" charset="0"/>
              </a:rPr>
              <a:t>»,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Calibri" pitchFamily="34" charset="0"/>
              </a:rPr>
              <a:t>анкетирование </a:t>
            </a:r>
            <a:r>
              <a:rPr lang="ru-RU" sz="1600" dirty="0">
                <a:latin typeface="Calibri" pitchFamily="34" charset="0"/>
              </a:rPr>
              <a:t>в учреждениях</a:t>
            </a:r>
          </a:p>
          <a:p>
            <a:r>
              <a:rPr lang="ru-RU" sz="1600" dirty="0">
                <a:latin typeface="Calibri" pitchFamily="34" charset="0"/>
              </a:rPr>
              <a:t>материалы открытых источников </a:t>
            </a:r>
            <a:r>
              <a:rPr lang="ru-RU" sz="1600" dirty="0" smtClean="0">
                <a:latin typeface="Calibri" pitchFamily="34" charset="0"/>
              </a:rPr>
              <a:t>(СМИ, </a:t>
            </a:r>
            <a:r>
              <a:rPr lang="ru-RU" sz="1600" dirty="0">
                <a:latin typeface="Calibri" pitchFamily="34" charset="0"/>
              </a:rPr>
              <a:t>сайты)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1059582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НСОКО ориентирована на оценку качества </a:t>
            </a:r>
            <a:r>
              <a:rPr lang="ru-RU" b="1" dirty="0"/>
              <a:t>оказания </a:t>
            </a:r>
            <a:r>
              <a:rPr lang="ru-RU" b="1" dirty="0" smtClean="0"/>
              <a:t>услуг образовательными организациями  </a:t>
            </a:r>
            <a:r>
              <a:rPr lang="ru-RU" b="1" dirty="0"/>
              <a:t>с учетом мнения граждан – потребителей услуг, общественных организаций, профессиональных сообществ, экспертов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79512" y="3075806"/>
            <a:ext cx="3816423" cy="864096"/>
          </a:xfrm>
          <a:prstGeom prst="rightArrowCallout">
            <a:avLst/>
          </a:prstGeom>
          <a:solidFill>
            <a:srgbClr val="F6F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Рейтинговые агентства, СМИ, проф. и общественные </a:t>
            </a:r>
            <a:r>
              <a:rPr lang="ru-RU" sz="1600" dirty="0" err="1" smtClean="0">
                <a:solidFill>
                  <a:srgbClr val="FF0000"/>
                </a:solidFill>
                <a:latin typeface="Calibri" pitchFamily="34" charset="0"/>
              </a:rPr>
              <a:t>организац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283968" y="3211111"/>
            <a:ext cx="4747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Публичные рейтинги </a:t>
            </a:r>
            <a:r>
              <a:rPr lang="ru-RU" sz="1600" dirty="0" smtClean="0">
                <a:latin typeface="Calibri" pitchFamily="34" charset="0"/>
              </a:rPr>
              <a:t>на основе открытых источников информации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54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err="1" smtClean="0">
                <a:solidFill>
                  <a:schemeClr val="bg1"/>
                </a:solidFill>
              </a:rPr>
              <a:t>Самообследование</a:t>
            </a:r>
            <a:r>
              <a:rPr lang="ru-RU" sz="3200" dirty="0" smtClean="0">
                <a:solidFill>
                  <a:schemeClr val="bg1"/>
                </a:solidFill>
              </a:rPr>
              <a:t> (самооценка) организации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Приказ МОН от 14.06.2013 №462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6512" y="1085243"/>
            <a:ext cx="9180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smtClean="0"/>
              <a:t>Используется как инструмент управления качеством на уровне ОО.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smtClean="0"/>
              <a:t>Используется для решения двух задач: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/>
              <a:t>Выявление лучших практик на уровне ОУ;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800" dirty="0" smtClean="0"/>
              <a:t>Проектирование шага развития ОУ.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6880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err="1" smtClean="0">
                <a:solidFill>
                  <a:schemeClr val="bg1"/>
                </a:solidFill>
              </a:rPr>
              <a:t>Самообследование</a:t>
            </a:r>
            <a:r>
              <a:rPr lang="ru-RU" sz="3200" dirty="0" smtClean="0">
                <a:solidFill>
                  <a:schemeClr val="bg1"/>
                </a:solidFill>
              </a:rPr>
              <a:t> (самооценка) организации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Приказ МОН от 14.06.2013 №462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6512" y="1085243"/>
            <a:ext cx="9180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err="1" smtClean="0"/>
              <a:t>Самообследование</a:t>
            </a:r>
            <a:r>
              <a:rPr lang="ru-RU" sz="2800" dirty="0" smtClean="0"/>
              <a:t> (С) проводится ежегодно.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Вовлекаются все участники обр. процесса и представители заинтересованных групп.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/>
              <a:t>Сроки, форма проведения </a:t>
            </a:r>
            <a:r>
              <a:rPr lang="ru-RU" sz="2800" dirty="0" smtClean="0"/>
              <a:t>С, </a:t>
            </a:r>
            <a:r>
              <a:rPr lang="ru-RU" sz="2800" dirty="0"/>
              <a:t>состав лиц, привлекаемых для его проведения, </a:t>
            </a:r>
            <a:r>
              <a:rPr lang="ru-RU" sz="2800" b="1" dirty="0">
                <a:solidFill>
                  <a:srgbClr val="FF0000"/>
                </a:solidFill>
              </a:rPr>
              <a:t>определяются организацией </a:t>
            </a:r>
            <a:r>
              <a:rPr lang="ru-RU" sz="2800" b="1" dirty="0" smtClean="0">
                <a:solidFill>
                  <a:srgbClr val="FF0000"/>
                </a:solidFill>
              </a:rPr>
              <a:t>самостоятельно</a:t>
            </a:r>
            <a:r>
              <a:rPr lang="ru-RU" sz="28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smtClean="0"/>
              <a:t> Отчёт по итогам С направляется учредителю и размещается на Интерне-сайте организации не позднее 1 сентября </a:t>
            </a:r>
            <a:r>
              <a:rPr lang="ru-RU" sz="2800" dirty="0" err="1" smtClean="0"/>
              <a:t>т.г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70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Мониторинги в образовании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1131590"/>
            <a:ext cx="9108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Постановление Правительства РФ </a:t>
            </a:r>
            <a:r>
              <a:rPr lang="ru-RU" sz="2400" i="1" dirty="0"/>
              <a:t>от 5.08.2013 №</a:t>
            </a:r>
            <a:r>
              <a:rPr lang="ru-RU" sz="2400" i="1" dirty="0" smtClean="0"/>
              <a:t>662 «Об осуществлении мониторинга системы образования». </a:t>
            </a:r>
          </a:p>
          <a:p>
            <a:pPr algn="just"/>
            <a:endParaRPr lang="ru-RU" sz="1400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Понятие мониторинга трактуется узко (в сравнении с законом </a:t>
            </a:r>
            <a:r>
              <a:rPr lang="ru-RU" sz="2400" dirty="0"/>
              <a:t>О</a:t>
            </a:r>
            <a:r>
              <a:rPr lang="ru-RU" sz="2400" dirty="0" smtClean="0"/>
              <a:t>б образовании в РФ).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Базируется на сборе ведомственной статистики и данных.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/>
              <a:t>У</a:t>
            </a:r>
            <a:r>
              <a:rPr lang="ru-RU" sz="2400" dirty="0" smtClean="0"/>
              <a:t>читывает лишь результаты аттестации школьников, не включает данные мониторингов обучения на разных ступенях.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Сроки предоставление </a:t>
            </a:r>
            <a:r>
              <a:rPr lang="ru-RU" sz="2400" dirty="0"/>
              <a:t>отчетов о мониторинге </a:t>
            </a:r>
            <a:r>
              <a:rPr lang="ru-RU" sz="2400" dirty="0" smtClean="0"/>
              <a:t>не обеспечивают </a:t>
            </a:r>
            <a:r>
              <a:rPr lang="ru-RU" sz="2400" dirty="0"/>
              <a:t>своевременной аналитической поддержки принятия решений по развитию </a:t>
            </a:r>
            <a:r>
              <a:rPr lang="ru-RU" sz="2400" dirty="0" smtClean="0"/>
              <a:t>образования.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28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07504" y="123478"/>
            <a:ext cx="864096" cy="4824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Схема компонентов РСОКО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95" y="-20538"/>
            <a:ext cx="7695009" cy="509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91" y="158750"/>
            <a:ext cx="8133209" cy="82867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3600" dirty="0" smtClean="0">
                <a:solidFill>
                  <a:schemeClr val="bg1"/>
                </a:solidFill>
              </a:rPr>
              <a:t>ВОПРОСЫ и СУЖДЕНИЯ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ppoclub.ru/wp-content/uploads/2012/08/fa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167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3528" y="123478"/>
            <a:ext cx="849617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ФУНКЦИОНАЛЬНАЯ СХЕМА РСОКО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059582"/>
            <a:ext cx="9108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</a:t>
            </a:r>
            <a:r>
              <a:rPr lang="ru-RU" sz="2400" dirty="0"/>
              <a:t>. Проектирование и проведение измерений (оценочных процедур).</a:t>
            </a:r>
          </a:p>
          <a:p>
            <a:pPr algn="just"/>
            <a:r>
              <a:rPr lang="ru-RU" sz="2400" dirty="0" smtClean="0"/>
              <a:t>2. Интерпретация результатов и подготовка вариантов управленческих решений.</a:t>
            </a:r>
            <a:endParaRPr lang="ru-RU" sz="2400" dirty="0"/>
          </a:p>
          <a:p>
            <a:pPr algn="just"/>
            <a:r>
              <a:rPr lang="ru-RU" sz="2400" dirty="0" smtClean="0"/>
              <a:t>3. </a:t>
            </a:r>
            <a:r>
              <a:rPr lang="ru-RU" sz="2400" dirty="0"/>
              <a:t>Подготовка </a:t>
            </a:r>
            <a:r>
              <a:rPr lang="ru-RU" sz="2400" dirty="0" smtClean="0"/>
              <a:t>и распространение информационных продуктов.</a:t>
            </a:r>
            <a:endParaRPr lang="ru-RU" sz="2400" dirty="0"/>
          </a:p>
          <a:p>
            <a:pPr algn="just"/>
            <a:r>
              <a:rPr lang="ru-RU" sz="2400" dirty="0" smtClean="0"/>
              <a:t>4. </a:t>
            </a:r>
            <a:r>
              <a:rPr lang="ru-RU" sz="2400" dirty="0"/>
              <a:t>Оценка эффективности управленческих </a:t>
            </a:r>
            <a:r>
              <a:rPr lang="ru-RU" sz="2400" dirty="0" smtClean="0"/>
              <a:t>решений.</a:t>
            </a:r>
            <a:endParaRPr lang="ru-RU" sz="2400" dirty="0"/>
          </a:p>
          <a:p>
            <a:pPr lvl="0" algn="just"/>
            <a:r>
              <a:rPr lang="ru-RU" sz="2400" dirty="0" smtClean="0"/>
              <a:t>5. Подготовка </a:t>
            </a:r>
            <a:r>
              <a:rPr lang="ru-RU" sz="2400" dirty="0"/>
              <a:t>кадров.</a:t>
            </a:r>
          </a:p>
          <a:p>
            <a:pPr lvl="0" algn="just"/>
            <a:r>
              <a:rPr lang="ru-RU" sz="2400" dirty="0" smtClean="0"/>
              <a:t>6. Экспертиза </a:t>
            </a:r>
            <a:r>
              <a:rPr lang="ru-RU" sz="2400" dirty="0"/>
              <a:t>и сертификация измерителей, процедур, специалистов.</a:t>
            </a:r>
          </a:p>
          <a:p>
            <a:pPr lvl="0" algn="just"/>
            <a:r>
              <a:rPr lang="ru-RU" sz="2400" dirty="0" smtClean="0"/>
              <a:t>7. Сервисы </a:t>
            </a:r>
            <a:r>
              <a:rPr lang="ru-RU" sz="2400" dirty="0"/>
              <a:t>для потребителей </a:t>
            </a:r>
            <a:r>
              <a:rPr lang="ru-RU" sz="2000" dirty="0"/>
              <a:t>(консультации по запросу, проведение оценки по запросу, рейтинги, информационные системы и базы данных).</a:t>
            </a:r>
          </a:p>
        </p:txBody>
      </p:sp>
    </p:spTree>
    <p:extLst>
      <p:ext uri="{BB962C8B-B14F-4D97-AF65-F5344CB8AC3E}">
        <p14:creationId xmlns:p14="http://schemas.microsoft.com/office/powerpoint/2010/main" val="25206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23478"/>
            <a:ext cx="889248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КЛЮЧЕВЫЕ ЭЛЕМЕНТЫ РСОКО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115616" y="1230306"/>
          <a:ext cx="6864424" cy="400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53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ИНСТРУМЕНТЫ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131590"/>
            <a:ext cx="9036496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Составление карты оценочных процедур с учётом федеральных действующих и перспективных процедур, а также потребностей региона.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Введение мониторинговых исследований. Участие в апробации инструментария федеральных мониторинговых исследований (например, оценка качества начального образования).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Самооценка школы – инструмент поддержки и саморазвития школы.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Особое внимание к методикам </a:t>
            </a:r>
            <a:r>
              <a:rPr lang="ru-RU" sz="2400" dirty="0" err="1" smtClean="0">
                <a:cs typeface="Calibri" pitchFamily="34" charset="0"/>
              </a:rPr>
              <a:t>внутриклассного</a:t>
            </a:r>
            <a:r>
              <a:rPr lang="ru-RU" sz="2400" dirty="0" smtClean="0">
                <a:cs typeface="Calibri" pitchFamily="34" charset="0"/>
              </a:rPr>
              <a:t> и </a:t>
            </a:r>
            <a:r>
              <a:rPr lang="ru-RU" sz="2400" dirty="0" err="1" smtClean="0">
                <a:cs typeface="Calibri" pitchFamily="34" charset="0"/>
              </a:rPr>
              <a:t>внутришкольного</a:t>
            </a:r>
            <a:r>
              <a:rPr lang="ru-RU" sz="2400" dirty="0" smtClean="0">
                <a:cs typeface="Calibri" pitchFamily="34" charset="0"/>
              </a:rPr>
              <a:t> оценивания.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Измерители – сами или </a:t>
            </a:r>
            <a:r>
              <a:rPr lang="ru-RU" sz="2400" dirty="0" err="1" smtClean="0">
                <a:cs typeface="Calibri" pitchFamily="34" charset="0"/>
              </a:rPr>
              <a:t>аутсорсинг</a:t>
            </a:r>
            <a:r>
              <a:rPr lang="ru-RU" sz="2400" dirty="0" smtClean="0">
                <a:cs typeface="Calibri" pitchFamily="34" charset="0"/>
              </a:rPr>
              <a:t>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6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42678"/>
            <a:ext cx="8496176" cy="64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</a:t>
            </a:r>
            <a:r>
              <a:rPr lang="ru-RU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мка для описания оценочной процедуры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9550" y="152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1950" y="304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14350" y="4572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66750" y="6096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9150" y="7620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971550" y="914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147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23950" y="1066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56018"/>
              </p:ext>
            </p:extLst>
          </p:nvPr>
        </p:nvGraphicFramePr>
        <p:xfrm>
          <a:off x="39566" y="671933"/>
          <a:ext cx="9086850" cy="4492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634"/>
                <a:gridCol w="6516216"/>
              </a:tblGrid>
              <a:tr h="31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Характеристики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Описание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  <a:tr h="294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А. Цели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Для достижения каких целей будет использоваться мониторинг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  <a:tr h="476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В. Ключевые вопросы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какие вопросы вы планируете получить ответы с использованием результатов мониторинга.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  <a:tr h="286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Участники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Характеристика выборки (популяции) мониторинга.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  <a:tr h="286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r>
                        <a:rPr lang="ru-RU" sz="1400">
                          <a:effectLst/>
                        </a:rPr>
                        <a:t>. Что оценивается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Какие образовательные результаты подлежат оценке.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  <a:tr h="286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E. </a:t>
                      </a:r>
                      <a:r>
                        <a:rPr lang="ru-RU" sz="1400">
                          <a:effectLst/>
                        </a:rPr>
                        <a:t>Инструментарий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Состав инструментария (тесты, анкеты и т.п.) и его характеристика.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  <a:tr h="476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r>
                        <a:rPr lang="ru-RU" sz="1400">
                          <a:effectLst/>
                        </a:rPr>
                        <a:t>. Кто проводит (организации)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Организации отвечающие за подготовку, проведение, анализ и представление результатов.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  <a:tr h="476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G. </a:t>
                      </a:r>
                      <a:r>
                        <a:rPr lang="en-US" sz="1400" dirty="0" err="1">
                          <a:effectLst/>
                        </a:rPr>
                        <a:t>Представление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результатов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каком виде  будут представляться результаты целевым группам (перечень информационных продуктов).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  <a:tr h="476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H. Виды решений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Какие </a:t>
                      </a:r>
                      <a:r>
                        <a:rPr lang="ru-RU" sz="1400" dirty="0">
                          <a:effectLst/>
                        </a:rPr>
                        <a:t>виды решения на разных уровнях (школа, муниципалитете, регион) могут приниматься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  <a:tr h="286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I. Кто принимает решения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Субъекты принятие решений.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  <a:tr h="286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J. Кто использует результаты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Кто может использовать результаты и для каких целей.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  <a:tr h="476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</a:t>
                      </a:r>
                      <a:r>
                        <a:rPr lang="ru-RU" sz="1400" dirty="0">
                          <a:effectLst/>
                        </a:rPr>
                        <a:t>. Доп. информация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(риски, проблемы,…)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Какие риски и проблемы при проведении мониторинга и использования результатов можно прогнозировать (имеют место).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470" marR="504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7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123478"/>
            <a:ext cx="849617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Кадры РС</a:t>
            </a:r>
            <a:r>
              <a:rPr lang="ru-RU" sz="3200" dirty="0" smtClean="0">
                <a:solidFill>
                  <a:schemeClr val="bg1"/>
                </a:solidFill>
              </a:rPr>
              <a:t>ОКО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9550" y="152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1950" y="304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14350" y="4572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66750" y="6096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9150" y="7620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971550" y="914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23950" y="10668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 descr="data:image/jpeg;base64,/9j/4AAQSkZJRgABAQAAAQABAAD/2wCEAAkGBhISEBUUEhIVFRUUFxcYGBgYFRkUGBgXHBgYFhcYGBcZHCYhHBojHBgXHy8gIycpLC4tFx8yNTAsNSYrLCkBCQoKDgwOGg8PGiokHyUqLCwpKywsLCwsLCwsLCwsLCwsLCwvLCwsLC0tLCwsLCwsLCwsLCksLi4pLCwsLCwsLP/AABEIARsAsgMBIgACEQEDEQH/xAAcAAACAwEBAQEAAAAAAAAAAAADBAACBQEGBwj/xABJEAACAQMDAQQFBwkFCAEFAAABAhEAAyEEEjFBBRMiUTJhcYGRBhQjUqGx0RYzQlRykpPB8BVDYnOyByRTY4Kz4fF0NKKjwtL/xAAaAQADAQEBAQAAAAAAAAAAAAAAAQIDBAUG/8QANhEAAQMCAwUHAwMDBQAAAAAAAQACEQMhEjFRBBNBYZEFIlJxgbHwFKHRIzLhFYLxFjNCYsH/2gAMAwEAAhEDEQA/APnipRVSrrboqpXqJoapRVSrqlFVKSENUoqpV1SiqlCENUoq26IqURUpIQ1SiqlEVKIqUIQ1SiqlXVKIqUIVFSiKlEW3RVSkhDVKKqVdbdGW3QhCW3Rlt0RbdGW3SQhrboq26ItuiKlCFRbdEVKIqURUpIXvezV+ht5PoJ/pFSrdnD6G3+wv+kVK4TmiV+ZlSirboi26a0Wha7cS2sBrjqik8AswUEwDiTXokoW/pPkRbZtMja1Uu6q1buonze40B1LAFw239FhmOPXSXZ3yb3Jcu3by2bNq4bRco1wvcz4bdtckxk5xPqMervDTr2lp7nzzTi3pVt2dpZ9/0auhEbNs7mP6XSs29bt91f0V66lq5a1b3Udt3dPuBVlZgsqRMyR5DzrlD3aoWbd+S+bBtXlu2dRdW0t0IybXLBSty2xlSAd0TkA8Ylq/8klBvLa1SXbunV2e33Ny0SLZi5tdiVYg+Xx603Z11mxb0thbq3Nust6m9cUN3awVQKpIBaF8RIHT4C7Y+Udy5c1C2u6W3de4pa3ZVHuWyxjdcjcdwyTiZqgXk2QlbfyfRbdt9RqVsG6odE7p7zd2fRd9hGxT05PwIFx8mXF9rBdO82B7IALJfBVmGy4MLIXEjJkdMt67utUtl/nFqzcSylq4l3eom3ID2yqkMDPo4IimT2lpm1SOWJtaPT20tAhke/ct7u74EqNxJMxG1ZwSKWJyFlafsJmFlu8QLds3L7MVaLVtDDFgCS3QQIyQKo3Z+2yL29djX3siVKE7V3hzLGJH6PSea9GflKl9LNrUOuy5Zdb7Km02rvebrbjaOAQPDkZk9ZS0PbbWtILVq4Bc+cuWhAwKC3G4d4hG0sMHmgOehZep0JtpaYkN31lboCgyNxI28mTjnHNPdrdgvptm90feDJThHWN9tsnIkeUwcYp/+2bVy/pbt593c6ZXuAIQWvIWK2wAoAYuVMDHhNcu9pWXsX0NtrbM51Kk3TeBvY3IPAu0upKjpzxFAe633QlR2Qi92LupS291EdU7q5dIVzCbmWACfLpHvoGt0pstdUkMbRcSAQDtzwZitT+1O7s2baMtw2yrPca2LgQbhFmzvWdigST7NscKr2u4uXNQ6ZDtdKmDkEECAabHOm6Fa52SyXLqPcUCyLZZwjH84FKKqAyWJJ6jCkmidldlXL6ttKKVVcN+ncKlhaUzzCkznBGKf7T7WS+11Sw2AI9h9hAF1bahlaFllcMyy07YMdIFp9ZbFqwFts7W2GoY96bIF48IR3bbtihVJ4g+s1OJ0c0JTRafvNx3hES2bhYozmJUQFUzPiot3Sle7YXFa27shcWrkoyoX2taPiyAIIPX2Sf+0rS3tQbYBW7ZJRXtMw33GVmtMpWCQwcxxBFWlm2hiNqE7VVFtos+kQqgZPmZ6+ZlgucbIQ9VpdioVurcNxEuKos3VlHMAliYXAY58qJ80YW0ukptcjwid6q+7unbPD7cYGWAzmhXLyOLCliFFjT2rjbW8EG53g45Cz7yvnT7au073Wa01tNQoQtvZtgUfQv3ItiIKqYk7Sx9dLE5CXVKIEqumfcgYiCRkQRnrz0mjRW6F7TQMO6t/sL9wrlX0H5q3+wv3CpXCc0l+dVSioCCCCQQQQQYIIyCCOCOZq6pWn8ntCLmqsowlS8sDxCguQfUdse+uraKwoUn1XZNBPQSqAkwsuJ5JzPJMnqTPJ55oxaSSSSxMkkksSepJySa9P2X2vd1ev07XCNqNcZFAjapRjk8k4TNNubtzVaAagAXw11nAiQgO62DtJH923XofXXgVe2atB4ZVpgHAXEB0kWeRwuO7c8CRmtBTBuCvIAiiAjzr0yvqbnaGnXUyCrsyDwQEO9plOfzQGc49dS7rG1VvRveiWv3TuAj6FPG32IBPqFJ3bj2FmJjSC2SWumJxkRa9mGdE92vOrETNFUiJkR/Qrd16rc7QkmFJtXCT0RLS3ST7kj30a+2zWaq9AJtKGSeO8uJaRCf/u+Jq/65ZvcuaYfE8S4NDctTn9kt37rADDqYzGcZ5iPOioQZyMc549vlW/p7xvarRXGjeyXSxAie73qpjpMn41Vy73tL86AFxVu3LogYRTvtBtpI5Q/b5msP9QFrgH0x+1xMOvLceQi47mfDEE91zWKt1PrD40ZLqfWXAnkcdTWr2bqbt/VWblwywVyABAUbGx58uBJ8hQL2gg29KDItlbZPG+46hr1yOgCEwOni9VdX9WqMrbmqwAhuN0GQB3p4Xyb15KcFpCXS4sE7hA5MjHtotm4rHDAn1GtC9qluapbyjcPmovoOdxAubP8AXPwqt7VtdNlrkT3JYwCB43wQCTGLfnUbJ2y/aK1Onu4xC98jDjERfLPmm6nAJlKm8qmCwB9vE8T5e+rnUIDBdQRyJE072bqWU2bQClbqq10ESWN1bjxP+EIB7IHSgdktfGlVrW6CzFyoRmhUW2MPzlCcSceusX9uvE9xokjCXOgEHGJJi37Oeae7VRqUEeNfFx4hkcCKK99FIDMoJ6EgerrVdOqdzqIafoCiZywW2bjN6/ziURry7dSCfE9q6q/s203Of3roX3V0Vu2RS3vdksc1ueZOfSD0SFOYUualFMM6qeYLAY86q/adlQSbqQM4IOPdXH3PZNpW2C/bd3IALEXSyoJPEIseeBxXNbrLraXuyywU1AbasSlsi2FAJMAkx1xQ7tPaCWllMYXPLQS7gJvEf9SUYBqmbV9WEqwb2EH7qJVb9lrdw7lbaxRVbBB22wIOZBkPyI9eauFr0Nh2xu10G1mxfODMHTzUOGEwvY6G2O6Tn0F6+oVKtofzSfsL9wrlM5qZK+DqlbPyWtTqYEbjavBZ+sVx9k1mqlFRYIIJBBkEEgg+YIyK222gdo2d9EGC4ESqaYMrV7C7Iv2r7oU23F0txkG9T4mi2mQYGQ3X4Vp6TSXF1GmRvFetaW+xltxlmC21LE5iSJmvPKz7t2+5uIgt3j7iPItukjAxNXTdu3BnDHlt7hjxgtMkYGCegr5/aextq2l7n1HtktiwOeEt1y7xWgqNFk52TZu2dSxvA95ZsXLh3P3hMJAkgn6xxPX10dV1OrW85AdktGyoUKgBulO82hm5CDknqAOtZ/dEkkliWBBO95YEAEEzJEAYOMCmLSETtZ1nna7pPSSFIzFbVuyKlSahwbyGgGDAAu4AaHLySDwLcE127oXtredhHeWLVlcg5K/TDHktqP8Aqpq9Ya5d1YQbmYaNwsgEhYLQSQOnnWebRb0i7RnxO75giYYkcEj31e1p4MguGiNwdw0cRu3Tt9UxXM3sOu1jTjbjHGDFjTLR5dy/mnvBPzmnLWkcXu7TNyxomTBj6ZoJgmI9MGasNG/eLaJm78yvrlp8TuuxS3WAGE+2lrengyNwOch2UmTJlgZMnOaINMOczMzubdMRO+d0xjnjFS7sCsT/ALgy0vigz/aSSYT3o0VLfeI98FTbdLDBfEpIN1kVD4SQCCD1PSmbdshhfdCyPatRDAFrtxFskTMghQxJ8mxxQ/mSmSQTPJLMS0RG4z4uBgzxRV0i45wZA3ttBzkLMDk9OtdNbsitXqGpUeJdAdAI7sNkDS4McipDwBC53ypcS8ilLVjS2rkTJ27bypaGTJJI/d5kiia12d3JHi7q2sD62xnIHvuVUaBOIMYEFmKwJgbSYgSYEY6UezpgsxOeSSWJgQMsSeAKrYex3bPtDaz3A4QWjWOF+Ju6fRDqkiENbLKRfj6NbKurSMnuO7RAJmZZukZHnU7MsPbTT3CYs2rV13bdAg72ys5/RMxGDmiLpFEcwDIG5toaZkJO0GcyBzVTokjaQSPql2KezYTtj1RXE/sGu5gYajdMj+0BwH93eJ0lVvQOCzuz9O222pB3DS3FI/5l22Lzr7gLS+6mn2i06m2e+TTXwX3Y3si3bqhZ+s4zHSKONIgGAcGcM+6du3Dbp9ERzxVG0aEZBjxfpNJJENLbpOMHPStH9hvebv4Tx/fJk+VzbmkKnJd2ui27gQtba3plDBlAAPhyCZ5ecDryKDt3JbH1rdv/APPfJP2Cm7WiURA4Mgbm2gjMhCdo8+KsOz0AIC/VHpNwplQDPhAJJG2Irqp9n12sYxzwcGLDAIzaQJ53MqDUGcLl/T3Az75+l1ClAW3eFC1zcBJgFVURjjijqDGfPp59ara0oXxDJiJZmYx5AsTAOOPIUS2JJnGcj7q6OzNjdslEscQSTJgQLAD2HVQ94cbL12i/Np+yv3CpU0f5tP2V+4VK6kl8VVKZ0WlD3bSESGuICPMbgWHwBqLbrQ7Et/7zaJ/RLMfdbf8AmRV9o1N1slV44Nd7FW0S4IRSze1Nu3bsrbUXSrRcZi6h/wBIY2iEY8nmua7QiysFfpS73IknZalls2ueWgH1QfUaZ7M7Ta9qbd2625kRnIC7Qqi3cMDzy0Tnii27/e3rF27CzZS7dPCg2Wff7t/divkzVqbNXYHEhrGSQHF0v75Ak5zHsMlvAIXNV2fas39Ondm4rJseHIBu95btBznoS+B/IVV9PY+c3GFgC3Ys6iRvaXZHUST0Eggc8mmLelUXdGq3O8BNxt8bdxF3vWJB48QI91C7N1TIl28pAbZbIJEgd9eYkx6hmuSmHuo4sbi4Ni7nC7qrmC3CwPC3onx+aIWlW01x3Nte7S1cbu1usy7l2AeLGSSemKJes2+8UhSts6Y6goXaF8L9ZmPR+BPWr6K8jd+7g3Q4RSPzZZnushg42gbF9y0zplVrt1rqhbY0+woDO21IAWYyTtf4x6zttRrU3VHsxBrWhphxIktbYSZJl0zCTYMJEdn+DTbp3XmDNJOU32gFInqGkj1kVS6ihL7iRsdVTLDb9NdLAZ/4YUeyK0LWqa7e0r3AAdhuEDhQwuuB7u7Ue6harXXL+nQXCCWuquBtw1kYiTw1yPcKmntO0l7HO4kF18pqvdA5QyPJMgfPJC7T06ANZRAtxFUl+9cOSFW40J1B9Emepqa60oN4ruCqts2vE2O8AdiDP6IR299P6vXs/eb4229QioY2xDMHE9fACZ8mNL6m5vsWU8rIn1lvoLZ9YI7w++nsj6pZRiRch/eJmAypN8rCI4SUnAX+cla4LaK6hCr2UtMX3sdx8BZSpMQQ0deTxAri6ZSiIqePu7Ja4brghmEtC5kwJ5HpCrds3VZdRst7dxIdyxJY28KFXgeJQOmJ601t+ku7ejhfctu2Pvmt+zKNWq+m2sXAEF8Fx4CmJsci4kgacEnkCY+Zq5Ga4rdYrjXTPT7fMVy9d8AbBkY8W0RiDJ/rymvssS5lLinJB9EHHOcR/XsrrECR9WBx6piaXZGJAUBVPiMzOCJ9fTypq7aAUzcJnyiCeBz99ZmoqItCm5v+Gfsrq7jA2mI84AM5HtiqNeSBuBkCOTPHWBz76698MIUlG3Y+jZpGY49nNGOyzTxsmOeIoajxbiYkgeQjMfjQtPcuXFw6dQQUZSMZ613Tah2gNBjyBGYGIM+c++si4oNl6zSfm0j6q/cKlc0H5q3OTsX1dB06VKSpfKlt0xpndHDoQGAIyu4QYnEjyFdW3RVt12VabKrCx4kHMJgxkqX2uXHZ2fxPba0TsEbCMgCcHkzPU0QG53fdb/o5mNonL94Rungn1cGrqlFVK5P6fsoAG7FoI5Rl0lViOqWSy4ZGV47vvNo2g/nCS05zyY4j10xoRcs/m3iVRTKBp2ggHkRzRVSr93TfsGzPa5rmAg587k+5J9UYilV0bSfH6Th28IywZm56CWOKM2lJJhoDd3uEAzscusHpk5o4WrKZqxs1ENwhoiQY5iIPpA6JYikRoGEfSGVti2IVfQCssZmTDHOKv8wPhh2hG3L4QYaUaSeolBjFMPcHBmqsxXIJI6/0RWR2LZwIwCP8/k9Uw4nI3VdWjXhF1yRkABQgG4FC3WSAxA6ZOKtdtMxYlyXLod20QNhVkG2ePV62z5Vuaies/jyOBXe/lxJwwnAMA+XHiOR8DUs2HZ6QDWMAEEDydn1SxEjNQ6bwEMzySzTt6lzcOPKTx5US3ZZQTvYszbiY2gbiScZgUb5woO0npyT7uK7qtcqpKwxx4ZAkcZJMAeZz7DWmBjSC0XAgeWimShaq2ybQp3EkEgxPBCj1Ank+SmrWtGJBKEmDMkeoYzilrNtO8djgEiSstkAcN0AwP3qYm1Ih7mAer4Ph9XPqoLpKbu6IVfCtwmY2rgzuIJgNuE+oRQLlhLikd4vQ4V+gGJ8sjFTRgF7uwsssDuYzuCqMgR0yD+yD1rR07AJnaxiSQ21jI5ggR7JqCVElZ9rspLieG6xgQ3qmWgY8yTHroh7AhY33D7AOQGXmPXP4xT13s3cihm4jEEgHHWc8c0F+zFUiRcmc7SxBEcxyDgYx15oxImLqW9i7sEGZBgzgRz0yD6uaHou00iSRDHBAZiDJMsFBiWnEyatcvJbJKEnwxkEbSRtBLEcnyMfZSC6nxrDWxaZ+SzKzsPGEtrAmAsliRj1mK5alQNJDfnHjnw8pXS1mICcvnIx/7C99pGm2hHBVSPgPOpU0LfRJHGxY+ArldYyWC+eqlEVKsEq4Su9NcVKIq11QPdRkIPFSShVFuulfKrM3lmrN/XWpxJJcs3P4fjVWacez+Xr5p4Rj+ulQgH14qcSFltcZsgTjHPu60bexRiQCAInr/XFVuadxuMmJmEG47f2SORPQ598UW7cPdqFbcu62sbSCASpEyZGPV1qajjEK6TBikJa74SYY+WFkryCBP3ffVrmp3WyodsCBtAOQVVSpmTkggdaJ2zCq7ldpDKceLGFnwgkZzQdNYvOo22lCBZDbxuO5mYASBJAOZ/w1hjIWpY0iZ+4V7vaA3AkSATu6YG76pMkkcYxGaGx2qTadlm5tMqD4jljluADVFbvTvQruH0YQryxaPYRKt4wThTHlWlo9H3eL2wkmYKgeLzHOIECMY60+FvVZPtc+nz5KS0XaCrtC3WIkQCgzhSRkzMkz65p3Q9oK0G2J3K7cMMbgvU4GIrq6e23hS1bkcnwjJzCx1FFGmRANtvxBYIAhsss/z9VQsSQUW5oQyAOqN4gczIbzB6GsztJDYUM6pdXcASywVTGJUczAEjPE9a1LwLIDNy3BLHOYAyczjM+6lbgVyQdRKwwhlXawwDBZSGAGKQk5BQXAZlVe1bADiwYBBBCOM9ODHuNW/tC6DJQxnJRgADHOJ+2i6HQrJZCTMSwKkGInoPID/pPnlu+HYqGKQJgG2Y2jic8gxxiqqNtHFaDylYfatp76bxkr4SiyGKwTO1snxEDA4nmKT02mtrYW7avK1y5ddlfaRtMLbdSSBsWbCxIEtjkidjtPSOSgTuQpb6UhSD3e1pjPMqB7CaT7J+T+xFuKtraw72HLKqs8sW7seEGCBPSPhxFsTqQuplQYBiyB0+y9xpPzafsr6+g69alc0Cjurf7C8EkcDg+VSu0ZLnXjFsGum1iCR0oq2cc1V3KZbK9T9X2+YrrlMCUHMxtgdOnrwOvsrlu8ByvE5nn1f+4quo1aAAyW3MJwfAP0YxzPv5rqXwywoLs0kgKRBiBk4HJPvqXLQNKN34VQzLA9gPrmVkR66Mxgej9o9vA9VZJYqZ2gSfrbVmMiHgHgnDA80K9eIbaRc3FcKWCgGD4pBkjnBNRfgjd3zHULcHeD9Bev6XmcdKHdtgqWMSMHJOOBhR6+grGsa1wpVkc3OhK3FVgJ4jGPOc1oLrlDl+8FsEBdrKF3ESWywkbdwPrqTMIFJx4T5LutUDhWwAZG98mMBRkn3R50PUiXIl0YruCEABm3bl8JyGmRkj0iPKm7fzaIW6AXMsQ+4sT9Y5kdI8hHFL6rsgTulHKgxkTBGcT9gNINDxAdB0PyyyL3UnCWGPv/AClrGo3S9lHAeA4ZTgrOPEOPET7T6qdtFntqXCqBctgsRtOyfGY8zkA/4jSNrtBjuEqFYgmZIkDbgzMkef34oDXSxJckzkn0jPt95GPM1x70BwM2POy7DSJaYFx18lqawh2L2UkWyw3KBAQ2yp8OSxlpgDMHGav2RpWNxkusvhA2lpdT5FSWGIjPEDgUSxeKLs2FTtdiWG04MwI5GefUaX0mlUlBBJZW2y3ossACSvMWiOsbSBzV1Qxzs5ukwvNMWi38/lat/SADKWz4iPC22evo8fonr0rM1CWlZdqNIE5ZhyY5Hljg+VDuWlbxsrYQXefr94QMJ7fwwSU30KG624NIUkidp5skiAMSSBA6A4ExU3bkeo/woNBxzHQpwou6Wt46D5yRmTMzAJwMdK0dE9nbkqJJMM6XAI8iT6pxHPnJpO1rFzuQkhd0TkkA4Eg5hCfPxcUQa1BhbJLQjZJhtzKACHGCQR/QqhUgSs/p33t7ImlY2r5skowaWU+iVMSF654Me/1U6vZ4kw9/HMXAR5n1/H8Ky+3LjE2r3dldsGSwM5DR4ZjG7+hRV0tu8B4QhfczHc0EBiIwRMgST+NdG0kik2rEzb168VwbM6ajqJ4XGeSzdaFfv4uM5s2z6UtDXEKrDkAAk9MmG8iK29Wm8d2sqEJA3LuWEWQ2eQCBz1K1mF3Nu2GtqneXGcgqZItYUOqzKl+7gz6O0GOltLp7twlgloBVKEbnWWYEGBEiJA5iZjzrkY5+Ik/D8K9Cu4YA3W/pl1sV7Xs/Nm2fNF/0ipXdGD3aTztWfbAny+6uV1LJeTsETEiSJgGccT6s4qquXjANsgEQpYt19kfGa7qUHPWCI/wnbumOnHNMW9RbAADKIAESMADp6q1c5IrN7UY7upEDB/A8CQD7qW0yt3gJQjeAouCJJkggyfUsH76d1qXGuE2+BJjkBwCFjyk0HVd5cChg4CkMpUEEiF9KDBEx/XGV5kFaBwPdIVdVoSv6MgRk+LoIBJHTFH0bb1beTKgQdxXE8ED1x8ap2frLrB5tHyIkRu4O2TPPQ+rzmq6nSlSsKyljGSpB+B84+PqrrD2vbgdnwK43sex+IeoT+ijqSABA3PzxJg8dKz9NpmCA2rly74YBMFSAzQJIORxOf5Vpaew6oAVTdEAiSJ5MwAZ548qU0t69bx3VtEYuSSzLtadxYgjhiW46/GuUkGSFu04VPmaOWBBJHINhJHryMg5z6qzrvY9trm22drqJBNsATIABC8ftASJ64Fal5lKr4mZcsfpYY8Rgcczz0jrVeze3CP7mN7wrKoMBj8JBETMYFc+8cHAGwXXTe4CWEzp8z8lg3LjISl0bGUcE+ln9CPSmelMdmXNO/ebyyOSVFxwzITHO0mABMZiY5MYc7URtgKW4YXGNtnBXcYd3BC8wVEsM9ATNU7WcC4Lq23ViswQFyR4sZgEYjyU+/NjRiMfcyFtWqgsBwn0+e6pqNFqLFtGDEkHa4VluKqltq3Nl1iVQ8HxDk+ynuxNQwK276lbhUMogS88lWI5XcQViQD5UjYLhVFi8yPeEbMOoUyZgDcqKrExxJgCrdldko6Iu53Jl0t3rjK1vcDctpaYkMuA0EruG1uRitB3s/nzRPH3e/caxe3HmJ5nkVrXkG3EnxBQRZUqVEyBAJIwRil7mpttdH0iNuVuVtsWI2GAIyY2+eNvEUsnz6w9pdrNp23MELI14+HxItwRuYAblBgsFI6VmjtSwtpJtrddSwYWWKNs8W1u7YgqdsArOJME1e7GQWL6dUQW3Go+W/IstS41lVJD2j4II2qWk+6D4iOvsNA0/bF+6SAiNLW93h3TBWDCgmFO854j4juMoUL3DIBbBN1ArKFyoH0rqchIkA4Ig+SOj19y057vwKYi4bIAZQzQUBYbgY3STHiHlmYBsl+o661O1dfeFp1OlMP6JWYV5nqOD4o9Z8uA/J97vdvA2ko/m4Ryp8RG7IGSRA8qj9pKsXbt43WBWN6IACCCyoFYqCRzGSFOehjMwvK1kd784bAyiqSrTuEiR08gYnoaRFRzd3Fpn50CzFFrP1L6Ze3oSmX1ahrW5yRbtbULMpLOrKbneAHlltzkZIbrFbd/VILS7GRiNsSQ3UGTHEk8/4q85rUuXWRlS5AG0xL+QYjaAIO3knJJ9hNfGrPpNdjavooLQmBIkpPPs4oDDFz89EODXuBFhHP8AnXqve6AzatniUUwOBgVKnZY+gtf5acmT6I5PU+upW6yK8uLTKfD4hB8JMCMHFVbVMB47YEkgZB48/fRLCuD9IysoXGIMyZPwH3129b2pJkjcDHPrIz/WaTzAMJCJCWtatFDEnb4SOviifF/L40e7rLWFLgSCMyOqD+dKWez0dHcqwaHHJjrgCen86Zu6W0GDbSTBgwPNeh9cdKstDTA4KWHE3GUvf1KI7FG/QtsCAMkMFZc5nYwPnih3tWbi+FGYFmg7QSF4APi58+hmmvmltPEvKFWMyGJiOucKRH/iqNYZJNolg7MxUgBTno4AKTx1HHFYhxa5bFuMRx18kt8yVUhQyMNoAll3ZjCyYJz745g1bW6YKrDvYMR+myBo8g+eRgiM1LLpdGVtGON6smREg5wQSQfYfXBLIuWMMEZGOQuWYejG1jOPVzNaANrZG49JWNQuom4txS1pYnawJCksS7nwjnDLj4/fTuk7bunaqpZCmV3Ak93PPTGM9fXQLvaJtkadFtm3sHdkXD4VUwVdcHGNsHMESIq9hLlyyCLi27gx9My3AEA9HurN0Kk4J8THGSa5nMExP3XQO63ESOQSY1Vl71jeGXumusiku3iWBcYg7ioBZIUwZMjESyz3bgIncHbxhFLShkKslV8MTMR7c0G5rLbahXvWtpffbtvZwdyYVu8XhmAMIx4TrBA5qr0O3e6vUKPDCrbS2zRwCTI/dXrxmodAdfgtj+oMQI9c/k34ahYugW3be5ZYPuBkYY70AJg8+NAw5wBn2tXNVb79HKFmtFNgDG3tA3l2WcE+JSFODGDmmdTo7b2e7Ooe26k3FLodxvEtwQJKk4JMY6ClbGoTUrbAd1ZCA5W33jorEgKSIAO4ek3Mkx1PRMtkCL8U3wTIPI+f8/bJM9rfKBmtR9I1t2JKtbXwIpX0ADO5WYKIjCsZkUro2tam8LN9nNn0VYqu7eWjwkAlBu4YE7pyAK9RoOzbQYqLJXkglSm6AADMzMADn9Ggi2tu6VKM2048O4qAQQeoMkkifM9IqsJLpPDT4FgKuCC0mfZYek+T2n7w2brBXXiGPd3lEkOBugN5r0jHNa9r5MpkjunZpJm1aZmJ5JLe81m9p9nPcuZDBB6IFshlacmZjMHpiAM1fQ6m4jgO8bf7wpHIiGIGCCDnzmtYIMrV1WpUOIOM6T7fj4HLnYaJt7xLRUEkqbVscCRB4BxAIOCOlH1V9e+DbrxbC924DIBgSCq7j+9XHJa4m+8HWWxx0jny/wDHvPeFpmgECMkg/AeVEEkx8sFiXTBKSt22RCgkHczbxa3GGMgAPgRjMdOOaMtsFldbbttn0twHrhJiYJzFFgD9KfXvIPnxxXGYdJOPrn8aprTqpK9Xo8206eFceWBipVtF+aT9lfuFSsypXlrloMoDE+4lcHHHvINU1t1VSFBkRnIiCPi1N5AGPM9J45585pLVWx3OJGF6kSWPSTE+v/zWbxISBiCgaS63iL94u/LKLTtE856dRP8A4p62y3XKkSAowVZczM568ezFV0rXSPQU9JW4VEjBhYxmenuomme5uYsoGMZ3Tn1ARwPtoJLiswABAQX0lnKwm4zAyD6uvlSa9khWYIqkgAgb45kggExOOoIrV14CoSSimNqsRJmMQfPHurP0uoCyPnKf9SAg+Zndny/91JMgx6K8cHJHGiSJ+lRiPGyA+IjkssMG9pE1ka20+9LdtzcIBMOqqVBEkbgFKiRMHojeQrWe7K/nrU7SpBULLHE+kCMnNLW9N3odiQWe6AOoK21ZRMjIJ39Ig8VLQ0OBaIW+8cWOm453zt7SR5IGk7LIG42HliI/NgkLAUlW4wCY9Z60PXW7dzvLHd3U8EuVt2vCCdsBwuGYF8jIA6TRHQOWC/OLShgoZWljEbmgzEkkbusSOAaa0d9FEAXCDxvFxuJ6nPlPnWrRN3LCdUTU2rG0C0rWQqgeFYkBgeShHAInyb1UJgbhYWyRChCfQubTkQwAMkHkMY86Zs6gsTEkCRBkD1c+ql309u6DIYGOeOZ4PnzVvZOVlQfFoU+bXFVVW7dthTPhi4WyTDPcZm94zSenUBrgdSBdbeuYBiJVuuAMZwPWKKmmX0BkqAdxAO6SRmI49nWrajRnaYIkEMIHUT6/In40hTMFs5rWm8A3CtqSMEADn+8ZuMzI9WJ5NCa7uMk5AAI7x8564oqAP4mzIHSiGPLMVq1mqyNiuNrA5JZobpBIEeWP/dCQ+IknB6MSZ4zBGP8AzXYOM8V2fZWgZqnMIY0+wkqVjkAKD7qKjY6fu1wVK0hEzmr7/Z8KpNcmqm5TQvcaD81b/YX7hUqmgQd1b/YX7hUriOaFgjcEbcQTHTHTA+740HWQLeVMBhnGIG2T8KItsnG47YEgrBPkJ91EvqCsHiR98fzrJ2YUFUsEKh3EZyAZESMDPWauts7sSAFETnqfPIpNLMo1tpIGPjPl0iqHQ2g55HhUDxsOrHz9lXCkCAE5evFcEAiTMjEGTnn7vvpP+1UwWSOSDAI4kZ84rjaZJ8JYnn0zAOIJ+H2VZWhRLsrLIBE8RPrxiM+VAYJunhMJftG4pjbBbaBBXcMgkE+6W9i+4sWLSpEbRtUDBzEASZ6wI99LaHSAbmk5wD5jr1gjp7jQ7lsE7SDknImeOTn2fZ5U20yFs7INHqm7DLlisbojJYYAB+MA11L8ejwZMe/7KXFlAAqiAuBmKreDBW7sw8HaWyA0YJ9UxW4Za6zi8plT5+2OBXGb1fDgj115S38n9SGRu9HhZnje0SShiBbAIi2Bjb6bYMkG6/Jy6vo3JwAZuXBuEadWBOY3C3ekgc3B5UQdE4XoLtoHjB9lde6FA3MFkxkhQSegnr6q80vyd1QZWGojaFwGcrKkleeVG+6IPIFufRrtr5N3tyMXHhYH85cbYQbO4qSPGXFppmBN1uaoTomvSriuzXn7HY2pCpuuiUNlsO5DG33cgmBhj3xIjMoOlVsdjarbbFy/6EAwcsu6yXDNsEmEuQYBHeRJgk1J0QvRVK8x/ZWrNsK94SJ9FiCdzWmcb9nB23QJUwHAzzVu09HdKWbSFyoG1ybkESUG8sCCxVe8gRyQYwKeI6IXoy1Ua9Xk9R2bqDPiB3k7j3jgcXoY4mZup4FxFkCeKsOzLm/x3JUt4vG8ugbcsjgEBUWBzLmcxRJ0QvSPfoD36x9DbdCS7A4gAMSPTuOTkCPSURmAsUd79WLoX1Tst/oLX+WnX/CKlV7HP+72cf3af6RUrgOaSwhdB4InrEH+s/zrguT14PxpcEdBBPurhuYNaYLQlwQ3QFy3iM55jPH86GbS7ju3TgYJ+E9aKGzVd9aYE11bcHDMB5TP9c0C7bJPM5+FFL1WarAmLXU71vP7K4kjrXYqRVhoQs7tjtkacA7dzMHIXcEkKATkjkkqAIyWHAkhO58qlBb6PgmCbgAIBvAljHg/MOesiOOK1tVoEuFS67thkSWgGQQSAYOQOQarc7PslhutoSCXAKjkjaXI6mDEmeaRDuCFmW/lUp/u2jbIEguWDIhTYBg7nIGc7G4AmhaT5XBkUm0+5ugBHPc93ODtDd/bgkx7Jitw6dASdiyck7RJMQCTGTBPPnVSiDhV/dHSI+ED4Dyoh2qFkn5XWioKqzEz4QCD6VtLfIyH722QROG6xTd3tjbbtO1sjvGRSpMFNzBQTiOSOdvPnirNYtxtFtIPI2LB4nER0HwFDuKpjwqdvo+EeH9nGMeVEO1QkG+WKFNy22mFIUypO4K2PD0D2smAe8GaoPlWsPuUja1yOkoouurieQRbA9rcARLjquPCuMjwjBgCRjmAB7hQLgU8qpjjwjyjy8qMLtUK3afbPdIGKyTuMbgsbUZ2zB+rHtIpG98owO8IQkWwDMkT4mUj0eQUbOR4eRRbqISCVBKyRImCTLEeskTPNBcL9VeZ9Ec5zxzk59dOHIQNT8pgu/wE7W2jPpfnc+j17oxEjIyMxzV9ubWK7T4Wg8nw7Sd3GADtBORnE1cso4UDrwB76CXA4AHsA56/y+FGF2qEW12kHJA6dZH1nUfHYT7xUe/ShugcAD2CKE9+rAPFC+49hgfNbH+Vb/0CpXOwD/umn/ybX+haleec0l5bfVS1cqV3QmpNSpUoQpUqVwtQhZfaXZT3HZgRxaCgu6DaHLXQSoMb1O2QDgVmL2BqcjvNu1dqt3jyw7uCABO1dz3PEZbwJjFeja9QXv1JYChYDdk6jvAA20AOytvOy2x74qiidzANctZKjFn3Ua92XdDI9t1tsibVXc1xZIuEliyy3iNo9PRbnFaysWYKoJJ4ArRs9lKPzjFj9VTAHtbr7vjWbi1lrk6D5b1SJjNeQ0/Y91XtsbvhR2YruJmSSAPCoEQk4zLYH6VtT2c7XC5f9LdAZhgPaIAHHoWiPbcb217VbVscWk967vtaa4+ntn0rVs+xdp+KxUS7w/e/4+6neNXzwdmXykNcC79u+HZiCAJYMV5JL4EcJBxRDo7m6WubgWkqWKiCbrEAheAzpAP1AJjFeu1nyeVhNpip+qxlT7G5Hv8AjXmdWrW2KuCrDkH+vtq2FjjFwdD8v6WVAzkkNRobhJIcHdMgs4Bk3SOOg324A52EYoSaa5ulnxMemxLKGWJjAlbY4/4jTHFMvfoD3623YTQBo3CwLpGADBJnwIhOZ/5hx5r5UK/pnbdNyCxExMQA4wIH1h5+gMnoZ79Ae/RuwhE1JYliGiVhckbT4pPHUEZ5EUtctY9I8Y8Rxi55RiXHThRXHv0B79MsBQjrcIJlpE48x08vKPPM1R79KvfoD36sCEL9H/Jw/wC56b/Itf6FqVz5MH/cdL/kWf8AtrUrzjmksL5vb83+C1O4t+b/AAWh/OB51m9odvqjbQM+Z4FJzmtE4yoBfotb5vb83+C135vb83+C1n9n9pFx4h8KaOpFS2oxwnGVRFQcEQ6W39Z/gtVOht/Wf4LQ21gGMT7a6NV6qrG3xlEVFD2bb+tc+C1Q9kWvr3PgtB1vawtqWImIxOYJiaYa+Rzj24PnU7weJyIfyRdNp0tghJk8sYmPIRwPvq9KnV+sfZVG1wH6Q+IptrNbkCkaTjmU7UrKvduW19J4/wClz/8ArSbfLDS9b0e1Ln/8VpvXeEqd0NV6Glu0uzLeoQLckFfRdQCw8xnlT5Ujb7ZtMoZXDA8ET+FdXtZOhP21i+uDmPurbSi4KWPyJs/8a7+4n41Q/IWz/wAe7+4n402e1l8/vqj9sAdaj6g6nqPwtMB1Sp+QVj/j3f3E/GqN/s+0/wCsXv3E/Gmj22Ko3bFG/dqev8Iw80qf9nWn/WL37ifjVD/s20/6xe/dt/jTh7V9Z+yhHtQdS3xpb92p+eieHmlT/sz036ze/dt/jQm/2ZaT9avfu2/xpx+0V9fxrg1g5z99G/f4ijDzX0zsbTC3prKKZCWragnkgKACY64qV3sl509o/wDLT/SK7W8rNfM/7b5zxWR2hqC9zdBIMAgcx6xxR27OEgjH/uiWw6DERPrrhxrQtJXdFrNqjpEjAP8A6ppteZHjPumKCdcRwPaZq3z9vP7BTDuSeHmlnsM9yWLMOnI9xxTRcqDLHr6/hFXXW+Z+yu22Legrk+pRHximahU4Qkr+9ipCGVMgmDPUY4ine19bfa6SQMBcwB+iD/OmrXZ99uV2jzZgPsFFPZUZuXR6zEx/1EjpRjJsjDxWD39zmR7zx8KLprpA3XGtqJCySeYLCMHPh60/qb2mXhnY+o4+0Vg9s/KsWFKpKC4Dn023COuIwa0DXZkJtjFcrvbfalgsYuFvXtgV5XVX0YxE5xmP5UnqPlBvcG47MOD4VmPUSDQ27bQMptkrHmqEz6iBitpcRmVRNPIAL2fydKXENu2pDKN7bm3AglVwSARBPHrp9dHdnbAM8Ac/ZXmuy/lOXIth2MgyG4+tj4CtmzqWBlTB9VTu8QlRULQbLRXssjeGLKwUFRP6W4c+qCaXfs5vOtLS/KEnF5Af8W2fiOfh8K1Bp7LgGCs8FTg+z8Oaxc1zUgGleZXSnyJrp07eRz7T5V6Zuw1Po3G94BoDdkXk4IYfD7KiVeELzvdEYg/bUaw54De4Vr3NWVMMCKh7SJjaMc0sSeFqxhpH6IT7QTRe6u48J48jWwdaY5ilzqmOd0VOJVuwvpnYq/7tZnnurf8ApFSr9j509n/Lt/6RUrvGSwX5v/LXX/rl/wDiGp+Wuv8A1y//ABDWLUrv+npeAdAnJW1+Wuv/AFy//ENT8tdf+uX/AOIaxalH09LwDoESVtflrr/1y/8AxDU/LXX/AK5f/iGsWpR9PS8A6BElbX5a6/8AXL/8Q1Py11/65f8A4hrFphOzrpUMEbaZhiIUxk+I4xUupUG5taPQIkr1fYvyrF8C1rLnj/u77Z5z3d4/Vnh+kwccH7e+TIuFBd3oVkrtIhgYyDBDDAyK8cOzbsE7DAmeBwCTGc4BOPI1qdk9uazTqFUF7RG7u7id7bjGVU5X0l9Eg5Fc7qbQf0iPKfb8eyREr03dKBwAB6hHwpe8R5D4UsvyvtsPHoXBgGbV5lGeDtdHwfbVLnypsqJXQ3CRP528xAjBkJbTg+upGPwnq38qcKrofk4H1JuWwxcg4EBQIgscCB5kmK72v8php1NnSXTvP52+hI4z3dpudk5L/pQIxzl9q/KLVXlKEd3anNu3bNtJx6XVjkemTyKyDYb6rdf0T05+HWtWUsV6kRp+fx7pgQtT8r9d+uaj+M/41Pyv1365qP4z/jWX3DTG1p8tpn+sH4Vy5bKkgiCOa33VE2wjoFUlav5Ya79c1H8Z/wAa7+WOv/XNR/Ff8ax6lPcUvCOgRJWx+WOv/XNR/Ff8an5Za/8AXNR/Fb8ax6lG4peEdAiStn8s9f8Arl/+K341Py01/wCuX/4jVjVw0vp6XgHQIkr9T/J26X0enZiSzWbRJOSSUUkn1zUqvyX/APodL/8AHs/9ta5XEc1K/LlStP5inl9p/Gp8xTy+0/jXpymsypWn8xTy+0/jU+Yp5fafxolCzKlafzFPL7T+NT5inl9p/GiULMpv+1Lnd93I2wR6ImCAILRJgDE8Ux8xTy+0/jU+Yp5fafxqHNa79wlCWPaVzAkQAAMcAI1sD4O3vNTR9otbBCxBkkGckoySYPQMaZ+Yp5fafxqfMU8vtP41JpMIiE5XG+UF4xlcf4Rnnkf9R+NWHykvZ9GSdwO3g+flxjNc+Yp5fafxqfMU8vtP41H01HwDojEVVPlBeHBAwAMcATEfvEZnmrj5RXQIUIMAYB4HHJ9nwHOZ58xTy+0/jU+Yp5fafxoOzUT/AMQjEVB8pL+IYACIG0dOOeffWWBWp8xTy+0/jU+Yp5fafxrRlNlP9gAQTKzKlafzFPL7T+NT5inl9p/GtJSWZUrT+Yp5fafxqfMU8vtP40ShZlcNanzFPL7T+NQ6FPL7T+NEoX6R+S//ANDpf/j2f+2tcq/ybEaLTD/kWv8AQtSvMOa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hISEBUUEhIVFRUUFxcYGBgYFRkUGBgXHBgYFhcYGBcZHCYhHBojHBgXHy8gIycpLC4tFx8yNTAsNSYrLCkBCQoKDgwOGg8PGiokHyUqLCwpKywsLCwsLCwsLCwsLCwsLCwvLCwsLC0tLCwsLCwsLCwsLCksLi4pLCwsLCwsLP/AABEIARsAsgMBIgACEQEDEQH/xAAcAAACAwEBAQEAAAAAAAAAAAADBAACBQEGBwj/xABJEAACAQMDAQQFBwkFCAEFAAABAhEAAyEEEjFBBRMiUTJhcYGRBhQjUqGx0RYzQlRykpPB8BVDYnOyByRTY4Kz4fF0NKKjwtL/xAAaAQADAQEBAQAAAAAAAAAAAAAAAQIDBAUG/8QANhEAAQMCAwUHAwMDBQAAAAAAAQACEQMhEjFRBBNBYZEFIlJxgbHwFKHRIzLhFYLxFjNCYsH/2gAMAwEAAhEDEQA/APnipRVSrrboqpXqJoapRVSrqlFVKSENUoqpV1SiqlCENUoq26IqURUpIQ1SiqlEVKIqUIQ1SiqlXVKIqUIVFSiKlEW3RVSkhDVKKqVdbdGW3QhCW3Rlt0RbdGW3SQhrboq26ItuiKlCFRbdEVKIqURUpIXvezV+ht5PoJ/pFSrdnD6G3+wv+kVK4TmiV+ZlSirboi26a0Wha7cS2sBrjqik8AswUEwDiTXokoW/pPkRbZtMja1Uu6q1buonze40B1LAFw239FhmOPXSXZ3yb3Jcu3by2bNq4bRco1wvcz4bdtckxk5xPqMervDTr2lp7nzzTi3pVt2dpZ9/0auhEbNs7mP6XSs29bt91f0V66lq5a1b3Udt3dPuBVlZgsqRMyR5DzrlD3aoWbd+S+bBtXlu2dRdW0t0IybXLBSty2xlSAd0TkA8Ylq/8klBvLa1SXbunV2e33Ny0SLZi5tdiVYg+Xx603Z11mxb0thbq3Nust6m9cUN3awVQKpIBaF8RIHT4C7Y+Udy5c1C2u6W3de4pa3ZVHuWyxjdcjcdwyTiZqgXk2QlbfyfRbdt9RqVsG6odE7p7zd2fRd9hGxT05PwIFx8mXF9rBdO82B7IALJfBVmGy4MLIXEjJkdMt67utUtl/nFqzcSylq4l3eom3ID2yqkMDPo4IimT2lpm1SOWJtaPT20tAhke/ct7u74EqNxJMxG1ZwSKWJyFlafsJmFlu8QLds3L7MVaLVtDDFgCS3QQIyQKo3Z+2yL29djX3siVKE7V3hzLGJH6PSea9GflKl9LNrUOuy5Zdb7Km02rvebrbjaOAQPDkZk9ZS0PbbWtILVq4Bc+cuWhAwKC3G4d4hG0sMHmgOehZep0JtpaYkN31lboCgyNxI28mTjnHNPdrdgvptm90feDJThHWN9tsnIkeUwcYp/+2bVy/pbt593c6ZXuAIQWvIWK2wAoAYuVMDHhNcu9pWXsX0NtrbM51Kk3TeBvY3IPAu0upKjpzxFAe633QlR2Qi92LupS291EdU7q5dIVzCbmWACfLpHvoGt0pstdUkMbRcSAQDtzwZitT+1O7s2baMtw2yrPca2LgQbhFmzvWdigST7NscKr2u4uXNQ6ZDtdKmDkEECAabHOm6Fa52SyXLqPcUCyLZZwjH84FKKqAyWJJ6jCkmidldlXL6ttKKVVcN+ncKlhaUzzCkznBGKf7T7WS+11Sw2AI9h9hAF1bahlaFllcMyy07YMdIFp9ZbFqwFts7W2GoY96bIF48IR3bbtihVJ4g+s1OJ0c0JTRafvNx3hES2bhYozmJUQFUzPiot3Sle7YXFa27shcWrkoyoX2taPiyAIIPX2Sf+0rS3tQbYBW7ZJRXtMw33GVmtMpWCQwcxxBFWlm2hiNqE7VVFtos+kQqgZPmZ6+ZlgucbIQ9VpdioVurcNxEuKos3VlHMAliYXAY58qJ80YW0ukptcjwid6q+7unbPD7cYGWAzmhXLyOLCliFFjT2rjbW8EG53g45Cz7yvnT7au073Wa01tNQoQtvZtgUfQv3ItiIKqYk7Sx9dLE5CXVKIEqumfcgYiCRkQRnrz0mjRW6F7TQMO6t/sL9wrlX0H5q3+wv3CpXCc0l+dVSioCCCCQQQQQYIIyCCOCOZq6pWn8ntCLmqsowlS8sDxCguQfUdse+uraKwoUn1XZNBPQSqAkwsuJ5JzPJMnqTPJ55oxaSSSSxMkkksSepJySa9P2X2vd1ev07XCNqNcZFAjapRjk8k4TNNubtzVaAagAXw11nAiQgO62DtJH923XofXXgVe2atB4ZVpgHAXEB0kWeRwuO7c8CRmtBTBuCvIAiiAjzr0yvqbnaGnXUyCrsyDwQEO9plOfzQGc49dS7rG1VvRveiWv3TuAj6FPG32IBPqFJ3bj2FmJjSC2SWumJxkRa9mGdE92vOrETNFUiJkR/Qrd16rc7QkmFJtXCT0RLS3ST7kj30a+2zWaq9AJtKGSeO8uJaRCf/u+Jq/65ZvcuaYfE8S4NDctTn9kt37rADDqYzGcZ5iPOioQZyMc549vlW/p7xvarRXGjeyXSxAie73qpjpMn41Vy73tL86AFxVu3LogYRTvtBtpI5Q/b5msP9QFrgH0x+1xMOvLceQi47mfDEE91zWKt1PrD40ZLqfWXAnkcdTWr2bqbt/VWblwywVyABAUbGx58uBJ8hQL2gg29KDItlbZPG+46hr1yOgCEwOni9VdX9WqMrbmqwAhuN0GQB3p4Xyb15KcFpCXS4sE7hA5MjHtotm4rHDAn1GtC9qluapbyjcPmovoOdxAubP8AXPwqt7VtdNlrkT3JYwCB43wQCTGLfnUbJ2y/aK1Onu4xC98jDjERfLPmm6nAJlKm8qmCwB9vE8T5e+rnUIDBdQRyJE072bqWU2bQClbqq10ESWN1bjxP+EIB7IHSgdktfGlVrW6CzFyoRmhUW2MPzlCcSceusX9uvE9xokjCXOgEHGJJi37Oeae7VRqUEeNfFx4hkcCKK99FIDMoJ6EgerrVdOqdzqIafoCiZywW2bjN6/ziURry7dSCfE9q6q/s203Of3roX3V0Vu2RS3vdksc1ueZOfSD0SFOYUualFMM6qeYLAY86q/adlQSbqQM4IOPdXH3PZNpW2C/bd3IALEXSyoJPEIseeBxXNbrLraXuyywU1AbasSlsi2FAJMAkx1xQ7tPaCWllMYXPLQS7gJvEf9SUYBqmbV9WEqwb2EH7qJVb9lrdw7lbaxRVbBB22wIOZBkPyI9eauFr0Nh2xu10G1mxfODMHTzUOGEwvY6G2O6Tn0F6+oVKtofzSfsL9wrlM5qZK+DqlbPyWtTqYEbjavBZ+sVx9k1mqlFRYIIJBBkEEgg+YIyK222gdo2d9EGC4ESqaYMrV7C7Iv2r7oU23F0txkG9T4mi2mQYGQ3X4Vp6TSXF1GmRvFetaW+xltxlmC21LE5iSJmvPKz7t2+5uIgt3j7iPItukjAxNXTdu3BnDHlt7hjxgtMkYGCegr5/aextq2l7n1HtktiwOeEt1y7xWgqNFk52TZu2dSxvA95ZsXLh3P3hMJAkgn6xxPX10dV1OrW85AdktGyoUKgBulO82hm5CDknqAOtZ/dEkkliWBBO95YEAEEzJEAYOMCmLSETtZ1nna7pPSSFIzFbVuyKlSahwbyGgGDAAu4AaHLySDwLcE127oXtredhHeWLVlcg5K/TDHktqP8Aqpq9Ya5d1YQbmYaNwsgEhYLQSQOnnWebRb0i7RnxO75giYYkcEj31e1p4MguGiNwdw0cRu3Tt9UxXM3sOu1jTjbjHGDFjTLR5dy/mnvBPzmnLWkcXu7TNyxomTBj6ZoJgmI9MGasNG/eLaJm78yvrlp8TuuxS3WAGE+2lrengyNwOch2UmTJlgZMnOaINMOczMzubdMRO+d0xjnjFS7sCsT/ALgy0vigz/aSSYT3o0VLfeI98FTbdLDBfEpIN1kVD4SQCCD1PSmbdshhfdCyPatRDAFrtxFskTMghQxJ8mxxQ/mSmSQTPJLMS0RG4z4uBgzxRV0i45wZA3ttBzkLMDk9OtdNbsitXqGpUeJdAdAI7sNkDS4McipDwBC53ypcS8ilLVjS2rkTJ27bypaGTJJI/d5kiia12d3JHi7q2sD62xnIHvuVUaBOIMYEFmKwJgbSYgSYEY6UezpgsxOeSSWJgQMsSeAKrYex3bPtDaz3A4QWjWOF+Ju6fRDqkiENbLKRfj6NbKurSMnuO7RAJmZZukZHnU7MsPbTT3CYs2rV13bdAg72ys5/RMxGDmiLpFEcwDIG5toaZkJO0GcyBzVTokjaQSPql2KezYTtj1RXE/sGu5gYajdMj+0BwH93eJ0lVvQOCzuz9O222pB3DS3FI/5l22Lzr7gLS+6mn2i06m2e+TTXwX3Y3si3bqhZ+s4zHSKONIgGAcGcM+6du3Dbp9ERzxVG0aEZBjxfpNJJENLbpOMHPStH9hvebv4Tx/fJk+VzbmkKnJd2ui27gQtba3plDBlAAPhyCZ5ecDryKDt3JbH1rdv/APPfJP2Cm7WiURA4Mgbm2gjMhCdo8+KsOz0AIC/VHpNwplQDPhAJJG2Irqp9n12sYxzwcGLDAIzaQJ53MqDUGcLl/T3Az75+l1ClAW3eFC1zcBJgFVURjjijqDGfPp59ara0oXxDJiJZmYx5AsTAOOPIUS2JJnGcj7q6OzNjdslEscQSTJgQLAD2HVQ94cbL12i/Np+yv3CpU0f5tP2V+4VK6kl8VVKZ0WlD3bSESGuICPMbgWHwBqLbrQ7Et/7zaJ/RLMfdbf8AmRV9o1N1slV44Nd7FW0S4IRSze1Nu3bsrbUXSrRcZi6h/wBIY2iEY8nmua7QiysFfpS73IknZalls2ueWgH1QfUaZ7M7Ta9qbd2625kRnIC7Qqi3cMDzy0Tnii27/e3rF27CzZS7dPCg2Wff7t/divkzVqbNXYHEhrGSQHF0v75Ak5zHsMlvAIXNV2fas39Ondm4rJseHIBu95btBznoS+B/IVV9PY+c3GFgC3Ys6iRvaXZHUST0Eggc8mmLelUXdGq3O8BNxt8bdxF3vWJB48QI91C7N1TIl28pAbZbIJEgd9eYkx6hmuSmHuo4sbi4Ni7nC7qrmC3CwPC3onx+aIWlW01x3Nte7S1cbu1usy7l2AeLGSSemKJes2+8UhSts6Y6goXaF8L9ZmPR+BPWr6K8jd+7g3Q4RSPzZZnushg42gbF9y0zplVrt1rqhbY0+woDO21IAWYyTtf4x6zttRrU3VHsxBrWhphxIktbYSZJl0zCTYMJEdn+DTbp3XmDNJOU32gFInqGkj1kVS6ihL7iRsdVTLDb9NdLAZ/4YUeyK0LWqa7e0r3AAdhuEDhQwuuB7u7Ue6harXXL+nQXCCWuquBtw1kYiTw1yPcKmntO0l7HO4kF18pqvdA5QyPJMgfPJC7T06ANZRAtxFUl+9cOSFW40J1B9Emepqa60oN4ruCqts2vE2O8AdiDP6IR299P6vXs/eb4229QioY2xDMHE9fACZ8mNL6m5vsWU8rIn1lvoLZ9YI7w++nsj6pZRiRch/eJmAypN8rCI4SUnAX+cla4LaK6hCr2UtMX3sdx8BZSpMQQ0deTxAri6ZSiIqePu7Ja4brghmEtC5kwJ5HpCrds3VZdRst7dxIdyxJY28KFXgeJQOmJ601t+ku7ejhfctu2Pvmt+zKNWq+m2sXAEF8Fx4CmJsci4kgacEnkCY+Zq5Ga4rdYrjXTPT7fMVy9d8AbBkY8W0RiDJ/rymvssS5lLinJB9EHHOcR/XsrrECR9WBx6piaXZGJAUBVPiMzOCJ9fTypq7aAUzcJnyiCeBz99ZmoqItCm5v+Gfsrq7jA2mI84AM5HtiqNeSBuBkCOTPHWBz76698MIUlG3Y+jZpGY49nNGOyzTxsmOeIoajxbiYkgeQjMfjQtPcuXFw6dQQUZSMZ613Tah2gNBjyBGYGIM+c++si4oNl6zSfm0j6q/cKlc0H5q3OTsX1dB06VKSpfKlt0xpndHDoQGAIyu4QYnEjyFdW3RVt12VabKrCx4kHMJgxkqX2uXHZ2fxPba0TsEbCMgCcHkzPU0QG53fdb/o5mNonL94Rungn1cGrqlFVK5P6fsoAG7FoI5Rl0lViOqWSy4ZGV47vvNo2g/nCS05zyY4j10xoRcs/m3iVRTKBp2ggHkRzRVSr93TfsGzPa5rmAg587k+5J9UYilV0bSfH6Th28IywZm56CWOKM2lJJhoDd3uEAzscusHpk5o4WrKZqxs1ENwhoiQY5iIPpA6JYikRoGEfSGVti2IVfQCssZmTDHOKv8wPhh2hG3L4QYaUaSeolBjFMPcHBmqsxXIJI6/0RWR2LZwIwCP8/k9Uw4nI3VdWjXhF1yRkABQgG4FC3WSAxA6ZOKtdtMxYlyXLod20QNhVkG2ePV62z5Vuaies/jyOBXe/lxJwwnAMA+XHiOR8DUs2HZ6QDWMAEEDydn1SxEjNQ6bwEMzySzTt6lzcOPKTx5US3ZZQTvYszbiY2gbiScZgUb5woO0npyT7uK7qtcqpKwxx4ZAkcZJMAeZz7DWmBjSC0XAgeWimShaq2ybQp3EkEgxPBCj1Ank+SmrWtGJBKEmDMkeoYzilrNtO8djgEiSstkAcN0AwP3qYm1Ih7mAer4Ph9XPqoLpKbu6IVfCtwmY2rgzuIJgNuE+oRQLlhLikd4vQ4V+gGJ8sjFTRgF7uwsssDuYzuCqMgR0yD+yD1rR07AJnaxiSQ21jI5ggR7JqCVElZ9rspLieG6xgQ3qmWgY8yTHroh7AhY33D7AOQGXmPXP4xT13s3cihm4jEEgHHWc8c0F+zFUiRcmc7SxBEcxyDgYx15oxImLqW9i7sEGZBgzgRz0yD6uaHou00iSRDHBAZiDJMsFBiWnEyatcvJbJKEnwxkEbSRtBLEcnyMfZSC6nxrDWxaZ+SzKzsPGEtrAmAsliRj1mK5alQNJDfnHjnw8pXS1mICcvnIx/7C99pGm2hHBVSPgPOpU0LfRJHGxY+ArldYyWC+eqlEVKsEq4Su9NcVKIq11QPdRkIPFSShVFuulfKrM3lmrN/XWpxJJcs3P4fjVWacez+Xr5p4Rj+ulQgH14qcSFltcZsgTjHPu60bexRiQCAInr/XFVuadxuMmJmEG47f2SORPQ598UW7cPdqFbcu62sbSCASpEyZGPV1qajjEK6TBikJa74SYY+WFkryCBP3ffVrmp3WyodsCBtAOQVVSpmTkggdaJ2zCq7ldpDKceLGFnwgkZzQdNYvOo22lCBZDbxuO5mYASBJAOZ/w1hjIWpY0iZ+4V7vaA3AkSATu6YG76pMkkcYxGaGx2qTadlm5tMqD4jljluADVFbvTvQruH0YQryxaPYRKt4wThTHlWlo9H3eL2wkmYKgeLzHOIECMY60+FvVZPtc+nz5KS0XaCrtC3WIkQCgzhSRkzMkz65p3Q9oK0G2J3K7cMMbgvU4GIrq6e23hS1bkcnwjJzCx1FFGmRANtvxBYIAhsss/z9VQsSQUW5oQyAOqN4gczIbzB6GsztJDYUM6pdXcASywVTGJUczAEjPE9a1LwLIDNy3BLHOYAyczjM+6lbgVyQdRKwwhlXawwDBZSGAGKQk5BQXAZlVe1bADiwYBBBCOM9ODHuNW/tC6DJQxnJRgADHOJ+2i6HQrJZCTMSwKkGInoPID/pPnlu+HYqGKQJgG2Y2jic8gxxiqqNtHFaDylYfatp76bxkr4SiyGKwTO1snxEDA4nmKT02mtrYW7avK1y5ddlfaRtMLbdSSBsWbCxIEtjkidjtPSOSgTuQpb6UhSD3e1pjPMqB7CaT7J+T+xFuKtraw72HLKqs8sW7seEGCBPSPhxFsTqQuplQYBiyB0+y9xpPzafsr6+g69alc0Cjurf7C8EkcDg+VSu0ZLnXjFsGum1iCR0oq2cc1V3KZbK9T9X2+YrrlMCUHMxtgdOnrwOvsrlu8ByvE5nn1f+4quo1aAAyW3MJwfAP0YxzPv5rqXwywoLs0kgKRBiBk4HJPvqXLQNKN34VQzLA9gPrmVkR66Mxgej9o9vA9VZJYqZ2gSfrbVmMiHgHgnDA80K9eIbaRc3FcKWCgGD4pBkjnBNRfgjd3zHULcHeD9Bev6XmcdKHdtgqWMSMHJOOBhR6+grGsa1wpVkc3OhK3FVgJ4jGPOc1oLrlDl+8FsEBdrKF3ESWywkbdwPrqTMIFJx4T5LutUDhWwAZG98mMBRkn3R50PUiXIl0YruCEABm3bl8JyGmRkj0iPKm7fzaIW6AXMsQ+4sT9Y5kdI8hHFL6rsgTulHKgxkTBGcT9gNINDxAdB0PyyyL3UnCWGPv/AClrGo3S9lHAeA4ZTgrOPEOPET7T6qdtFntqXCqBctgsRtOyfGY8zkA/4jSNrtBjuEqFYgmZIkDbgzMkef34oDXSxJckzkn0jPt95GPM1x70BwM2POy7DSJaYFx18lqawh2L2UkWyw3KBAQ2yp8OSxlpgDMHGav2RpWNxkusvhA2lpdT5FSWGIjPEDgUSxeKLs2FTtdiWG04MwI5GefUaX0mlUlBBJZW2y3ossACSvMWiOsbSBzV1Qxzs5ukwvNMWi38/lat/SADKWz4iPC22evo8fonr0rM1CWlZdqNIE5ZhyY5Hljg+VDuWlbxsrYQXefr94QMJ7fwwSU30KG624NIUkidp5skiAMSSBA6A4ExU3bkeo/woNBxzHQpwou6Wt46D5yRmTMzAJwMdK0dE9nbkqJJMM6XAI8iT6pxHPnJpO1rFzuQkhd0TkkA4Eg5hCfPxcUQa1BhbJLQjZJhtzKACHGCQR/QqhUgSs/p33t7ImlY2r5skowaWU+iVMSF654Me/1U6vZ4kw9/HMXAR5n1/H8Ky+3LjE2r3dldsGSwM5DR4ZjG7+hRV0tu8B4QhfczHc0EBiIwRMgST+NdG0kik2rEzb168VwbM6ajqJ4XGeSzdaFfv4uM5s2z6UtDXEKrDkAAk9MmG8iK29Wm8d2sqEJA3LuWEWQ2eQCBz1K1mF3Nu2GtqneXGcgqZItYUOqzKl+7gz6O0GOltLp7twlgloBVKEbnWWYEGBEiJA5iZjzrkY5+Ik/D8K9Cu4YA3W/pl1sV7Xs/Nm2fNF/0ipXdGD3aTztWfbAny+6uV1LJeTsETEiSJgGccT6s4qquXjANsgEQpYt19kfGa7qUHPWCI/wnbumOnHNMW9RbAADKIAESMADp6q1c5IrN7UY7upEDB/A8CQD7qW0yt3gJQjeAouCJJkggyfUsH76d1qXGuE2+BJjkBwCFjyk0HVd5cChg4CkMpUEEiF9KDBEx/XGV5kFaBwPdIVdVoSv6MgRk+LoIBJHTFH0bb1beTKgQdxXE8ED1x8ap2frLrB5tHyIkRu4O2TPPQ+rzmq6nSlSsKyljGSpB+B84+PqrrD2vbgdnwK43sex+IeoT+ijqSABA3PzxJg8dKz9NpmCA2rly74YBMFSAzQJIORxOf5Vpaew6oAVTdEAiSJ5MwAZ548qU0t69bx3VtEYuSSzLtadxYgjhiW46/GuUkGSFu04VPmaOWBBJHINhJHryMg5z6qzrvY9trm22drqJBNsATIABC8ftASJ64Fal5lKr4mZcsfpYY8Rgcczz0jrVeze3CP7mN7wrKoMBj8JBETMYFc+8cHAGwXXTe4CWEzp8z8lg3LjISl0bGUcE+ln9CPSmelMdmXNO/ebyyOSVFxwzITHO0mABMZiY5MYc7URtgKW4YXGNtnBXcYd3BC8wVEsM9ATNU7WcC4Lq23ViswQFyR4sZgEYjyU+/NjRiMfcyFtWqgsBwn0+e6pqNFqLFtGDEkHa4VluKqltq3Nl1iVQ8HxDk+ynuxNQwK276lbhUMogS88lWI5XcQViQD5UjYLhVFi8yPeEbMOoUyZgDcqKrExxJgCrdldko6Iu53Jl0t3rjK1vcDctpaYkMuA0EruG1uRitB3s/nzRPH3e/caxe3HmJ5nkVrXkG3EnxBQRZUqVEyBAJIwRil7mpttdH0iNuVuVtsWI2GAIyY2+eNvEUsnz6w9pdrNp23MELI14+HxItwRuYAblBgsFI6VmjtSwtpJtrddSwYWWKNs8W1u7YgqdsArOJME1e7GQWL6dUQW3Go+W/IstS41lVJD2j4II2qWk+6D4iOvsNA0/bF+6SAiNLW93h3TBWDCgmFO854j4juMoUL3DIBbBN1ArKFyoH0rqchIkA4Ig+SOj19y057vwKYi4bIAZQzQUBYbgY3STHiHlmYBsl+o661O1dfeFp1OlMP6JWYV5nqOD4o9Z8uA/J97vdvA2ko/m4Ryp8RG7IGSRA8qj9pKsXbt43WBWN6IACCCyoFYqCRzGSFOehjMwvK1kd784bAyiqSrTuEiR08gYnoaRFRzd3Fpn50CzFFrP1L6Ze3oSmX1ahrW5yRbtbULMpLOrKbneAHlltzkZIbrFbd/VILS7GRiNsSQ3UGTHEk8/4q85rUuXWRlS5AG0xL+QYjaAIO3knJJ9hNfGrPpNdjavooLQmBIkpPPs4oDDFz89EODXuBFhHP8AnXqve6AzatniUUwOBgVKnZY+gtf5acmT6I5PU+upW6yK8uLTKfD4hB8JMCMHFVbVMB47YEkgZB48/fRLCuD9IysoXGIMyZPwH3129b2pJkjcDHPrIz/WaTzAMJCJCWtatFDEnb4SOviifF/L40e7rLWFLgSCMyOqD+dKWez0dHcqwaHHJjrgCen86Zu6W0GDbSTBgwPNeh9cdKstDTA4KWHE3GUvf1KI7FG/QtsCAMkMFZc5nYwPnih3tWbi+FGYFmg7QSF4APi58+hmmvmltPEvKFWMyGJiOucKRH/iqNYZJNolg7MxUgBTno4AKTx1HHFYhxa5bFuMRx18kt8yVUhQyMNoAll3ZjCyYJz745g1bW6YKrDvYMR+myBo8g+eRgiM1LLpdGVtGON6smREg5wQSQfYfXBLIuWMMEZGOQuWYejG1jOPVzNaANrZG49JWNQuom4txS1pYnawJCksS7nwjnDLj4/fTuk7bunaqpZCmV3Ak93PPTGM9fXQLvaJtkadFtm3sHdkXD4VUwVdcHGNsHMESIq9hLlyyCLi27gx9My3AEA9HurN0Kk4J8THGSa5nMExP3XQO63ESOQSY1Vl71jeGXumusiku3iWBcYg7ioBZIUwZMjESyz3bgIncHbxhFLShkKslV8MTMR7c0G5rLbahXvWtpffbtvZwdyYVu8XhmAMIx4TrBA5qr0O3e6vUKPDCrbS2zRwCTI/dXrxmodAdfgtj+oMQI9c/k34ahYugW3be5ZYPuBkYY70AJg8+NAw5wBn2tXNVb79HKFmtFNgDG3tA3l2WcE+JSFODGDmmdTo7b2e7Ooe26k3FLodxvEtwQJKk4JMY6ClbGoTUrbAd1ZCA5W33jorEgKSIAO4ek3Mkx1PRMtkCL8U3wTIPI+f8/bJM9rfKBmtR9I1t2JKtbXwIpX0ADO5WYKIjCsZkUro2tam8LN9nNn0VYqu7eWjwkAlBu4YE7pyAK9RoOzbQYqLJXkglSm6AADMzMADn9Ggi2tu6VKM2048O4qAQQeoMkkifM9IqsJLpPDT4FgKuCC0mfZYek+T2n7w2brBXXiGPd3lEkOBugN5r0jHNa9r5MpkjunZpJm1aZmJ5JLe81m9p9nPcuZDBB6IFshlacmZjMHpiAM1fQ6m4jgO8bf7wpHIiGIGCCDnzmtYIMrV1WpUOIOM6T7fj4HLnYaJt7xLRUEkqbVscCRB4BxAIOCOlH1V9e+DbrxbC924DIBgSCq7j+9XHJa4m+8HWWxx0jny/wDHvPeFpmgECMkg/AeVEEkx8sFiXTBKSt22RCgkHczbxa3GGMgAPgRjMdOOaMtsFldbbttn0twHrhJiYJzFFgD9KfXvIPnxxXGYdJOPrn8aprTqpK9Xo8206eFceWBipVtF+aT9lfuFSsypXlrloMoDE+4lcHHHvINU1t1VSFBkRnIiCPi1N5AGPM9J45585pLVWx3OJGF6kSWPSTE+v/zWbxISBiCgaS63iL94u/LKLTtE856dRP8A4p62y3XKkSAowVZczM568ezFV0rXSPQU9JW4VEjBhYxmenuomme5uYsoGMZ3Tn1ARwPtoJLiswABAQX0lnKwm4zAyD6uvlSa9khWYIqkgAgb45kggExOOoIrV14CoSSimNqsRJmMQfPHurP0uoCyPnKf9SAg+Zndny/91JMgx6K8cHJHGiSJ+lRiPGyA+IjkssMG9pE1ka20+9LdtzcIBMOqqVBEkbgFKiRMHojeQrWe7K/nrU7SpBULLHE+kCMnNLW9N3odiQWe6AOoK21ZRMjIJ39Ig8VLQ0OBaIW+8cWOm453zt7SR5IGk7LIG42HliI/NgkLAUlW4wCY9Z60PXW7dzvLHd3U8EuVt2vCCdsBwuGYF8jIA6TRHQOWC/OLShgoZWljEbmgzEkkbusSOAaa0d9FEAXCDxvFxuJ6nPlPnWrRN3LCdUTU2rG0C0rWQqgeFYkBgeShHAInyb1UJgbhYWyRChCfQubTkQwAMkHkMY86Zs6gsTEkCRBkD1c+ql309u6DIYGOeOZ4PnzVvZOVlQfFoU+bXFVVW7dthTPhi4WyTDPcZm94zSenUBrgdSBdbeuYBiJVuuAMZwPWKKmmX0BkqAdxAO6SRmI49nWrajRnaYIkEMIHUT6/In40hTMFs5rWm8A3CtqSMEADn+8ZuMzI9WJ5NCa7uMk5AAI7x8564oqAP4mzIHSiGPLMVq1mqyNiuNrA5JZobpBIEeWP/dCQ+IknB6MSZ4zBGP8AzXYOM8V2fZWgZqnMIY0+wkqVjkAKD7qKjY6fu1wVK0hEzmr7/Z8KpNcmqm5TQvcaD81b/YX7hUqmgQd1b/YX7hUriOaFgjcEbcQTHTHTA+740HWQLeVMBhnGIG2T8KItsnG47YEgrBPkJ91EvqCsHiR98fzrJ2YUFUsEKh3EZyAZESMDPWauts7sSAFETnqfPIpNLMo1tpIGPjPl0iqHQ2g55HhUDxsOrHz9lXCkCAE5evFcEAiTMjEGTnn7vvpP+1UwWSOSDAI4kZ84rjaZJ8JYnn0zAOIJ+H2VZWhRLsrLIBE8RPrxiM+VAYJunhMJftG4pjbBbaBBXcMgkE+6W9i+4sWLSpEbRtUDBzEASZ6wI99LaHSAbmk5wD5jr1gjp7jQ7lsE7SDknImeOTn2fZ5U20yFs7INHqm7DLlisbojJYYAB+MA11L8ejwZMe/7KXFlAAqiAuBmKreDBW7sw8HaWyA0YJ9UxW4Za6zi8plT5+2OBXGb1fDgj115S38n9SGRu9HhZnje0SShiBbAIi2Bjb6bYMkG6/Jy6vo3JwAZuXBuEadWBOY3C3ekgc3B5UQdE4XoLtoHjB9lde6FA3MFkxkhQSegnr6q80vyd1QZWGojaFwGcrKkleeVG+6IPIFufRrtr5N3tyMXHhYH85cbYQbO4qSPGXFppmBN1uaoTomvSriuzXn7HY2pCpuuiUNlsO5DG33cgmBhj3xIjMoOlVsdjarbbFy/6EAwcsu6yXDNsEmEuQYBHeRJgk1J0QvRVK8x/ZWrNsK94SJ9FiCdzWmcb9nB23QJUwHAzzVu09HdKWbSFyoG1ybkESUG8sCCxVe8gRyQYwKeI6IXoy1Ua9Xk9R2bqDPiB3k7j3jgcXoY4mZup4FxFkCeKsOzLm/x3JUt4vG8ugbcsjgEBUWBzLmcxRJ0QvSPfoD36x9DbdCS7A4gAMSPTuOTkCPSURmAsUd79WLoX1Tst/oLX+WnX/CKlV7HP+72cf3af6RUrgOaSwhdB4InrEH+s/zrguT14PxpcEdBBPurhuYNaYLQlwQ3QFy3iM55jPH86GbS7ju3TgYJ+E9aKGzVd9aYE11bcHDMB5TP9c0C7bJPM5+FFL1WarAmLXU71vP7K4kjrXYqRVhoQs7tjtkacA7dzMHIXcEkKATkjkkqAIyWHAkhO58qlBb6PgmCbgAIBvAljHg/MOesiOOK1tVoEuFS67thkSWgGQQSAYOQOQarc7PslhutoSCXAKjkjaXI6mDEmeaRDuCFmW/lUp/u2jbIEguWDIhTYBg7nIGc7G4AmhaT5XBkUm0+5ugBHPc93ODtDd/bgkx7Jitw6dASdiyck7RJMQCTGTBPPnVSiDhV/dHSI+ED4Dyoh2qFkn5XWioKqzEz4QCD6VtLfIyH722QROG6xTd3tjbbtO1sjvGRSpMFNzBQTiOSOdvPnirNYtxtFtIPI2LB4nER0HwFDuKpjwqdvo+EeH9nGMeVEO1QkG+WKFNy22mFIUypO4K2PD0D2smAe8GaoPlWsPuUja1yOkoouurieQRbA9rcARLjquPCuMjwjBgCRjmAB7hQLgU8qpjjwjyjy8qMLtUK3afbPdIGKyTuMbgsbUZ2zB+rHtIpG98owO8IQkWwDMkT4mUj0eQUbOR4eRRbqISCVBKyRImCTLEeskTPNBcL9VeZ9Ec5zxzk59dOHIQNT8pgu/wE7W2jPpfnc+j17oxEjIyMxzV9ubWK7T4Wg8nw7Sd3GADtBORnE1cso4UDrwB76CXA4AHsA56/y+FGF2qEW12kHJA6dZH1nUfHYT7xUe/ShugcAD2CKE9+rAPFC+49hgfNbH+Vb/0CpXOwD/umn/ybX+haleec0l5bfVS1cqV3QmpNSpUoQpUqVwtQhZfaXZT3HZgRxaCgu6DaHLXQSoMb1O2QDgVmL2BqcjvNu1dqt3jyw7uCABO1dz3PEZbwJjFeja9QXv1JYChYDdk6jvAA20AOytvOy2x74qiidzANctZKjFn3Ua92XdDI9t1tsibVXc1xZIuEliyy3iNo9PRbnFaysWYKoJJ4ArRs9lKPzjFj9VTAHtbr7vjWbi1lrk6D5b1SJjNeQ0/Y91XtsbvhR2YruJmSSAPCoEQk4zLYH6VtT2c7XC5f9LdAZhgPaIAHHoWiPbcb217VbVscWk967vtaa4+ntn0rVs+xdp+KxUS7w/e/4+6neNXzwdmXykNcC79u+HZiCAJYMV5JL4EcJBxRDo7m6WubgWkqWKiCbrEAheAzpAP1AJjFeu1nyeVhNpip+qxlT7G5Hv8AjXmdWrW2KuCrDkH+vtq2FjjFwdD8v6WVAzkkNRobhJIcHdMgs4Bk3SOOg324A52EYoSaa5ulnxMemxLKGWJjAlbY4/4jTHFMvfoD3623YTQBo3CwLpGADBJnwIhOZ/5hx5r5UK/pnbdNyCxExMQA4wIH1h5+gMnoZ79Ae/RuwhE1JYliGiVhckbT4pPHUEZ5EUtctY9I8Y8Rxi55RiXHThRXHv0B79MsBQjrcIJlpE48x08vKPPM1R79KvfoD36sCEL9H/Jw/wC56b/Itf6FqVz5MH/cdL/kWf8AtrUrzjmksL5vb83+C1O4t+b/AAWh/OB51m9odvqjbQM+Z4FJzmtE4yoBfotb5vb83+C135vb83+C1n9n9pFx4h8KaOpFS2oxwnGVRFQcEQ6W39Z/gtVOht/Wf4LQ21gGMT7a6NV6qrG3xlEVFD2bb+tc+C1Q9kWvr3PgtB1vawtqWImIxOYJiaYa+Rzj24PnU7weJyIfyRdNp0tghJk8sYmPIRwPvq9KnV+sfZVG1wH6Q+IptrNbkCkaTjmU7UrKvduW19J4/wClz/8ArSbfLDS9b0e1Ln/8VpvXeEqd0NV6Glu0uzLeoQLckFfRdQCw8xnlT5Ujb7ZtMoZXDA8ET+FdXtZOhP21i+uDmPurbSi4KWPyJs/8a7+4n41Q/IWz/wAe7+4n402e1l8/vqj9sAdaj6g6nqPwtMB1Sp+QVj/j3f3E/GqN/s+0/wCsXv3E/Gmj22Ko3bFG/dqev8Iw80qf9nWn/WL37ifjVD/s20/6xe/dt/jTh7V9Z+yhHtQdS3xpb92p+eieHmlT/sz036ze/dt/jQm/2ZaT9avfu2/xpx+0V9fxrg1g5z99G/f4ijDzX0zsbTC3prKKZCWragnkgKACY64qV3sl509o/wDLT/SK7W8rNfM/7b5zxWR2hqC9zdBIMAgcx6xxR27OEgjH/uiWw6DERPrrhxrQtJXdFrNqjpEjAP8A6ppteZHjPumKCdcRwPaZq3z9vP7BTDuSeHmlnsM9yWLMOnI9xxTRcqDLHr6/hFXXW+Z+yu22Legrk+pRHximahU4Qkr+9ipCGVMgmDPUY4ine19bfa6SQMBcwB+iD/OmrXZ99uV2jzZgPsFFPZUZuXR6zEx/1EjpRjJsjDxWD39zmR7zx8KLprpA3XGtqJCySeYLCMHPh60/qb2mXhnY+o4+0Vg9s/KsWFKpKC4Dn023COuIwa0DXZkJtjFcrvbfalgsYuFvXtgV5XVX0YxE5xmP5UnqPlBvcG47MOD4VmPUSDQ27bQMptkrHmqEz6iBitpcRmVRNPIAL2fydKXENu2pDKN7bm3AglVwSARBPHrp9dHdnbAM8Ac/ZXmuy/lOXIth2MgyG4+tj4CtmzqWBlTB9VTu8QlRULQbLRXssjeGLKwUFRP6W4c+qCaXfs5vOtLS/KEnF5Af8W2fiOfh8K1Bp7LgGCs8FTg+z8Oaxc1zUgGleZXSnyJrp07eRz7T5V6Zuw1Po3G94BoDdkXk4IYfD7KiVeELzvdEYg/bUaw54De4Vr3NWVMMCKh7SJjaMc0sSeFqxhpH6IT7QTRe6u48J48jWwdaY5ilzqmOd0VOJVuwvpnYq/7tZnnurf8ApFSr9j509n/Lt/6RUrvGSwX5v/LXX/rl/wDiGp+Wuv8A1y//ABDWLUrv+npeAdAnJW1+Wuv/AFy//ENT8tdf+uX/AOIaxalH09LwDoESVtflrr/1y/8AxDU/LXX/AK5f/iGsWpR9PS8A6BElbX5a6/8AXL/8Q1Py11/65f8A4hrFphOzrpUMEbaZhiIUxk+I4xUupUG5taPQIkr1fYvyrF8C1rLnj/u77Z5z3d4/Vnh+kwccH7e+TIuFBd3oVkrtIhgYyDBDDAyK8cOzbsE7DAmeBwCTGc4BOPI1qdk9uazTqFUF7RG7u7id7bjGVU5X0l9Eg5Fc7qbQf0iPKfb8eyREr03dKBwAB6hHwpe8R5D4UsvyvtsPHoXBgGbV5lGeDtdHwfbVLnypsqJXQ3CRP528xAjBkJbTg+upGPwnq38qcKrofk4H1JuWwxcg4EBQIgscCB5kmK72v8php1NnSXTvP52+hI4z3dpudk5L/pQIxzl9q/KLVXlKEd3anNu3bNtJx6XVjkemTyKyDYb6rdf0T05+HWtWUsV6kRp+fx7pgQtT8r9d+uaj+M/41Pyv1365qP4z/jWX3DTG1p8tpn+sH4Vy5bKkgiCOa33VE2wjoFUlav5Ya79c1H8Z/wAa7+WOv/XNR/Ff8ax6lPcUvCOgRJWx+WOv/XNR/Ff8an5Za/8AXNR/Fb8ax6lG4peEdAiStn8s9f8Arl/+K341Py01/wCuX/4jVjVw0vp6XgHQIkr9T/J26X0enZiSzWbRJOSSUUkn1zUqvyX/APodL/8AHs/9ta5XEc1K/LlStP5inl9p/Gp8xTy+0/jXpymsypWn8xTy+0/jU+Yp5fafxolCzKlafzFPL7T+NT5inl9p/GiULMpv+1Lnd93I2wR6ImCAILRJgDE8Ux8xTy+0/jU+Yp5fafxqHNa79wlCWPaVzAkQAAMcAI1sD4O3vNTR9otbBCxBkkGckoySYPQMaZ+Yp5fafxqfMU8vtP41JpMIiE5XG+UF4xlcf4Rnnkf9R+NWHykvZ9GSdwO3g+flxjNc+Yp5fafxqfMU8vtP41H01HwDojEVVPlBeHBAwAMcATEfvEZnmrj5RXQIUIMAYB4HHJ9nwHOZ58xTy+0/jU+Yp5fafxoOzUT/AMQjEVB8pL+IYACIG0dOOeffWWBWp8xTy+0/jU+Yp5fafxrRlNlP9gAQTKzKlafzFPL7T+NT5inl9p/GtJSWZUrT+Yp5fafxqfMU8vtP40ShZlcNanzFPL7T+NQ6FPL7T+NEoX6R+S//ANDpf/j2f+2tcq/ybEaLTD/kWv8AQtSvMOaS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img1.liveinternet.ru/images/attach/c/4/78/809/78809155_4278666_0000_1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87" y="1248039"/>
            <a:ext cx="4802171" cy="36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2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КАДРЫ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131590"/>
            <a:ext cx="9036496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Специалисты по </a:t>
            </a:r>
            <a:r>
              <a:rPr lang="ru-RU" sz="2400" dirty="0" err="1" smtClean="0">
                <a:cs typeface="Calibri" pitchFamily="34" charset="0"/>
              </a:rPr>
              <a:t>пед</a:t>
            </a:r>
            <a:r>
              <a:rPr lang="ru-RU" sz="2400" dirty="0" smtClean="0">
                <a:cs typeface="Calibri" pitchFamily="34" charset="0"/>
              </a:rPr>
              <a:t>. измерениям (небольшая региональная группа).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Региональные консультанты по ОКО (в ИРО, муниципалитетах и крупных школах).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Обучение под задачу (для реализации конкретных проектов – региональных, муниципальных, школьных).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Формирование оценочной компетентности педагогов и администраторов школ в рамках системы повышения квалификации.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cs typeface="Calibri" pitchFamily="34" charset="0"/>
              </a:rPr>
              <a:t>Подготовка специалистов по интерпретации результатов и аналитике.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</TotalTime>
  <Words>1587</Words>
  <Application>Microsoft Office PowerPoint</Application>
  <PresentationFormat>Экран (16:9)</PresentationFormat>
  <Paragraphs>386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ВЕБИНАР 14  Что необходимо учитывать при формировании региональной системы оценки качества образования: инструменты, аналитика, кадры.  17 сентября 2013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</vt:lpstr>
      <vt:lpstr>Презентация PowerPoint</vt:lpstr>
      <vt:lpstr>Презентация PowerPoint</vt:lpstr>
      <vt:lpstr>КАДРЫ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АНАЛИТИКА</vt:lpstr>
      <vt:lpstr>Презентация PowerPoint</vt:lpstr>
      <vt:lpstr>Презентация PowerPoint</vt:lpstr>
      <vt:lpstr>Как возможно использовать результаты ЕГЭ </vt:lpstr>
      <vt:lpstr>Как возможно использовать результаты ЕГЭ </vt:lpstr>
      <vt:lpstr>Боченков СА</vt:lpstr>
      <vt:lpstr>Оценка результатов учителя и школы на основе ЕГЭ (Боченков С.А)</vt:lpstr>
      <vt:lpstr>Портфолио и его место.</vt:lpstr>
      <vt:lpstr>Портфолио и его место.</vt:lpstr>
      <vt:lpstr>Портфолио. Что снижает риски?</vt:lpstr>
      <vt:lpstr>Оценка деятельности общеобразовательных организаций</vt:lpstr>
      <vt:lpstr>Независима система ОКО</vt:lpstr>
      <vt:lpstr>Самообследование (самооценка) организации Приказ МОН от 14.06.2013 №462</vt:lpstr>
      <vt:lpstr>Самообследование (самооценка) организации Приказ МОН от 14.06.2013 №462</vt:lpstr>
      <vt:lpstr>Мониторинги в образовании </vt:lpstr>
      <vt:lpstr>ВОПРОСЫ и СУЖДЕНИЯ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275</cp:revision>
  <dcterms:created xsi:type="dcterms:W3CDTF">2011-08-25T06:09:31Z</dcterms:created>
  <dcterms:modified xsi:type="dcterms:W3CDTF">2013-09-16T16:52:43Z</dcterms:modified>
</cp:coreProperties>
</file>