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492" r:id="rId3"/>
    <p:sldId id="484" r:id="rId4"/>
    <p:sldId id="493" r:id="rId5"/>
    <p:sldId id="485" r:id="rId6"/>
    <p:sldId id="486" r:id="rId7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2778" autoAdjust="0"/>
  </p:normalViewPr>
  <p:slideViewPr>
    <p:cSldViewPr>
      <p:cViewPr>
        <p:scale>
          <a:sx n="90" d="100"/>
          <a:sy n="90" d="100"/>
        </p:scale>
        <p:origin x="-822" y="-4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16.09.2013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16.09.2013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16.09.2013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16.09.2013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16.09.2013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16.09.2013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../media/image11.jpe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tc-edu.ru/trainings/webinar/28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1976" y="235661"/>
            <a:ext cx="738034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rgbClr val="FFFF00"/>
                </a:solidFill>
              </a:rPr>
              <a:t>25 июня 2013 </a:t>
            </a:r>
            <a:r>
              <a:rPr lang="ru-RU" sz="1200" dirty="0">
                <a:solidFill>
                  <a:srgbClr val="FFFF00"/>
                </a:solidFill>
              </a:rPr>
              <a:t>года</a:t>
            </a:r>
            <a:endParaRPr lang="ru-RU" sz="1200" i="1" dirty="0">
              <a:solidFill>
                <a:schemeClr val="bg1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ru-RU" sz="1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5496" y="1347614"/>
            <a:ext cx="899998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800" dirty="0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Добро пожаловать на </a:t>
            </a:r>
            <a:r>
              <a:rPr lang="ru-RU" sz="2800" dirty="0" err="1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вебинар</a:t>
            </a:r>
            <a:endParaRPr lang="ru-RU" sz="2800" dirty="0" smtClean="0">
              <a:solidFill>
                <a:srgbClr val="FFFF00"/>
              </a:solidFill>
              <a:latin typeface="Comic Sans MS" pitchFamily="66" charset="0"/>
              <a:cs typeface="Arial" pitchFamily="34" charset="0"/>
            </a:endParaRPr>
          </a:p>
          <a:p>
            <a:pPr lvl="0" algn="ctr">
              <a:defRPr/>
            </a:pPr>
            <a:endParaRPr lang="ru-RU" sz="20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>
              <a:defRPr/>
            </a:pPr>
            <a:endParaRPr lang="ru-RU" sz="28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>
              <a:defRPr/>
            </a:pPr>
            <a:r>
              <a:rPr lang="ru-RU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«</a:t>
            </a:r>
            <a:r>
              <a:rPr lang="ru-RU" sz="2800" dirty="0">
                <a:solidFill>
                  <a:schemeClr val="bg1"/>
                </a:solidFill>
              </a:rPr>
              <a:t>Что необходимо учитывать при формировании региональной системы оценки качества образования: инструменты, аналитика, кадры</a:t>
            </a:r>
            <a:r>
              <a:rPr lang="ru-RU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»</a:t>
            </a: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18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601010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Двенадцатиугольник 1"/>
          <p:cNvSpPr/>
          <p:nvPr/>
        </p:nvSpPr>
        <p:spPr>
          <a:xfrm>
            <a:off x="4067944" y="1995686"/>
            <a:ext cx="792088" cy="72008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14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15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85354" y="4598354"/>
            <a:ext cx="1125364" cy="38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370" y="4598607"/>
            <a:ext cx="1553210" cy="360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5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690" y="4607994"/>
            <a:ext cx="1369059" cy="384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4605863"/>
            <a:ext cx="1060269" cy="37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i?id=228804683-59-72&amp;n=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587974"/>
            <a:ext cx="35246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000" dirty="0" smtClean="0"/>
              <a:t>ДОКЛАДЧИКИ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Болотов Виктор Александрович</a:t>
            </a:r>
            <a:r>
              <a:rPr lang="ru-RU" sz="2000" dirty="0">
                <a:solidFill>
                  <a:srgbClr val="FF0000"/>
                </a:solidFill>
              </a:rPr>
              <a:t>, вице-президент Российской академии образования, академик РАО, </a:t>
            </a:r>
            <a:r>
              <a:rPr lang="ru-RU" sz="2000" dirty="0" err="1">
                <a:solidFill>
                  <a:srgbClr val="FF0000"/>
                </a:solidFill>
              </a:rPr>
              <a:t>д.п.н</a:t>
            </a:r>
            <a:r>
              <a:rPr lang="ru-RU" sz="2000" dirty="0">
                <a:solidFill>
                  <a:srgbClr val="FF0000"/>
                </a:solidFill>
              </a:rPr>
              <a:t>.;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Вальдман </a:t>
            </a:r>
            <a:r>
              <a:rPr lang="ru-RU" sz="2000" dirty="0">
                <a:solidFill>
                  <a:srgbClr val="0070C0"/>
                </a:solidFill>
              </a:rPr>
              <a:t>Игорь Александрович</a:t>
            </a:r>
            <a:r>
              <a:rPr lang="ru-RU" sz="2000" dirty="0">
                <a:solidFill>
                  <a:srgbClr val="FF0000"/>
                </a:solidFill>
              </a:rPr>
              <a:t>, директор Российского тренингового центра ИУО РАО, к.п.н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СООБЩЕНИЯ ИЗ РЕГИОНОВ</a:t>
            </a:r>
            <a:endParaRPr lang="ru-RU" sz="2000" dirty="0"/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Захир Юлия </a:t>
            </a:r>
            <a:r>
              <a:rPr lang="ru-RU" sz="2000" dirty="0" err="1" smtClean="0">
                <a:solidFill>
                  <a:srgbClr val="0070C0"/>
                </a:solidFill>
              </a:rPr>
              <a:t>Симановна</a:t>
            </a:r>
            <a:r>
              <a:rPr lang="ru-RU" sz="2000" dirty="0" smtClean="0">
                <a:solidFill>
                  <a:srgbClr val="0070C0"/>
                </a:solidFill>
              </a:rPr>
              <a:t> (Новосибирская область), </a:t>
            </a:r>
            <a:r>
              <a:rPr lang="ru-RU" sz="2000" dirty="0" err="1" smtClean="0">
                <a:solidFill>
                  <a:srgbClr val="0070C0"/>
                </a:solidFill>
              </a:rPr>
              <a:t>Илюхин</a:t>
            </a:r>
            <a:r>
              <a:rPr lang="ru-RU" sz="2000" dirty="0" smtClean="0">
                <a:solidFill>
                  <a:srgbClr val="0070C0"/>
                </a:solidFill>
              </a:rPr>
              <a:t> Борис Валентинович (Томская область), Семёнов Сергей Викторович (Красноярский край)</a:t>
            </a:r>
            <a:r>
              <a:rPr lang="ru-RU" sz="2000" dirty="0" smtClean="0">
                <a:solidFill>
                  <a:srgbClr val="FF0000"/>
                </a:solidFill>
              </a:rPr>
              <a:t>, - руководители РЦОКО</a:t>
            </a: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>ТЕХНИЧЕСКАЯ ПОДДЕРЖКА и РАБОТА </a:t>
            </a:r>
            <a:r>
              <a:rPr lang="ru-RU" sz="2000" dirty="0"/>
              <a:t>С ВОПРОСАМИ УЧАСТНИКОВ </a:t>
            </a:r>
            <a:endParaRPr lang="ru-RU" sz="2000" dirty="0" smtClean="0"/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Иванова Екатерина Борисовна </a:t>
            </a:r>
            <a:r>
              <a:rPr lang="ru-RU" sz="2000" dirty="0" smtClean="0">
                <a:solidFill>
                  <a:srgbClr val="FF0000"/>
                </a:solidFill>
              </a:rPr>
              <a:t>–  методист по </a:t>
            </a:r>
            <a:r>
              <a:rPr lang="ru-RU" sz="2000" dirty="0" err="1" smtClean="0">
                <a:solidFill>
                  <a:srgbClr val="FF0000"/>
                </a:solidFill>
              </a:rPr>
              <a:t>дистант</a:t>
            </a:r>
            <a:r>
              <a:rPr lang="ru-RU" sz="2000" dirty="0" smtClean="0">
                <a:solidFill>
                  <a:srgbClr val="FF0000"/>
                </a:solidFill>
              </a:rPr>
              <a:t>. обучению РТЦ ИУО РАО</a:t>
            </a: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hlinkClick r:id="rId4"/>
              </a:rPr>
              <a:t>http://www.rtc-edu.ru/trainings/webinar/282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131590"/>
            <a:ext cx="9144000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на </a:t>
            </a:r>
            <a:r>
              <a:rPr lang="ru-RU" sz="2200" b="1" dirty="0" smtClean="0"/>
              <a:t>16.09.2013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  <a:r>
              <a:rPr lang="ru-RU" sz="2200" dirty="0" smtClean="0"/>
              <a:t>представители</a:t>
            </a:r>
            <a:endParaRPr lang="ru-RU" sz="2200" b="1" dirty="0"/>
          </a:p>
          <a:p>
            <a:r>
              <a:rPr lang="ru-RU" sz="2200" b="1" dirty="0" smtClean="0"/>
              <a:t>159 организаций</a:t>
            </a:r>
            <a:r>
              <a:rPr lang="ru-RU" sz="2200" dirty="0" smtClean="0"/>
              <a:t> из </a:t>
            </a:r>
            <a:r>
              <a:rPr lang="ru-RU" sz="2200" u="sng" dirty="0" smtClean="0"/>
              <a:t>38 регионов РФ</a:t>
            </a:r>
            <a:r>
              <a:rPr lang="ru-RU" sz="2200" dirty="0" smtClean="0"/>
              <a:t> и  </a:t>
            </a:r>
            <a:r>
              <a:rPr lang="ru-RU" sz="2200" b="1" u="sng" dirty="0" smtClean="0"/>
              <a:t>4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 – </a:t>
            </a:r>
            <a:r>
              <a:rPr lang="ru-RU" sz="2200" dirty="0" smtClean="0"/>
              <a:t>Республика  </a:t>
            </a:r>
            <a:r>
              <a:rPr lang="ru-RU" sz="2200" dirty="0" smtClean="0"/>
              <a:t>Армения, Беларусь, Казахстан и </a:t>
            </a:r>
            <a:r>
              <a:rPr lang="ru-RU" sz="2200" dirty="0" smtClean="0"/>
              <a:t>Приднестровская Молдавская Республика.</a:t>
            </a:r>
            <a:endParaRPr lang="ru-RU" sz="2200" dirty="0" smtClean="0"/>
          </a:p>
          <a:p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Органы управления образованием -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53</a:t>
            </a:r>
          </a:p>
          <a:p>
            <a:r>
              <a:rPr lang="ru-RU" sz="2000" dirty="0"/>
              <a:t>Институты повышения квалификации/развития образования  -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25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Центры оценки качества образования - </a:t>
            </a:r>
            <a:r>
              <a:rPr lang="ru-RU" sz="2000" b="1" dirty="0" smtClean="0">
                <a:solidFill>
                  <a:srgbClr val="FF0000"/>
                </a:solidFill>
              </a:rPr>
              <a:t>  28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Школы </a:t>
            </a:r>
            <a:r>
              <a:rPr lang="ru-RU" sz="2000" dirty="0" smtClean="0"/>
              <a:t>и вузы – </a:t>
            </a:r>
            <a:r>
              <a:rPr lang="ru-RU" sz="2000" b="1" dirty="0" smtClean="0">
                <a:solidFill>
                  <a:srgbClr val="FF0000"/>
                </a:solidFill>
              </a:rPr>
              <a:t> 39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Информационные и методические центры </a:t>
            </a:r>
            <a:r>
              <a:rPr lang="ru-RU" sz="2000" b="1" dirty="0" smtClean="0">
                <a:solidFill>
                  <a:srgbClr val="FF0000"/>
                </a:solidFill>
              </a:rPr>
              <a:t>- 9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Научные </a:t>
            </a:r>
            <a:r>
              <a:rPr lang="ru-RU" sz="2000" dirty="0" smtClean="0"/>
              <a:t>организации –  </a:t>
            </a:r>
            <a:r>
              <a:rPr lang="ru-RU" sz="2000" b="1" dirty="0" smtClean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5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556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9158288" cy="82867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Ближайшие мероприятия РТЦ</a:t>
            </a:r>
            <a:endParaRPr lang="ru-RU" sz="3600" dirty="0" smtClean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30" y="1078425"/>
            <a:ext cx="91085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400" b="1" dirty="0" smtClean="0">
                <a:solidFill>
                  <a:srgbClr val="FF0000"/>
                </a:solidFill>
              </a:rPr>
              <a:t>17 октября 2013</a:t>
            </a:r>
            <a:endParaRPr lang="ru-RU" sz="2400" b="1" dirty="0">
              <a:solidFill>
                <a:srgbClr val="FF0000"/>
              </a:solidFill>
            </a:endParaRPr>
          </a:p>
          <a:p>
            <a:pPr algn="just" fontAlgn="t"/>
            <a:r>
              <a:rPr lang="ru-RU" sz="2400" b="1" dirty="0" err="1" smtClean="0"/>
              <a:t>Вебинар</a:t>
            </a:r>
            <a:r>
              <a:rPr lang="ru-RU" sz="2400" b="1" dirty="0" smtClean="0"/>
              <a:t> «</a:t>
            </a:r>
            <a:r>
              <a:rPr lang="ru-RU" sz="2400" b="1" dirty="0"/>
              <a:t>Региональный опыт построения системы оценки качества </a:t>
            </a:r>
            <a:r>
              <a:rPr lang="ru-RU" sz="2400" b="1" dirty="0" smtClean="0"/>
              <a:t>образования. Новосибирская область»</a:t>
            </a:r>
          </a:p>
          <a:p>
            <a:pPr algn="just" fontAlgn="t"/>
            <a:endParaRPr lang="ru-RU" sz="1200" b="1" dirty="0" smtClean="0"/>
          </a:p>
          <a:p>
            <a:pPr fontAlgn="t"/>
            <a:r>
              <a:rPr lang="ru-RU" sz="2400" b="1" dirty="0" smtClean="0">
                <a:solidFill>
                  <a:srgbClr val="FF0000"/>
                </a:solidFill>
              </a:rPr>
              <a:t>22 ноября 2013</a:t>
            </a:r>
            <a:endParaRPr lang="ru-RU" sz="2400" b="1" dirty="0">
              <a:solidFill>
                <a:srgbClr val="FF0000"/>
              </a:solidFill>
            </a:endParaRPr>
          </a:p>
          <a:p>
            <a:pPr algn="just" fontAlgn="t"/>
            <a:r>
              <a:rPr lang="ru-RU" sz="2400" b="1" dirty="0" err="1"/>
              <a:t>Вебинар</a:t>
            </a:r>
            <a:r>
              <a:rPr lang="ru-RU" sz="2400" b="1" dirty="0"/>
              <a:t> </a:t>
            </a:r>
            <a:r>
              <a:rPr lang="ru-RU" sz="2400" b="1" dirty="0" smtClean="0"/>
              <a:t>«</a:t>
            </a:r>
            <a:r>
              <a:rPr lang="ru-RU" sz="2400" b="1" dirty="0"/>
              <a:t>Что такое индивидуальный прогресс школьника и как его можно мерить</a:t>
            </a:r>
            <a:r>
              <a:rPr lang="ru-RU" sz="2400" b="1" dirty="0" smtClean="0"/>
              <a:t>»</a:t>
            </a:r>
            <a:endParaRPr lang="ru-RU" sz="2400" b="1" dirty="0"/>
          </a:p>
          <a:p>
            <a:pPr algn="just" fontAlgn="t"/>
            <a:endParaRPr lang="ru-RU" sz="1200" b="1" dirty="0" smtClean="0"/>
          </a:p>
          <a:p>
            <a:pPr fontAlgn="t"/>
            <a:r>
              <a:rPr lang="ru-RU" sz="2400" b="1" dirty="0" smtClean="0">
                <a:solidFill>
                  <a:srgbClr val="FF0000"/>
                </a:solidFill>
              </a:rPr>
              <a:t>28-29 ноября </a:t>
            </a:r>
            <a:r>
              <a:rPr lang="ru-RU" sz="2400" b="1" dirty="0">
                <a:solidFill>
                  <a:srgbClr val="FF0000"/>
                </a:solidFill>
              </a:rPr>
              <a:t>2013</a:t>
            </a:r>
          </a:p>
          <a:p>
            <a:pPr algn="just"/>
            <a:r>
              <a:rPr lang="ru-RU" sz="2400" b="1" dirty="0" smtClean="0"/>
              <a:t>Семинар «Оценка </a:t>
            </a:r>
            <a:r>
              <a:rPr lang="ru-RU" sz="2400" b="1" dirty="0"/>
              <a:t>информационной грамотности учащихся школы: инструментарий, организация и использование </a:t>
            </a:r>
            <a:r>
              <a:rPr lang="ru-RU" sz="2400" b="1" dirty="0" smtClean="0"/>
              <a:t>результатов»</a:t>
            </a:r>
            <a:endParaRPr lang="ru-RU" sz="2400" b="1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426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5658</TotalTime>
  <Words>180</Words>
  <Application>Microsoft Office PowerPoint</Application>
  <PresentationFormat>Экран (16:9)</PresentationFormat>
  <Paragraphs>53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УЧАСТНИКИ ВЕБИНАРА</vt:lpstr>
      <vt:lpstr>МАТЕРИАЛЫ СЕМИНАРА</vt:lpstr>
      <vt:lpstr>СТАТИСТИКА УЧАСТНИКОВ ВЕБИНАРА</vt:lpstr>
      <vt:lpstr>Ближайшие мероприятия РТЦ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246</cp:revision>
  <dcterms:created xsi:type="dcterms:W3CDTF">2011-08-25T06:09:31Z</dcterms:created>
  <dcterms:modified xsi:type="dcterms:W3CDTF">2013-09-16T16:51:38Z</dcterms:modified>
</cp:coreProperties>
</file>