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theme/themeOverride8.xml" ContentType="application/vnd.openxmlformats-officedocument.themeOverride+xml"/>
  <Override PartName="/ppt/charts/chart4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6" r:id="rId3"/>
    <p:sldMasterId id="2147483748" r:id="rId4"/>
    <p:sldMasterId id="2147483760" r:id="rId5"/>
    <p:sldMasterId id="2147483772" r:id="rId6"/>
    <p:sldMasterId id="2147483796" r:id="rId7"/>
  </p:sldMasterIdLst>
  <p:notesMasterIdLst>
    <p:notesMasterId r:id="rId30"/>
  </p:notesMasterIdLst>
  <p:handoutMasterIdLst>
    <p:handoutMasterId r:id="rId31"/>
  </p:handoutMasterIdLst>
  <p:sldIdLst>
    <p:sldId id="260" r:id="rId8"/>
    <p:sldId id="269" r:id="rId9"/>
    <p:sldId id="270" r:id="rId10"/>
    <p:sldId id="259" r:id="rId11"/>
    <p:sldId id="262" r:id="rId12"/>
    <p:sldId id="272" r:id="rId13"/>
    <p:sldId id="274" r:id="rId14"/>
    <p:sldId id="263" r:id="rId15"/>
    <p:sldId id="271" r:id="rId16"/>
    <p:sldId id="286" r:id="rId17"/>
    <p:sldId id="273" r:id="rId18"/>
    <p:sldId id="275" r:id="rId19"/>
    <p:sldId id="276" r:id="rId20"/>
    <p:sldId id="280" r:id="rId21"/>
    <p:sldId id="281" r:id="rId22"/>
    <p:sldId id="278" r:id="rId23"/>
    <p:sldId id="277" r:id="rId24"/>
    <p:sldId id="283" r:id="rId25"/>
    <p:sldId id="284" r:id="rId26"/>
    <p:sldId id="279" r:id="rId27"/>
    <p:sldId id="285" r:id="rId28"/>
    <p:sldId id="261" r:id="rId29"/>
  </p:sldIdLst>
  <p:sldSz cx="9144000" cy="5143500" type="screen16x9"/>
  <p:notesSz cx="6648450" cy="98504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02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2778" autoAdjust="0"/>
  </p:normalViewPr>
  <p:slideViewPr>
    <p:cSldViewPr>
      <p:cViewPr varScale="1">
        <p:scale>
          <a:sx n="111" d="100"/>
          <a:sy n="111" d="100"/>
        </p:scale>
        <p:origin x="-90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1980" y="60"/>
      </p:cViewPr>
      <p:guideLst>
        <p:guide orient="horz" pos="310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8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НЕОДНОРОДНЫЕ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72</c:v>
                </c:pt>
                <c:pt idx="1">
                  <c:v>84</c:v>
                </c:pt>
                <c:pt idx="2">
                  <c:v>82</c:v>
                </c:pt>
                <c:pt idx="3">
                  <c:v>71</c:v>
                </c:pt>
                <c:pt idx="4">
                  <c:v>82</c:v>
                </c:pt>
                <c:pt idx="5">
                  <c:v>68</c:v>
                </c:pt>
                <c:pt idx="6">
                  <c:v>27</c:v>
                </c:pt>
                <c:pt idx="7">
                  <c:v>20</c:v>
                </c:pt>
                <c:pt idx="8">
                  <c:v>15</c:v>
                </c:pt>
                <c:pt idx="9">
                  <c:v>30</c:v>
                </c:pt>
                <c:pt idx="10">
                  <c:v>24</c:v>
                </c:pt>
                <c:pt idx="11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835712"/>
        <c:axId val="186837632"/>
      </c:scatterChart>
      <c:valAx>
        <c:axId val="186835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837632"/>
        <c:crosses val="autoZero"/>
        <c:crossBetween val="midCat"/>
      </c:valAx>
      <c:valAx>
        <c:axId val="18683763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835712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ОДНОРОДНЫЕ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numRef>
              <c:f>Лист1!$A$2:$A$13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Лист1!$B$2:$B$13</c:f>
              <c:numCache>
                <c:formatCode>General</c:formatCode>
                <c:ptCount val="12"/>
                <c:pt idx="0">
                  <c:v>52</c:v>
                </c:pt>
                <c:pt idx="1">
                  <c:v>42</c:v>
                </c:pt>
                <c:pt idx="2">
                  <c:v>57</c:v>
                </c:pt>
                <c:pt idx="3">
                  <c:v>53</c:v>
                </c:pt>
                <c:pt idx="4">
                  <c:v>45</c:v>
                </c:pt>
                <c:pt idx="5">
                  <c:v>68</c:v>
                </c:pt>
                <c:pt idx="6">
                  <c:v>54</c:v>
                </c:pt>
                <c:pt idx="7">
                  <c:v>43</c:v>
                </c:pt>
                <c:pt idx="8">
                  <c:v>46</c:v>
                </c:pt>
                <c:pt idx="9">
                  <c:v>56</c:v>
                </c:pt>
                <c:pt idx="10">
                  <c:v>39</c:v>
                </c:pt>
                <c:pt idx="11">
                  <c:v>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562432"/>
        <c:axId val="186568704"/>
      </c:scatterChart>
      <c:valAx>
        <c:axId val="186562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568704"/>
        <c:crosses val="autoZero"/>
        <c:crossBetween val="midCat"/>
      </c:valAx>
      <c:valAx>
        <c:axId val="18656870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6562432"/>
        <c:crosses val="autoZero"/>
        <c:crossBetween val="midCat"/>
        <c:majorUnit val="5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3" b="0">
                <a:solidFill>
                  <a:sysClr val="windowText" lastClr="000000"/>
                </a:solidFill>
              </a:defRPr>
            </a:pPr>
            <a:r>
              <a:rPr lang="ru-RU" sz="1203" b="0" dirty="0">
                <a:solidFill>
                  <a:sysClr val="windowText" lastClr="000000"/>
                </a:solidFill>
              </a:rPr>
              <a:t>Качество подготовки выпускников </a:t>
            </a:r>
            <a:r>
              <a:rPr lang="ru-RU" sz="1203" b="0" baseline="0" dirty="0">
                <a:solidFill>
                  <a:sysClr val="windowText" lastClr="000000"/>
                </a:solidFill>
              </a:rPr>
              <a:t>школ </a:t>
            </a:r>
            <a:r>
              <a:rPr lang="ru-RU" sz="1203" b="0" baseline="0" dirty="0" smtClean="0">
                <a:solidFill>
                  <a:sysClr val="windowText" lastClr="000000"/>
                </a:solidFill>
              </a:rPr>
              <a:t>Чувашии </a:t>
            </a:r>
            <a:r>
              <a:rPr lang="ru-RU" sz="1203" b="0" baseline="0" dirty="0">
                <a:solidFill>
                  <a:sysClr val="windowText" lastClr="000000"/>
                </a:solidFill>
              </a:rPr>
              <a:t>по общеобразовательным предметам</a:t>
            </a:r>
            <a:r>
              <a:rPr lang="ru-RU" sz="1203" b="0" dirty="0">
                <a:solidFill>
                  <a:sysClr val="windowText" lastClr="000000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3189818683592322"/>
          <c:y val="5.822936547058864E-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2201692610205902E-3"/>
          <c:y val="0.22817056385100912"/>
          <c:w val="0.98742826638195647"/>
          <c:h val="0.5149381470719595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минимального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52964527272928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03951561504142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42982339072056E-7"/>
                  <c:y val="2.804333970681965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3995401477130558E-3"/>
                  <c:y val="2.80330220739492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560767000124447E-3"/>
                  <c:y val="2.29401612953423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126588189074E-7"/>
                  <c:y val="3.05900943817697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6868995232413791E-4"/>
                  <c:y val="3.061358691887353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5560767000123979E-3"/>
                  <c:y val="3.059330703641653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5.1121534000247958E-3"/>
                  <c:y val="2.2942369995411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1.7845761631612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3.0936578705425643E-3"/>
                  <c:y val="2.80687628568933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2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 и ИКТ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0.00%</c:formatCode>
                <c:ptCount val="11"/>
                <c:pt idx="0">
                  <c:v>1.1900000000000001E-2</c:v>
                </c:pt>
                <c:pt idx="1">
                  <c:v>2.92E-2</c:v>
                </c:pt>
                <c:pt idx="2">
                  <c:v>5.5E-2</c:v>
                </c:pt>
                <c:pt idx="3">
                  <c:v>6.2399999999999997E-2</c:v>
                </c:pt>
                <c:pt idx="4">
                  <c:v>4.8399999999999999E-2</c:v>
                </c:pt>
                <c:pt idx="5">
                  <c:v>7.0900000000000005E-2</c:v>
                </c:pt>
                <c:pt idx="6">
                  <c:v>3.1199999999999999E-2</c:v>
                </c:pt>
                <c:pt idx="7">
                  <c:v>8.09E-2</c:v>
                </c:pt>
                <c:pt idx="8">
                  <c:v>4.2500000000000003E-2</c:v>
                </c:pt>
                <c:pt idx="9">
                  <c:v>1.47E-2</c:v>
                </c:pt>
                <c:pt idx="10">
                  <c:v>2.0199999999999999E-2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выше минимального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8"/>
              <c:layout>
                <c:manualLayout>
                  <c:x val="0"/>
                  <c:y val="5.0987890376035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2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 и ИКТ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Лист1!$C$2:$C$12</c:f>
              <c:numCache>
                <c:formatCode>0.00%</c:formatCode>
                <c:ptCount val="11"/>
                <c:pt idx="0">
                  <c:v>0.70109999999999995</c:v>
                </c:pt>
                <c:pt idx="1">
                  <c:v>0.72170000000000001</c:v>
                </c:pt>
                <c:pt idx="2">
                  <c:v>0.85860000000000003</c:v>
                </c:pt>
                <c:pt idx="3">
                  <c:v>0.72019999999999995</c:v>
                </c:pt>
                <c:pt idx="4">
                  <c:v>0.83809999999999996</c:v>
                </c:pt>
                <c:pt idx="5">
                  <c:v>0.85880000000000001</c:v>
                </c:pt>
                <c:pt idx="6">
                  <c:v>0.70840000000000003</c:v>
                </c:pt>
                <c:pt idx="7">
                  <c:v>0.69989999999999997</c:v>
                </c:pt>
                <c:pt idx="8">
                  <c:v>0.82550000000000001</c:v>
                </c:pt>
                <c:pt idx="9">
                  <c:v>0.78349999999999997</c:v>
                </c:pt>
                <c:pt idx="10">
                  <c:v>0.72470000000000001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(ТБ2 и выше)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2.8248587570621495E-3"/>
                  <c:y val="5.608667941363931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58891013384321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894239473939071E-17"/>
                  <c:y val="3.31421287444232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3.31421287444232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4.6860864826184696E-17"/>
                  <c:y val="5.092860778606932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560767000123979E-3"/>
                  <c:y val="2.543619316487644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9369200523613324E-3"/>
                  <c:y val="5.35308580498583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1121534000247958E-3"/>
                  <c:y val="3.5688978887839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5560767000123979E-3"/>
                  <c:y val="1.529042899983033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1.3049073452386128E-2"/>
                  <c:y val="2.54888003847153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4.07806349209536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802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 и ИКТ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Лист1!$D$2:$D$12</c:f>
              <c:numCache>
                <c:formatCode>0.00%</c:formatCode>
                <c:ptCount val="11"/>
                <c:pt idx="0">
                  <c:v>0.28699999999999998</c:v>
                </c:pt>
                <c:pt idx="1">
                  <c:v>0.24909999999999999</c:v>
                </c:pt>
                <c:pt idx="2">
                  <c:v>8.6400000000000005E-2</c:v>
                </c:pt>
                <c:pt idx="3">
                  <c:v>0.21740000000000001</c:v>
                </c:pt>
                <c:pt idx="4">
                  <c:v>0.1135</c:v>
                </c:pt>
                <c:pt idx="5">
                  <c:v>7.0300000000000001E-2</c:v>
                </c:pt>
                <c:pt idx="6">
                  <c:v>0.26040000000000002</c:v>
                </c:pt>
                <c:pt idx="7">
                  <c:v>0.21920000000000001</c:v>
                </c:pt>
                <c:pt idx="8">
                  <c:v>0.13200000000000001</c:v>
                </c:pt>
                <c:pt idx="9">
                  <c:v>0.20180000000000001</c:v>
                </c:pt>
                <c:pt idx="10">
                  <c:v>0.25509999999999999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7"/>
        <c:overlap val="100"/>
        <c:axId val="198123520"/>
        <c:axId val="198125056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Доля выпускников, выбравших предмет в форме ЕГЭ</c:v>
                </c:pt>
              </c:strCache>
            </c:strRef>
          </c:tx>
          <c:spPr>
            <a:ln w="22225">
              <a:solidFill>
                <a:srgbClr val="C00000"/>
              </a:solidFill>
              <a:prstDash val="sysDot"/>
            </a:ln>
          </c:spPr>
          <c:marker>
            <c:symbol val="square"/>
            <c:size val="9"/>
            <c:spPr>
              <a:solidFill>
                <a:sysClr val="window" lastClr="FFFFFF">
                  <a:lumMod val="95000"/>
                </a:sysClr>
              </a:solidFill>
              <a:ln w="22225">
                <a:solidFill>
                  <a:srgbClr val="C00000"/>
                </a:solidFill>
              </a:ln>
            </c:spPr>
          </c:marker>
          <c:dLbls>
            <c:dLbl>
              <c:idx val="6"/>
              <c:layout>
                <c:manualLayout>
                  <c:x val="-3.5344301518832853E-2"/>
                  <c:y val="-2.2950401632028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456656184739537E-2"/>
                  <c:y val="-1.5300468545601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3.0232148118808054E-2"/>
                  <c:y val="-1.78503123804667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ysClr val="window" lastClr="FFFFFF">
                  <a:lumMod val="95000"/>
                </a:sysClr>
              </a:solidFill>
              <a:ln w="19050">
                <a:solidFill>
                  <a:srgbClr val="C00000"/>
                </a:solidFill>
              </a:ln>
            </c:spPr>
            <c:txPr>
              <a:bodyPr rot="-5400000" vert="horz"/>
              <a:lstStyle/>
              <a:p>
                <a:pPr>
                  <a:defRPr sz="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 и ИКТ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История</c:v>
                </c:pt>
                <c:pt idx="8">
                  <c:v>Обществознание</c:v>
                </c:pt>
                <c:pt idx="9">
                  <c:v>Английский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Лист1!$E$2:$E$12</c:f>
              <c:numCache>
                <c:formatCode>0.00%</c:formatCode>
                <c:ptCount val="11"/>
                <c:pt idx="0">
                  <c:v>0.99970000000000003</c:v>
                </c:pt>
                <c:pt idx="1">
                  <c:v>0.99870000000000003</c:v>
                </c:pt>
                <c:pt idx="2">
                  <c:v>5.8500000000000003E-2</c:v>
                </c:pt>
                <c:pt idx="3">
                  <c:v>0.25569999999999998</c:v>
                </c:pt>
                <c:pt idx="4">
                  <c:v>0.1164</c:v>
                </c:pt>
                <c:pt idx="5">
                  <c:v>0.19270000000000001</c:v>
                </c:pt>
                <c:pt idx="6">
                  <c:v>2.2100000000000002E-2</c:v>
                </c:pt>
                <c:pt idx="7">
                  <c:v>0.13619999999999999</c:v>
                </c:pt>
                <c:pt idx="8">
                  <c:v>0.52390000000000003</c:v>
                </c:pt>
                <c:pt idx="9">
                  <c:v>6.2600000000000003E-2</c:v>
                </c:pt>
                <c:pt idx="10">
                  <c:v>2.8400000000000002E-2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123520"/>
        <c:axId val="198125056"/>
      </c:lineChart>
      <c:catAx>
        <c:axId val="19812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ru-RU"/>
          </a:p>
        </c:txPr>
        <c:crossAx val="198125056"/>
        <c:crosses val="autoZero"/>
        <c:auto val="1"/>
        <c:lblAlgn val="ctr"/>
        <c:lblOffset val="300"/>
        <c:noMultiLvlLbl val="0"/>
      </c:catAx>
      <c:valAx>
        <c:axId val="198125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98123520"/>
        <c:crosses val="autoZero"/>
        <c:crossBetween val="between"/>
        <c:minorUnit val="0.1"/>
      </c:valAx>
    </c:plotArea>
    <c:legend>
      <c:legendPos val="b"/>
      <c:layout>
        <c:manualLayout>
          <c:xMode val="edge"/>
          <c:yMode val="edge"/>
          <c:x val="0.19711241603274171"/>
          <c:y val="9.5081124549600896E-2"/>
          <c:w val="0.78792384002847182"/>
          <c:h val="0.11583364698915512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FFFFFF"/>
    </a:solidFill>
    <a:ln>
      <a:prstDash val="sysDot"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492042669540787E-2"/>
          <c:y val="1.9780580920876898E-2"/>
          <c:w val="0.92501591466091837"/>
          <c:h val="0.652301257728249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</c:v>
                </c:pt>
                <c:pt idx="1">
                  <c:v>математика</c:v>
                </c:pt>
                <c:pt idx="2">
                  <c:v>информатика</c:v>
                </c:pt>
                <c:pt idx="3">
                  <c:v>физика</c:v>
                </c:pt>
                <c:pt idx="4">
                  <c:v>химия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история</c:v>
                </c:pt>
                <c:pt idx="8">
                  <c:v>общестовзнание</c:v>
                </c:pt>
                <c:pt idx="9">
                  <c:v>английскй язык</c:v>
                </c:pt>
                <c:pt idx="10">
                  <c:v>литература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65.790000000000006</c:v>
                </c:pt>
                <c:pt idx="1">
                  <c:v>50.32</c:v>
                </c:pt>
                <c:pt idx="2">
                  <c:v>63.34</c:v>
                </c:pt>
                <c:pt idx="3">
                  <c:v>53.09</c:v>
                </c:pt>
                <c:pt idx="4">
                  <c:v>61.93</c:v>
                </c:pt>
                <c:pt idx="5">
                  <c:v>57.12</c:v>
                </c:pt>
                <c:pt idx="6">
                  <c:v>62.1</c:v>
                </c:pt>
                <c:pt idx="7">
                  <c:v>57.18</c:v>
                </c:pt>
                <c:pt idx="8">
                  <c:v>58.44</c:v>
                </c:pt>
                <c:pt idx="9">
                  <c:v>63.78</c:v>
                </c:pt>
                <c:pt idx="10">
                  <c:v>64.569999999999993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198879104"/>
        <c:axId val="198880640"/>
      </c:barChart>
      <c:catAx>
        <c:axId val="19887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198880640"/>
        <c:crosses val="autoZero"/>
        <c:auto val="1"/>
        <c:lblAlgn val="ctr"/>
        <c:lblOffset val="100"/>
        <c:noMultiLvlLbl val="0"/>
      </c:catAx>
      <c:valAx>
        <c:axId val="1988806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98879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0654F1-BCBB-49A8-B81C-34E163B61BA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FC588D-ACF5-43AD-839C-9961BE39EA6E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величина должна быть типична, а измеряемая ею совокупность - однородна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4FDD6-D728-495B-BFCA-0EB1CC2276A4}" type="par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39F1D-CC9F-4D06-9FE3-05C262C7F04C}" type="sib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887D4F-7C44-4541-83EB-BB8E22016254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Совокупность должна быть однородной, не распадающейся на несколько самостоятельных совокупностей 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9A941D-6C18-433C-8505-147C67DAF765}" type="parTrans" cxnId="{5B64E6CB-BFB9-4400-883F-737B49248F5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1FCAE1-AE17-46BB-9D29-B5D08E04E76A}" type="sibTrans" cxnId="{5B64E6CB-BFB9-4400-883F-737B49248F5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C141B4-8E0E-4FF9-8B02-792D5E28AA70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вычисляется </a:t>
          </a:r>
          <a:r>
            <a:rPr lang="ru-RU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признаков, присущих всем членам совокупности, для признаков, качественно однородных и различающихся только количественно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85CF3-662D-40F6-880B-81D64C6296DB}" type="par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D2199-E00E-48B3-B4FD-5F8286D59A3F}" type="sib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4F189-E223-424B-A16E-8EDCFE914EA1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Объективность средней определяется достаточно большим числом единичных измерений, составляющих совокупность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7C22E0-8D80-44F4-95A6-AA2189C3E0DA}" type="par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90672-9D78-4DC1-9E4F-6C9A940509F4}" type="sib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4FA3B-74AD-4978-96B7-9E3048C08859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Рассчитываются на основе массовых данных – достаточного числа анализируемых единиц.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3463F-4443-42F7-BBAB-C6856C6A989C}" type="par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46893C-6957-490B-A762-29D924F314C5}" type="sib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5B80D-ADD8-4318-A951-8FE7DD42051C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Достаточность анализируемых единиц обеспечивается корректным определением границ исследуемой совокупности.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7AD8B0-3608-47E8-9E50-E7FEDF2D0C41}" type="parTrans" cxnId="{54DF31E8-AB19-4825-9F86-A93D112CF81F}">
      <dgm:prSet/>
      <dgm:spPr/>
      <dgm:t>
        <a:bodyPr/>
        <a:lstStyle/>
        <a:p>
          <a:endParaRPr lang="ru-RU"/>
        </a:p>
      </dgm:t>
    </dgm:pt>
    <dgm:pt modelId="{C725BF91-EFE1-47B9-BB92-5958AE041C93}" type="sibTrans" cxnId="{54DF31E8-AB19-4825-9F86-A93D112CF81F}">
      <dgm:prSet/>
      <dgm:spPr/>
      <dgm:t>
        <a:bodyPr/>
        <a:lstStyle/>
        <a:p>
          <a:endParaRPr lang="ru-RU"/>
        </a:p>
      </dgm:t>
    </dgm:pt>
    <dgm:pt modelId="{DD1A5C38-C412-4117-B3EE-1DF9D5E0830C}" type="pres">
      <dgm:prSet presAssocID="{3D0654F1-BCBB-49A8-B81C-34E163B61B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E5B-9514-43DB-BD7B-DE6DCEF369C1}" type="pres">
      <dgm:prSet presAssocID="{79FC588D-ACF5-43AD-839C-9961BE39EA6E}" presName="comp" presStyleCnt="0"/>
      <dgm:spPr/>
    </dgm:pt>
    <dgm:pt modelId="{109153EA-A3E9-40B2-AEE9-B1A2207F16BC}" type="pres">
      <dgm:prSet presAssocID="{79FC588D-ACF5-43AD-839C-9961BE39EA6E}" presName="box" presStyleLbl="node1" presStyleIdx="0" presStyleCnt="2"/>
      <dgm:spPr/>
      <dgm:t>
        <a:bodyPr/>
        <a:lstStyle/>
        <a:p>
          <a:endParaRPr lang="ru-RU"/>
        </a:p>
      </dgm:t>
    </dgm:pt>
    <dgm:pt modelId="{5E4A8BA8-F83E-495E-9E10-C2F63BDE60FF}" type="pres">
      <dgm:prSet presAssocID="{79FC588D-ACF5-43AD-839C-9961BE39EA6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67D1AB-AD13-44E4-92EA-5284E3CE3AE9}" type="pres">
      <dgm:prSet presAssocID="{79FC588D-ACF5-43AD-839C-9961BE39EA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DFB6-5097-49EF-878F-634E5ED364F1}" type="pres">
      <dgm:prSet presAssocID="{F8539F1D-CC9F-4D06-9FE3-05C262C7F04C}" presName="spacer" presStyleCnt="0"/>
      <dgm:spPr/>
    </dgm:pt>
    <dgm:pt modelId="{E3B483D0-2092-49D3-9DCA-6912C76FFD7E}" type="pres">
      <dgm:prSet presAssocID="{0B74F189-E223-424B-A16E-8EDCFE914EA1}" presName="comp" presStyleCnt="0"/>
      <dgm:spPr/>
    </dgm:pt>
    <dgm:pt modelId="{E20E5B23-C412-4839-BCF7-99F1FF8A26C9}" type="pres">
      <dgm:prSet presAssocID="{0B74F189-E223-424B-A16E-8EDCFE914EA1}" presName="box" presStyleLbl="node1" presStyleIdx="1" presStyleCnt="2"/>
      <dgm:spPr/>
      <dgm:t>
        <a:bodyPr/>
        <a:lstStyle/>
        <a:p>
          <a:endParaRPr lang="ru-RU"/>
        </a:p>
      </dgm:t>
    </dgm:pt>
    <dgm:pt modelId="{5F6D8366-D866-4280-B334-B8B2CA61FB74}" type="pres">
      <dgm:prSet presAssocID="{0B74F189-E223-424B-A16E-8EDCFE914EA1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B651EF8-5621-4500-9B9E-E0D7792865A3}" type="pres">
      <dgm:prSet presAssocID="{0B74F189-E223-424B-A16E-8EDCFE914EA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7A8524-2B6D-4051-97A6-88CDAB8F147E}" type="presOf" srcId="{23F4FA3B-74AD-4978-96B7-9E3048C08859}" destId="{E20E5B23-C412-4839-BCF7-99F1FF8A26C9}" srcOrd="0" destOrd="1" presId="urn:microsoft.com/office/officeart/2005/8/layout/vList4"/>
    <dgm:cxn modelId="{23BB810B-08A7-4059-927D-2DD0CB9245C6}" srcId="{0B74F189-E223-424B-A16E-8EDCFE914EA1}" destId="{23F4FA3B-74AD-4978-96B7-9E3048C08859}" srcOrd="0" destOrd="0" parTransId="{47B3463F-4443-42F7-BBAB-C6856C6A989C}" sibTransId="{2646893C-6957-490B-A762-29D924F314C5}"/>
    <dgm:cxn modelId="{2DADD131-1E6B-43ED-8D9D-F3FD5D5F646B}" type="presOf" srcId="{19887D4F-7C44-4541-83EB-BB8E22016254}" destId="{109153EA-A3E9-40B2-AEE9-B1A2207F16BC}" srcOrd="0" destOrd="1" presId="urn:microsoft.com/office/officeart/2005/8/layout/vList4"/>
    <dgm:cxn modelId="{54DF31E8-AB19-4825-9F86-A93D112CF81F}" srcId="{0B74F189-E223-424B-A16E-8EDCFE914EA1}" destId="{3535B80D-ADD8-4318-A951-8FE7DD42051C}" srcOrd="1" destOrd="0" parTransId="{BA7AD8B0-3608-47E8-9E50-E7FEDF2D0C41}" sibTransId="{C725BF91-EFE1-47B9-BB92-5958AE041C93}"/>
    <dgm:cxn modelId="{F3B6F988-F947-43C7-B1E2-0BCC7AA22D03}" type="presOf" srcId="{E9C141B4-8E0E-4FF9-8B02-792D5E28AA70}" destId="{2767D1AB-AD13-44E4-92EA-5284E3CE3AE9}" srcOrd="1" destOrd="2" presId="urn:microsoft.com/office/officeart/2005/8/layout/vList4"/>
    <dgm:cxn modelId="{5B1E2431-82C4-4A4B-849A-9CC69F4B69DD}" type="presOf" srcId="{23F4FA3B-74AD-4978-96B7-9E3048C08859}" destId="{DB651EF8-5621-4500-9B9E-E0D7792865A3}" srcOrd="1" destOrd="1" presId="urn:microsoft.com/office/officeart/2005/8/layout/vList4"/>
    <dgm:cxn modelId="{5B64E6CB-BFB9-4400-883F-737B49248F54}" srcId="{79FC588D-ACF5-43AD-839C-9961BE39EA6E}" destId="{19887D4F-7C44-4541-83EB-BB8E22016254}" srcOrd="0" destOrd="0" parTransId="{F99A941D-6C18-433C-8505-147C67DAF765}" sibTransId="{FD1FCAE1-AE17-46BB-9D29-B5D08E04E76A}"/>
    <dgm:cxn modelId="{DC3982B1-96FD-40EB-9761-0B131A5003CA}" srcId="{3D0654F1-BCBB-49A8-B81C-34E163B61BA6}" destId="{0B74F189-E223-424B-A16E-8EDCFE914EA1}" srcOrd="1" destOrd="0" parTransId="{8E7C22E0-8D80-44F4-95A6-AA2189C3E0DA}" sibTransId="{FB890672-9D78-4DC1-9E4F-6C9A940509F4}"/>
    <dgm:cxn modelId="{16EE6505-3936-44A6-8C91-C82824B433A1}" type="presOf" srcId="{3535B80D-ADD8-4318-A951-8FE7DD42051C}" destId="{E20E5B23-C412-4839-BCF7-99F1FF8A26C9}" srcOrd="0" destOrd="2" presId="urn:microsoft.com/office/officeart/2005/8/layout/vList4"/>
    <dgm:cxn modelId="{0D0DD9CF-CF36-4BE4-936C-AA630D531B9E}" type="presOf" srcId="{3D0654F1-BCBB-49A8-B81C-34E163B61BA6}" destId="{DD1A5C38-C412-4117-B3EE-1DF9D5E0830C}" srcOrd="0" destOrd="0" presId="urn:microsoft.com/office/officeart/2005/8/layout/vList4"/>
    <dgm:cxn modelId="{BFDCEFF6-1D3D-4095-BEB7-0195BEC8C20A}" srcId="{79FC588D-ACF5-43AD-839C-9961BE39EA6E}" destId="{E9C141B4-8E0E-4FF9-8B02-792D5E28AA70}" srcOrd="1" destOrd="0" parTransId="{E0E85CF3-662D-40F6-880B-81D64C6296DB}" sibTransId="{014D2199-E00E-48B3-B4FD-5F8286D59A3F}"/>
    <dgm:cxn modelId="{82832714-97AC-479C-BEC5-D0E7498FD634}" type="presOf" srcId="{0B74F189-E223-424B-A16E-8EDCFE914EA1}" destId="{DB651EF8-5621-4500-9B9E-E0D7792865A3}" srcOrd="1" destOrd="0" presId="urn:microsoft.com/office/officeart/2005/8/layout/vList4"/>
    <dgm:cxn modelId="{B0187D00-A5C4-415B-BCB3-3143BBB44BE6}" type="presOf" srcId="{79FC588D-ACF5-43AD-839C-9961BE39EA6E}" destId="{2767D1AB-AD13-44E4-92EA-5284E3CE3AE9}" srcOrd="1" destOrd="0" presId="urn:microsoft.com/office/officeart/2005/8/layout/vList4"/>
    <dgm:cxn modelId="{0669B1BA-0A7D-476A-BC80-05A600AC19F2}" type="presOf" srcId="{79FC588D-ACF5-43AD-839C-9961BE39EA6E}" destId="{109153EA-A3E9-40B2-AEE9-B1A2207F16BC}" srcOrd="0" destOrd="0" presId="urn:microsoft.com/office/officeart/2005/8/layout/vList4"/>
    <dgm:cxn modelId="{686CABB1-70AB-4B6E-98AC-9FAD7690E0C9}" type="presOf" srcId="{3535B80D-ADD8-4318-A951-8FE7DD42051C}" destId="{DB651EF8-5621-4500-9B9E-E0D7792865A3}" srcOrd="1" destOrd="2" presId="urn:microsoft.com/office/officeart/2005/8/layout/vList4"/>
    <dgm:cxn modelId="{E130EFBD-7A95-49BF-BC7C-276DEA5FF360}" type="presOf" srcId="{0B74F189-E223-424B-A16E-8EDCFE914EA1}" destId="{E20E5B23-C412-4839-BCF7-99F1FF8A26C9}" srcOrd="0" destOrd="0" presId="urn:microsoft.com/office/officeart/2005/8/layout/vList4"/>
    <dgm:cxn modelId="{6CD0BC3D-1CB2-484F-BD81-973486BD8795}" type="presOf" srcId="{E9C141B4-8E0E-4FF9-8B02-792D5E28AA70}" destId="{109153EA-A3E9-40B2-AEE9-B1A2207F16BC}" srcOrd="0" destOrd="2" presId="urn:microsoft.com/office/officeart/2005/8/layout/vList4"/>
    <dgm:cxn modelId="{D492EBCC-D1D9-440E-BFD7-0B033B07083E}" type="presOf" srcId="{19887D4F-7C44-4541-83EB-BB8E22016254}" destId="{2767D1AB-AD13-44E4-92EA-5284E3CE3AE9}" srcOrd="1" destOrd="1" presId="urn:microsoft.com/office/officeart/2005/8/layout/vList4"/>
    <dgm:cxn modelId="{A4F63D3E-E751-41C3-A17B-CFBF6FC0D608}" srcId="{3D0654F1-BCBB-49A8-B81C-34E163B61BA6}" destId="{79FC588D-ACF5-43AD-839C-9961BE39EA6E}" srcOrd="0" destOrd="0" parTransId="{B644FDD6-D728-495B-BFCA-0EB1CC2276A4}" sibTransId="{F8539F1D-CC9F-4D06-9FE3-05C262C7F04C}"/>
    <dgm:cxn modelId="{A6A6AAB4-B923-43DA-ADB1-D4BDBE91797F}" type="presParOf" srcId="{DD1A5C38-C412-4117-B3EE-1DF9D5E0830C}" destId="{DFE23E5B-9514-43DB-BD7B-DE6DCEF369C1}" srcOrd="0" destOrd="0" presId="urn:microsoft.com/office/officeart/2005/8/layout/vList4"/>
    <dgm:cxn modelId="{5065CA02-3A2C-4C93-957D-BEB35CCF29E6}" type="presParOf" srcId="{DFE23E5B-9514-43DB-BD7B-DE6DCEF369C1}" destId="{109153EA-A3E9-40B2-AEE9-B1A2207F16BC}" srcOrd="0" destOrd="0" presId="urn:microsoft.com/office/officeart/2005/8/layout/vList4"/>
    <dgm:cxn modelId="{23F37EC1-6BFF-49A9-8F72-7CEE5F2789D4}" type="presParOf" srcId="{DFE23E5B-9514-43DB-BD7B-DE6DCEF369C1}" destId="{5E4A8BA8-F83E-495E-9E10-C2F63BDE60FF}" srcOrd="1" destOrd="0" presId="urn:microsoft.com/office/officeart/2005/8/layout/vList4"/>
    <dgm:cxn modelId="{1F1C4B2E-F4B4-47DA-A104-53C9C8A37EDE}" type="presParOf" srcId="{DFE23E5B-9514-43DB-BD7B-DE6DCEF369C1}" destId="{2767D1AB-AD13-44E4-92EA-5284E3CE3AE9}" srcOrd="2" destOrd="0" presId="urn:microsoft.com/office/officeart/2005/8/layout/vList4"/>
    <dgm:cxn modelId="{64CD66B4-ACDB-40BC-BE31-C7A3277DD60C}" type="presParOf" srcId="{DD1A5C38-C412-4117-B3EE-1DF9D5E0830C}" destId="{479CDFB6-5097-49EF-878F-634E5ED364F1}" srcOrd="1" destOrd="0" presId="urn:microsoft.com/office/officeart/2005/8/layout/vList4"/>
    <dgm:cxn modelId="{4FD99807-BF93-40AE-A93C-5CE75C9B1557}" type="presParOf" srcId="{DD1A5C38-C412-4117-B3EE-1DF9D5E0830C}" destId="{E3B483D0-2092-49D3-9DCA-6912C76FFD7E}" srcOrd="2" destOrd="0" presId="urn:microsoft.com/office/officeart/2005/8/layout/vList4"/>
    <dgm:cxn modelId="{BBAA73F0-6ED8-4C9B-930B-C4B55C7B968A}" type="presParOf" srcId="{E3B483D0-2092-49D3-9DCA-6912C76FFD7E}" destId="{E20E5B23-C412-4839-BCF7-99F1FF8A26C9}" srcOrd="0" destOrd="0" presId="urn:microsoft.com/office/officeart/2005/8/layout/vList4"/>
    <dgm:cxn modelId="{757EFAAF-68F6-41D1-A3DA-41EDA72D1392}" type="presParOf" srcId="{E3B483D0-2092-49D3-9DCA-6912C76FFD7E}" destId="{5F6D8366-D866-4280-B334-B8B2CA61FB74}" srcOrd="1" destOrd="0" presId="urn:microsoft.com/office/officeart/2005/8/layout/vList4"/>
    <dgm:cxn modelId="{BE552FD4-9FE7-4459-A524-FC4E7DCF4A65}" type="presParOf" srcId="{E3B483D0-2092-49D3-9DCA-6912C76FFD7E}" destId="{DB651EF8-5621-4500-9B9E-E0D779286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0654F1-BCBB-49A8-B81C-34E163B61BA6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C141B4-8E0E-4FF9-8B02-792D5E28AA70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квадратическое  отклонение  является  мерилом  надежности средней. Чем меньше эта величина, тем лучше средняя арифметическая отражает собой всю представляемую совокупность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FC588D-ACF5-43AD-839C-9961BE39EA6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</a:t>
          </a:r>
          <a:r>
            <a:rPr lang="ru-RU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квадратическое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(или стандартное) отклонение: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539F1D-CC9F-4D06-9FE3-05C262C7F04C}" type="sib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44FDD6-D728-495B-BFCA-0EB1CC2276A4}" type="parTrans" cxnId="{A4F63D3E-E751-41C3-A17B-CFBF6FC0D60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4D2199-E00E-48B3-B4FD-5F8286D59A3F}" type="sib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E85CF3-662D-40F6-880B-81D64C6296DB}" type="parTrans" cxnId="{BFDCEFF6-1D3D-4095-BEB7-0195BEC8C20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35B80D-ADD8-4318-A951-8FE7DD42051C}">
      <dgm:prSet phldrT="[Текст]" custT="1"/>
      <dgm:spPr/>
      <dgm:t>
        <a:bodyPr/>
        <a:lstStyle/>
        <a:p>
          <a:r>
            <a:rPr lang="ru-RU" sz="13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Критериальным</a:t>
          </a:r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значением коэффициента вариации служит  33,3%, то есть если V меньше или равен 33,3% - вариация считает слабой, а если больше - сильной. В случае сильной вариации изучаемая статистическая совокупность считается неоднородной, а средняя величина - нетипичной и ее нельзя использовать как обобщающий показатель этой совокупности.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F4FA3B-74AD-4978-96B7-9E3048C08859}">
      <dgm:prSet phldrT="[Текст]" custT="1"/>
      <dgm:spPr/>
      <dgm:t>
        <a:bodyPr/>
        <a:lstStyle/>
        <a:p>
          <a:r>
            <a:rPr lang="ru-RU" sz="1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 – это отношение среднеквадратического отклонения к среднеарифметическому, рассчитывается в процентах.</a:t>
          </a:r>
          <a:endParaRPr lang="ru-RU" sz="13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4F189-E223-424B-A16E-8EDCFE914EA1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вариации: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90672-9D78-4DC1-9E4F-6C9A940509F4}" type="sib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7C22E0-8D80-44F4-95A6-AA2189C3E0DA}" type="parTrans" cxnId="{DC3982B1-96FD-40EB-9761-0B131A5003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25BF91-EFE1-47B9-BB92-5958AE041C93}" type="sibTrans" cxnId="{54DF31E8-AB19-4825-9F86-A93D112CF81F}">
      <dgm:prSet/>
      <dgm:spPr/>
      <dgm:t>
        <a:bodyPr/>
        <a:lstStyle/>
        <a:p>
          <a:endParaRPr lang="ru-RU"/>
        </a:p>
      </dgm:t>
    </dgm:pt>
    <dgm:pt modelId="{BA7AD8B0-3608-47E8-9E50-E7FEDF2D0C41}" type="parTrans" cxnId="{54DF31E8-AB19-4825-9F86-A93D112CF81F}">
      <dgm:prSet/>
      <dgm:spPr/>
      <dgm:t>
        <a:bodyPr/>
        <a:lstStyle/>
        <a:p>
          <a:endParaRPr lang="ru-RU"/>
        </a:p>
      </dgm:t>
    </dgm:pt>
    <dgm:pt modelId="{2646893C-6957-490B-A762-29D924F314C5}" type="sib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B3463F-4443-42F7-BBAB-C6856C6A989C}" type="parTrans" cxnId="{23BB810B-08A7-4059-927D-2DD0CB9245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1A5C38-C412-4117-B3EE-1DF9D5E0830C}" type="pres">
      <dgm:prSet presAssocID="{3D0654F1-BCBB-49A8-B81C-34E163B61BA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23E5B-9514-43DB-BD7B-DE6DCEF369C1}" type="pres">
      <dgm:prSet presAssocID="{79FC588D-ACF5-43AD-839C-9961BE39EA6E}" presName="comp" presStyleCnt="0"/>
      <dgm:spPr/>
    </dgm:pt>
    <dgm:pt modelId="{109153EA-A3E9-40B2-AEE9-B1A2207F16BC}" type="pres">
      <dgm:prSet presAssocID="{79FC588D-ACF5-43AD-839C-9961BE39EA6E}" presName="box" presStyleLbl="node1" presStyleIdx="0" presStyleCnt="2" custScaleY="95936" custLinFactNeighborX="-2736" custLinFactNeighborY="-4160"/>
      <dgm:spPr/>
      <dgm:t>
        <a:bodyPr/>
        <a:lstStyle/>
        <a:p>
          <a:endParaRPr lang="ru-RU"/>
        </a:p>
      </dgm:t>
    </dgm:pt>
    <dgm:pt modelId="{5E4A8BA8-F83E-495E-9E10-C2F63BDE60FF}" type="pres">
      <dgm:prSet presAssocID="{79FC588D-ACF5-43AD-839C-9961BE39EA6E}" presName="img" presStyleLbl="fgImgPlace1" presStyleIdx="0" presStyleCnt="2" custScaleX="106685" custScaleY="52567" custLinFactNeighborX="-13420" custLinFactNeighborY="-1502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767D1AB-AD13-44E4-92EA-5284E3CE3AE9}" type="pres">
      <dgm:prSet presAssocID="{79FC588D-ACF5-43AD-839C-9961BE39EA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CDFB6-5097-49EF-878F-634E5ED364F1}" type="pres">
      <dgm:prSet presAssocID="{F8539F1D-CC9F-4D06-9FE3-05C262C7F04C}" presName="spacer" presStyleCnt="0"/>
      <dgm:spPr/>
    </dgm:pt>
    <dgm:pt modelId="{E3B483D0-2092-49D3-9DCA-6912C76FFD7E}" type="pres">
      <dgm:prSet presAssocID="{0B74F189-E223-424B-A16E-8EDCFE914EA1}" presName="comp" presStyleCnt="0"/>
      <dgm:spPr/>
    </dgm:pt>
    <dgm:pt modelId="{E20E5B23-C412-4839-BCF7-99F1FF8A26C9}" type="pres">
      <dgm:prSet presAssocID="{0B74F189-E223-424B-A16E-8EDCFE914EA1}" presName="box" presStyleLbl="node1" presStyleIdx="1" presStyleCnt="2" custScaleY="154599"/>
      <dgm:spPr/>
      <dgm:t>
        <a:bodyPr/>
        <a:lstStyle/>
        <a:p>
          <a:endParaRPr lang="ru-RU"/>
        </a:p>
      </dgm:t>
    </dgm:pt>
    <dgm:pt modelId="{5F6D8366-D866-4280-B334-B8B2CA61FB74}" type="pres">
      <dgm:prSet presAssocID="{0B74F189-E223-424B-A16E-8EDCFE914EA1}" presName="img" presStyleLbl="fgImgPlace1" presStyleIdx="1" presStyleCnt="2" custScaleX="108288" custScaleY="60162" custLinFactNeighborX="-14508" custLinFactNeighborY="0"/>
      <dgm:spPr/>
      <dgm:t>
        <a:bodyPr/>
        <a:lstStyle/>
        <a:p>
          <a:endParaRPr lang="ru-RU"/>
        </a:p>
      </dgm:t>
    </dgm:pt>
    <dgm:pt modelId="{DB651EF8-5621-4500-9B9E-E0D7792865A3}" type="pres">
      <dgm:prSet presAssocID="{0B74F189-E223-424B-A16E-8EDCFE914EA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213732-4121-4D37-8550-0C4740490BF9}" type="presOf" srcId="{0B74F189-E223-424B-A16E-8EDCFE914EA1}" destId="{DB651EF8-5621-4500-9B9E-E0D7792865A3}" srcOrd="1" destOrd="0" presId="urn:microsoft.com/office/officeart/2005/8/layout/vList4"/>
    <dgm:cxn modelId="{23BB810B-08A7-4059-927D-2DD0CB9245C6}" srcId="{0B74F189-E223-424B-A16E-8EDCFE914EA1}" destId="{23F4FA3B-74AD-4978-96B7-9E3048C08859}" srcOrd="0" destOrd="0" parTransId="{47B3463F-4443-42F7-BBAB-C6856C6A989C}" sibTransId="{2646893C-6957-490B-A762-29D924F314C5}"/>
    <dgm:cxn modelId="{A53FECD5-97F0-49CC-BC70-0F656E6AAF33}" type="presOf" srcId="{0B74F189-E223-424B-A16E-8EDCFE914EA1}" destId="{E20E5B23-C412-4839-BCF7-99F1FF8A26C9}" srcOrd="0" destOrd="0" presId="urn:microsoft.com/office/officeart/2005/8/layout/vList4"/>
    <dgm:cxn modelId="{54DF31E8-AB19-4825-9F86-A93D112CF81F}" srcId="{0B74F189-E223-424B-A16E-8EDCFE914EA1}" destId="{3535B80D-ADD8-4318-A951-8FE7DD42051C}" srcOrd="1" destOrd="0" parTransId="{BA7AD8B0-3608-47E8-9E50-E7FEDF2D0C41}" sibTransId="{C725BF91-EFE1-47B9-BB92-5958AE041C93}"/>
    <dgm:cxn modelId="{DD2ABC5F-2CD4-4D90-A929-90E7E7396568}" type="presOf" srcId="{3535B80D-ADD8-4318-A951-8FE7DD42051C}" destId="{DB651EF8-5621-4500-9B9E-E0D7792865A3}" srcOrd="1" destOrd="2" presId="urn:microsoft.com/office/officeart/2005/8/layout/vList4"/>
    <dgm:cxn modelId="{1C88C1A5-339C-4B64-82DE-25E8FC39940E}" type="presOf" srcId="{79FC588D-ACF5-43AD-839C-9961BE39EA6E}" destId="{2767D1AB-AD13-44E4-92EA-5284E3CE3AE9}" srcOrd="1" destOrd="0" presId="urn:microsoft.com/office/officeart/2005/8/layout/vList4"/>
    <dgm:cxn modelId="{304F157D-BEBB-4597-BA49-743173B6D740}" type="presOf" srcId="{E9C141B4-8E0E-4FF9-8B02-792D5E28AA70}" destId="{2767D1AB-AD13-44E4-92EA-5284E3CE3AE9}" srcOrd="1" destOrd="1" presId="urn:microsoft.com/office/officeart/2005/8/layout/vList4"/>
    <dgm:cxn modelId="{8BFE9AF8-34A2-42A6-BD76-B7E8CC7A83B3}" type="presOf" srcId="{3D0654F1-BCBB-49A8-B81C-34E163B61BA6}" destId="{DD1A5C38-C412-4117-B3EE-1DF9D5E0830C}" srcOrd="0" destOrd="0" presId="urn:microsoft.com/office/officeart/2005/8/layout/vList4"/>
    <dgm:cxn modelId="{25CE405A-270A-48F2-92B1-1E75BC13782B}" type="presOf" srcId="{79FC588D-ACF5-43AD-839C-9961BE39EA6E}" destId="{109153EA-A3E9-40B2-AEE9-B1A2207F16BC}" srcOrd="0" destOrd="0" presId="urn:microsoft.com/office/officeart/2005/8/layout/vList4"/>
    <dgm:cxn modelId="{5610A5F0-3C0D-4662-B54D-7E1ED1FC646F}" type="presOf" srcId="{3535B80D-ADD8-4318-A951-8FE7DD42051C}" destId="{E20E5B23-C412-4839-BCF7-99F1FF8A26C9}" srcOrd="0" destOrd="2" presId="urn:microsoft.com/office/officeart/2005/8/layout/vList4"/>
    <dgm:cxn modelId="{DC3982B1-96FD-40EB-9761-0B131A5003CA}" srcId="{3D0654F1-BCBB-49A8-B81C-34E163B61BA6}" destId="{0B74F189-E223-424B-A16E-8EDCFE914EA1}" srcOrd="1" destOrd="0" parTransId="{8E7C22E0-8D80-44F4-95A6-AA2189C3E0DA}" sibTransId="{FB890672-9D78-4DC1-9E4F-6C9A940509F4}"/>
    <dgm:cxn modelId="{BFDCEFF6-1D3D-4095-BEB7-0195BEC8C20A}" srcId="{79FC588D-ACF5-43AD-839C-9961BE39EA6E}" destId="{E9C141B4-8E0E-4FF9-8B02-792D5E28AA70}" srcOrd="0" destOrd="0" parTransId="{E0E85CF3-662D-40F6-880B-81D64C6296DB}" sibTransId="{014D2199-E00E-48B3-B4FD-5F8286D59A3F}"/>
    <dgm:cxn modelId="{231DFF35-1133-482C-81A7-0861E4D33CBE}" type="presOf" srcId="{23F4FA3B-74AD-4978-96B7-9E3048C08859}" destId="{DB651EF8-5621-4500-9B9E-E0D7792865A3}" srcOrd="1" destOrd="1" presId="urn:microsoft.com/office/officeart/2005/8/layout/vList4"/>
    <dgm:cxn modelId="{527A8D32-4EFE-402D-BE97-BBA4E205547A}" type="presOf" srcId="{23F4FA3B-74AD-4978-96B7-9E3048C08859}" destId="{E20E5B23-C412-4839-BCF7-99F1FF8A26C9}" srcOrd="0" destOrd="1" presId="urn:microsoft.com/office/officeart/2005/8/layout/vList4"/>
    <dgm:cxn modelId="{8EC1BEAD-45D9-4D75-99A0-6AD33D40D25A}" type="presOf" srcId="{E9C141B4-8E0E-4FF9-8B02-792D5E28AA70}" destId="{109153EA-A3E9-40B2-AEE9-B1A2207F16BC}" srcOrd="0" destOrd="1" presId="urn:microsoft.com/office/officeart/2005/8/layout/vList4"/>
    <dgm:cxn modelId="{A4F63D3E-E751-41C3-A17B-CFBF6FC0D608}" srcId="{3D0654F1-BCBB-49A8-B81C-34E163B61BA6}" destId="{79FC588D-ACF5-43AD-839C-9961BE39EA6E}" srcOrd="0" destOrd="0" parTransId="{B644FDD6-D728-495B-BFCA-0EB1CC2276A4}" sibTransId="{F8539F1D-CC9F-4D06-9FE3-05C262C7F04C}"/>
    <dgm:cxn modelId="{A5980C40-3FE4-458A-98AD-79392A8C9B64}" type="presParOf" srcId="{DD1A5C38-C412-4117-B3EE-1DF9D5E0830C}" destId="{DFE23E5B-9514-43DB-BD7B-DE6DCEF369C1}" srcOrd="0" destOrd="0" presId="urn:microsoft.com/office/officeart/2005/8/layout/vList4"/>
    <dgm:cxn modelId="{99882E58-1AF5-41B3-B81C-323EF26CC202}" type="presParOf" srcId="{DFE23E5B-9514-43DB-BD7B-DE6DCEF369C1}" destId="{109153EA-A3E9-40B2-AEE9-B1A2207F16BC}" srcOrd="0" destOrd="0" presId="urn:microsoft.com/office/officeart/2005/8/layout/vList4"/>
    <dgm:cxn modelId="{7C3FE2E5-EEA2-4673-98C9-8BEEF0901BDE}" type="presParOf" srcId="{DFE23E5B-9514-43DB-BD7B-DE6DCEF369C1}" destId="{5E4A8BA8-F83E-495E-9E10-C2F63BDE60FF}" srcOrd="1" destOrd="0" presId="urn:microsoft.com/office/officeart/2005/8/layout/vList4"/>
    <dgm:cxn modelId="{00C79290-7261-464A-8C27-92C9CF0741B6}" type="presParOf" srcId="{DFE23E5B-9514-43DB-BD7B-DE6DCEF369C1}" destId="{2767D1AB-AD13-44E4-92EA-5284E3CE3AE9}" srcOrd="2" destOrd="0" presId="urn:microsoft.com/office/officeart/2005/8/layout/vList4"/>
    <dgm:cxn modelId="{E18D24FB-E690-4D26-A473-3BC30CE9A2A1}" type="presParOf" srcId="{DD1A5C38-C412-4117-B3EE-1DF9D5E0830C}" destId="{479CDFB6-5097-49EF-878F-634E5ED364F1}" srcOrd="1" destOrd="0" presId="urn:microsoft.com/office/officeart/2005/8/layout/vList4"/>
    <dgm:cxn modelId="{73BCDCBB-32A4-4534-94B6-8018AAEF9661}" type="presParOf" srcId="{DD1A5C38-C412-4117-B3EE-1DF9D5E0830C}" destId="{E3B483D0-2092-49D3-9DCA-6912C76FFD7E}" srcOrd="2" destOrd="0" presId="urn:microsoft.com/office/officeart/2005/8/layout/vList4"/>
    <dgm:cxn modelId="{1C7DA8CD-66FA-4346-83AF-3F1E87F6C6C8}" type="presParOf" srcId="{E3B483D0-2092-49D3-9DCA-6912C76FFD7E}" destId="{E20E5B23-C412-4839-BCF7-99F1FF8A26C9}" srcOrd="0" destOrd="0" presId="urn:microsoft.com/office/officeart/2005/8/layout/vList4"/>
    <dgm:cxn modelId="{AB4BDEEF-5E15-4EDD-AC23-6131443D1CCB}" type="presParOf" srcId="{E3B483D0-2092-49D3-9DCA-6912C76FFD7E}" destId="{5F6D8366-D866-4280-B334-B8B2CA61FB74}" srcOrd="1" destOrd="0" presId="urn:microsoft.com/office/officeart/2005/8/layout/vList4"/>
    <dgm:cxn modelId="{F4096644-03C7-42B3-AE04-C12607DEC8E1}" type="presParOf" srcId="{E3B483D0-2092-49D3-9DCA-6912C76FFD7E}" destId="{DB651EF8-5621-4500-9B9E-E0D779286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FB5F5F-A891-47A4-AA84-31D990138DA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182CBDE-1A98-4C36-9798-ABBA934AF836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Формулировка требований к результату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5E2B47-3913-4596-926C-90F2CFADDB3F}" type="parTrans" cxnId="{BA7B8CC6-8AEA-478F-BF7F-D62EBCEF7C0B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D75CD9-9523-48B3-AC3B-C17BB71E9182}" type="sibTrans" cxnId="{BA7B8CC6-8AEA-478F-BF7F-D62EBCEF7C0B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80D531-1BB9-4B04-AF53-1F7CE0011C77}">
      <dgm:prSet phldrT="[Текст]" custT="1"/>
      <dgm:spPr/>
      <dgm:t>
        <a:bodyPr/>
        <a:lstStyle/>
        <a:p>
          <a:r>
            <a:rPr lang="ru-RU" sz="1400" dirty="0" smtClean="0">
              <a:effectLst/>
            </a:rPr>
            <a:t>Для каждого объекта оценки в зависимости от задач формулируется рамка требований к результату.</a:t>
          </a:r>
          <a:endParaRPr lang="ru-RU" sz="1400" dirty="0">
            <a:effectLst/>
          </a:endParaRPr>
        </a:p>
      </dgm:t>
    </dgm:pt>
    <dgm:pt modelId="{51E7340D-E4A1-4C0C-B0E9-B715E01E6297}" type="parTrans" cxnId="{DA7C02A0-FA48-48CF-A183-99E9F72A2A11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C2236E-9196-4D0B-B202-2A9AA0135F15}" type="sibTrans" cxnId="{DA7C02A0-FA48-48CF-A183-99E9F72A2A11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11E6E5-6D2B-4D19-9DBE-89DC89C97737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Преобразование требований в целевые показатели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9CCF7F-7B5B-40DC-ABF6-DC33EFBEC5DE}" type="parTrans" cxnId="{4FEC8AF7-C6F8-4BC3-A62C-CE36F728CA2E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D425C7-6BD5-4B1A-A29C-1DE45BA456C3}" type="sibTrans" cxnId="{4FEC8AF7-C6F8-4BC3-A62C-CE36F728CA2E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0E71DD-BCC4-47B2-AAE6-AA884564FB6A}">
      <dgm:prSet phldrT="[Текст]" custT="1"/>
      <dgm:spPr/>
      <dgm:t>
        <a:bodyPr/>
        <a:lstStyle/>
        <a:p>
          <a:r>
            <a:rPr lang="ru-RU" sz="1400" dirty="0" smtClean="0">
              <a:effectLst/>
            </a:rPr>
            <a:t>Система требований к результату прописывается в виде показателей с закреплением источника данных, формул для расчётов, периодичности и т.д.</a:t>
          </a:r>
          <a:endParaRPr lang="ru-RU" sz="1400" dirty="0">
            <a:effectLst/>
          </a:endParaRPr>
        </a:p>
      </dgm:t>
    </dgm:pt>
    <dgm:pt modelId="{34E61361-8F5C-4D7A-BD6E-F0A73657E3A0}" type="parTrans" cxnId="{B0BF28B3-EB84-44B7-BB08-05E4432905EE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141C6A-4F78-4222-90B9-B5A1DDD4E4C9}" type="sibTrans" cxnId="{B0BF28B3-EB84-44B7-BB08-05E4432905EE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980D47-F9E1-42B8-863E-514DDA92FB41}">
      <dgm:prSet phldrT="[Текст]" custT="1"/>
      <dgm:spPr/>
      <dgm:t>
        <a:bodyPr/>
        <a:lstStyle/>
        <a:p>
          <a:r>
            <a: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Распределение зон ответственности в зависимости от  условий и ресурсов</a:t>
          </a:r>
          <a:endParaRPr lang="ru-RU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CDA378C-F6C9-4436-A3A5-5F0A13C5B3C6}" type="parTrans" cxnId="{61C5BAB1-2037-4A41-8F03-ABC552608D70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8E2339-805C-4001-8A8F-64D5B460FE91}" type="sibTrans" cxnId="{61C5BAB1-2037-4A41-8F03-ABC552608D70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D115EF-FEAF-4349-8A25-C193E674349F}">
      <dgm:prSet phldrT="[Текст]" custT="1"/>
      <dgm:spPr/>
      <dgm:t>
        <a:bodyPr/>
        <a:lstStyle/>
        <a:p>
          <a:r>
            <a:rPr lang="ru-RU" sz="1400" dirty="0" smtClean="0">
              <a:effectLst/>
            </a:rPr>
            <a:t>Показатели должны отражать состояние того участка работы и в таком ракурсе, в котором  работает лицо, работу которого оценивают, т.к. ориентируясь на эти показатели  он не только выстраивает свою деятельность, но и использует для их «улучшения» все имеющиеся в его распоряжении ресурсы.</a:t>
          </a:r>
          <a:endParaRPr lang="ru-RU" sz="1400" dirty="0">
            <a:effectLst/>
          </a:endParaRPr>
        </a:p>
      </dgm:t>
    </dgm:pt>
    <dgm:pt modelId="{7767CA8F-3296-4A74-9D86-4790F062BBA9}" type="parTrans" cxnId="{70FEADFC-BBA4-4DD5-ACA2-6860F2F0E1DA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982EDB-672B-4848-BEBC-CF48584D387F}" type="sibTrans" cxnId="{70FEADFC-BBA4-4DD5-ACA2-6860F2F0E1DA}">
      <dgm:prSet/>
      <dgm:spPr/>
      <dgm:t>
        <a:bodyPr/>
        <a:lstStyle/>
        <a:p>
          <a:endParaRPr lang="ru-RU" sz="14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95122E-2906-4AE2-BA7C-BDD98CE7B3F3}" type="pres">
      <dgm:prSet presAssocID="{CCFB5F5F-A891-47A4-AA84-31D990138DA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A58C02-F5D9-4AF8-9DB3-1AE3F96A412B}" type="pres">
      <dgm:prSet presAssocID="{2182CBDE-1A98-4C36-9798-ABBA934AF836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D6E2E-2C53-4AF5-9854-A6F4A0B3266F}" type="pres">
      <dgm:prSet presAssocID="{2182CBDE-1A98-4C36-9798-ABBA934AF836}" presName="childText1" presStyleLbl="solidAlignAcc1" presStyleIdx="0" presStyleCnt="3" custScaleX="100389" custScaleY="55743" custLinFactNeighborX="2092" custLinFactNeighborY="-23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FAF4EA-C473-435A-B540-27818428FAE9}" type="pres">
      <dgm:prSet presAssocID="{CC11E6E5-6D2B-4D19-9DBE-89DC89C97737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06796-2E32-48FA-A3BF-F47B292A3EF0}" type="pres">
      <dgm:prSet presAssocID="{CC11E6E5-6D2B-4D19-9DBE-89DC89C97737}" presName="childText2" presStyleLbl="solidAlignAcc1" presStyleIdx="1" presStyleCnt="3" custScaleX="90091" custScaleY="66547" custLinFactNeighborX="-4210" custLinFactNeighborY="-174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D603A-C6B8-43B0-947A-4A2987D1884E}" type="pres">
      <dgm:prSet presAssocID="{2E980D47-F9E1-42B8-863E-514DDA92FB41}" presName="parentText3" presStyleLbl="node1" presStyleIdx="2" presStyleCnt="3" custScaleX="111034" custLinFactNeighborX="-4950" custLinFactNeighborY="32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4469B-7697-458D-A1DB-A46AB9B45086}" type="pres">
      <dgm:prSet presAssocID="{2E980D47-F9E1-42B8-863E-514DDA92FB41}" presName="childText3" presStyleLbl="solidAlignAcc1" presStyleIdx="2" presStyleCnt="3" custScaleX="111839" custScaleY="91337" custLinFactNeighborX="-6108" custLinFactNeighborY="-101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88B99C-94F8-480A-9B9D-C370AE05B42A}" type="presOf" srcId="{2E980D47-F9E1-42B8-863E-514DDA92FB41}" destId="{AF0D603A-C6B8-43B0-947A-4A2987D1884E}" srcOrd="0" destOrd="0" presId="urn:microsoft.com/office/officeart/2009/3/layout/IncreasingArrowsProcess"/>
    <dgm:cxn modelId="{CDC77C44-7F36-4B32-B4A6-B4762B93830E}" type="presOf" srcId="{6880D531-1BB9-4B04-AF53-1F7CE0011C77}" destId="{D1BD6E2E-2C53-4AF5-9854-A6F4A0B3266F}" srcOrd="0" destOrd="0" presId="urn:microsoft.com/office/officeart/2009/3/layout/IncreasingArrowsProcess"/>
    <dgm:cxn modelId="{B0BF28B3-EB84-44B7-BB08-05E4432905EE}" srcId="{CC11E6E5-6D2B-4D19-9DBE-89DC89C97737}" destId="{F70E71DD-BCC4-47B2-AAE6-AA884564FB6A}" srcOrd="0" destOrd="0" parTransId="{34E61361-8F5C-4D7A-BD6E-F0A73657E3A0}" sibTransId="{2E141C6A-4F78-4222-90B9-B5A1DDD4E4C9}"/>
    <dgm:cxn modelId="{9F76C45B-22F0-4E0D-BB6F-7C7190840A53}" type="presOf" srcId="{5CD115EF-FEAF-4349-8A25-C193E674349F}" destId="{9D14469B-7697-458D-A1DB-A46AB9B45086}" srcOrd="0" destOrd="0" presId="urn:microsoft.com/office/officeart/2009/3/layout/IncreasingArrowsProcess"/>
    <dgm:cxn modelId="{BEB65A03-C73D-443E-B496-1BAF44FC317F}" type="presOf" srcId="{CC11E6E5-6D2B-4D19-9DBE-89DC89C97737}" destId="{02FAF4EA-C473-435A-B540-27818428FAE9}" srcOrd="0" destOrd="0" presId="urn:microsoft.com/office/officeart/2009/3/layout/IncreasingArrowsProcess"/>
    <dgm:cxn modelId="{4FEC8AF7-C6F8-4BC3-A62C-CE36F728CA2E}" srcId="{CCFB5F5F-A891-47A4-AA84-31D990138DA6}" destId="{CC11E6E5-6D2B-4D19-9DBE-89DC89C97737}" srcOrd="1" destOrd="0" parTransId="{789CCF7F-7B5B-40DC-ABF6-DC33EFBEC5DE}" sibTransId="{8DD425C7-6BD5-4B1A-A29C-1DE45BA456C3}"/>
    <dgm:cxn modelId="{70FEADFC-BBA4-4DD5-ACA2-6860F2F0E1DA}" srcId="{2E980D47-F9E1-42B8-863E-514DDA92FB41}" destId="{5CD115EF-FEAF-4349-8A25-C193E674349F}" srcOrd="0" destOrd="0" parTransId="{7767CA8F-3296-4A74-9D86-4790F062BBA9}" sibTransId="{7C982EDB-672B-4848-BEBC-CF48584D387F}"/>
    <dgm:cxn modelId="{BC35C1F2-7667-462A-A219-F86741F632AD}" type="presOf" srcId="{F70E71DD-BCC4-47B2-AAE6-AA884564FB6A}" destId="{3BF06796-2E32-48FA-A3BF-F47B292A3EF0}" srcOrd="0" destOrd="0" presId="urn:microsoft.com/office/officeart/2009/3/layout/IncreasingArrowsProcess"/>
    <dgm:cxn modelId="{DA7C02A0-FA48-48CF-A183-99E9F72A2A11}" srcId="{2182CBDE-1A98-4C36-9798-ABBA934AF836}" destId="{6880D531-1BB9-4B04-AF53-1F7CE0011C77}" srcOrd="0" destOrd="0" parTransId="{51E7340D-E4A1-4C0C-B0E9-B715E01E6297}" sibTransId="{BBC2236E-9196-4D0B-B202-2A9AA0135F15}"/>
    <dgm:cxn modelId="{61C5BAB1-2037-4A41-8F03-ABC552608D70}" srcId="{CCFB5F5F-A891-47A4-AA84-31D990138DA6}" destId="{2E980D47-F9E1-42B8-863E-514DDA92FB41}" srcOrd="2" destOrd="0" parTransId="{0CDA378C-F6C9-4436-A3A5-5F0A13C5B3C6}" sibTransId="{8F8E2339-805C-4001-8A8F-64D5B460FE91}"/>
    <dgm:cxn modelId="{E3C5C5AA-7AC8-4D17-8F5A-3681E9EBDBFC}" type="presOf" srcId="{CCFB5F5F-A891-47A4-AA84-31D990138DA6}" destId="{DE95122E-2906-4AE2-BA7C-BDD98CE7B3F3}" srcOrd="0" destOrd="0" presId="urn:microsoft.com/office/officeart/2009/3/layout/IncreasingArrowsProcess"/>
    <dgm:cxn modelId="{BA7B8CC6-8AEA-478F-BF7F-D62EBCEF7C0B}" srcId="{CCFB5F5F-A891-47A4-AA84-31D990138DA6}" destId="{2182CBDE-1A98-4C36-9798-ABBA934AF836}" srcOrd="0" destOrd="0" parTransId="{245E2B47-3913-4596-926C-90F2CFADDB3F}" sibTransId="{98D75CD9-9523-48B3-AC3B-C17BB71E9182}"/>
    <dgm:cxn modelId="{58C4D581-8013-4846-A4FE-6C3E014B1782}" type="presOf" srcId="{2182CBDE-1A98-4C36-9798-ABBA934AF836}" destId="{02A58C02-F5D9-4AF8-9DB3-1AE3F96A412B}" srcOrd="0" destOrd="0" presId="urn:microsoft.com/office/officeart/2009/3/layout/IncreasingArrowsProcess"/>
    <dgm:cxn modelId="{CF80BD3B-D76F-4600-9913-99B3A614514F}" type="presParOf" srcId="{DE95122E-2906-4AE2-BA7C-BDD98CE7B3F3}" destId="{02A58C02-F5D9-4AF8-9DB3-1AE3F96A412B}" srcOrd="0" destOrd="0" presId="urn:microsoft.com/office/officeart/2009/3/layout/IncreasingArrowsProcess"/>
    <dgm:cxn modelId="{43B63605-96E7-4FBE-ADF6-BD8532C9C796}" type="presParOf" srcId="{DE95122E-2906-4AE2-BA7C-BDD98CE7B3F3}" destId="{D1BD6E2E-2C53-4AF5-9854-A6F4A0B3266F}" srcOrd="1" destOrd="0" presId="urn:microsoft.com/office/officeart/2009/3/layout/IncreasingArrowsProcess"/>
    <dgm:cxn modelId="{2C17ABCE-7552-4DBD-93EC-21030B195A65}" type="presParOf" srcId="{DE95122E-2906-4AE2-BA7C-BDD98CE7B3F3}" destId="{02FAF4EA-C473-435A-B540-27818428FAE9}" srcOrd="2" destOrd="0" presId="urn:microsoft.com/office/officeart/2009/3/layout/IncreasingArrowsProcess"/>
    <dgm:cxn modelId="{F8158396-867E-4D71-90D4-9A6C2F1CF98C}" type="presParOf" srcId="{DE95122E-2906-4AE2-BA7C-BDD98CE7B3F3}" destId="{3BF06796-2E32-48FA-A3BF-F47B292A3EF0}" srcOrd="3" destOrd="0" presId="urn:microsoft.com/office/officeart/2009/3/layout/IncreasingArrowsProcess"/>
    <dgm:cxn modelId="{4E5C9E94-CF31-48C4-8FE7-10255AC558F7}" type="presParOf" srcId="{DE95122E-2906-4AE2-BA7C-BDD98CE7B3F3}" destId="{AF0D603A-C6B8-43B0-947A-4A2987D1884E}" srcOrd="4" destOrd="0" presId="urn:microsoft.com/office/officeart/2009/3/layout/IncreasingArrowsProcess"/>
    <dgm:cxn modelId="{8133AF4F-8D88-4F56-8690-1DC55F57C1AF}" type="presParOf" srcId="{DE95122E-2906-4AE2-BA7C-BDD98CE7B3F3}" destId="{9D14469B-7697-458D-A1DB-A46AB9B45086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153EA-A3E9-40B2-AEE9-B1A2207F16BC}">
      <dsp:nvSpPr>
        <dsp:cNvPr id="0" name=""/>
        <dsp:cNvSpPr/>
      </dsp:nvSpPr>
      <dsp:spPr>
        <a:xfrm>
          <a:off x="0" y="0"/>
          <a:ext cx="5760640" cy="1890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величина должна быть типична, а измеряемая ею совокупность - однородна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Совокупность должна быть однородной, не распадающейся на несколько самостоятельных совокупностей  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Средняя вычисляется </a:t>
          </a:r>
          <a:r>
            <a:rPr lang="ru-RU" sz="13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признаков, присущих всем членам совокупности, для признаков, качественно однородных и различающихся только количественно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41134" y="0"/>
        <a:ext cx="4419505" cy="1890069"/>
      </dsp:txXfrm>
    </dsp:sp>
    <dsp:sp modelId="{5E4A8BA8-F83E-495E-9E10-C2F63BDE60FF}">
      <dsp:nvSpPr>
        <dsp:cNvPr id="0" name=""/>
        <dsp:cNvSpPr/>
      </dsp:nvSpPr>
      <dsp:spPr>
        <a:xfrm>
          <a:off x="189006" y="189006"/>
          <a:ext cx="1152128" cy="15120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0E5B23-C412-4839-BCF7-99F1FF8A26C9}">
      <dsp:nvSpPr>
        <dsp:cNvPr id="0" name=""/>
        <dsp:cNvSpPr/>
      </dsp:nvSpPr>
      <dsp:spPr>
        <a:xfrm>
          <a:off x="0" y="2079076"/>
          <a:ext cx="5760640" cy="18900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Объективность средней определяется достаточно большим числом единичных измерений, составляющих совокупность</a:t>
          </a:r>
          <a:endParaRPr lang="ru-RU" sz="1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Рассчитываются на основе массовых данных – достаточного числа анализируемых единиц.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Достаточность анализируемых единиц обеспечивается корректным определением границ исследуемой совокупности. 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41134" y="2079076"/>
        <a:ext cx="4419505" cy="1890069"/>
      </dsp:txXfrm>
    </dsp:sp>
    <dsp:sp modelId="{5F6D8366-D866-4280-B334-B8B2CA61FB74}">
      <dsp:nvSpPr>
        <dsp:cNvPr id="0" name=""/>
        <dsp:cNvSpPr/>
      </dsp:nvSpPr>
      <dsp:spPr>
        <a:xfrm>
          <a:off x="189006" y="2268083"/>
          <a:ext cx="1152128" cy="151205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153EA-A3E9-40B2-AEE9-B1A2207F16BC}">
      <dsp:nvSpPr>
        <dsp:cNvPr id="0" name=""/>
        <dsp:cNvSpPr/>
      </dsp:nvSpPr>
      <dsp:spPr>
        <a:xfrm>
          <a:off x="0" y="0"/>
          <a:ext cx="5832648" cy="13965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квадратическое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(или стандартное) отклонение: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Среднее квадратическое  отклонение  является  мерилом  надежности средней. Чем меньше эта величина, тем лучше средняя арифметическая отражает собой всю представляемую совокупность </a:t>
          </a:r>
          <a:endParaRPr lang="ru-RU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103" y="0"/>
        <a:ext cx="4520544" cy="1396573"/>
      </dsp:txXfrm>
    </dsp:sp>
    <dsp:sp modelId="{5E4A8BA8-F83E-495E-9E10-C2F63BDE60FF}">
      <dsp:nvSpPr>
        <dsp:cNvPr id="0" name=""/>
        <dsp:cNvSpPr/>
      </dsp:nvSpPr>
      <dsp:spPr>
        <a:xfrm>
          <a:off x="0" y="374700"/>
          <a:ext cx="1244512" cy="6121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0E5B23-C412-4839-BCF7-99F1FF8A26C9}">
      <dsp:nvSpPr>
        <dsp:cNvPr id="0" name=""/>
        <dsp:cNvSpPr/>
      </dsp:nvSpPr>
      <dsp:spPr>
        <a:xfrm>
          <a:off x="0" y="1542146"/>
          <a:ext cx="5832648" cy="2250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вариации: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Коэффициент вариации – это отношение среднеквадратического отклонения к среднеарифметическому, рассчитывается в процентах.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Критериальным</a:t>
          </a:r>
          <a:r>
            <a:rPr lang="ru-RU" sz="1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значением коэффициента вариации служит  33,3%, то есть если V меньше или равен 33,3% - вариация считает слабой, а если больше - сильной. В случае сильной вариации изучаемая статистическая совокупность считается неоднородной, а средняя величина - нетипичной и ее нельзя использовать как обобщающий показатель этой совокупности.</a:t>
          </a:r>
          <a:endParaRPr lang="ru-RU" sz="1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103" y="1542146"/>
        <a:ext cx="4520544" cy="2250551"/>
      </dsp:txXfrm>
    </dsp:sp>
    <dsp:sp modelId="{5F6D8366-D866-4280-B334-B8B2CA61FB74}">
      <dsp:nvSpPr>
        <dsp:cNvPr id="0" name=""/>
        <dsp:cNvSpPr/>
      </dsp:nvSpPr>
      <dsp:spPr>
        <a:xfrm>
          <a:off x="0" y="2317102"/>
          <a:ext cx="1263211" cy="700639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A58C02-F5D9-4AF8-9DB3-1AE3F96A412B}">
      <dsp:nvSpPr>
        <dsp:cNvPr id="0" name=""/>
        <dsp:cNvSpPr/>
      </dsp:nvSpPr>
      <dsp:spPr>
        <a:xfrm>
          <a:off x="386760" y="58081"/>
          <a:ext cx="8166857" cy="11894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81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Формулировка требований к результату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760" y="355432"/>
        <a:ext cx="7869506" cy="594703"/>
      </dsp:txXfrm>
    </dsp:sp>
    <dsp:sp modelId="{D1BD6E2E-2C53-4AF5-9854-A6F4A0B3266F}">
      <dsp:nvSpPr>
        <dsp:cNvPr id="0" name=""/>
        <dsp:cNvSpPr/>
      </dsp:nvSpPr>
      <dsp:spPr>
        <a:xfrm>
          <a:off x="434490" y="955041"/>
          <a:ext cx="2525176" cy="12772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</a:rPr>
            <a:t>Для каждого объекта оценки в зависимости от задач формулируется рамка требований к результату.</a:t>
          </a:r>
          <a:endParaRPr lang="ru-RU" sz="1400" kern="1200" dirty="0">
            <a:effectLst/>
          </a:endParaRPr>
        </a:p>
      </dsp:txBody>
      <dsp:txXfrm>
        <a:off x="434490" y="955041"/>
        <a:ext cx="2525176" cy="1277202"/>
      </dsp:txXfrm>
    </dsp:sp>
    <dsp:sp modelId="{02FAF4EA-C473-435A-B540-27818428FAE9}">
      <dsp:nvSpPr>
        <dsp:cNvPr id="0" name=""/>
        <dsp:cNvSpPr/>
      </dsp:nvSpPr>
      <dsp:spPr>
        <a:xfrm>
          <a:off x="2902153" y="454550"/>
          <a:ext cx="5651465" cy="11894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254000" bIns="188818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Преобразование требований в целевые показатели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2153" y="751901"/>
        <a:ext cx="5354114" cy="594703"/>
      </dsp:txXfrm>
    </dsp:sp>
    <dsp:sp modelId="{3BF06796-2E32-48FA-A3BF-F47B292A3EF0}">
      <dsp:nvSpPr>
        <dsp:cNvPr id="0" name=""/>
        <dsp:cNvSpPr/>
      </dsp:nvSpPr>
      <dsp:spPr>
        <a:xfrm>
          <a:off x="2920880" y="1355565"/>
          <a:ext cx="2266141" cy="1524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</a:rPr>
            <a:t>Система требований к результату прописывается в виде показателей с закреплением источника данных, формул для расчётов, периодичности и т.д.</a:t>
          </a:r>
          <a:endParaRPr lang="ru-RU" sz="1400" kern="1200" dirty="0">
            <a:effectLst/>
          </a:endParaRPr>
        </a:p>
      </dsp:txBody>
      <dsp:txXfrm>
        <a:off x="2920880" y="1355565"/>
        <a:ext cx="2266141" cy="1524746"/>
      </dsp:txXfrm>
    </dsp:sp>
    <dsp:sp modelId="{AF0D603A-C6B8-43B0-947A-4A2987D1884E}">
      <dsp:nvSpPr>
        <dsp:cNvPr id="0" name=""/>
        <dsp:cNvSpPr/>
      </dsp:nvSpPr>
      <dsp:spPr>
        <a:xfrm>
          <a:off x="5089292" y="890007"/>
          <a:ext cx="3482107" cy="118940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254000" bIns="18881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Распределение зон ответственности в зависимости от  условий и ресурсов</a:t>
          </a:r>
          <a:endParaRPr lang="ru-RU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9292" y="1187358"/>
        <a:ext cx="3184756" cy="594703"/>
      </dsp:txXfrm>
    </dsp:sp>
    <dsp:sp modelId="{9D14469B-7697-458D-A1DB-A46AB9B45086}">
      <dsp:nvSpPr>
        <dsp:cNvPr id="0" name=""/>
        <dsp:cNvSpPr/>
      </dsp:nvSpPr>
      <dsp:spPr>
        <a:xfrm>
          <a:off x="5115006" y="1636202"/>
          <a:ext cx="2813189" cy="20621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</a:rPr>
            <a:t>Показатели должны отражать состояние того участка работы и в таком ракурсе, в котором  работает лицо, работу которого оценивают, т.к. ориентируясь на эти показатели  он не только выстраивает свою деятельность, но и использует для их «улучшения» все имеющиеся в его распоряжении ресурсы.</a:t>
          </a:r>
          <a:endParaRPr lang="ru-RU" sz="1400" kern="1200" dirty="0">
            <a:effectLst/>
          </a:endParaRPr>
        </a:p>
      </dsp:txBody>
      <dsp:txXfrm>
        <a:off x="5115006" y="1636202"/>
        <a:ext cx="2813189" cy="2062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65917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275" y="738188"/>
            <a:ext cx="6565900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1" tIns="45450" rIns="90901" bIns="4545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0901" tIns="45450" rIns="90901" bIns="4545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65917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29D77B-0100-4A97-87E1-541ED23B006E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488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76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1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26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96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7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70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6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z="1000" dirty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8045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570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969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170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21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986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82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962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1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9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275" y="738188"/>
            <a:ext cx="6565900" cy="36941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145C5AF-9097-4B7A-8129-81F191459DB4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22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257-9F25-4D4E-B368-4B2CB2A172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2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7841-856F-4866-8B33-1B6F92F669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1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FD25-5125-4245-A236-4DBB3C5486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48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3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257-9F25-4D4E-B368-4B2CB2A172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442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C0C5-88DD-4B31-AA37-3F6532BCD1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530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9C97-A64C-49E5-85E7-C84F2E852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97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8B57-4406-4F8D-9917-1DB0E776EF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3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3BE6-028F-412E-85D8-425CCA0BA3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2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532B-F962-4FB4-A522-A8E0F650D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9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E0E9-5A2C-4E1F-9DF5-13CD44AD15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20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8D94-4BB5-480B-89BA-71ED97F7F3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2C0C5-88DD-4B31-AA37-3F6532BCD17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11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1AEB-53EF-4E1A-A624-8A3B63FD91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69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7841-856F-4866-8B33-1B6F92F669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54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6FD25-5125-4245-A236-4DBB3C5486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572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1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20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382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104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4102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84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9C97-A64C-49E5-85E7-C84F2E8527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75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724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713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39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04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6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210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130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40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164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8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B8B57-4406-4F8D-9917-1DB0E776EF8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42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20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1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62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376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308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5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423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0197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47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8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33BE6-028F-412E-85D8-425CCA0BA3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37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80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579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22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810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55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21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03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1981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4012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6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532B-F962-4FB4-A522-A8E0F650D6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307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545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68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27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0255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828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520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139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08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2339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3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4E0E9-5A2C-4E1F-9DF5-13CD44AD157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3379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8413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31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8194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7510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421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2616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763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9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F8D94-4BB5-480B-89BA-71ED97F7F3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9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1AEB-53EF-4E1A-A624-8A3B63FD91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77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15D0A-1645-4182-BF32-7D0483A4EC5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65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815D0A-1645-4182-BF32-7D0483A4EC5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7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7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43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0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0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14.03.2013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ge.edu.ru/ru/main/scaling/" TargetMode="Externa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18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67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4%D0%B0%D0%B9%D0%BB:Cheboksary_Artificial_Bay_in_downtown.j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hyperlink" Target="http://ege21.ru/ege/metod/egeh_2012_chuvashija_statisticheskij_sbornik_2_ver.pdf" TargetMode="Externa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11" Type="http://schemas.openxmlformats.org/officeDocument/2006/relationships/hyperlink" Target="http://www.edc.samara.ru/~school120/ege.htm" TargetMode="External"/><Relationship Id="rId5" Type="http://schemas.openxmlformats.org/officeDocument/2006/relationships/image" Target="../media/image2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8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0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gif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67" y="1347616"/>
            <a:ext cx="8999984" cy="1800200"/>
          </a:xfrm>
        </p:spPr>
        <p:txBody>
          <a:bodyPr/>
          <a:lstStyle/>
          <a:p>
            <a:r>
              <a:rPr lang="ru-RU" sz="3200" dirty="0" smtClean="0">
                <a:solidFill>
                  <a:srgbClr val="FFFF00"/>
                </a:solidFill>
              </a:rPr>
              <a:t>ВЕБИНАР 10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2000" b="1" dirty="0" smtClean="0"/>
              <a:t> </a:t>
            </a: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Представление </a:t>
            </a: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результатов оценки учебных достижений: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почему нельзя полностью доверять среднему баллу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  <a:t>теста?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Arial" charset="0"/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/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14 марта </a:t>
            </a:r>
            <a:r>
              <a:rPr lang="ru-RU" sz="2000" dirty="0" smtClean="0">
                <a:solidFill>
                  <a:srgbClr val="FFFF00"/>
                </a:solidFill>
              </a:rPr>
              <a:t>2013 </a:t>
            </a:r>
            <a:r>
              <a:rPr lang="ru-RU" sz="2000" dirty="0" smtClean="0">
                <a:solidFill>
                  <a:srgbClr val="FFFF00"/>
                </a:solidFill>
              </a:rPr>
              <a:t>года</a:t>
            </a:r>
            <a:endParaRPr lang="ru-RU" sz="32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1508" y="190056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976" y="150433"/>
            <a:ext cx="7380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Российский тренинговый центр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0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Института управления образованием РАО</a:t>
            </a:r>
            <a:endParaRPr lang="ru-RU" sz="2000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7" name="Picture 10" descr="img6911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342" y="4587976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4638510" y="3291832"/>
            <a:ext cx="43571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Сергей Анатольевич Боченков</a:t>
            </a:r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 Независимого агентства оценки качества образования «Лидер», г. Чебоксары</a:t>
            </a:r>
          </a:p>
          <a:p>
            <a:pPr algn="r"/>
            <a:endParaRPr lang="ru-RU" sz="1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s_bochenkov@mail.ru</a:t>
            </a:r>
          </a:p>
          <a:p>
            <a:pPr algn="r"/>
            <a:r>
              <a:rPr lang="ru-RU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8 9051998891                                                                                                      </a:t>
            </a:r>
            <a:endParaRPr lang="ru-RU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image.pn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577257"/>
            <a:ext cx="1080120" cy="428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80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08804" y="4444983"/>
            <a:ext cx="132049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гармоническая</a:t>
            </a:r>
            <a:endParaRPr lang="ru-RU" sz="1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величины бывают разные.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степенные и структурные.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093797"/>
              </p:ext>
            </p:extLst>
          </p:nvPr>
        </p:nvGraphicFramePr>
        <p:xfrm>
          <a:off x="1115616" y="1473205"/>
          <a:ext cx="1656185" cy="24664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3"/>
                <a:gridCol w="828092"/>
              </a:tblGrid>
              <a:tr h="23756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Calibri"/>
                        </a:rPr>
                        <a:t>11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Calibri"/>
                        </a:rPr>
                        <a:t> «А» класс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1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Calibri"/>
                        </a:rPr>
                        <a:t>3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2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3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3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6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7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8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9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384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10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1280" y="3966513"/>
            <a:ext cx="867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 3,5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085" y="3966514"/>
            <a:ext cx="1463587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средняя арифметическая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1280" y="4443958"/>
            <a:ext cx="867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 3,4</a:t>
            </a:r>
            <a:endParaRPr lang="ru-RU" sz="2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09026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Средние величины. Пример манипуляций.</a:t>
            </a:r>
            <a:endParaRPr lang="ru-RU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543571"/>
              </p:ext>
            </p:extLst>
          </p:nvPr>
        </p:nvGraphicFramePr>
        <p:xfrm>
          <a:off x="2840508" y="1472169"/>
          <a:ext cx="1656185" cy="24517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093"/>
                <a:gridCol w="828092"/>
              </a:tblGrid>
              <a:tr h="14401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Calibri"/>
                        </a:rPr>
                        <a:t>11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Calibri"/>
                        </a:rPr>
                        <a:t> «Б» класс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1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effectLst/>
                          <a:latin typeface="Calibri"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2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3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2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6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7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8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9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1609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Ученик 10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</a:rPr>
                        <a:t>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788358" y="3967176"/>
            <a:ext cx="5757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3,5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8358" y="4444621"/>
            <a:ext cx="5757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2,9</a:t>
            </a:r>
            <a:endParaRPr lang="ru-RU" sz="2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083500"/>
              </p:ext>
            </p:extLst>
          </p:nvPr>
        </p:nvGraphicFramePr>
        <p:xfrm>
          <a:off x="4585491" y="3967769"/>
          <a:ext cx="2155553" cy="460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Формула" r:id="rId6" imgW="1815840" imgH="419040" progId="Equation.3">
                  <p:embed/>
                </p:oleObj>
              </mc:Choice>
              <mc:Fallback>
                <p:oleObj name="Формула" r:id="rId6" imgW="18158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5491" y="3967769"/>
                        <a:ext cx="2155553" cy="46040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152693"/>
              </p:ext>
            </p:extLst>
          </p:nvPr>
        </p:nvGraphicFramePr>
        <p:xfrm>
          <a:off x="4564855" y="4443958"/>
          <a:ext cx="1375297" cy="64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Формула" r:id="rId8" imgW="863225" imgH="634725" progId="Equation.3">
                  <p:embed/>
                </p:oleObj>
              </mc:Choice>
              <mc:Fallback>
                <p:oleObj name="Формула" r:id="rId8" imgW="863225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855" y="4443958"/>
                        <a:ext cx="1375297" cy="6493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5493689" y="1158878"/>
            <a:ext cx="3650311" cy="2749410"/>
          </a:xfrm>
          <a:prstGeom prst="roundRect">
            <a:avLst>
              <a:gd name="adj" fmla="val 6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dirty="0" smtClean="0"/>
              <a:t>Структурные средние: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Мода </a:t>
            </a:r>
            <a:r>
              <a:rPr lang="ru-RU" sz="1200" dirty="0"/>
              <a:t>– это </a:t>
            </a:r>
            <a:r>
              <a:rPr lang="ru-RU" sz="1200" dirty="0" smtClean="0"/>
              <a:t>наиболее часто встречающееся значение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Медиана </a:t>
            </a:r>
            <a:r>
              <a:rPr lang="ru-RU" sz="1200" dirty="0"/>
              <a:t>– это значение, которое делит совокупность на две равные части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4288" y="2427734"/>
            <a:ext cx="1859284" cy="136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0"/>
            <a:ext cx="7200900" cy="1059582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величины и целевые показатели.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выстроить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систему целевых показателей, связанных с результатами оценочной процедуры?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31907790"/>
              </p:ext>
            </p:extLst>
          </p:nvPr>
        </p:nvGraphicFramePr>
        <p:xfrm>
          <a:off x="35496" y="843558"/>
          <a:ext cx="9108504" cy="3986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495" y="4517707"/>
            <a:ext cx="90730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трудно использовать в качестве целевого показателя, т.к. неясна точка приложения необходимых ресурсов для достижения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49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3421" y="66640"/>
            <a:ext cx="7308304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значит – «хорошая школа»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результатам ЕГЭ? </a:t>
            </a:r>
            <a:endParaRPr lang="ru-RU" sz="24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Признаки </a:t>
            </a:r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хорошей по результатам 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школы: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5"/>
          <p:cNvSpPr txBox="1">
            <a:spLocks/>
          </p:cNvSpPr>
          <p:nvPr/>
        </p:nvSpPr>
        <p:spPr bwMode="auto">
          <a:xfrm>
            <a:off x="94743" y="1157288"/>
            <a:ext cx="9013761" cy="38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1400"/>
              </a:lnSpc>
              <a:spcAft>
                <a:spcPts val="60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это школа, выпускники которой активно выбирают экзамены в форме ЕГЭ из числа предметов профиля школы (</a:t>
            </a:r>
            <a:r>
              <a:rPr lang="ru-RU" sz="1400" kern="0" dirty="0" smtClean="0">
                <a:solidFill>
                  <a:srgbClr val="C00000"/>
                </a:solidFill>
                <a:latin typeface="Century Gothic"/>
              </a:rPr>
              <a:t>которые необходимы им для продолжения образования и которые они изучали в 10-11 классах на профильном уровне</a:t>
            </a: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);</a:t>
            </a:r>
          </a:p>
          <a:p>
            <a:pPr lvl="0">
              <a:lnSpc>
                <a:spcPts val="1400"/>
              </a:lnSpc>
              <a:spcAft>
                <a:spcPts val="60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это школа, все выпускники которой успешно освоили образовательный стандарт не ниже минимального уровня по двум обязательным экзаменам в форме ЕГЭ </a:t>
            </a:r>
            <a:r>
              <a:rPr lang="ru-RU" sz="1400" kern="0" dirty="0" smtClean="0">
                <a:solidFill>
                  <a:srgbClr val="C00000"/>
                </a:solidFill>
                <a:latin typeface="Century Gothic"/>
              </a:rPr>
              <a:t>(необходимо для получения аттестата о среднем (полном) образовании)</a:t>
            </a: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  и экзаменам по выбору независимо от профиля, т.е. </a:t>
            </a:r>
            <a:r>
              <a:rPr lang="ru-RU" sz="1400" kern="0" dirty="0" smtClean="0">
                <a:solidFill>
                  <a:srgbClr val="C00000"/>
                </a:solidFill>
                <a:latin typeface="Century Gothic"/>
              </a:rPr>
              <a:t>получили полноценное свидетельство о результатах ЕГЭ для конкурса при поступлении на выбранную специальность;</a:t>
            </a:r>
            <a:r>
              <a:rPr lang="ru-RU" sz="1400" kern="0" dirty="0">
                <a:solidFill>
                  <a:srgbClr val="000000"/>
                </a:solidFill>
                <a:latin typeface="Century Gothic"/>
              </a:rPr>
              <a:t> </a:t>
            </a:r>
            <a:endParaRPr lang="ru-RU" sz="1400" kern="0" dirty="0" smtClean="0">
              <a:solidFill>
                <a:srgbClr val="000000"/>
              </a:solidFill>
              <a:latin typeface="Century Gothic"/>
            </a:endParaRPr>
          </a:p>
          <a:p>
            <a:pPr lvl="0">
              <a:lnSpc>
                <a:spcPts val="1400"/>
              </a:lnSpc>
              <a:spcAft>
                <a:spcPts val="600"/>
              </a:spcAft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это </a:t>
            </a:r>
            <a:r>
              <a:rPr lang="ru-RU" sz="1400" kern="0" dirty="0">
                <a:solidFill>
                  <a:srgbClr val="000000"/>
                </a:solidFill>
                <a:latin typeface="Century Gothic"/>
              </a:rPr>
              <a:t>школа, в которой значительная часть выпускников преодолевают порог профильного уровня по всем предметам, которые они изучали на профильном уровне;</a:t>
            </a:r>
          </a:p>
          <a:p>
            <a:pPr lvl="0">
              <a:lnSpc>
                <a:spcPts val="1400"/>
              </a:lnSpc>
              <a:spcAft>
                <a:spcPts val="600"/>
              </a:spcAft>
              <a:buClr>
                <a:srgbClr val="CC0000"/>
              </a:buClr>
              <a:defRPr/>
            </a:pPr>
            <a:r>
              <a:rPr lang="ru-RU" sz="1400" kern="0" dirty="0">
                <a:solidFill>
                  <a:srgbClr val="000000"/>
                </a:solidFill>
                <a:latin typeface="Century Gothic"/>
              </a:rPr>
              <a:t>это школа, где результаты текущего оценивания коррелируют  с результатами внешней оценки;</a:t>
            </a:r>
          </a:p>
          <a:p>
            <a:pPr lvl="0">
              <a:lnSpc>
                <a:spcPts val="1400"/>
              </a:lnSpc>
              <a:spcAft>
                <a:spcPts val="600"/>
              </a:spcAft>
              <a:buClr>
                <a:srgbClr val="CC0000"/>
              </a:buClr>
              <a:defRPr/>
            </a:pPr>
            <a:r>
              <a:rPr lang="ru-RU" sz="1400" kern="0" dirty="0">
                <a:solidFill>
                  <a:srgbClr val="000000"/>
                </a:solidFill>
                <a:latin typeface="Century Gothic"/>
              </a:rPr>
              <a:t>это школа, показывающая положительную динамику  или стабильность в высоких результатах по вышеназванным показателям среди школ города (района) и среди аналогичных (кластер) школ региона.</a:t>
            </a:r>
          </a:p>
          <a:p>
            <a:pPr>
              <a:lnSpc>
                <a:spcPts val="1400"/>
              </a:lnSpc>
              <a:spcAft>
                <a:spcPts val="600"/>
              </a:spcAft>
              <a:buClr>
                <a:srgbClr val="CC0000"/>
              </a:buClr>
              <a:defRPr/>
            </a:pPr>
            <a:endParaRPr lang="ru-RU" sz="1400" kern="0" dirty="0">
              <a:solidFill>
                <a:srgbClr val="C00000"/>
              </a:solidFill>
              <a:latin typeface="Century Gothic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95" y="4443958"/>
            <a:ext cx="907300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Представление результатов оценочной процедуры должно максимально полно раскрывать картину в этой системе координат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080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5005250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результатов двух оценочных процедур: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79662"/>
            <a:ext cx="4680520" cy="2890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 rot="664853">
            <a:off x="68098" y="2103372"/>
            <a:ext cx="4400333" cy="2545142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1205807">
            <a:off x="86413" y="1681027"/>
            <a:ext cx="4715509" cy="2545142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91780" y="1059582"/>
            <a:ext cx="29883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математике  по РФ= 44,6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75856" y="4441724"/>
            <a:ext cx="2520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Средний балл по русскому языку = 61,1 </a:t>
            </a:r>
            <a:endParaRPr lang="ru-RU" b="1" spc="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Объект 5"/>
          <p:cNvSpPr txBox="1">
            <a:spLocks/>
          </p:cNvSpPr>
          <p:nvPr/>
        </p:nvSpPr>
        <p:spPr bwMode="auto">
          <a:xfrm>
            <a:off x="5724128" y="1691058"/>
            <a:ext cx="3419872" cy="339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96000" lvl="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Если тесты по двум предметам сопоставимы по сложности и шкалы выровнены, то уровень подготовки по русскому всех выпускников страны в среднем выше, чем по математике.</a:t>
            </a:r>
          </a:p>
          <a:p>
            <a:pPr marL="396000" lvl="0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kumimoji="0" lang="ru-RU" sz="1400" b="0" i="0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Если тесты по </a:t>
            </a:r>
            <a:r>
              <a:rPr lang="ru-RU" sz="1400" kern="0" dirty="0" smtClean="0">
                <a:solidFill>
                  <a:srgbClr val="000000"/>
                </a:solidFill>
                <a:latin typeface="Century Gothic"/>
              </a:rPr>
              <a:t>двум предметам не выровнены по сложности, то возможно несколько вариантов: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Уровень подготовки по русскому выше, чем по математике.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kumimoji="0" lang="ru-RU" sz="1400" b="0" i="1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Уровень</a:t>
            </a:r>
            <a:r>
              <a:rPr kumimoji="0" lang="ru-RU" sz="1400" b="0" i="1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</a:rPr>
              <a:t> подготовки по математике выше, чем по русскому языку, просто тест сложнее.</a:t>
            </a:r>
          </a:p>
          <a:p>
            <a:pPr marL="834150" lvl="1" indent="-396000">
              <a:lnSpc>
                <a:spcPts val="1200"/>
              </a:lnSpc>
              <a:buClr>
                <a:srgbClr val="CC0000"/>
              </a:buClr>
              <a:defRPr/>
            </a:pPr>
            <a:r>
              <a:rPr lang="ru-RU" sz="1400" i="1" kern="0" baseline="0" dirty="0" smtClean="0">
                <a:solidFill>
                  <a:srgbClr val="000000"/>
                </a:solidFill>
                <a:latin typeface="Century Gothic"/>
              </a:rPr>
              <a:t>Уровень</a:t>
            </a:r>
            <a:r>
              <a:rPr lang="ru-RU" sz="1400" i="1" kern="0" dirty="0" smtClean="0">
                <a:solidFill>
                  <a:srgbClr val="000000"/>
                </a:solidFill>
                <a:latin typeface="Century Gothic"/>
              </a:rPr>
              <a:t> подготовки по двум предметам примерно равный.</a:t>
            </a:r>
            <a:endParaRPr kumimoji="0" lang="ru-RU" sz="1400" b="0" i="1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  <a:p>
            <a:pPr marL="396000" marR="0" lvl="0" indent="-396000" algn="l" defTabSz="914400" rtl="0" eaLnBrk="1" fontAlgn="base" latinLnBrk="0" hangingPunct="1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4" name="Стрелка углом вверх 3"/>
          <p:cNvSpPr/>
          <p:nvPr/>
        </p:nvSpPr>
        <p:spPr>
          <a:xfrm rot="5400000">
            <a:off x="4659529" y="1891561"/>
            <a:ext cx="1193093" cy="792088"/>
          </a:xfrm>
          <a:prstGeom prst="bentUpArrow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углом вверх 14"/>
          <p:cNvSpPr/>
          <p:nvPr/>
        </p:nvSpPr>
        <p:spPr>
          <a:xfrm rot="5400000" flipH="1">
            <a:off x="4624379" y="3214762"/>
            <a:ext cx="1263392" cy="792088"/>
          </a:xfrm>
          <a:prstGeom prst="bentUpArrow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177326"/>
            <a:ext cx="2863872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Какие выводы можно сделать об уровне подготовки, сравнивая результаты по двум предметам?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564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3421" y="66640"/>
            <a:ext cx="7308304" cy="502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уровня освоения образовательного </a:t>
            </a:r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стандарта (ЕГЭ-2012) </a:t>
            </a:r>
          </a:p>
          <a:p>
            <a:r>
              <a:rPr lang="ru-RU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методике ФИПИ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903887"/>
              </p:ext>
            </p:extLst>
          </p:nvPr>
        </p:nvGraphicFramePr>
        <p:xfrm>
          <a:off x="3491880" y="2652011"/>
          <a:ext cx="5544617" cy="236498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60670"/>
                <a:gridCol w="2048554"/>
                <a:gridCol w="1935393"/>
              </a:tblGrid>
              <a:tr h="35953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Предмет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ПБ1 (</a:t>
                      </a:r>
                      <a:r>
                        <a:rPr lang="ru-RU" sz="1050" dirty="0">
                          <a:effectLst/>
                        </a:rPr>
                        <a:t>в скобках </a:t>
                      </a:r>
                      <a:r>
                        <a:rPr lang="ru-RU" sz="1050" dirty="0" smtClean="0">
                          <a:effectLst/>
                        </a:rPr>
                        <a:t>ТБ1 </a:t>
                      </a:r>
                      <a:r>
                        <a:rPr lang="ru-RU" sz="1050" dirty="0">
                          <a:effectLst/>
                        </a:rPr>
                        <a:t>– балл по 100-балльной шкале</a:t>
                      </a:r>
                      <a:r>
                        <a:rPr lang="ru-RU" sz="1050" dirty="0" smtClean="0">
                          <a:effectLst/>
                        </a:rPr>
                        <a:t>)</a:t>
                      </a: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</a:rPr>
                        <a:t>ПБ2 </a:t>
                      </a:r>
                      <a:r>
                        <a:rPr lang="ru-RU" sz="1050" dirty="0" smtClean="0">
                          <a:effectLst/>
                        </a:rPr>
                        <a:t>(</a:t>
                      </a:r>
                      <a:r>
                        <a:rPr lang="ru-RU" sz="1050" dirty="0">
                          <a:effectLst/>
                        </a:rPr>
                        <a:t>в скобках ТБ2 – балл по 100-балльной шкале)</a:t>
                      </a:r>
                      <a:endParaRPr lang="ru-RU" sz="105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</a:t>
                      </a:r>
                      <a:r>
                        <a:rPr lang="ru-RU" sz="1200" dirty="0" smtClean="0">
                          <a:effectLst/>
                        </a:rPr>
                        <a:t>из 64 (36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54 из 64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 </a:t>
                      </a:r>
                      <a:r>
                        <a:rPr lang="ru-RU" sz="1200" dirty="0" smtClean="0">
                          <a:effectLst/>
                        </a:rPr>
                        <a:t>из 32 (24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из 32 (63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CCCC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Обществознание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 из 59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39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48 из 59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13 из </a:t>
                      </a:r>
                      <a:r>
                        <a:rPr lang="ru-RU" sz="1200" dirty="0">
                          <a:effectLst/>
                        </a:rPr>
                        <a:t>58 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46 из 58 (72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 (</a:t>
                      </a: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11 –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min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r>
                        <a:rPr lang="ru-RU" sz="1200" dirty="0" smtClean="0">
                          <a:effectLst/>
                        </a:rPr>
                        <a:t> из 51(39 </a:t>
                      </a:r>
                      <a:r>
                        <a:rPr lang="ru-RU" sz="1200" dirty="0">
                          <a:effectLst/>
                        </a:rPr>
                        <a:t>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33 из 51 (62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Химия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14 </a:t>
                      </a:r>
                      <a:r>
                        <a:rPr lang="ru-RU" sz="1200" dirty="0" smtClean="0">
                          <a:effectLst/>
                        </a:rPr>
                        <a:t>из 65 (36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58 из 65 (80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Биология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 из 69 (</a:t>
                      </a:r>
                      <a:r>
                        <a:rPr lang="ru-RU" sz="1200" dirty="0" smtClean="0">
                          <a:effectLst/>
                        </a:rPr>
                        <a:t>36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60 из 69 (79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География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14 из 54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37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44 из 54 (69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Информатика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 из 40 (40 из 100)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 из 40 (84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Иностранные языки</a:t>
                      </a:r>
                      <a:endParaRPr lang="ru-RU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 </a:t>
                      </a:r>
                      <a:r>
                        <a:rPr lang="ru-RU" sz="1200" dirty="0" smtClean="0">
                          <a:effectLst/>
                        </a:rPr>
                        <a:t>из 80 (20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65 из 80 (82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  <a:tr h="182314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Литература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 из 42 </a:t>
                      </a:r>
                      <a:r>
                        <a:rPr lang="ru-RU" sz="1200" dirty="0">
                          <a:effectLst/>
                        </a:rPr>
                        <a:t>(</a:t>
                      </a:r>
                      <a:r>
                        <a:rPr lang="ru-RU" sz="1200" dirty="0" smtClean="0">
                          <a:effectLst/>
                        </a:rPr>
                        <a:t>32 из </a:t>
                      </a:r>
                      <a:r>
                        <a:rPr lang="ru-RU" sz="1200" dirty="0">
                          <a:effectLst/>
                        </a:rPr>
                        <a:t>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36 из 42 (73 из 100)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057" marR="68057" marT="0" marB="0" anchor="ctr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54" t="18469" r="16200" b="46002"/>
          <a:stretch/>
        </p:blipFill>
        <p:spPr bwMode="auto">
          <a:xfrm>
            <a:off x="143421" y="885081"/>
            <a:ext cx="3139516" cy="1952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06899" y="1304961"/>
            <a:ext cx="45448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prstClr val="black"/>
                </a:solidFill>
              </a:rPr>
              <a:t>«…Указанная </a:t>
            </a:r>
            <a:r>
              <a:rPr lang="ru-RU" sz="1400" dirty="0">
                <a:solidFill>
                  <a:prstClr val="black"/>
                </a:solidFill>
              </a:rPr>
              <a:t>процедура позволяет согласовывать тестовые баллы одинаково подготовленных участников 2011 и 2012 гг. и обеспечивает сравнительную сопоставимость результатов экзамена по </a:t>
            </a:r>
            <a:r>
              <a:rPr lang="ru-RU" sz="1400" dirty="0" smtClean="0">
                <a:solidFill>
                  <a:prstClr val="black"/>
                </a:solidFill>
              </a:rPr>
              <a:t>годам».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  <a:hlinkClick r:id="rId8"/>
              </a:rPr>
              <a:t>http://www.ege.edu.ru/ru/main/scaling</a:t>
            </a:r>
            <a:r>
              <a:rPr lang="en-US" sz="1400" dirty="0" smtClean="0">
                <a:solidFill>
                  <a:prstClr val="black"/>
                </a:solidFill>
                <a:hlinkClick r:id="rId8"/>
              </a:rPr>
              <a:t>/</a:t>
            </a:r>
            <a:endParaRPr lang="ru-RU" sz="1400" dirty="0" smtClean="0">
              <a:solidFill>
                <a:prstClr val="black"/>
              </a:solidFill>
            </a:endParaRPr>
          </a:p>
          <a:p>
            <a:pPr>
              <a:lnSpc>
                <a:spcPts val="1400"/>
              </a:lnSpc>
            </a:pPr>
            <a:endParaRPr lang="ru-RU" sz="1400" dirty="0" smtClean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855" y="2850294"/>
            <a:ext cx="1417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dirty="0"/>
              <a:t>ПБ1 -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об усвоении участником экзамена основных понятий и методов по соответствующему общеобразовательному предмету</a:t>
            </a:r>
            <a:endParaRPr lang="ru-RU" sz="1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5229" y="2845261"/>
            <a:ext cx="14426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/>
              <a:t>ПБ2 - наименьший первичный балл, получение которого свидетельствует </a:t>
            </a:r>
            <a:r>
              <a:rPr lang="ru-RU" sz="1000" b="1" dirty="0">
                <a:solidFill>
                  <a:srgbClr val="C00000"/>
                </a:solidFill>
              </a:rPr>
              <a:t>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29313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8831"/>
          <a:stretch/>
        </p:blipFill>
        <p:spPr>
          <a:xfrm>
            <a:off x="151105" y="990217"/>
            <a:ext cx="3154895" cy="40298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/>
          <a:srcRect r="32986"/>
          <a:stretch/>
        </p:blipFill>
        <p:spPr>
          <a:xfrm>
            <a:off x="5148064" y="1190790"/>
            <a:ext cx="3803660" cy="3871296"/>
          </a:xfrm>
          <a:prstGeom prst="rect">
            <a:avLst/>
          </a:prstGeom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107756" y="172569"/>
            <a:ext cx="3884275" cy="857250"/>
          </a:xfrm>
        </p:spPr>
        <p:txBody>
          <a:bodyPr/>
          <a:lstStyle/>
          <a:p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процентильной шкал </a:t>
            </a:r>
            <a:b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РФ,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ЕГЭ-2012)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5240521" y="2634307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718978" y="2905102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/>
              <a:t>24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6159853" y="2654793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27" name="TextBox 14"/>
          <p:cNvSpPr txBox="1">
            <a:spLocks noChangeArrowheads="1"/>
          </p:cNvSpPr>
          <p:nvPr/>
        </p:nvSpPr>
        <p:spPr bwMode="auto">
          <a:xfrm>
            <a:off x="6622263" y="26343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5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28870" y="6371523"/>
            <a:ext cx="2790929" cy="263057"/>
          </a:xfrm>
        </p:spPr>
        <p:txBody>
          <a:bodyPr/>
          <a:lstStyle/>
          <a:p>
            <a:pPr>
              <a:defRPr/>
            </a:pPr>
            <a:r>
              <a:rPr lang="ru-RU" sz="1000" i="1" dirty="0" smtClean="0">
                <a:solidFill>
                  <a:srgbClr val="5C92B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©  С.А. Боченков</a:t>
            </a:r>
            <a:endParaRPr lang="ru-RU" sz="1000" i="1" dirty="0">
              <a:solidFill>
                <a:srgbClr val="5C92B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14"/>
          <p:cNvSpPr txBox="1">
            <a:spLocks noChangeArrowheads="1"/>
          </p:cNvSpPr>
          <p:nvPr/>
        </p:nvSpPr>
        <p:spPr bwMode="auto">
          <a:xfrm>
            <a:off x="7104151" y="26343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39" name="TextBox 14"/>
          <p:cNvSpPr txBox="1">
            <a:spLocks noChangeArrowheads="1"/>
          </p:cNvSpPr>
          <p:nvPr/>
        </p:nvSpPr>
        <p:spPr bwMode="auto">
          <a:xfrm>
            <a:off x="7574005" y="252610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40</a:t>
            </a:r>
            <a:endParaRPr lang="ru-RU" dirty="0"/>
          </a:p>
        </p:txBody>
      </p:sp>
      <p:sp>
        <p:nvSpPr>
          <p:cNvPr id="40" name="TextBox 14"/>
          <p:cNvSpPr txBox="1">
            <a:spLocks noChangeArrowheads="1"/>
          </p:cNvSpPr>
          <p:nvPr/>
        </p:nvSpPr>
        <p:spPr bwMode="auto">
          <a:xfrm>
            <a:off x="8021806" y="256881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43" name="TextBox 14"/>
          <p:cNvSpPr txBox="1">
            <a:spLocks noChangeArrowheads="1"/>
          </p:cNvSpPr>
          <p:nvPr/>
        </p:nvSpPr>
        <p:spPr bwMode="auto">
          <a:xfrm>
            <a:off x="8512108" y="299775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44" name="TextBox 14"/>
          <p:cNvSpPr txBox="1">
            <a:spLocks noChangeArrowheads="1"/>
          </p:cNvSpPr>
          <p:nvPr/>
        </p:nvSpPr>
        <p:spPr bwMode="auto">
          <a:xfrm>
            <a:off x="5245577" y="150796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46" name="TextBox 14"/>
          <p:cNvSpPr txBox="1">
            <a:spLocks noChangeArrowheads="1"/>
          </p:cNvSpPr>
          <p:nvPr/>
        </p:nvSpPr>
        <p:spPr bwMode="auto">
          <a:xfrm>
            <a:off x="6166390" y="201914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47" name="TextBox 14"/>
          <p:cNvSpPr txBox="1">
            <a:spLocks noChangeArrowheads="1"/>
          </p:cNvSpPr>
          <p:nvPr/>
        </p:nvSpPr>
        <p:spPr bwMode="auto">
          <a:xfrm>
            <a:off x="6629738" y="1566463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48" name="TextBox 14"/>
          <p:cNvSpPr txBox="1">
            <a:spLocks noChangeArrowheads="1"/>
          </p:cNvSpPr>
          <p:nvPr/>
        </p:nvSpPr>
        <p:spPr bwMode="auto">
          <a:xfrm>
            <a:off x="7104151" y="166843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75</a:t>
            </a:r>
            <a:endParaRPr lang="ru-RU" dirty="0"/>
          </a:p>
        </p:txBody>
      </p: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7569441" y="148188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8038042" y="175184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71</a:t>
            </a:r>
            <a:endParaRPr lang="ru-RU" dirty="0"/>
          </a:p>
        </p:txBody>
      </p:sp>
      <p:sp>
        <p:nvSpPr>
          <p:cNvPr id="54" name="TextBox 14"/>
          <p:cNvSpPr txBox="1">
            <a:spLocks noChangeArrowheads="1"/>
          </p:cNvSpPr>
          <p:nvPr/>
        </p:nvSpPr>
        <p:spPr bwMode="auto">
          <a:xfrm>
            <a:off x="8564401" y="139180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88</a:t>
            </a:r>
            <a:endParaRPr lang="ru-RU" dirty="0"/>
          </a:p>
        </p:txBody>
      </p:sp>
      <p:sp>
        <p:nvSpPr>
          <p:cNvPr id="56" name="Заголовок 1"/>
          <p:cNvSpPr txBox="1">
            <a:spLocks/>
          </p:cNvSpPr>
          <p:nvPr/>
        </p:nvSpPr>
        <p:spPr bwMode="auto">
          <a:xfrm>
            <a:off x="35496" y="112270"/>
            <a:ext cx="3656859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1700"/>
              </a:lnSpc>
            </a:pP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Соотношение 100-балльной шкалы и уровней освоения образовательного стандарта </a:t>
            </a:r>
            <a:b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(РФ, ЕГЭ-2012)</a:t>
            </a:r>
            <a:endParaRPr lang="ru-RU" sz="1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5496" y="1995686"/>
            <a:ext cx="9001000" cy="0"/>
          </a:xfrm>
          <a:prstGeom prst="line">
            <a:avLst/>
          </a:prstGeom>
          <a:noFill/>
          <a:ln w="31750" cap="flat" cmpd="sng" algn="ctr">
            <a:solidFill>
              <a:schemeClr val="tx2"/>
            </a:solidFill>
            <a:prstDash val="sysDash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45" name="TextBox 14"/>
          <p:cNvSpPr txBox="1">
            <a:spLocks noChangeArrowheads="1"/>
          </p:cNvSpPr>
          <p:nvPr/>
        </p:nvSpPr>
        <p:spPr bwMode="auto">
          <a:xfrm>
            <a:off x="5724128" y="192367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66</a:t>
            </a:r>
            <a:endParaRPr lang="ru-RU" dirty="0"/>
          </a:p>
        </p:txBody>
      </p:sp>
      <p:sp>
        <p:nvSpPr>
          <p:cNvPr id="49" name="TextBox 26"/>
          <p:cNvSpPr txBox="1">
            <a:spLocks noChangeArrowheads="1"/>
          </p:cNvSpPr>
          <p:nvPr/>
        </p:nvSpPr>
        <p:spPr bwMode="auto">
          <a:xfrm>
            <a:off x="3658570" y="1643606"/>
            <a:ext cx="12868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 b="1" dirty="0">
                <a:solidFill>
                  <a:srgbClr val="1F497D"/>
                </a:solidFill>
              </a:rPr>
              <a:t>70 баллов</a:t>
            </a:r>
          </a:p>
        </p:txBody>
      </p:sp>
      <p:sp>
        <p:nvSpPr>
          <p:cNvPr id="52" name="TextBox 14"/>
          <p:cNvSpPr txBox="1">
            <a:spLocks noChangeArrowheads="1"/>
          </p:cNvSpPr>
          <p:nvPr/>
        </p:nvSpPr>
        <p:spPr bwMode="auto">
          <a:xfrm>
            <a:off x="179907" y="171134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73</a:t>
            </a:r>
            <a:endParaRPr lang="ru-RU" dirty="0"/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580292" y="196427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63</a:t>
            </a:r>
            <a:endParaRPr lang="ru-RU" dirty="0"/>
          </a:p>
        </p:txBody>
      </p:sp>
      <p:sp>
        <p:nvSpPr>
          <p:cNvPr id="62" name="TextBox 14"/>
          <p:cNvSpPr txBox="1">
            <a:spLocks noChangeArrowheads="1"/>
          </p:cNvSpPr>
          <p:nvPr/>
        </p:nvSpPr>
        <p:spPr bwMode="auto">
          <a:xfrm>
            <a:off x="954073" y="196898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62</a:t>
            </a:r>
            <a:endParaRPr lang="ru-RU" dirty="0"/>
          </a:p>
        </p:txBody>
      </p:sp>
      <p:sp>
        <p:nvSpPr>
          <p:cNvPr id="65" name="TextBox 14"/>
          <p:cNvSpPr txBox="1">
            <a:spLocks noChangeArrowheads="1"/>
          </p:cNvSpPr>
          <p:nvPr/>
        </p:nvSpPr>
        <p:spPr bwMode="auto">
          <a:xfrm>
            <a:off x="1368565" y="152946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80</a:t>
            </a:r>
            <a:endParaRPr lang="ru-RU" dirty="0"/>
          </a:p>
        </p:txBody>
      </p:sp>
      <p:sp>
        <p:nvSpPr>
          <p:cNvPr id="66" name="TextBox 14"/>
          <p:cNvSpPr txBox="1">
            <a:spLocks noChangeArrowheads="1"/>
          </p:cNvSpPr>
          <p:nvPr/>
        </p:nvSpPr>
        <p:spPr bwMode="auto">
          <a:xfrm>
            <a:off x="1743090" y="1555694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79</a:t>
            </a:r>
            <a:endParaRPr lang="ru-RU" dirty="0"/>
          </a:p>
        </p:txBody>
      </p:sp>
      <p:sp>
        <p:nvSpPr>
          <p:cNvPr id="72" name="TextBox 14"/>
          <p:cNvSpPr txBox="1">
            <a:spLocks noChangeArrowheads="1"/>
          </p:cNvSpPr>
          <p:nvPr/>
        </p:nvSpPr>
        <p:spPr bwMode="auto">
          <a:xfrm>
            <a:off x="2145690" y="145397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84</a:t>
            </a:r>
            <a:endParaRPr lang="ru-RU" dirty="0"/>
          </a:p>
        </p:txBody>
      </p:sp>
      <p:sp>
        <p:nvSpPr>
          <p:cNvPr id="75" name="TextBox 14"/>
          <p:cNvSpPr txBox="1">
            <a:spLocks noChangeArrowheads="1"/>
          </p:cNvSpPr>
          <p:nvPr/>
        </p:nvSpPr>
        <p:spPr bwMode="auto">
          <a:xfrm>
            <a:off x="2531794" y="1732122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72</a:t>
            </a:r>
            <a:endParaRPr lang="ru-RU" dirty="0"/>
          </a:p>
        </p:txBody>
      </p:sp>
      <p:sp>
        <p:nvSpPr>
          <p:cNvPr id="76" name="TextBox 14"/>
          <p:cNvSpPr txBox="1">
            <a:spLocks noChangeArrowheads="1"/>
          </p:cNvSpPr>
          <p:nvPr/>
        </p:nvSpPr>
        <p:spPr bwMode="auto">
          <a:xfrm>
            <a:off x="2933499" y="1495828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/>
              <a:t>82</a:t>
            </a:r>
            <a:endParaRPr lang="ru-RU" dirty="0"/>
          </a:p>
        </p:txBody>
      </p:sp>
      <p:sp>
        <p:nvSpPr>
          <p:cNvPr id="78" name="TextBox 14"/>
          <p:cNvSpPr txBox="1">
            <a:spLocks noChangeArrowheads="1"/>
          </p:cNvSpPr>
          <p:nvPr/>
        </p:nvSpPr>
        <p:spPr bwMode="auto">
          <a:xfrm>
            <a:off x="194860" y="2576716"/>
            <a:ext cx="288032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ru-RU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14"/>
          <p:cNvSpPr txBox="1">
            <a:spLocks noChangeArrowheads="1"/>
          </p:cNvSpPr>
          <p:nvPr/>
        </p:nvSpPr>
        <p:spPr bwMode="auto">
          <a:xfrm>
            <a:off x="595848" y="2836022"/>
            <a:ext cx="261885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>
                <a:solidFill>
                  <a:prstClr val="black"/>
                </a:solidFill>
              </a:rPr>
              <a:t>24</a:t>
            </a:r>
          </a:p>
        </p:txBody>
      </p:sp>
      <p:sp>
        <p:nvSpPr>
          <p:cNvPr id="80" name="TextBox 14"/>
          <p:cNvSpPr txBox="1">
            <a:spLocks noChangeArrowheads="1"/>
          </p:cNvSpPr>
          <p:nvPr/>
        </p:nvSpPr>
        <p:spPr bwMode="auto">
          <a:xfrm>
            <a:off x="951263" y="2576337"/>
            <a:ext cx="325857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TextBox 14"/>
          <p:cNvSpPr txBox="1">
            <a:spLocks noChangeArrowheads="1"/>
          </p:cNvSpPr>
          <p:nvPr/>
        </p:nvSpPr>
        <p:spPr bwMode="auto">
          <a:xfrm>
            <a:off x="1351412" y="2553607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2" name="TextBox 14"/>
          <p:cNvSpPr txBox="1">
            <a:spLocks noChangeArrowheads="1"/>
          </p:cNvSpPr>
          <p:nvPr/>
        </p:nvSpPr>
        <p:spPr bwMode="auto">
          <a:xfrm>
            <a:off x="1750444" y="2553606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36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3" name="TextBox 14"/>
          <p:cNvSpPr txBox="1">
            <a:spLocks noChangeArrowheads="1"/>
          </p:cNvSpPr>
          <p:nvPr/>
        </p:nvSpPr>
        <p:spPr bwMode="auto">
          <a:xfrm>
            <a:off x="2118472" y="24698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40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2531699" y="2498789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39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5" name="TextBox 14"/>
          <p:cNvSpPr txBox="1">
            <a:spLocks noChangeArrowheads="1"/>
          </p:cNvSpPr>
          <p:nvPr/>
        </p:nvSpPr>
        <p:spPr bwMode="auto">
          <a:xfrm>
            <a:off x="2927680" y="2929400"/>
            <a:ext cx="301190" cy="25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36000" rIns="36000" bIns="3600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ru-RU" dirty="0" smtClean="0">
                <a:solidFill>
                  <a:prstClr val="black"/>
                </a:solidFill>
              </a:rPr>
              <a:t>20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t="81934" r="60220"/>
          <a:stretch/>
        </p:blipFill>
        <p:spPr>
          <a:xfrm>
            <a:off x="844655" y="4491660"/>
            <a:ext cx="1809828" cy="64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/>
          <a:srcRect l="66493" t="22099" b="33260"/>
          <a:stretch/>
        </p:blipFill>
        <p:spPr>
          <a:xfrm>
            <a:off x="3856339" y="3707976"/>
            <a:ext cx="1579757" cy="143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29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95287" y="156963"/>
            <a:ext cx="7056438" cy="757238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Сравнение 100-балльных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шкал по среднепроцентильным рангам, или что лежит в основе сравнения среднего балла ЕГЭ между предметами и при оценки динамики результатов по годам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34" y="1187450"/>
            <a:ext cx="40354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157288"/>
            <a:ext cx="3998913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355976" y="1320401"/>
            <a:ext cx="2016224" cy="1815882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Средний балл по 100-балльной шкале недопустимо использовать как при сравнении результатов между предметами, так и для оценки динамики по годам!!!</a:t>
            </a:r>
            <a:endParaRPr lang="ru-RU" sz="1400" b="1" kern="0" dirty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7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4" y="51470"/>
            <a:ext cx="7416824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Стобалльная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шкала ЕГЭ не позволяет сравнивать результаты   по предметам и оценить динамику по годам, т.к.: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НЕ СОВПАДАЕТ: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402832" cy="3316858"/>
          </a:xfrm>
        </p:spPr>
        <p:txBody>
          <a:bodyPr/>
          <a:lstStyle/>
          <a:p>
            <a:r>
              <a:rPr lang="ru-RU" sz="1600" dirty="0" smtClean="0"/>
              <a:t>величина </a:t>
            </a:r>
            <a:r>
              <a:rPr lang="ru-RU" sz="1600" dirty="0"/>
              <a:t>наименьшего тестового балла, получение которого свидетельствует об усвоении участником экзамена основных понятий и методов по </a:t>
            </a:r>
            <a:r>
              <a:rPr lang="ru-RU" sz="1600" dirty="0" smtClean="0"/>
              <a:t>предмету (ТБ1)</a:t>
            </a:r>
            <a:endParaRPr lang="ru-RU" sz="1600" dirty="0"/>
          </a:p>
          <a:p>
            <a:r>
              <a:rPr lang="ru-RU" sz="1600" dirty="0" smtClean="0"/>
              <a:t>величина </a:t>
            </a:r>
            <a:r>
              <a:rPr lang="ru-RU" sz="1600" dirty="0"/>
              <a:t>наименьшего тестового балла, получение которого свидетельствует о высоком уровне подготовки участника экзамена (а именно, о наличии системных знаний, овладении комплексными умениями, способности выполнять творческие задания по соответствующему общеобразовательному предмету</a:t>
            </a:r>
            <a:r>
              <a:rPr lang="ru-RU" sz="1600" dirty="0" smtClean="0"/>
              <a:t>) ТБ2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68875" y="1151335"/>
            <a:ext cx="3717933" cy="479822"/>
          </a:xfrm>
        </p:spPr>
        <p:txBody>
          <a:bodyPr/>
          <a:lstStyle/>
          <a:p>
            <a:r>
              <a:rPr lang="ru-RU" dirty="0" smtClean="0"/>
              <a:t>МЕНЯЕТСЯ ПО ГОДАМ: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68875" y="1631156"/>
            <a:ext cx="3913187" cy="187669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dirty="0"/>
              <a:t>время, отведённое на выполнение работы без изменения её содержания (русский язык в </a:t>
            </a:r>
            <a:r>
              <a:rPr lang="ru-RU" sz="1600" dirty="0" smtClean="0"/>
              <a:t>2012 </a:t>
            </a:r>
            <a:r>
              <a:rPr lang="ru-RU" sz="1600" dirty="0"/>
              <a:t>и в </a:t>
            </a:r>
            <a:r>
              <a:rPr lang="ru-RU" sz="1600" dirty="0" smtClean="0"/>
              <a:t>2013)</a:t>
            </a:r>
          </a:p>
          <a:p>
            <a:r>
              <a:rPr lang="ru-RU" sz="1600" dirty="0"/>
              <a:t>количество, качество и состав заданий, уровень </a:t>
            </a:r>
            <a:r>
              <a:rPr lang="ru-RU" sz="1600" dirty="0" smtClean="0"/>
              <a:t>сложности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3723878"/>
            <a:ext cx="43318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ЕДИНЫЙ государственный экзамен – это ряд самостоятельных предметных экзаменов, которые не согласованны между собой ни по фреймам тестов, ни по форме представления результата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27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3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38172"/>
              </p:ext>
            </p:extLst>
          </p:nvPr>
        </p:nvGraphicFramePr>
        <p:xfrm>
          <a:off x="4175448" y="163195"/>
          <a:ext cx="4968552" cy="498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12308349"/>
              </p:ext>
            </p:extLst>
          </p:nvPr>
        </p:nvGraphicFramePr>
        <p:xfrm>
          <a:off x="107504" y="1275606"/>
          <a:ext cx="3861538" cy="385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139700"/>
            <a:ext cx="421196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межпредметного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сравнения результатов ЕГЭ-2012 по региону на основе разных показателей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422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140495"/>
            <a:ext cx="6984776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сравнения результатов ЕГЭ двух школ: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481829"/>
              </p:ext>
            </p:extLst>
          </p:nvPr>
        </p:nvGraphicFramePr>
        <p:xfrm>
          <a:off x="107503" y="1211580"/>
          <a:ext cx="8928993" cy="3840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25346"/>
                <a:gridCol w="517605"/>
                <a:gridCol w="1933514"/>
                <a:gridCol w="2592288"/>
                <a:gridCol w="2160240"/>
              </a:tblGrid>
              <a:tr h="100013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Профиль школы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Кол-во выпускников</a:t>
                      </a:r>
                      <a:endParaRPr lang="ru-RU" sz="12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Средний балл ЕГЭ, при условии, что все выпускники все предметы</a:t>
                      </a:r>
                      <a:r>
                        <a:rPr lang="ru-RU" sz="1200" baseline="0" dirty="0" smtClean="0"/>
                        <a:t> сдали с одинаковым результатом, равным ТБ2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 результатах профильной подготовки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Вывод об</a:t>
                      </a:r>
                      <a:r>
                        <a:rPr lang="ru-RU" sz="1200" baseline="0" dirty="0" smtClean="0"/>
                        <a:t> эффективности вуз</a:t>
                      </a:r>
                      <a:r>
                        <a:rPr lang="ru-RU" sz="1200" dirty="0" smtClean="0"/>
                        <a:t>ов, по качеству подготовки поступивших в них выпускников</a:t>
                      </a:r>
                      <a:r>
                        <a:rPr lang="ru-RU" sz="1200" baseline="0" dirty="0" smtClean="0"/>
                        <a:t> этих школ</a:t>
                      </a:r>
                      <a:r>
                        <a:rPr lang="ru-RU" sz="1200" dirty="0" smtClean="0"/>
                        <a:t>  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2357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Школа с инженерным профилем (математика, физика + русский язык)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(математика 63 + физика 62 + русский 73) / 3 = </a:t>
                      </a:r>
                      <a:r>
                        <a:rPr lang="ru-RU" sz="1800" kern="1200" dirty="0" smtClean="0"/>
                        <a:t>66,0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При одинаковом качестве подготовки (равном ТБ2 -балл, получение которого свидетельствует о высоком уровне подготовки участника экзамена, а именно, о наличии системных знаний, овладении комплексными умениями, способности выполнять творческие задания )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средний балл инженерного класса оказывается НИЖЕ показателя медицинского класса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11,3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 балла или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17%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Все выпускники поступили в соответствующие профильные вузы на инженерное и медицинское направление подготовки. Таким образом,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медицинский вуз оказывается на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17% лучше </a:t>
                      </a:r>
                      <a:r>
                        <a:rPr lang="ru-RU" sz="1200" kern="1200" dirty="0" smtClean="0">
                          <a:solidFill>
                            <a:srgbClr val="C00000"/>
                          </a:solidFill>
                        </a:rPr>
                        <a:t>инженерного по показателю среднего балла, при 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этом качество подготовки абитуриентов не отличается, а разницу определяет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</a:rPr>
                        <a:t>невыровненная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rgbClr val="C00000"/>
                          </a:solidFill>
                        </a:rPr>
                        <a:t>стобалльная</a:t>
                      </a:r>
                      <a:r>
                        <a:rPr lang="ru-RU" sz="1200" b="1" kern="1200" dirty="0" smtClean="0">
                          <a:solidFill>
                            <a:srgbClr val="C00000"/>
                          </a:solidFill>
                        </a:rPr>
                        <a:t> шкала</a:t>
                      </a:r>
                      <a:endParaRPr lang="ru-RU" sz="12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Школа с медицинским профильным (биология, химия + русский язык)</a:t>
                      </a:r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30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/>
                        <a:t>(русский 73 + биология 79 + химия 80) / 3 = 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kern="1200" dirty="0" smtClean="0"/>
                        <a:t>77,3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81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6158" y="214313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404628" y="1375635"/>
            <a:ext cx="4040188" cy="1418222"/>
          </a:xfrm>
          <a:prstGeom prst="rect">
            <a:avLst/>
          </a:prstGeom>
        </p:spPr>
        <p:txBody>
          <a:bodyPr/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C0504D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Результаты ГИА и ЕГЭ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нельзя</a:t>
            </a:r>
            <a:r>
              <a:rPr lang="ru-RU" sz="2000" b="1" dirty="0" smtClean="0">
                <a:solidFill>
                  <a:prstClr val="black"/>
                </a:solidFill>
              </a:rPr>
              <a:t> использовать для измерения, мониторинга и оценки качества образовательных результатов.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404628" y="2742700"/>
            <a:ext cx="4040188" cy="1845193"/>
          </a:xfrm>
          <a:prstGeom prst="rect">
            <a:avLst/>
          </a:prstGeom>
        </p:spPr>
        <p:txBody>
          <a:bodyPr/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0504D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ГИА и ЕГЭ – это экзамены с «высокими ставками», они служат только для измерения индивидуальных образовательных результатов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>
          <a:xfrm>
            <a:off x="4625773" y="1489592"/>
            <a:ext cx="4398237" cy="115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C0504D"/>
              </a:buClr>
              <a:buFont typeface="Wingdings" pitchFamily="2" charset="2"/>
              <a:buNone/>
            </a:pPr>
            <a:r>
              <a:rPr lang="ru-RU" sz="2000" b="1" dirty="0" smtClean="0">
                <a:solidFill>
                  <a:prstClr val="black"/>
                </a:solidFill>
              </a:rPr>
              <a:t>Результаты ГИА и ЕГЭ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</a:t>
            </a:r>
            <a:r>
              <a:rPr lang="ru-RU" sz="2000" b="1" dirty="0" smtClean="0">
                <a:solidFill>
                  <a:prstClr val="black"/>
                </a:solidFill>
              </a:rPr>
              <a:t> использовать для измерения, мониторинга и оценки качества образовательных  результатов.</a:t>
            </a:r>
            <a:endParaRPr lang="ru-RU" sz="2000" b="1" dirty="0">
              <a:solidFill>
                <a:prstClr val="black"/>
              </a:solidFill>
            </a:endParaRPr>
          </a:p>
        </p:txBody>
      </p:sp>
      <p:sp>
        <p:nvSpPr>
          <p:cNvPr id="10" name="Объект 8"/>
          <p:cNvSpPr txBox="1">
            <a:spLocks/>
          </p:cNvSpPr>
          <p:nvPr/>
        </p:nvSpPr>
        <p:spPr>
          <a:xfrm>
            <a:off x="4638576" y="2580284"/>
            <a:ext cx="4041775" cy="200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C0504D"/>
              </a:buClr>
            </a:pPr>
            <a:r>
              <a:rPr lang="ru-RU" sz="2000" dirty="0" smtClean="0">
                <a:solidFill>
                  <a:prstClr val="black"/>
                </a:solidFill>
              </a:rPr>
              <a:t>ГИА и ЕГЭ – это основные формы итоговой аттестации выпускников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 rot="2752389">
            <a:off x="3267783" y="930640"/>
            <a:ext cx="560038" cy="594262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lnSpc>
                <a:spcPct val="70000"/>
              </a:lnSpc>
              <a:spcBef>
                <a:spcPct val="15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ru-RU" sz="16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877348">
            <a:off x="4759403" y="904456"/>
            <a:ext cx="578237" cy="617245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lnSpc>
                <a:spcPct val="70000"/>
              </a:lnSpc>
              <a:spcBef>
                <a:spcPct val="15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ru-RU" sz="16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848427" y="3310170"/>
            <a:ext cx="477167" cy="547836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lnSpc>
                <a:spcPct val="70000"/>
              </a:lnSpc>
              <a:spcBef>
                <a:spcPct val="15000"/>
              </a:spcBef>
              <a:buClr>
                <a:srgbClr val="4F81BD"/>
              </a:buClr>
              <a:buSzPct val="65000"/>
              <a:buFont typeface="Wingdings" pitchFamily="2" charset="2"/>
              <a:buNone/>
            </a:pPr>
            <a:endParaRPr lang="ru-RU" sz="1600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3839779"/>
            <a:ext cx="48600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оценивать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образования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результатам ГИА и ЕГЭ, как анализировать и  интерпретировать результаты ГИА и ЕГЭ?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17955" y="46272"/>
            <a:ext cx="763284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ли использовать результаты внешних оценочных процедур в управлении качеством образования</a:t>
            </a:r>
            <a:r>
              <a:rPr lang="ru-RU" sz="2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9376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66676"/>
            <a:ext cx="5364088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Условия, когда можно доверять среднему баллу теста: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03598"/>
            <a:ext cx="4040188" cy="5518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dirty="0" smtClean="0"/>
              <a:t>Оценка результата в пределах одного теста (например, ЕГЭ-2012 по математике):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851670"/>
            <a:ext cx="4040188" cy="296346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fontAlgn="auto"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400" dirty="0" smtClean="0">
                <a:solidFill>
                  <a:prstClr val="black"/>
                </a:solidFill>
                <a:latin typeface="Calibri"/>
                <a:cs typeface="Arial" charset="0"/>
              </a:rPr>
              <a:t>Если совокупность данных, лежащая в основе расчётов средней однородна и средняя величина типична.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400" dirty="0" smtClean="0">
                <a:solidFill>
                  <a:prstClr val="black"/>
                </a:solidFill>
                <a:latin typeface="Calibri"/>
                <a:cs typeface="Arial" charset="0"/>
              </a:rPr>
              <a:t>Если измерений в совокупности данных достаточно много, чтобы работал закон больших чисел.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Если ясна природа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воздействия на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средний балл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контролируемых и случайных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факторов.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Если способ расчета средней выбран так, чтобы полученная оценка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совокупности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максимально отражала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реальную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ситуацию.</a:t>
            </a:r>
            <a:endParaRPr lang="ru-RU" sz="1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33" y="1203598"/>
            <a:ext cx="4041775" cy="551830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Сопоставление результатов нескольких тестов или динамика результатов: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33" y="1851670"/>
            <a:ext cx="4041775" cy="238740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fontAlgn="auto"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400" dirty="0">
                <a:solidFill>
                  <a:prstClr val="black"/>
                </a:solidFill>
                <a:latin typeface="Calibri"/>
                <a:cs typeface="Arial" charset="0"/>
              </a:rPr>
              <a:t>Если </a:t>
            </a:r>
            <a:r>
              <a:rPr lang="ru-RU" sz="1400" dirty="0" smtClean="0">
                <a:solidFill>
                  <a:prstClr val="black"/>
                </a:solidFill>
                <a:latin typeface="Calibri"/>
                <a:cs typeface="Arial" charset="0"/>
              </a:rPr>
              <a:t>быть уверенным, что тест ЕГЭ по русскому и тест ЕГЭ по математике (и т.д. – по другим предметам) измеряют сопоставимые величины и результаты представлены по выровненным шкалам.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6"/>
              </a:buBlip>
            </a:pPr>
            <a:r>
              <a:rPr lang="ru-RU" sz="1400" dirty="0" smtClean="0">
                <a:solidFill>
                  <a:prstClr val="black"/>
                </a:solidFill>
                <a:latin typeface="Calibri"/>
                <a:cs typeface="Arial" charset="0"/>
              </a:rPr>
              <a:t>Если быть уверенным, что результаты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ЕГЭ по математике (и т.д. – по другим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предметам) по </a:t>
            </a:r>
            <a:r>
              <a:rPr lang="ru-RU" sz="1400" dirty="0">
                <a:solidFill>
                  <a:prstClr val="black"/>
                </a:solidFill>
                <a:cs typeface="Arial" charset="0"/>
              </a:rPr>
              <a:t>годам измеряют сопоставимые величины и результаты представлены по выровненным </a:t>
            </a:r>
            <a:r>
              <a:rPr lang="ru-RU" sz="1400" dirty="0" smtClean="0">
                <a:solidFill>
                  <a:prstClr val="black"/>
                </a:solidFill>
                <a:cs typeface="Arial" charset="0"/>
              </a:rPr>
              <a:t>шкалам.</a:t>
            </a:r>
            <a:endParaRPr lang="ru-RU" sz="14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7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7503" y="140495"/>
            <a:ext cx="7344221" cy="85725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 средний балл, то что? Какие показатели имеет смысл использовать при анализе результатов ЕГЭ?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203598"/>
            <a:ext cx="4040188" cy="2880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 anchorCtr="0"/>
          <a:lstStyle/>
          <a:p>
            <a:r>
              <a:rPr lang="ru-RU" sz="1600" dirty="0" smtClean="0"/>
              <a:t>Для оценки результатов учителя: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1537940"/>
            <a:ext cx="4040188" cy="341007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Уровень освоения образовательного стандарта: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Доля выпускников, успешно сдавших экзамен в форме ЕГЭ по предмету из числа выпускников, допущенных к итоговой аттестации.</a:t>
            </a:r>
          </a:p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Качество профильной подготовки: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Доля выпускников, выбравших экзамен по предмету в форме ЕГЭ от общего числа изучавших данный предмет на профильном уровне.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Доля выпускников сдавших экзамен по предмету с результатом равным ТБ2 (высокий уровень) и выше в общем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числе изучавших данный предмет на профильном уровне.</a:t>
            </a:r>
            <a:endParaRPr lang="ru-RU" sz="1200" dirty="0" smtClean="0">
              <a:solidFill>
                <a:prstClr val="black"/>
              </a:solidFill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Корреляция между результатами ЕГЭ и текущей отметкой учащихся.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33" y="1203598"/>
            <a:ext cx="4041775" cy="28803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sz="1600" dirty="0" smtClean="0"/>
              <a:t>Для оценки результатов школы:</a:t>
            </a:r>
            <a:endParaRPr lang="ru-RU" sz="16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645033" y="1537940"/>
            <a:ext cx="4041775" cy="3410074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Уровень освоения образовательного стандарта: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 школы успешно сдавших два обязательных 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экзамена в 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форме ЕГЭ из числа выпускников, допущенных к итоговой аттестации.</a:t>
            </a:r>
            <a:endParaRPr lang="ru-RU" sz="1200" dirty="0" smtClean="0">
              <a:solidFill>
                <a:prstClr val="black"/>
              </a:solidFill>
              <a:latin typeface="Calibri"/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успешно сдавших все экзамены (обязательные и по выбору) в форме ЕГЭ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marL="0" indent="0" fontAlgn="auto">
              <a:spcAft>
                <a:spcPts val="600"/>
              </a:spcAft>
              <a:buNone/>
            </a:pPr>
            <a:r>
              <a:rPr lang="ru-RU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Качество профильной подготовки: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выбравших все экзамены (учитываются только экзамены по выбору) для сдачи в форме ЕГЭ из числа предметов </a:t>
            </a:r>
            <a:r>
              <a:rPr lang="ru-RU" sz="1200" dirty="0" err="1">
                <a:solidFill>
                  <a:prstClr val="black"/>
                </a:solidFill>
                <a:cs typeface="Arial" charset="0"/>
              </a:rPr>
              <a:t>изучавшихся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  на профильном уровне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fontAlgn="auto"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200" dirty="0">
                <a:solidFill>
                  <a:prstClr val="black"/>
                </a:solidFill>
                <a:cs typeface="Arial" charset="0"/>
              </a:rPr>
              <a:t>Доля выпускников, сдавших все предметы из </a:t>
            </a:r>
            <a:r>
              <a:rPr lang="ru-RU" sz="1200" dirty="0" err="1">
                <a:solidFill>
                  <a:prstClr val="black"/>
                </a:solidFill>
                <a:cs typeface="Arial" charset="0"/>
              </a:rPr>
              <a:t>изучавшихся</a:t>
            </a:r>
            <a:r>
              <a:rPr lang="ru-RU" sz="1200" dirty="0">
                <a:solidFill>
                  <a:prstClr val="black"/>
                </a:solidFill>
                <a:cs typeface="Arial" charset="0"/>
              </a:rPr>
              <a:t> на профильном уровне не ниже порога профильной подготовки (ТБ2</a:t>
            </a:r>
            <a:r>
              <a:rPr lang="ru-RU" sz="1200" dirty="0" smtClean="0">
                <a:solidFill>
                  <a:prstClr val="black"/>
                </a:solidFill>
                <a:cs typeface="Arial" charset="0"/>
              </a:rPr>
              <a:t>).</a:t>
            </a:r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67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14314"/>
            <a:ext cx="6984776" cy="74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lnSpc>
                <a:spcPts val="2100"/>
              </a:lnSpc>
              <a:spcAft>
                <a:spcPts val="0"/>
              </a:spcAft>
            </a:pPr>
            <a:r>
              <a:rPr lang="ru-R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БЛАГОДАРЮ ЗА ВНИМАНИЕ!</a:t>
            </a:r>
            <a:endParaRPr lang="ru-RU" sz="36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6" y="-246213"/>
            <a:ext cx="18473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800" smtClean="0">
                <a:solidFill>
                  <a:prstClr val="black"/>
                </a:solidFill>
                <a:latin typeface="Arial" charset="0"/>
              </a:rPr>
              <a:t/>
            </a:r>
            <a:br>
              <a:rPr lang="ru-RU" sz="800" smtClean="0">
                <a:solidFill>
                  <a:prstClr val="black"/>
                </a:solidFill>
                <a:latin typeface="Arial" charset="0"/>
              </a:rPr>
            </a:br>
            <a:endParaRPr lang="ru-RU" smtClean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8548" name="Picture 4" descr="Портал:Чувашия">
            <a:hlinkClick r:id="rId6" tooltip="Портал:Чувашия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87" y="1491630"/>
            <a:ext cx="915828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37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97" y="51470"/>
            <a:ext cx="7560839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Средний балл ЕГЭ – наиболее распространённый и принятый </a:t>
            </a:r>
            <a:b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системе образования РФ показатель, отражающий </a:t>
            </a:r>
            <a:b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образовательные результаты.</a:t>
            </a:r>
            <a:endParaRPr lang="ru-RU" sz="2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0877" y="2775821"/>
            <a:ext cx="3075126" cy="2243618"/>
            <a:chOff x="1497158" y="2406261"/>
            <a:chExt cx="3926732" cy="1895301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158" y="2434922"/>
              <a:ext cx="3745979" cy="1866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1625722" y="2406261"/>
              <a:ext cx="3798168" cy="9619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7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Если что-либо делается </a:t>
              </a:r>
              <a:r>
                <a:rPr lang="ru-RU" sz="17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неправильно достаточно </a:t>
              </a:r>
              <a:r>
                <a:rPr lang="ru-RU" sz="17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часто</a:t>
              </a:r>
              <a:r>
                <a:rPr lang="ru-RU" sz="17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оно </a:t>
              </a:r>
              <a:r>
                <a:rPr lang="ru-RU" sz="17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становится правильным</a:t>
              </a:r>
              <a:r>
                <a:rPr lang="ru-RU" sz="1700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  <a:endParaRPr lang="ru-RU" sz="17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8" t="12924" r="9197" b="15322"/>
          <a:stretch/>
        </p:blipFill>
        <p:spPr>
          <a:xfrm>
            <a:off x="3203848" y="3003798"/>
            <a:ext cx="4248472" cy="2095136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494" t="10316" r="18814" b="17630"/>
          <a:stretch/>
        </p:blipFill>
        <p:spPr>
          <a:xfrm>
            <a:off x="3203848" y="939691"/>
            <a:ext cx="3168352" cy="2016225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6443511" y="1173797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Самарская область</a:t>
            </a:r>
          </a:p>
          <a:p>
            <a:r>
              <a:rPr lang="en-US" sz="1000" dirty="0" smtClean="0">
                <a:hlinkClick r:id="rId11"/>
              </a:rPr>
              <a:t>http</a:t>
            </a:r>
            <a:r>
              <a:rPr lang="en-US" sz="1000" dirty="0">
                <a:hlinkClick r:id="rId11"/>
              </a:rPr>
              <a:t>://www.edc.samara.ru/~</a:t>
            </a:r>
            <a:r>
              <a:rPr lang="en-US" sz="1000" dirty="0" smtClean="0">
                <a:hlinkClick r:id="rId11"/>
              </a:rPr>
              <a:t>school120/ege.htm</a:t>
            </a:r>
            <a:endParaRPr lang="ru-RU" sz="1000" dirty="0" smtClean="0"/>
          </a:p>
          <a:p>
            <a:endParaRPr lang="ru-RU" sz="1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2320" y="4155926"/>
            <a:ext cx="16561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Чувашия</a:t>
            </a:r>
          </a:p>
          <a:p>
            <a:r>
              <a:rPr lang="en-US" sz="1000" dirty="0">
                <a:hlinkClick r:id="rId12"/>
              </a:rPr>
              <a:t>http://</a:t>
            </a:r>
            <a:r>
              <a:rPr lang="en-US" sz="1000" dirty="0" smtClean="0">
                <a:hlinkClick r:id="rId12"/>
              </a:rPr>
              <a:t>ege21.ru/ege/metod/egeh_2012_chuvashija_statisticheskij_sbornik_2_ver.pdf</a:t>
            </a:r>
            <a:r>
              <a:rPr lang="ru-RU" sz="1000" dirty="0" smtClean="0"/>
              <a:t>, стр.48.</a:t>
            </a:r>
            <a:endParaRPr lang="ru-RU" sz="1000" dirty="0"/>
          </a:p>
        </p:txBody>
      </p:sp>
      <p:sp>
        <p:nvSpPr>
          <p:cNvPr id="14" name="Стрелка влево 13"/>
          <p:cNvSpPr/>
          <p:nvPr/>
        </p:nvSpPr>
        <p:spPr>
          <a:xfrm>
            <a:off x="6454650" y="1722946"/>
            <a:ext cx="1933773" cy="1086803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>
                <a:solidFill>
                  <a:srgbClr val="C00000"/>
                </a:solidFill>
              </a:rPr>
              <a:t>Сопоставление результатов ЕГЭ по школе с результатами по муниципалитету, регионе, стране</a:t>
            </a:r>
          </a:p>
        </p:txBody>
      </p:sp>
      <p:sp>
        <p:nvSpPr>
          <p:cNvPr id="18" name="Стрелка влево 17"/>
          <p:cNvSpPr/>
          <p:nvPr/>
        </p:nvSpPr>
        <p:spPr>
          <a:xfrm>
            <a:off x="7524327" y="3252639"/>
            <a:ext cx="1409378" cy="895480"/>
          </a:xfrm>
          <a:prstGeom prst="leftArrow">
            <a:avLst>
              <a:gd name="adj1" fmla="val 78704"/>
              <a:gd name="adj2" fmla="val 27894"/>
            </a:avLst>
          </a:prstGeom>
          <a:noFill/>
          <a:ln w="158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rgbClr val="C00000"/>
                </a:solidFill>
              </a:rPr>
              <a:t>Динамика </a:t>
            </a:r>
            <a:r>
              <a:rPr lang="ru-RU" sz="1200" dirty="0">
                <a:solidFill>
                  <a:srgbClr val="C00000"/>
                </a:solidFill>
              </a:rPr>
              <a:t>результатов ЕГЭ по </a:t>
            </a:r>
            <a:r>
              <a:rPr lang="ru-RU" sz="1200" dirty="0" smtClean="0">
                <a:solidFill>
                  <a:srgbClr val="C00000"/>
                </a:solidFill>
              </a:rPr>
              <a:t>региону за три года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53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18243" y="1157288"/>
            <a:ext cx="8418253" cy="38627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Что такое средняя величина и как она отражает совокупность?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Blip>
                <a:blip r:embed="rId6"/>
              </a:buBlip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Надёжность средних величин. Когда использование средних некорректно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?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Средние величины бывают разные. Какую выбрать?</a:t>
            </a: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Средние величины и целевые показатели. Может ли средний балл быть целевым показателем?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Средние величины и </a:t>
            </a:r>
            <a:r>
              <a:rPr lang="ru-RU" sz="2000" dirty="0" err="1" smtClean="0">
                <a:solidFill>
                  <a:prstClr val="black"/>
                </a:solidFill>
                <a:latin typeface="Calibri"/>
              </a:rPr>
              <a:t>шкалирование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. Совпадают ли шкалы оценочных процедур?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Tx/>
              <a:buBlip>
                <a:blip r:embed="rId6"/>
              </a:buBlip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Способы выравнивания шкал. Как сопоставить результаты разных оценочных процедур?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300"/>
              </a:spcBef>
              <a:spcAft>
                <a:spcPts val="300"/>
              </a:spcAft>
              <a:buFont typeface="Arial" pitchFamily="34" charset="0"/>
              <a:buBlip>
                <a:blip r:embed="rId6"/>
              </a:buBlip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Условия, когда можно доверять среднему баллу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теста.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Вопросы, которые предлагается обсудить: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182845" y="2227454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/>
          <p:cNvSpPr/>
          <p:nvPr/>
        </p:nvSpPr>
        <p:spPr>
          <a:xfrm rot="5400000">
            <a:off x="168422" y="1179079"/>
            <a:ext cx="443070" cy="4387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Прямоугольный треугольник 10"/>
          <p:cNvSpPr/>
          <p:nvPr/>
        </p:nvSpPr>
        <p:spPr>
          <a:xfrm rot="5400000">
            <a:off x="177727" y="1699204"/>
            <a:ext cx="433379" cy="44763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5400000">
            <a:off x="182845" y="2743484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 rot="5400000">
            <a:off x="173934" y="3425900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 rot="5400000">
            <a:off x="182845" y="4048698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Прямоугольный треугольник 14"/>
          <p:cNvSpPr/>
          <p:nvPr/>
        </p:nvSpPr>
        <p:spPr>
          <a:xfrm rot="5400000">
            <a:off x="182845" y="4671496"/>
            <a:ext cx="432048" cy="43871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17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07505" y="158752"/>
            <a:ext cx="7344220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средняя величина и как она отражает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совокупность?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бъект 5"/>
          <p:cNvSpPr txBox="1">
            <a:spLocks/>
          </p:cNvSpPr>
          <p:nvPr/>
        </p:nvSpPr>
        <p:spPr bwMode="auto">
          <a:xfrm>
            <a:off x="0" y="1157288"/>
            <a:ext cx="3275856" cy="3970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304925" indent="-3952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o"/>
              <a:defRPr sz="2300">
                <a:solidFill>
                  <a:schemeClr val="tx1"/>
                </a:solidFill>
                <a:latin typeface="+mn-lt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16000" lvl="0" indent="-360000">
              <a:lnSpc>
                <a:spcPts val="1300"/>
              </a:lnSpc>
              <a:buClr>
                <a:srgbClr val="CC0000"/>
              </a:buClr>
              <a:defRPr/>
            </a:pPr>
            <a:r>
              <a:rPr lang="ru-RU" sz="14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Средней величиной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называют показатель, который характеризует </a:t>
            </a: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обобщенное значение признака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или группы признаков в исследуемой совокупности.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16000" lvl="0" indent="-360000">
              <a:lnSpc>
                <a:spcPts val="1300"/>
              </a:lnSpc>
              <a:buClr>
                <a:srgbClr val="CC0000"/>
              </a:buClr>
              <a:defRPr/>
            </a:pPr>
            <a:r>
              <a:rPr lang="ru-RU" sz="14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Средняя величина </a:t>
            </a: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заменяет большое число индивидуальных значений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признака, обнаруживая </a:t>
            </a: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общие свойства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, присущие всем единицам совокупности.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16000" lvl="0" indent="-360000">
              <a:lnSpc>
                <a:spcPts val="1300"/>
              </a:lnSpc>
              <a:buClr>
                <a:srgbClr val="CC0000"/>
              </a:buClr>
              <a:defRPr/>
            </a:pPr>
            <a:r>
              <a:rPr lang="ru-RU" sz="14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Среднее -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такое значение признака, которое имело бы каждая единица совокупности, если бы общий итог всех значений признака был распределен равномерно между всеми единицами совокупности. </a:t>
            </a:r>
          </a:p>
          <a:p>
            <a:pPr marL="216000" lvl="0" indent="-360000">
              <a:lnSpc>
                <a:spcPts val="1300"/>
              </a:lnSpc>
              <a:buClr>
                <a:srgbClr val="CC0000"/>
              </a:buClr>
              <a:defRPr/>
            </a:pPr>
            <a:r>
              <a:rPr lang="ru-RU" sz="1400" u="sng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Средняя </a:t>
            </a:r>
            <a:r>
              <a:rPr lang="ru-RU" sz="14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величина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— это </a:t>
            </a:r>
            <a:r>
              <a:rPr lang="ru-RU" sz="14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обобщающая характеристика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 размера изучаемого признака. Она </a:t>
            </a:r>
            <a:r>
              <a:rPr lang="ru-RU" sz="1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позволяет одним числом количественно охарактеризовать </a:t>
            </a:r>
            <a:r>
              <a:rPr lang="ru-RU" sz="1400" kern="0" dirty="0">
                <a:solidFill>
                  <a:srgbClr val="000000"/>
                </a:solidFill>
                <a:latin typeface="Calibri" panose="020F0502020204030204" pitchFamily="34" charset="0"/>
              </a:rPr>
              <a:t>качественно </a:t>
            </a:r>
            <a:r>
              <a:rPr lang="ru-RU" sz="14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однородную совокупность</a:t>
            </a:r>
            <a:r>
              <a:rPr lang="ru-RU" sz="1400" kern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216000" marR="0" lvl="0" indent="-360000" algn="l" defTabSz="914400" rtl="0" eaLnBrk="1" fontAlgn="base" latinLnBrk="0" hangingPunct="1">
              <a:lnSpc>
                <a:spcPts val="13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Tx/>
              <a:buFont typeface="Wingdings" pitchFamily="2" charset="2"/>
              <a:buChar char="o"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64462231"/>
              </p:ext>
            </p:extLst>
          </p:nvPr>
        </p:nvGraphicFramePr>
        <p:xfrm>
          <a:off x="3275856" y="1157288"/>
          <a:ext cx="5760640" cy="39701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4986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средней величины допускается только после оценки её типичности и надёжности. Как оценить типичность и надёжность средней?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270381"/>
            <a:ext cx="2925436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>
                <a:solidFill>
                  <a:prstClr val="black"/>
                </a:solidFill>
                <a:latin typeface="Calibri"/>
              </a:rPr>
              <a:t>Средняя величина должна быть типичной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, т. е. должна отражать основную совокупность, из которой она получена. </a:t>
            </a:r>
            <a:endParaRPr lang="ru-RU" sz="1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Типичность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средней величины 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обратно-пропорциональна степени </a:t>
            </a:r>
            <a:r>
              <a:rPr lang="ru-RU" sz="1400" b="1" dirty="0" err="1">
                <a:solidFill>
                  <a:prstClr val="black"/>
                </a:solidFill>
                <a:latin typeface="Calibri"/>
              </a:rPr>
              <a:t>колеблемости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(рассеянности) измеряемой величины. </a:t>
            </a:r>
            <a:endParaRPr lang="ru-RU" sz="14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Чем </a:t>
            </a:r>
            <a:r>
              <a:rPr lang="ru-RU" sz="1400" b="1" dirty="0">
                <a:solidFill>
                  <a:prstClr val="black"/>
                </a:solidFill>
                <a:latin typeface="Calibri"/>
              </a:rPr>
              <a:t>более рассеян ряд, тем менее типична </a:t>
            </a:r>
            <a:r>
              <a:rPr lang="ru-RU" sz="1400" dirty="0">
                <a:solidFill>
                  <a:prstClr val="black"/>
                </a:solidFill>
                <a:latin typeface="Calibri"/>
              </a:rPr>
              <a:t>средняя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</a:t>
            </a:r>
          </a:p>
          <a:p>
            <a:pPr marL="342900" indent="-342900" fontAlgn="auto">
              <a:spcBef>
                <a:spcPct val="20000"/>
              </a:spcBef>
              <a:spcAft>
                <a:spcPts val="600"/>
              </a:spcAft>
              <a:buFont typeface="Arial" pitchFamily="34" charset="0"/>
              <a:buBlip>
                <a:blip r:embed="rId7"/>
              </a:buBlip>
            </a:pP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Чем больше число измерений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составляет совокупность, 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тем надёжнее средняя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23" y="90104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82956929"/>
              </p:ext>
            </p:extLst>
          </p:nvPr>
        </p:nvGraphicFramePr>
        <p:xfrm>
          <a:off x="3203848" y="1298970"/>
          <a:ext cx="5832648" cy="3793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75856" y="3723878"/>
            <a:ext cx="1152128" cy="47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11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6119577" y="3085951"/>
            <a:ext cx="2664296" cy="504056"/>
          </a:xfrm>
          <a:prstGeom prst="roundRect">
            <a:avLst>
              <a:gd name="adj" fmla="val 6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2491885"/>
            <a:ext cx="2880320" cy="1692188"/>
          </a:xfrm>
          <a:prstGeom prst="roundRect">
            <a:avLst>
              <a:gd name="adj" fmla="val 64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5496" y="123478"/>
            <a:ext cx="763284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практике мало кто 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задумывается,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однородность и продолжает считать «среднюю температуру по больнице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»…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7548503"/>
              </p:ext>
            </p:extLst>
          </p:nvPr>
        </p:nvGraphicFramePr>
        <p:xfrm>
          <a:off x="0" y="1194306"/>
          <a:ext cx="34563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24456720"/>
              </p:ext>
            </p:extLst>
          </p:nvPr>
        </p:nvGraphicFramePr>
        <p:xfrm>
          <a:off x="5498502" y="1157288"/>
          <a:ext cx="3384376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47462" y="2639699"/>
            <a:ext cx="223224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средний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балл</a:t>
            </a:r>
            <a:endParaRPr lang="ru-RU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3363838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119577" y="3337979"/>
            <a:ext cx="26642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778866" y="3200746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стандартное отклонение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8713" y="3323863"/>
            <a:ext cx="63991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28,3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9634" y="3363386"/>
            <a:ext cx="5100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8,2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55672" y="2862198"/>
            <a:ext cx="5084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93784" y="4030877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коэффициент вариации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53576" y="4206629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56,6%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4198317"/>
            <a:ext cx="98777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16,4%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563888" y="2486442"/>
            <a:ext cx="216024" cy="1697631"/>
          </a:xfrm>
          <a:prstGeom prst="rightBrace">
            <a:avLst>
              <a:gd name="adj1" fmla="val 8333"/>
              <a:gd name="adj2" fmla="val 612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авая фигурная скобка 20"/>
          <p:cNvSpPr/>
          <p:nvPr/>
        </p:nvSpPr>
        <p:spPr>
          <a:xfrm flipH="1">
            <a:off x="5857547" y="3066786"/>
            <a:ext cx="244326" cy="533783"/>
          </a:xfrm>
          <a:prstGeom prst="rightBrace">
            <a:avLst>
              <a:gd name="adj1" fmla="val 8333"/>
              <a:gd name="adj2" fmla="val 7147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4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средней величины допускается только после оценки её типичности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244" y="1115273"/>
            <a:ext cx="2878405" cy="1177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512503"/>
              </p:ext>
            </p:extLst>
          </p:nvPr>
        </p:nvGraphicFramePr>
        <p:xfrm>
          <a:off x="35496" y="1157288"/>
          <a:ext cx="5688631" cy="3333750"/>
        </p:xfrm>
        <a:graphic>
          <a:graphicData uri="http://schemas.openxmlformats.org/drawingml/2006/table">
            <a:tbl>
              <a:tblPr/>
              <a:tblGrid>
                <a:gridCol w="1572468"/>
                <a:gridCol w="1094560"/>
                <a:gridCol w="829350"/>
                <a:gridCol w="1136324"/>
                <a:gridCol w="105592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Предмет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Доля сдававших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Средний балл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Стандартное отклонение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Коэффициент вариации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Регион 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61,32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Физика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26,7%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26,82%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Химия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Биология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Иностранный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Обществознание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21,76%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Информатика и ИКТ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Регион Б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Русский язык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31,59%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Математика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Обществознание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33,33%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243" y="2496809"/>
            <a:ext cx="2878405" cy="116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242" y="3774296"/>
            <a:ext cx="2911757" cy="118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5744439" y="2005166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717975" y="3784349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725728" y="2898638"/>
            <a:ext cx="425895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0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178056" y="4108898"/>
            <a:ext cx="2232248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взвешенное среднее арифметическое</a:t>
            </a:r>
            <a:endParaRPr lang="ru-RU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214314"/>
            <a:ext cx="143033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250825" y="158752"/>
            <a:ext cx="7056438" cy="7572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Средние величины бывают разные.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Простая и взвешенная форма средних.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561186"/>
              </p:ext>
            </p:extLst>
          </p:nvPr>
        </p:nvGraphicFramePr>
        <p:xfrm>
          <a:off x="179513" y="1635643"/>
          <a:ext cx="3947119" cy="2442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183"/>
                <a:gridCol w="2290936"/>
              </a:tblGrid>
              <a:tr h="3609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Calibri"/>
                        </a:rPr>
                        <a:t>Наименование школы: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ЕГЭ-2012, средний балл по математике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№1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67,3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№2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54,5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№3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48,6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№4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45,4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№5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56,9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№6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56,0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№7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33,5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№8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60,4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 smtClean="0">
                          <a:effectLst/>
                        </a:rPr>
                        <a:t>Школа №9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54,2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144658"/>
              </p:ext>
            </p:extLst>
          </p:nvPr>
        </p:nvGraphicFramePr>
        <p:xfrm>
          <a:off x="4126632" y="1633006"/>
          <a:ext cx="1271190" cy="2442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190"/>
              </a:tblGrid>
              <a:tr h="3609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Кол-во выпускников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2059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93031" y="3989567"/>
            <a:ext cx="886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52,98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50994" y="4421794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простое среднее арифметическое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420" y="1951851"/>
            <a:ext cx="886781" cy="21927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50073" y="1752079"/>
            <a:ext cx="3096345" cy="25922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47897" y="3647233"/>
            <a:ext cx="886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55,94</a:t>
            </a:r>
            <a:endParaRPr lang="ru-RU" sz="2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149919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Пример. Расчёт среднего балла по муниципалитету: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588224" y="1771323"/>
            <a:ext cx="2437855" cy="2246769"/>
          </a:xfrm>
          <a:prstGeom prst="rect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Простая форма средней применяется, когда средняя вычисляется по первичным </a:t>
            </a:r>
            <a:r>
              <a:rPr lang="ru-RU" sz="14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данным</a:t>
            </a:r>
            <a:r>
              <a:rPr lang="ru-RU" sz="1400" b="1" kern="0" dirty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endParaRPr lang="ru-RU" sz="1400" b="1" kern="0" dirty="0" smtClean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 smtClean="0">
              <a:ln w="1905"/>
              <a:gradFill>
                <a:gsLst>
                  <a:gs pos="0">
                    <a:srgbClr val="B90000">
                      <a:shade val="20000"/>
                      <a:satMod val="200000"/>
                    </a:srgbClr>
                  </a:gs>
                  <a:gs pos="78000">
                    <a:srgbClr val="B90000">
                      <a:tint val="90000"/>
                      <a:shade val="89000"/>
                      <a:satMod val="220000"/>
                    </a:srgbClr>
                  </a:gs>
                  <a:gs pos="100000">
                    <a:srgbClr val="B900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smtClean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Взвешенная </a:t>
            </a:r>
            <a:r>
              <a:rPr lang="ru-RU" sz="1400" b="1" kern="0" dirty="0">
                <a:ln w="1905"/>
                <a:gradFill>
                  <a:gsLst>
                    <a:gs pos="0">
                      <a:srgbClr val="B90000">
                        <a:shade val="20000"/>
                        <a:satMod val="200000"/>
                      </a:srgbClr>
                    </a:gs>
                    <a:gs pos="78000">
                      <a:srgbClr val="B900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900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форма – при расчете средней по вторичным (сгруппированным) данным!</a:t>
            </a:r>
          </a:p>
        </p:txBody>
      </p:sp>
    </p:spTree>
    <p:extLst>
      <p:ext uri="{BB962C8B-B14F-4D97-AF65-F5344CB8AC3E}">
        <p14:creationId xmlns:p14="http://schemas.microsoft.com/office/powerpoint/2010/main" val="170757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  <a:fontScheme name="Oriel">
    <a:majorFont>
      <a:latin typeface="Tahoma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Tahoma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9000"/>
              <a:satMod val="260000"/>
            </a:schemeClr>
          </a:gs>
          <a:gs pos="30000">
            <a:schemeClr val="phClr">
              <a:tint val="39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30000" t="155000" r="150000" b="75000"/>
        </a:path>
      </a:gradFill>
      <a:gradFill rotWithShape="1">
        <a:gsLst>
          <a:gs pos="0">
            <a:schemeClr val="phClr">
              <a:shade val="63000"/>
              <a:satMod val="170000"/>
            </a:schemeClr>
          </a:gs>
          <a:gs pos="30000">
            <a:schemeClr val="phClr">
              <a:shade val="58000"/>
              <a:satMod val="170000"/>
            </a:schemeClr>
          </a:gs>
          <a:gs pos="75000">
            <a:schemeClr val="phClr">
              <a:shade val="31000"/>
              <a:satMod val="170000"/>
            </a:schemeClr>
          </a:gs>
          <a:gs pos="100000">
            <a:schemeClr val="phClr">
              <a:shade val="15000"/>
              <a:satMod val="170000"/>
            </a:schemeClr>
          </a:gs>
        </a:gsLst>
        <a:path path="circle">
          <a:fillToRect l="30000" t="155000" r="150000" b="75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8144</TotalTime>
  <Words>2525</Words>
  <Application>Microsoft Office PowerPoint</Application>
  <PresentationFormat>Экран (16:9)</PresentationFormat>
  <Paragraphs>403</Paragraphs>
  <Slides>22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1_Тема Office</vt:lpstr>
      <vt:lpstr>2_Тема Office</vt:lpstr>
      <vt:lpstr>Тема Office</vt:lpstr>
      <vt:lpstr>3_Тема Office</vt:lpstr>
      <vt:lpstr>4_Тема Office</vt:lpstr>
      <vt:lpstr>5_Тема Office</vt:lpstr>
      <vt:lpstr>7_Тема Office</vt:lpstr>
      <vt:lpstr>Формула</vt:lpstr>
      <vt:lpstr>ВЕБИНАР 10  Представление результатов оценки учебных достижений: почему нельзя полностью доверять среднему баллу теста?   14 марта 2013 года</vt:lpstr>
      <vt:lpstr>Презентация PowerPoint</vt:lpstr>
      <vt:lpstr>Средний балл ЕГЭ – наиболее распространённый и принятый  в системе образования РФ показатель, отражающий  образовательные результаты.</vt:lpstr>
      <vt:lpstr>Вопросы, которые предлагается обсудить:</vt:lpstr>
      <vt:lpstr>Что такое средняя величина и как она отражает совокупность?</vt:lpstr>
      <vt:lpstr>Использование средней величины допускается только после оценки её типичности и надёжности. Как оценить типичность и надёжность средней?</vt:lpstr>
      <vt:lpstr>На практике мало кто задумывается, что такое однородность и продолжает считать «среднюю температуру по больнице»…</vt:lpstr>
      <vt:lpstr>Использование средней величины допускается только после оценки её типичности</vt:lpstr>
      <vt:lpstr>Средние величины бывают разные. Простая и взвешенная форма средних.</vt:lpstr>
      <vt:lpstr>Средние величины бывают разные. Средние степенные и структурные.</vt:lpstr>
      <vt:lpstr>Средние величины и целевые показатели.  Как выстроить систему целевых показателей, связанных с результатами оценочной процедуры?</vt:lpstr>
      <vt:lpstr>Презентация PowerPoint</vt:lpstr>
      <vt:lpstr>Сравнение результатов двух оценочных процедур:</vt:lpstr>
      <vt:lpstr>Презентация PowerPoint</vt:lpstr>
      <vt:lpstr>Соотношение 100-балльной и процентильной шкал  (РФ, ЕГЭ-2012)</vt:lpstr>
      <vt:lpstr>Сравнение 100-балльных шкал по среднепроцентильным рангам, или что лежит в основе сравнения среднего балла ЕГЭ между предметами и при оценки динамики результатов по годам</vt:lpstr>
      <vt:lpstr>Стобалльная шкала ЕГЭ не позволяет сравнивать результаты   по предметам и оценить динамику по годам, т.к.:</vt:lpstr>
      <vt:lpstr>Презентация PowerPoint</vt:lpstr>
      <vt:lpstr>Пример сравнения результатов ЕГЭ двух школ:</vt:lpstr>
      <vt:lpstr>Условия, когда можно доверять среднему баллу теста:</vt:lpstr>
      <vt:lpstr>Если не средний балл, то что? Какие показатели имеет смысл использовать при анализе результатов ЕГЭ?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403</cp:revision>
  <cp:lastPrinted>2013-03-10T14:20:46Z</cp:lastPrinted>
  <dcterms:created xsi:type="dcterms:W3CDTF">2011-08-25T06:09:31Z</dcterms:created>
  <dcterms:modified xsi:type="dcterms:W3CDTF">2013-03-14T18:24:37Z</dcterms:modified>
</cp:coreProperties>
</file>