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483" r:id="rId3"/>
    <p:sldId id="474" r:id="rId4"/>
    <p:sldId id="482" r:id="rId5"/>
    <p:sldId id="475" r:id="rId6"/>
    <p:sldId id="477" r:id="rId7"/>
    <p:sldId id="478" r:id="rId8"/>
    <p:sldId id="479" r:id="rId9"/>
    <p:sldId id="480" r:id="rId10"/>
    <p:sldId id="484" r:id="rId11"/>
    <p:sldId id="481" r:id="rId12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2778" autoAdjust="0"/>
  </p:normalViewPr>
  <p:slideViewPr>
    <p:cSldViewPr>
      <p:cViewPr varScale="1">
        <p:scale>
          <a:sx n="84" d="100"/>
          <a:sy n="84" d="100"/>
        </p:scale>
        <p:origin x="-882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hyperlink" Target="http://www.worldbank.org/" TargetMode="Externa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7.jpe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hyperlink" Target="http://www.iuorao.ru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tc-edu.ru/trainings/webinar/11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1976" y="150422"/>
            <a:ext cx="73803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  <a:endParaRPr lang="ru-RU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http://www.rtc-edu.ru/sites/default/files/pict/wb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6" name="Picture 4" descr="Описание: лого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17" name="Picture 10" descr="img6911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image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67744" y="4577257"/>
            <a:ext cx="1080120" cy="428708"/>
          </a:xfrm>
          <a:prstGeom prst="rect">
            <a:avLst/>
          </a:prstGeom>
          <a:noFill/>
        </p:spPr>
      </p:pic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3440421" y="4587974"/>
          <a:ext cx="505416" cy="410279"/>
        </p:xfrm>
        <a:graphic>
          <a:graphicData uri="http://schemas.openxmlformats.org/presentationml/2006/ole">
            <p:oleObj spid="_x0000_s1026" name="Точечный рисунок" r:id="rId13" imgW="809738" imgH="657317" progId="PBrush">
              <p:embed/>
            </p:oleObj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35496" y="1203598"/>
            <a:ext cx="899998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ВЕБИНАР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</a:t>
            </a:r>
            <a:r>
              <a:rPr kumimoji="0" lang="ru-RU" sz="32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Региональный опыт построения системы оценки качества образования» 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Ключевые вопросы</a:t>
            </a:r>
            <a:b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16 марта 2012 года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Представление опыта по построению РСОКО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152128"/>
            <a:ext cx="9036496" cy="4083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defTabSz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Структура кейса РСОКО</a:t>
            </a:r>
          </a:p>
          <a:p>
            <a:pPr marL="457200" indent="-457200" algn="just"/>
            <a:r>
              <a:rPr lang="ru-RU" sz="2000" dirty="0" smtClean="0"/>
              <a:t>	Развитие РСОКО / Действующие процедуры и заказчики / Организация и сопровождение процедур ОКО / Использование результатов / Уроки построение РСОКО</a:t>
            </a:r>
          </a:p>
          <a:p>
            <a:pPr marL="457200" lvl="0" indent="-457200" algn="just"/>
            <a:r>
              <a:rPr lang="ru-RU" sz="2400" dirty="0" smtClean="0"/>
              <a:t>	</a:t>
            </a:r>
            <a:r>
              <a:rPr lang="ru-RU" sz="2000" dirty="0" smtClean="0">
                <a:solidFill>
                  <a:srgbClr val="0070C0"/>
                </a:solidFill>
              </a:rPr>
              <a:t>Российская академия образования, Российский тренинговый центр </a:t>
            </a:r>
            <a:r>
              <a:rPr lang="ru-RU" sz="2000" b="1" dirty="0" smtClean="0">
                <a:solidFill>
                  <a:srgbClr val="0070C0"/>
                </a:solidFill>
              </a:rPr>
              <a:t>предлагают</a:t>
            </a:r>
            <a:r>
              <a:rPr lang="ru-RU" sz="2000" dirty="0" smtClean="0">
                <a:solidFill>
                  <a:srgbClr val="0070C0"/>
                </a:solidFill>
              </a:rPr>
              <a:t>: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000" dirty="0" smtClean="0"/>
              <a:t>Обсуждение региональных кейсов в рамках учебных мероприятий РТЦ и методологических семинаров РАО.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000" dirty="0" smtClean="0"/>
              <a:t>Публикацию кейсов в сборнике РАО по ОКО.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000" dirty="0" smtClean="0"/>
              <a:t>«Экспертизу» кейса с участием РАО и специалистов из регионов РФ.</a:t>
            </a:r>
          </a:p>
          <a:p>
            <a:pPr marL="457200" lvl="0" indent="-457200" algn="just"/>
            <a:r>
              <a:rPr lang="ru-RU" sz="2000" dirty="0" smtClean="0">
                <a:solidFill>
                  <a:srgbClr val="0070C0"/>
                </a:solidFill>
              </a:rPr>
              <a:t>	Заявки на участие в подготовке кейсов направлять до </a:t>
            </a:r>
            <a:r>
              <a:rPr lang="ru-RU" sz="2000" b="1" dirty="0" smtClean="0">
                <a:solidFill>
                  <a:srgbClr val="0070C0"/>
                </a:solidFill>
              </a:rPr>
              <a:t>6 апреля 2012 года</a:t>
            </a:r>
          </a:p>
          <a:p>
            <a:pPr marL="457200" lvl="0" indent="-457200" algn="ctr"/>
            <a:r>
              <a:rPr lang="en-US" sz="2000" dirty="0" smtClean="0">
                <a:solidFill>
                  <a:srgbClr val="FF0066"/>
                </a:solidFill>
              </a:rPr>
              <a:t>rtc.imerae@gmail.com</a:t>
            </a:r>
            <a:endParaRPr lang="ru-RU" sz="2000" b="1" dirty="0" smtClean="0">
              <a:solidFill>
                <a:srgbClr val="FF0066"/>
              </a:solidFill>
            </a:endParaRPr>
          </a:p>
          <a:p>
            <a:pPr marL="457200" indent="-457200"/>
            <a:endParaRPr lang="ru-RU" sz="2400" dirty="0" smtClean="0"/>
          </a:p>
          <a:p>
            <a:pPr marL="457200" indent="-457200"/>
            <a:endParaRPr lang="ru-RU" sz="2400" dirty="0" smtClean="0"/>
          </a:p>
          <a:p>
            <a:r>
              <a:rPr lang="ru-RU" sz="2400" b="1" dirty="0" smtClean="0"/>
              <a:t> 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99853"/>
            <a:ext cx="4362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 ВЕБИНАРА СО СТОРОНЫ РТЦ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2008" y="1131590"/>
            <a:ext cx="9180512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000" dirty="0" smtClean="0"/>
              <a:t>ДОКЛАДЧИКИ</a:t>
            </a:r>
          </a:p>
          <a:p>
            <a:pPr algn="just"/>
            <a:r>
              <a:rPr lang="ru-RU" sz="2000" dirty="0" err="1" smtClean="0">
                <a:solidFill>
                  <a:srgbClr val="FF0000"/>
                </a:solidFill>
              </a:rPr>
              <a:t>Болотов</a:t>
            </a:r>
            <a:r>
              <a:rPr lang="ru-RU" sz="2000" dirty="0" smtClean="0">
                <a:solidFill>
                  <a:srgbClr val="FF0000"/>
                </a:solidFill>
              </a:rPr>
              <a:t> Виктор Александрович – вице-президент РАО</a:t>
            </a:r>
          </a:p>
          <a:p>
            <a:pPr algn="just"/>
            <a:r>
              <a:rPr lang="ru-RU" sz="2000" dirty="0" err="1" smtClean="0">
                <a:solidFill>
                  <a:srgbClr val="FF0000"/>
                </a:solidFill>
              </a:rPr>
              <a:t>Боченков</a:t>
            </a:r>
            <a:r>
              <a:rPr lang="ru-RU" sz="2000" dirty="0" smtClean="0">
                <a:solidFill>
                  <a:srgbClr val="FF0000"/>
                </a:solidFill>
              </a:rPr>
              <a:t> Сергей Анатольевич - эксперт Независимого агентства оценки качества образования «Лидер», г. Чебоксары</a:t>
            </a:r>
          </a:p>
          <a:p>
            <a:pPr algn="just"/>
            <a:endParaRPr lang="ru-RU" sz="1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>ВЕДУЩИЙ</a:t>
            </a:r>
          </a:p>
          <a:p>
            <a:pPr algn="just"/>
            <a:r>
              <a:rPr lang="ru-RU" sz="2000" dirty="0" err="1" smtClean="0">
                <a:solidFill>
                  <a:srgbClr val="FF0000"/>
                </a:solidFill>
              </a:rPr>
              <a:t>Вальдман</a:t>
            </a:r>
            <a:r>
              <a:rPr lang="ru-RU" sz="2000" dirty="0" smtClean="0">
                <a:solidFill>
                  <a:srgbClr val="FF0000"/>
                </a:solidFill>
              </a:rPr>
              <a:t> Игорь Александрович – директор РТЦ ИУО РАО</a:t>
            </a:r>
          </a:p>
          <a:p>
            <a:pPr algn="just"/>
            <a:endParaRPr lang="ru-RU" sz="1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>РАБОТА С ВОПРОСАМИ УЧАСТНИКОВ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Решетникова Оксана Александровна – зам. директора РТЦ ИУО РАО</a:t>
            </a:r>
          </a:p>
          <a:p>
            <a:pPr algn="just"/>
            <a:endParaRPr lang="ru-RU" sz="1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>ТЕХНИЧЕСКАЯ ПОДДЕРЖКА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Дик Павел Юрьевич – ст. н. сотрудник ИСМО РАО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Иванова Екатерина Борисовна –  методист по </a:t>
            </a:r>
            <a:r>
              <a:rPr lang="ru-RU" sz="2000" dirty="0" err="1" smtClean="0">
                <a:solidFill>
                  <a:srgbClr val="FF0000"/>
                </a:solidFill>
              </a:rPr>
              <a:t>дистанту</a:t>
            </a:r>
            <a:r>
              <a:rPr lang="ru-RU" sz="2000" dirty="0" smtClean="0">
                <a:solidFill>
                  <a:srgbClr val="FF0000"/>
                </a:solidFill>
              </a:rPr>
              <a:t> РТЦ ИУО РАО</a:t>
            </a: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0489" y="1131590"/>
            <a:ext cx="8964488" cy="401191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400" dirty="0" smtClean="0"/>
              <a:t>на </a:t>
            </a:r>
            <a:r>
              <a:rPr lang="ru-RU" sz="2400" b="1" dirty="0" smtClean="0"/>
              <a:t>14.03.2012</a:t>
            </a:r>
            <a:r>
              <a:rPr lang="ru-RU" sz="2400" dirty="0" smtClean="0"/>
              <a:t> зарегистрировалось </a:t>
            </a:r>
            <a:r>
              <a:rPr lang="ru-RU" sz="2400" b="1" dirty="0" smtClean="0"/>
              <a:t>105 </a:t>
            </a:r>
            <a:r>
              <a:rPr lang="ru-RU" sz="2400" b="1" smtClean="0"/>
              <a:t>участников</a:t>
            </a:r>
            <a:r>
              <a:rPr lang="ru-RU" sz="2400" smtClean="0"/>
              <a:t> (83</a:t>
            </a:r>
            <a:r>
              <a:rPr lang="ru-RU" sz="2400" dirty="0" smtClean="0"/>
              <a:t> </a:t>
            </a:r>
            <a:r>
              <a:rPr lang="ru-RU" sz="2400" smtClean="0"/>
              <a:t>организации), </a:t>
            </a:r>
            <a:r>
              <a:rPr lang="ru-RU" sz="2400" b="1" dirty="0" smtClean="0"/>
              <a:t>48</a:t>
            </a:r>
            <a:r>
              <a:rPr lang="ru-RU" sz="2400" dirty="0" smtClean="0"/>
              <a:t> регионов РФ и </a:t>
            </a:r>
            <a:r>
              <a:rPr lang="ru-RU" sz="2400" b="1" dirty="0" smtClean="0"/>
              <a:t>5</a:t>
            </a:r>
            <a:r>
              <a:rPr lang="ru-RU" sz="2400" dirty="0" smtClean="0"/>
              <a:t> стран - Армения, Беларусь, Казахстан, Молдова, Таджикистан.</a:t>
            </a:r>
          </a:p>
          <a:p>
            <a:r>
              <a:rPr lang="ru-RU" sz="2000" b="1" i="1" dirty="0" smtClean="0"/>
              <a:t>Организации</a:t>
            </a:r>
          </a:p>
          <a:p>
            <a:r>
              <a:rPr lang="ru-RU" sz="2000" dirty="0" smtClean="0"/>
              <a:t>Центры оценки качества образования - </a:t>
            </a:r>
            <a:r>
              <a:rPr lang="ru-RU" sz="2400" b="1" dirty="0" smtClean="0">
                <a:solidFill>
                  <a:srgbClr val="FF0000"/>
                </a:solidFill>
              </a:rPr>
              <a:t>28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Институты повышения квалификации/развития образования  - </a:t>
            </a:r>
            <a:r>
              <a:rPr lang="ru-RU" sz="2400" b="1" dirty="0" smtClean="0">
                <a:solidFill>
                  <a:srgbClr val="FF0000"/>
                </a:solidFill>
              </a:rPr>
              <a:t>23</a:t>
            </a:r>
            <a:r>
              <a:rPr lang="ru-RU" sz="2000" dirty="0" smtClean="0">
                <a:solidFill>
                  <a:srgbClr val="FF0000"/>
                </a:solidFill>
              </a:rPr>
              <a:t> </a:t>
            </a:r>
            <a:endParaRPr lang="ru-RU" sz="2000" dirty="0" smtClean="0"/>
          </a:p>
          <a:p>
            <a:r>
              <a:rPr lang="ru-RU" sz="2000" dirty="0" smtClean="0"/>
              <a:t>Органы управления образованием - </a:t>
            </a:r>
            <a:r>
              <a:rPr lang="ru-RU" sz="2400" b="1" dirty="0" smtClean="0">
                <a:solidFill>
                  <a:srgbClr val="FF0000"/>
                </a:solidFill>
              </a:rPr>
              <a:t>15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Школы - </a:t>
            </a:r>
            <a:r>
              <a:rPr lang="ru-RU" sz="2400" b="1" dirty="0" smtClean="0">
                <a:solidFill>
                  <a:srgbClr val="FF0000"/>
                </a:solidFill>
              </a:rPr>
              <a:t>7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/>
              <a:t>Вузы - </a:t>
            </a:r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Региональные службы по надзору в образовании - </a:t>
            </a:r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Научные организации и центры – </a:t>
            </a:r>
            <a:r>
              <a:rPr lang="ru-RU" sz="2400" b="1" dirty="0" smtClean="0">
                <a:solidFill>
                  <a:srgbClr val="FF0000"/>
                </a:solidFill>
              </a:rPr>
              <a:t>3</a:t>
            </a: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3200" dirty="0" smtClean="0"/>
              <a:t>Материалы вебинара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 smtClean="0">
                <a:hlinkClick r:id="rId4"/>
              </a:rPr>
              <a:t>http://www.rtc-edu.ru/trainings/webinar/118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РОССИЙСКИЙ ТРЕНИНГОВЫЙ ЦЕНТР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059582"/>
            <a:ext cx="9036496" cy="4083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defTabSz="360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n-lt"/>
                <a:cs typeface="+mn-cs"/>
              </a:rPr>
              <a:t>	</a:t>
            </a:r>
            <a:r>
              <a:rPr lang="ru-RU" sz="2400" b="1" i="1" dirty="0" smtClean="0"/>
              <a:t>Содержание деятельности</a:t>
            </a:r>
            <a:r>
              <a:rPr lang="ru-RU" sz="2400" dirty="0" smtClean="0"/>
              <a:t>. РТЦ проводит краткосрочные учебные мероприятия (курсы, семинары, </a:t>
            </a:r>
            <a:r>
              <a:rPr lang="ru-RU" sz="2400" dirty="0" err="1" smtClean="0"/>
              <a:t>вебинары</a:t>
            </a:r>
            <a:r>
              <a:rPr lang="ru-RU" sz="2400" dirty="0" smtClean="0"/>
              <a:t>) в области оценки и управлении качеством образования. </a:t>
            </a:r>
            <a:endParaRPr lang="en-US" sz="2400" dirty="0" smtClean="0">
              <a:latin typeface="+mn-lt"/>
              <a:cs typeface="+mn-cs"/>
            </a:endParaRPr>
          </a:p>
          <a:p>
            <a:pPr algn="just" defTabSz="360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i="1" dirty="0" smtClean="0">
                <a:latin typeface="+mn-lt"/>
                <a:cs typeface="+mn-cs"/>
              </a:rPr>
              <a:t>  </a:t>
            </a:r>
            <a:r>
              <a:rPr lang="ru-RU" sz="2400" b="1" i="1" dirty="0" smtClean="0">
                <a:latin typeface="+mn-lt"/>
                <a:cs typeface="+mn-cs"/>
              </a:rPr>
              <a:t>Целевая аудитория</a:t>
            </a:r>
            <a:r>
              <a:rPr lang="ru-RU" sz="2400" dirty="0" smtClean="0">
                <a:latin typeface="+mn-lt"/>
                <a:cs typeface="+mn-cs"/>
              </a:rPr>
              <a:t>. Специалисты системы образования регионов РФ и 	СНГ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ru-RU" sz="2400" dirty="0" smtClean="0">
                <a:latin typeface="+mn-lt"/>
                <a:cs typeface="+mn-cs"/>
              </a:rPr>
              <a:t>(управленцы, координаторы программ 	ОКО, ведущие эксперты).</a:t>
            </a:r>
          </a:p>
          <a:p>
            <a:pPr algn="just" defTabSz="360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Основная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тематика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Проектирование региональных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и национальных систем ОКО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ru-RU" sz="2400" dirty="0" smtClean="0">
                <a:latin typeface="+mn-lt"/>
                <a:cs typeface="+mn-cs"/>
              </a:rPr>
              <a:t>Анализ и </a:t>
            </a:r>
            <a:r>
              <a:rPr lang="ru-RU" sz="2400" dirty="0" err="1" smtClean="0">
                <a:latin typeface="+mn-lt"/>
                <a:cs typeface="+mn-cs"/>
              </a:rPr>
              <a:t>и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нтерпретация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результатов оценки учебных результатов. Использование результатов на разных уровнях образования. Информирование по результатам оценки различных целевых групп.</a:t>
            </a:r>
            <a:endParaRPr kumimoji="0" lang="ru-RU" sz="24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-20538"/>
            <a:ext cx="8496176" cy="828675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WWW.RTC-EDU.RU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842" y="771550"/>
            <a:ext cx="7543566" cy="435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7849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ПЛАН УЧЕБНЫХ МЕРОПРИЯТИЙ до конца 2012 г.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131590"/>
            <a:ext cx="8568952" cy="5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Учебные курсы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6852" y="1707654"/>
          <a:ext cx="9021416" cy="2212686"/>
        </p:xfrm>
        <a:graphic>
          <a:graphicData uri="http://schemas.openxmlformats.org/drawingml/2006/table">
            <a:tbl>
              <a:tblPr/>
              <a:tblGrid>
                <a:gridCol w="366426"/>
                <a:gridCol w="7265066"/>
                <a:gridCol w="1389924"/>
              </a:tblGrid>
              <a:tr h="446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5418" marR="65418" marT="9086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Название 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Сроки 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33232"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1. </a:t>
                      </a:r>
                      <a:endParaRPr lang="ru-RU" sz="160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Ключевые аспекты построения эффективной системы оценки качества образования и использования результатов оценки учебных достижений школьников</a:t>
                      </a:r>
                      <a:r>
                        <a:rPr lang="ru-RU" sz="1600" kern="1200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27-30.03.2012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8576"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2. 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Международные и национальные мониторинги качества образования. 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Июнь 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888"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3. 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Оценка качества дошкольного образования и раннего развития детей.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7849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ПЛАН УЧЕБНЫХ МЕРОПРИЯТИЙ до конца 2012 г.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131590"/>
            <a:ext cx="8568952" cy="5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Семинары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6618" y="1857816"/>
          <a:ext cx="8964489" cy="1866062"/>
        </p:xfrm>
        <a:graphic>
          <a:graphicData uri="http://schemas.openxmlformats.org/drawingml/2006/table">
            <a:tbl>
              <a:tblPr/>
              <a:tblGrid>
                <a:gridCol w="361236"/>
                <a:gridCol w="7207144"/>
                <a:gridCol w="1396109"/>
              </a:tblGrid>
              <a:tr h="450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5418" marR="65418" marT="9086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Название 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Сроки 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13393"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1. </a:t>
                      </a:r>
                      <a:endParaRPr lang="ru-RU" sz="160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Оценка индивидуального прогресса школьников: подходы и инструменты.</a:t>
                      </a:r>
                    </a:p>
                  </a:txBody>
                  <a:tcPr marL="65418" marR="65418" marT="908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24-25.04.2012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2. 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latin typeface="+mj-lt"/>
                          <a:ea typeface="Calibri"/>
                          <a:cs typeface="Times New Roman"/>
                        </a:rPr>
                        <a:t>Интерпретация и использование данных оценивания для выработки образовательной политики.</a:t>
                      </a:r>
                    </a:p>
                  </a:txBody>
                  <a:tcPr marL="65418" marR="65418" marT="908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Май 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3. 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latin typeface="+mj-lt"/>
                          <a:ea typeface="Calibri"/>
                          <a:cs typeface="Times New Roman"/>
                        </a:rPr>
                        <a:t>Портфолио как элемент системы внутришкольной оценки качества образования.</a:t>
                      </a:r>
                    </a:p>
                  </a:txBody>
                  <a:tcPr marL="65418" marR="65418" marT="908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1470"/>
            <a:ext cx="8784976" cy="684659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ПЛАН УЧЕБНЫХ МЕРОПРИЯТИЙ до конца 2012 г.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555526"/>
            <a:ext cx="8568952" cy="5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Веб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инары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44" y="1138284"/>
          <a:ext cx="9036496" cy="3983349"/>
        </p:xfrm>
        <a:graphic>
          <a:graphicData uri="http://schemas.openxmlformats.org/drawingml/2006/table">
            <a:tbl>
              <a:tblPr/>
              <a:tblGrid>
                <a:gridCol w="467699"/>
                <a:gridCol w="6927350"/>
                <a:gridCol w="1641447"/>
              </a:tblGrid>
              <a:tr h="2510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5529" marR="65529" marT="9101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Название 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Сроки 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40612"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1. </a:t>
                      </a:r>
                      <a:endParaRPr lang="ru-RU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Исследовательские аспекты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построения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общероссийской системы оценки качества образования: задачи в зоне ближайшего развития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5529" marR="65529" marT="910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3.02.2012</a:t>
                      </a:r>
                      <a:endParaRPr lang="ru-RU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002"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2. 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Региональный опыт построения системы оценки качества образования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5529" marR="65529" marT="910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16.03.2012</a:t>
                      </a:r>
                      <a:endParaRPr lang="ru-RU" sz="1600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7070"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3. 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Группы пользователей информации о результатах оценки учебных достижений школьников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5529" marR="65529" marT="910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 квартал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474"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4.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Готовим пресс-релиз по итогам проведения программы оценки учебных достижений.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 квартал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5.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Условия эффективного использования результатов оценки учебных достижений.</a:t>
                      </a:r>
                    </a:p>
                  </a:txBody>
                  <a:tcPr marL="65529" marR="65529" marT="910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3 квартал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606"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6.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Использование результатов национальных экзаменов: риски и перспективные подходы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3 квартал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7.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Использование результатов оценки образовательных достижений на уровне школы.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4 квартал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8.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Организация процедуры оценки учебных достижений школьников: ключевые процессы, особенности и риски.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4 квартал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5252</TotalTime>
  <Words>357</Words>
  <Application>Microsoft Office PowerPoint</Application>
  <PresentationFormat>Экран (16:9)</PresentationFormat>
  <Paragraphs>120</Paragraphs>
  <Slides>11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Точечный рисунок</vt:lpstr>
      <vt:lpstr>Слайд 1</vt:lpstr>
      <vt:lpstr>УЧАСТНИКИ ВЕБИНАРА СО СТОРОНЫ РТЦ</vt:lpstr>
      <vt:lpstr>СТАТИСТИКА УЧАСТНИКОВ ВЕБИНАРА</vt:lpstr>
      <vt:lpstr>МАТЕРИАЛЫ СЕМИНАРА</vt:lpstr>
      <vt:lpstr>РОССИЙСКИЙ ТРЕНИНГОВЫЙ ЦЕНТР</vt:lpstr>
      <vt:lpstr>WWW.RTC-EDU.RU</vt:lpstr>
      <vt:lpstr>ПЛАН УЧЕБНЫХ МЕРОПРИЯТИЙ до конца 2012 г.</vt:lpstr>
      <vt:lpstr>ПЛАН УЧЕБНЫХ МЕРОПРИЯТИЙ до конца 2012 г.</vt:lpstr>
      <vt:lpstr>ПЛАН УЧЕБНЫХ МЕРОПРИЯТИЙ до конца 2012 г.</vt:lpstr>
      <vt:lpstr>Представление опыта по построению РСОКО</vt:lpstr>
      <vt:lpstr>СПАСИБО ЗА ВНИМАНИЕ!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Вальдман</cp:lastModifiedBy>
  <cp:revision>183</cp:revision>
  <dcterms:created xsi:type="dcterms:W3CDTF">2011-08-25T06:09:31Z</dcterms:created>
  <dcterms:modified xsi:type="dcterms:W3CDTF">2012-03-14T13:54:47Z</dcterms:modified>
</cp:coreProperties>
</file>