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83" r:id="rId3"/>
    <p:sldId id="474" r:id="rId4"/>
    <p:sldId id="482" r:id="rId5"/>
    <p:sldId id="478" r:id="rId6"/>
    <p:sldId id="484" r:id="rId7"/>
    <p:sldId id="481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>
        <p:scale>
          <a:sx n="123" d="100"/>
          <a:sy n="123" d="100"/>
        </p:scale>
        <p:origin x="-444" y="1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12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150422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7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5496" y="1203598"/>
            <a:ext cx="899998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ВЕБИНАР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«Мониторинги качества образования: перспективы и возможности использования результатов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 октября 2012 года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79626" y="458797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</a:t>
            </a:r>
            <a:r>
              <a:rPr lang="ru-RU" sz="3200" dirty="0" smtClean="0">
                <a:solidFill>
                  <a:schemeClr val="bg1"/>
                </a:solidFill>
              </a:rPr>
              <a:t>ВЕБИНАРА от РТЦ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452" y="1131590"/>
            <a:ext cx="9071992" cy="3867894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sz="2000" dirty="0" smtClean="0"/>
              <a:t>ДОКЛАДЧИКИ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Болотов Виктор Александрович – вице-президент РАО, </a:t>
            </a:r>
            <a:r>
              <a:rPr lang="ru-RU" sz="2000" dirty="0" err="1" smtClean="0">
                <a:solidFill>
                  <a:srgbClr val="FF0000"/>
                </a:solidFill>
              </a:rPr>
              <a:t>д.п.н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ru-RU" sz="2000" dirty="0" err="1" smtClean="0">
                <a:solidFill>
                  <a:srgbClr val="FF0000"/>
                </a:solidFill>
              </a:rPr>
              <a:t>Вальдман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Игорь Александрович – директор РТЦ ИУО </a:t>
            </a:r>
            <a:r>
              <a:rPr lang="ru-RU" sz="2000" dirty="0" smtClean="0">
                <a:solidFill>
                  <a:srgbClr val="FF0000"/>
                </a:solidFill>
              </a:rPr>
              <a:t>РАО, </a:t>
            </a:r>
            <a:r>
              <a:rPr lang="ru-RU" sz="2000" dirty="0" err="1" smtClean="0">
                <a:solidFill>
                  <a:srgbClr val="FF0000"/>
                </a:solidFill>
              </a:rPr>
              <a:t>к.п.н</a:t>
            </a:r>
            <a:endParaRPr lang="ru-RU" sz="2000" dirty="0" smtClean="0"/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ВЕДУЩИЙ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Решетникова Оксана Александровна – зам. директора РТЦ ИУО РАО, </a:t>
            </a:r>
            <a:r>
              <a:rPr lang="ru-RU" sz="2000" dirty="0" err="1" smtClean="0">
                <a:solidFill>
                  <a:srgbClr val="FF0000"/>
                </a:solidFill>
              </a:rPr>
              <a:t>к.п.н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000" dirty="0" smtClean="0"/>
              <a:t>ТЕХНИЧЕСКАЯ ПОДДЕРЖКА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Иванова Екатерина Борисовна – методист по дистанционному обучению РТЦ ОИУ РАО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Bef>
                <a:spcPts val="600"/>
              </a:spcBef>
            </a:pPr>
            <a:endParaRPr lang="ru-RU" sz="1050" dirty="0" smtClean="0">
              <a:solidFill>
                <a:srgbClr val="FF0000"/>
              </a:solidFill>
            </a:endParaRPr>
          </a:p>
          <a:p>
            <a:pPr algn="just">
              <a:spcBef>
                <a:spcPts val="600"/>
              </a:spcBef>
            </a:pPr>
            <a:endParaRPr lang="ru-RU" sz="2000" dirty="0" smtClean="0">
              <a:solidFill>
                <a:srgbClr val="FF0000"/>
              </a:solidFill>
            </a:endParaRPr>
          </a:p>
          <a:p>
            <a:pPr algn="just">
              <a:spcBef>
                <a:spcPts val="600"/>
              </a:spcBef>
            </a:pP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0489" y="1131590"/>
            <a:ext cx="8964488" cy="401191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/>
              <a:t>на </a:t>
            </a:r>
            <a:r>
              <a:rPr lang="ru-RU" sz="2000" b="1" dirty="0" smtClean="0"/>
              <a:t>10.10.2012</a:t>
            </a:r>
            <a:r>
              <a:rPr lang="ru-RU" sz="2000" dirty="0" smtClean="0"/>
              <a:t> зарегистрировалось </a:t>
            </a:r>
            <a:r>
              <a:rPr lang="ru-RU" sz="2000" b="1" dirty="0" smtClean="0"/>
              <a:t> 111 организаций</a:t>
            </a:r>
            <a:r>
              <a:rPr lang="ru-RU" sz="2000" dirty="0" smtClean="0"/>
              <a:t> (коллективных участников) </a:t>
            </a:r>
            <a:r>
              <a:rPr lang="ru-RU" sz="2000" b="1" dirty="0" smtClean="0"/>
              <a:t> </a:t>
            </a:r>
            <a:r>
              <a:rPr lang="ru-RU" sz="2000" dirty="0" smtClean="0"/>
              <a:t> из 53 регионов РФ и 3</a:t>
            </a:r>
            <a:r>
              <a:rPr lang="ru-RU" sz="2000" b="1" dirty="0" smtClean="0"/>
              <a:t> </a:t>
            </a:r>
            <a:r>
              <a:rPr lang="ru-RU" sz="2000" dirty="0" smtClean="0"/>
              <a:t>стран СНГ – Республик Армения, Беларусь, Казахстан.</a:t>
            </a:r>
          </a:p>
          <a:p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Организации</a:t>
            </a: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400" b="1" dirty="0" smtClean="0">
                <a:solidFill>
                  <a:srgbClr val="FF0000"/>
                </a:solidFill>
              </a:rPr>
              <a:t> 23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Институты повышения квалификации/развития образования  -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30</a:t>
            </a:r>
          </a:p>
          <a:p>
            <a:r>
              <a:rPr lang="ru-RU" sz="2000" dirty="0" smtClean="0"/>
              <a:t>Органы управления образованием </a:t>
            </a:r>
            <a:r>
              <a:rPr lang="ru-RU" sz="2000" dirty="0"/>
              <a:t>и  </a:t>
            </a:r>
            <a:r>
              <a:rPr lang="ru-RU" sz="2000" dirty="0" smtClean="0"/>
              <a:t>региональные </a:t>
            </a:r>
            <a:r>
              <a:rPr lang="ru-RU" sz="2000" dirty="0"/>
              <a:t>службы по надзору в образовании -</a:t>
            </a:r>
            <a:r>
              <a:rPr lang="ru-RU" sz="2000" dirty="0" smtClean="0"/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20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Школы и вузы - </a:t>
            </a:r>
            <a:r>
              <a:rPr lang="ru-RU" sz="2400" b="1" dirty="0">
                <a:solidFill>
                  <a:srgbClr val="FF0000"/>
                </a:solidFill>
              </a:rPr>
              <a:t>34</a:t>
            </a:r>
            <a:r>
              <a:rPr lang="ru-RU" sz="20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– </a:t>
            </a:r>
            <a:r>
              <a:rPr lang="ru-RU" sz="2400" b="1" dirty="0" smtClean="0">
                <a:solidFill>
                  <a:srgbClr val="FF0000"/>
                </a:solidFill>
              </a:rPr>
              <a:t> 4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в разделе </a:t>
            </a:r>
            <a:r>
              <a:rPr lang="ru-RU" sz="3200" dirty="0" smtClean="0">
                <a:solidFill>
                  <a:srgbClr val="FF0000"/>
                </a:solidFill>
              </a:rPr>
              <a:t>Обучение \ Вебинары </a:t>
            </a:r>
            <a:r>
              <a:rPr lang="ru-RU" sz="3200" dirty="0" smtClean="0"/>
              <a:t>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www.rtc-edu.ru/trainings/webinar/</a:t>
            </a:r>
            <a:r>
              <a:rPr lang="ru-RU" sz="2400" dirty="0" smtClean="0">
                <a:hlinkClick r:id="rId4"/>
              </a:rPr>
              <a:t>120</a:t>
            </a:r>
            <a:r>
              <a:rPr lang="ru-RU" sz="2400" dirty="0" smtClean="0"/>
              <a:t> </a:t>
            </a:r>
            <a:endParaRPr lang="ru-RU" sz="2400" dirty="0"/>
          </a:p>
          <a:p>
            <a:pPr algn="just"/>
            <a:endParaRPr lang="ru-RU" sz="2400" dirty="0" smtClean="0"/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7849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ПЛАН УЧЕБНЫХ МЕРОПРИЯТИЙ до конца 2012 г.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605673"/>
              </p:ext>
            </p:extLst>
          </p:nvPr>
        </p:nvGraphicFramePr>
        <p:xfrm>
          <a:off x="29749" y="1635646"/>
          <a:ext cx="8964489" cy="1566155"/>
        </p:xfrm>
        <a:graphic>
          <a:graphicData uri="http://schemas.openxmlformats.org/drawingml/2006/table">
            <a:tbl>
              <a:tblPr/>
              <a:tblGrid>
                <a:gridCol w="361236"/>
                <a:gridCol w="7097259"/>
                <a:gridCol w="1505994"/>
              </a:tblGrid>
              <a:tr h="450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Название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1.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Актуальные вопросы проектирования и формирования рейтингов </a:t>
                      </a:r>
                      <a:b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образовании</a:t>
                      </a:r>
                      <a:r>
                        <a:rPr lang="ru-RU" sz="1800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30.10-1.11.2012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2.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1590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Мониторинговые исследования и их место в управлении образованием</a:t>
                      </a:r>
                      <a:r>
                        <a:rPr lang="ru-RU" sz="1800" u="none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800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22-23.11.2012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418" marR="65418" marT="9086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1967" y="1156356"/>
            <a:ext cx="8568952" cy="5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Семинары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 bwMode="auto">
          <a:xfrm>
            <a:off x="27247" y="3291830"/>
            <a:ext cx="8568952" cy="5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Веб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инары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03304"/>
              </p:ext>
            </p:extLst>
          </p:nvPr>
        </p:nvGraphicFramePr>
        <p:xfrm>
          <a:off x="46608" y="3868167"/>
          <a:ext cx="9036496" cy="841162"/>
        </p:xfrm>
        <a:graphic>
          <a:graphicData uri="http://schemas.openxmlformats.org/drawingml/2006/table">
            <a:tbl>
              <a:tblPr/>
              <a:tblGrid>
                <a:gridCol w="467699"/>
                <a:gridCol w="6927350"/>
                <a:gridCol w="1641447"/>
              </a:tblGrid>
              <a:tr h="251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Название 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7345" indent="-3473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1.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Ключевые проблемы управления процедурами оценки учебных достижений: нарушения, риски и методы работы с ними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15.11.2012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29" marR="65529" marT="9101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6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ВИДЫ ПРОГРАММ ОЦЕНКИ</a:t>
            </a:r>
          </a:p>
        </p:txBody>
      </p:sp>
      <p:grpSp>
        <p:nvGrpSpPr>
          <p:cNvPr id="46083" name="Group 9"/>
          <p:cNvGrpSpPr>
            <a:grpSpLocks/>
          </p:cNvGrpSpPr>
          <p:nvPr/>
        </p:nvGrpSpPr>
        <p:grpSpPr bwMode="auto">
          <a:xfrm>
            <a:off x="2843215" y="1023939"/>
            <a:ext cx="3240087" cy="690562"/>
            <a:chOff x="1882" y="346"/>
            <a:chExt cx="2177" cy="545"/>
          </a:xfrm>
        </p:grpSpPr>
        <p:sp>
          <p:nvSpPr>
            <p:cNvPr id="46123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4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>
                  <a:solidFill>
                    <a:srgbClr val="000000"/>
                  </a:solidFill>
                  <a:latin typeface="Comic Sans MS" pitchFamily="66" charset="0"/>
                </a:rPr>
                <a:t>Виды программ оценивания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1187450" y="1816101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4143375" y="2068514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7285040" y="1782764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14"/>
          <p:cNvSpPr>
            <a:spLocks noChangeShapeType="1"/>
          </p:cNvSpPr>
          <p:nvPr/>
        </p:nvSpPr>
        <p:spPr bwMode="auto">
          <a:xfrm flipH="1">
            <a:off x="1692275" y="1436689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17"/>
          <p:cNvSpPr>
            <a:spLocks noChangeShapeType="1"/>
          </p:cNvSpPr>
          <p:nvPr/>
        </p:nvSpPr>
        <p:spPr bwMode="auto">
          <a:xfrm>
            <a:off x="6443665" y="1436688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8"/>
          <p:cNvSpPr>
            <a:spLocks noChangeShapeType="1"/>
          </p:cNvSpPr>
          <p:nvPr/>
        </p:nvSpPr>
        <p:spPr bwMode="auto">
          <a:xfrm flipH="1">
            <a:off x="4286250" y="1692276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3132138" y="2239963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Государственные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179388" y="2139951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157915" y="2239963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Крупномасштабные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46093" name="Oval 23"/>
          <p:cNvSpPr>
            <a:spLocks noChangeArrowheads="1"/>
          </p:cNvSpPr>
          <p:nvPr/>
        </p:nvSpPr>
        <p:spPr bwMode="auto">
          <a:xfrm>
            <a:off x="6229350" y="3427414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24"/>
          <p:cNvSpPr>
            <a:spLocks noChangeArrowheads="1"/>
          </p:cNvSpPr>
          <p:nvPr/>
        </p:nvSpPr>
        <p:spPr bwMode="auto">
          <a:xfrm>
            <a:off x="4429125" y="3427414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25"/>
          <p:cNvSpPr>
            <a:spLocks noChangeArrowheads="1"/>
          </p:cNvSpPr>
          <p:nvPr/>
        </p:nvSpPr>
        <p:spPr bwMode="auto">
          <a:xfrm>
            <a:off x="2916240" y="3427414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26"/>
          <p:cNvSpPr>
            <a:spLocks noChangeArrowheads="1"/>
          </p:cNvSpPr>
          <p:nvPr/>
        </p:nvSpPr>
        <p:spPr bwMode="auto">
          <a:xfrm>
            <a:off x="179390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27"/>
          <p:cNvSpPr>
            <a:spLocks noChangeArrowheads="1"/>
          </p:cNvSpPr>
          <p:nvPr/>
        </p:nvSpPr>
        <p:spPr bwMode="auto">
          <a:xfrm>
            <a:off x="8029575" y="3427414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28"/>
          <p:cNvSpPr>
            <a:spLocks noChangeArrowheads="1"/>
          </p:cNvSpPr>
          <p:nvPr/>
        </p:nvSpPr>
        <p:spPr bwMode="auto">
          <a:xfrm>
            <a:off x="684215" y="3327400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29"/>
          <p:cNvSpPr>
            <a:spLocks noChangeArrowheads="1"/>
          </p:cNvSpPr>
          <p:nvPr/>
        </p:nvSpPr>
        <p:spPr bwMode="auto">
          <a:xfrm>
            <a:off x="1620840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30"/>
          <p:cNvSpPr>
            <a:spLocks noChangeArrowheads="1"/>
          </p:cNvSpPr>
          <p:nvPr/>
        </p:nvSpPr>
        <p:spPr bwMode="auto">
          <a:xfrm>
            <a:off x="1116015" y="3382964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31"/>
          <p:cNvSpPr>
            <a:spLocks noChangeArrowheads="1"/>
          </p:cNvSpPr>
          <p:nvPr/>
        </p:nvSpPr>
        <p:spPr bwMode="auto">
          <a:xfrm>
            <a:off x="1260475" y="3382964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404940" y="3382964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727" y="3705225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Национальная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оценка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490915" y="3706814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5" name="Line 37"/>
          <p:cNvSpPr>
            <a:spLocks noChangeShapeType="1"/>
          </p:cNvSpPr>
          <p:nvPr/>
        </p:nvSpPr>
        <p:spPr bwMode="auto">
          <a:xfrm>
            <a:off x="7883527" y="2887664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6" name="Line 38"/>
          <p:cNvSpPr>
            <a:spLocks noChangeShapeType="1"/>
          </p:cNvSpPr>
          <p:nvPr/>
        </p:nvSpPr>
        <p:spPr bwMode="auto">
          <a:xfrm flipH="1">
            <a:off x="6443665" y="2941639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051052" y="3706813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 flipH="1">
            <a:off x="3203575" y="2833689"/>
            <a:ext cx="4318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9" name="Line 42"/>
          <p:cNvSpPr>
            <a:spLocks noChangeShapeType="1"/>
          </p:cNvSpPr>
          <p:nvPr/>
        </p:nvSpPr>
        <p:spPr bwMode="auto">
          <a:xfrm>
            <a:off x="4500565" y="2833688"/>
            <a:ext cx="71437" cy="552450"/>
          </a:xfrm>
          <a:prstGeom prst="line">
            <a:avLst/>
          </a:prstGeom>
          <a:noFill/>
          <a:ln w="63500">
            <a:solidFill>
              <a:srgbClr val="FFC000"/>
            </a:solidFill>
            <a:prstDash val="sysDash"/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6110" name="Group 52"/>
          <p:cNvGrpSpPr>
            <a:grpSpLocks/>
          </p:cNvGrpSpPr>
          <p:nvPr/>
        </p:nvGrpSpPr>
        <p:grpSpPr bwMode="auto">
          <a:xfrm>
            <a:off x="107950" y="4371950"/>
            <a:ext cx="1944688" cy="755651"/>
            <a:chOff x="68" y="3611"/>
            <a:chExt cx="1225" cy="590"/>
          </a:xfrm>
        </p:grpSpPr>
        <p:sp>
          <p:nvSpPr>
            <p:cNvPr id="46121" name="Rectangle 5"/>
            <p:cNvSpPr>
              <a:spLocks noChangeArrowheads="1"/>
            </p:cNvSpPr>
            <p:nvPr/>
          </p:nvSpPr>
          <p:spPr bwMode="auto">
            <a:xfrm>
              <a:off x="68" y="3929"/>
              <a:ext cx="1225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 dirty="0">
                  <a:solidFill>
                    <a:srgbClr val="000000"/>
                  </a:solidFill>
                  <a:latin typeface="Comic Sans MS" pitchFamily="66" charset="0"/>
                </a:rPr>
                <a:t>Формирующее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 dirty="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6122" name="AutoShape 43"/>
            <p:cNvSpPr>
              <a:spLocks/>
            </p:cNvSpPr>
            <p:nvPr/>
          </p:nvSpPr>
          <p:spPr bwMode="auto">
            <a:xfrm rot="-5400000">
              <a:off x="533" y="3169"/>
              <a:ext cx="227" cy="1111"/>
            </a:xfrm>
            <a:prstGeom prst="leftBrace">
              <a:avLst>
                <a:gd name="adj1" fmla="val 40786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11" name="Line 45"/>
          <p:cNvSpPr>
            <a:spLocks noChangeShapeType="1"/>
          </p:cNvSpPr>
          <p:nvPr/>
        </p:nvSpPr>
        <p:spPr bwMode="auto">
          <a:xfrm flipH="1">
            <a:off x="1762125" y="2679701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2" name="Line 46"/>
          <p:cNvSpPr>
            <a:spLocks noChangeShapeType="1"/>
          </p:cNvSpPr>
          <p:nvPr/>
        </p:nvSpPr>
        <p:spPr bwMode="auto">
          <a:xfrm flipH="1">
            <a:off x="323850" y="2733675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3" name="Line 47"/>
          <p:cNvSpPr>
            <a:spLocks noChangeShapeType="1"/>
          </p:cNvSpPr>
          <p:nvPr/>
        </p:nvSpPr>
        <p:spPr bwMode="auto">
          <a:xfrm flipH="1">
            <a:off x="827090" y="2733675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6114" name="Group 53"/>
          <p:cNvGrpSpPr>
            <a:grpSpLocks/>
          </p:cNvGrpSpPr>
          <p:nvPr/>
        </p:nvGrpSpPr>
        <p:grpSpPr bwMode="auto">
          <a:xfrm>
            <a:off x="2051052" y="4408489"/>
            <a:ext cx="7021513" cy="701675"/>
            <a:chOff x="1292" y="3612"/>
            <a:chExt cx="4423" cy="589"/>
          </a:xfrm>
        </p:grpSpPr>
        <p:sp>
          <p:nvSpPr>
            <p:cNvPr id="46119" name="AutoShape 44"/>
            <p:cNvSpPr>
              <a:spLocks/>
            </p:cNvSpPr>
            <p:nvPr/>
          </p:nvSpPr>
          <p:spPr bwMode="auto">
            <a:xfrm rot="-5400000">
              <a:off x="3435" y="1583"/>
              <a:ext cx="227" cy="4286"/>
            </a:xfrm>
            <a:prstGeom prst="leftBrace">
              <a:avLst>
                <a:gd name="adj1" fmla="val 157342"/>
                <a:gd name="adj2" fmla="val 50000"/>
              </a:avLst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8"/>
            <p:cNvSpPr>
              <a:spLocks noChangeArrowheads="1"/>
            </p:cNvSpPr>
            <p:nvPr/>
          </p:nvSpPr>
          <p:spPr bwMode="auto">
            <a:xfrm>
              <a:off x="1292" y="3929"/>
              <a:ext cx="4423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Суммирующее (итоговое)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>
                <a:solidFill>
                  <a:srgbClr val="000000"/>
                </a:solidFill>
              </a:endParaRPr>
            </a:p>
          </p:txBody>
        </p:sp>
      </p:grpSp>
      <p:sp>
        <p:nvSpPr>
          <p:cNvPr id="46115" name="Text Box 49"/>
          <p:cNvSpPr txBox="1">
            <a:spLocks noChangeArrowheads="1"/>
          </p:cNvSpPr>
          <p:nvPr/>
        </p:nvSpPr>
        <p:spPr bwMode="auto">
          <a:xfrm rot="10800000">
            <a:off x="69820" y="3579813"/>
            <a:ext cx="40011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6116" name="Text Box 50"/>
          <p:cNvSpPr txBox="1">
            <a:spLocks noChangeArrowheads="1"/>
          </p:cNvSpPr>
          <p:nvPr/>
        </p:nvSpPr>
        <p:spPr bwMode="auto">
          <a:xfrm rot="10800000">
            <a:off x="573058" y="3651251"/>
            <a:ext cx="40011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тесты</a:t>
            </a:r>
          </a:p>
        </p:txBody>
      </p:sp>
      <p:sp>
        <p:nvSpPr>
          <p:cNvPr id="46117" name="Text Box 51"/>
          <p:cNvSpPr txBox="1">
            <a:spLocks noChangeArrowheads="1"/>
          </p:cNvSpPr>
          <p:nvPr/>
        </p:nvSpPr>
        <p:spPr bwMode="auto">
          <a:xfrm rot="10800000">
            <a:off x="1509683" y="3363914"/>
            <a:ext cx="40011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наблюдения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7056438" y="3706813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21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185</Words>
  <Application>Microsoft Office PowerPoint</Application>
  <PresentationFormat>Экран (16:9)</PresentationFormat>
  <Paragraphs>74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УЧАСТНИКИ ВЕБИНАРА от РТЦ</vt:lpstr>
      <vt:lpstr>СТАТИСТИКА УЧАСТНИКОВ ВЕБИНАРА</vt:lpstr>
      <vt:lpstr>МАТЕРИАЛЫ СЕМИНАРА</vt:lpstr>
      <vt:lpstr>ПЛАН УЧЕБНЫХ МЕРОПРИЯТИЙ до конца 2012 г.</vt:lpstr>
      <vt:lpstr>ВИДЫ ПРОГРАММ ОЦЕНКИ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Решетникова Оксана</cp:lastModifiedBy>
  <cp:revision>200</cp:revision>
  <dcterms:created xsi:type="dcterms:W3CDTF">2011-08-25T06:09:31Z</dcterms:created>
  <dcterms:modified xsi:type="dcterms:W3CDTF">2012-10-10T15:29:19Z</dcterms:modified>
</cp:coreProperties>
</file>