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0"/>
  </p:notesMasterIdLst>
  <p:sldIdLst>
    <p:sldId id="258" r:id="rId2"/>
    <p:sldId id="323" r:id="rId3"/>
    <p:sldId id="326" r:id="rId4"/>
    <p:sldId id="327" r:id="rId5"/>
    <p:sldId id="297" r:id="rId6"/>
    <p:sldId id="328" r:id="rId7"/>
    <p:sldId id="331" r:id="rId8"/>
    <p:sldId id="337" r:id="rId9"/>
    <p:sldId id="335" r:id="rId10"/>
    <p:sldId id="342" r:id="rId11"/>
    <p:sldId id="340" r:id="rId12"/>
    <p:sldId id="347" r:id="rId13"/>
    <p:sldId id="348" r:id="rId14"/>
    <p:sldId id="330" r:id="rId15"/>
    <p:sldId id="351" r:id="rId16"/>
    <p:sldId id="355" r:id="rId17"/>
    <p:sldId id="343" r:id="rId18"/>
    <p:sldId id="344" r:id="rId19"/>
    <p:sldId id="354" r:id="rId20"/>
    <p:sldId id="353" r:id="rId21"/>
    <p:sldId id="359" r:id="rId22"/>
    <p:sldId id="346" r:id="rId23"/>
    <p:sldId id="360" r:id="rId24"/>
    <p:sldId id="361" r:id="rId25"/>
    <p:sldId id="362" r:id="rId26"/>
    <p:sldId id="358" r:id="rId27"/>
    <p:sldId id="368" r:id="rId28"/>
    <p:sldId id="369" r:id="rId29"/>
    <p:sldId id="370" r:id="rId30"/>
    <p:sldId id="363" r:id="rId31"/>
    <p:sldId id="365" r:id="rId32"/>
    <p:sldId id="366" r:id="rId33"/>
    <p:sldId id="367" r:id="rId34"/>
    <p:sldId id="371" r:id="rId35"/>
    <p:sldId id="352" r:id="rId36"/>
    <p:sldId id="350" r:id="rId37"/>
    <p:sldId id="349" r:id="rId38"/>
    <p:sldId id="341" r:id="rId39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49" autoAdjust="0"/>
  </p:normalViewPr>
  <p:slideViewPr>
    <p:cSldViewPr>
      <p:cViewPr varScale="1">
        <p:scale>
          <a:sx n="85" d="100"/>
          <a:sy n="85" d="100"/>
        </p:scale>
        <p:origin x="-576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uorao.ru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orldbank.org/" TargetMode="External"/><Relationship Id="rId11" Type="http://schemas.openxmlformats.org/officeDocument/2006/relationships/hyperlink" Target="http://www.ria.ru/ratings/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hyperlink" Target="http://images.yandex.ru/yandsearch?rpt=simage&amp;img_url=image.shutterstock.com/display_pic_with_logo/66616/66616,1208103583,3/stock-photo-book-icon-blue-isolated-on-white-background-11474950.jpg&amp;ed=1&amp;text=%D0%BF%D0%B8%D0%BA%D1%82%D0%BE%D0%B3%D1%80%D0%B0%D0%BC%D0%BC%D1%8B%20%D0%BA%D0%BD%D0%B8%D0%B3&amp;p=7" TargetMode="Externa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gif"/><Relationship Id="rId4" Type="http://schemas.openxmlformats.org/officeDocument/2006/relationships/hyperlink" Target="http://www.adme.ru/files/news/part_6/61074/61074_197638.gi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minedu.fi/OPM/Tiedotteet/2010/12/pisa2009.html?lang=en&amp;extra_locale=ru" TargetMode="Externa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dv-reclama.ru/others/articles/detail.php?ELEMENT_ID=23267" TargetMode="External"/><Relationship Id="rId4" Type="http://schemas.openxmlformats.org/officeDocument/2006/relationships/hyperlink" Target="http://www.brave-agency.ru/articles/86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yandex.ru/yandsearch?rpt=simage&amp;ed=1&amp;text=%D0%BC%D1%8B%20-%20%D0%BF%D1%80%D0%BE%D1%82%D0%B8%D0%B2!&amp;p=0&amp;img_url=cs4123.vkontakte.ru/u12770814/95939292/x_2139459a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images.yandex.ru/yandsearch?rpt=simage&amp;ed=1&amp;text=%D0%BC%D1%8B%20-%20%D0%B7%D0%B0!&amp;p=6&amp;img_url=tvoystart.ru/upload/iblock/5e0/5e01aefd1c1e4336988a6e29671ea033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hyperlink" Target="http://www.oecd.org/document/44/0,3746,en_2649_35845621_44455276_1_1_1_1,00.html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8"/>
          <p:cNvSpPr>
            <a:spLocks noChangeArrowheads="1"/>
          </p:cNvSpPr>
          <p:nvPr/>
        </p:nvSpPr>
        <p:spPr bwMode="auto">
          <a:xfrm>
            <a:off x="3923928" y="3476379"/>
            <a:ext cx="5025773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r">
              <a:lnSpc>
                <a:spcPct val="9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И.А. </a:t>
            </a:r>
            <a:r>
              <a:rPr lang="ru-RU" sz="1600" b="1" dirty="0" err="1" smtClean="0">
                <a:solidFill>
                  <a:schemeClr val="bg1"/>
                </a:solidFill>
              </a:rPr>
              <a:t>Вальдман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marL="457200" indent="-457200" algn="r"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директор Российского Тренингового центра ИУО РАО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67744" y="4628249"/>
            <a:ext cx="108012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http://www.rtc-edu.ru/sites/default/files/pict/wb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740" y="4577088"/>
            <a:ext cx="428628" cy="428628"/>
          </a:xfrm>
          <a:prstGeom prst="rect">
            <a:avLst/>
          </a:prstGeom>
          <a:noFill/>
        </p:spPr>
      </p:pic>
      <p:pic>
        <p:nvPicPr>
          <p:cNvPr id="15" name="Picture 4" descr="Описание: лого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74240" y="4577088"/>
            <a:ext cx="988516" cy="417804"/>
          </a:xfrm>
          <a:prstGeom prst="rect">
            <a:avLst/>
          </a:prstGeom>
          <a:noFill/>
        </p:spPr>
      </p:pic>
      <p:pic>
        <p:nvPicPr>
          <p:cNvPr id="16" name="Picture 10" descr="img691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330" y="4587974"/>
            <a:ext cx="356035" cy="41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Описание: social-240-100.gif">
            <a:hlinkClick r:id="rId11" tgtFrame="&quot;_blank&quot;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71938" y="4580511"/>
            <a:ext cx="108012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71976" y="150425"/>
            <a:ext cx="73803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Российский тренинговый центр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Института управления образованием РАО</a:t>
            </a:r>
            <a:endParaRPr lang="ru-RU" sz="2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ctrTitle"/>
          </p:nvPr>
        </p:nvSpPr>
        <p:spPr>
          <a:xfrm>
            <a:off x="35496" y="1491630"/>
            <a:ext cx="8999984" cy="1800200"/>
          </a:xfrm>
        </p:spPr>
        <p:txBody>
          <a:bodyPr/>
          <a:lstStyle/>
          <a:p>
            <a:r>
              <a:rPr lang="ru-RU" sz="3200" dirty="0" smtClean="0">
                <a:solidFill>
                  <a:srgbClr val="FFFF00"/>
                </a:solidFill>
              </a:rPr>
              <a:t>ВЕБИНАР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 «Готовим пресс-релиз по итогам проведения программы оценки учебных достижений</a:t>
            </a:r>
            <a:r>
              <a:rPr lang="ru-RU" sz="2800" i="1" dirty="0" smtClean="0">
                <a:solidFill>
                  <a:schemeClr val="bg1"/>
                </a:solidFill>
              </a:rPr>
              <a:t>» </a:t>
            </a:r>
            <a:br>
              <a:rPr lang="ru-RU" sz="2800" i="1" dirty="0" smtClean="0">
                <a:solidFill>
                  <a:schemeClr val="bg1"/>
                </a:solidFill>
              </a:rPr>
            </a:br>
            <a:r>
              <a:rPr lang="ru-RU" sz="1000" i="1" dirty="0" smtClean="0">
                <a:solidFill>
                  <a:schemeClr val="bg1"/>
                </a:solidFill>
              </a:rPr>
              <a:t/>
            </a:r>
            <a:br>
              <a:rPr lang="ru-RU" sz="1000" i="1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27 апреля 2012 года</a:t>
            </a:r>
            <a:endParaRPr lang="ru-RU" sz="32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Резюме</a:t>
            </a: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 bwMode="auto">
          <a:xfrm>
            <a:off x="-3059" y="1059582"/>
            <a:ext cx="910850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400" i="1" dirty="0" smtClean="0">
                <a:solidFill>
                  <a:srgbClr val="0070C0"/>
                </a:solidFill>
              </a:rPr>
              <a:t>Обеспечение максимального влияния результатов оценки на образовательную политику зависит от трёх ключевых составляющих «джентльменского набора», которым должна обладать квалифицированная исследовательская команда.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571750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rgbClr val="00B050"/>
                </a:solidFill>
              </a:rPr>
              <a:t>Знание пользователей результатов программ оценки и их информационных потребностей.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rgbClr val="0070C0"/>
                </a:solidFill>
              </a:rPr>
              <a:t>Наличие информационных продуктов и услуг, способных удовлетворить существующие информационные потребности.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rgbClr val="FF0000"/>
                </a:solidFill>
              </a:rPr>
              <a:t>Понимание, какими способами следует доводить информацию до пользователей.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4139952" y="4731990"/>
            <a:ext cx="122413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03" name="Picture 3" descr="Картинка 12 из 40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374257"/>
            <a:ext cx="908555" cy="769243"/>
          </a:xfrm>
          <a:prstGeom prst="rect">
            <a:avLst/>
          </a:prstGeom>
          <a:noFill/>
        </p:spPr>
      </p:pic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06" name="Picture 6" descr="http://im6-tub-ru.yandex.net/i?id=542078515-04-7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565672"/>
            <a:ext cx="559254" cy="555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одзаголовок 2"/>
          <p:cNvSpPr txBox="1">
            <a:spLocks/>
          </p:cNvSpPr>
          <p:nvPr/>
        </p:nvSpPr>
        <p:spPr bwMode="auto">
          <a:xfrm>
            <a:off x="144016" y="1131590"/>
            <a:ext cx="88924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400" i="1" dirty="0" smtClean="0">
                <a:solidFill>
                  <a:srgbClr val="0070C0"/>
                </a:solidFill>
              </a:rPr>
              <a:t>Если процесс обмена информацией спроектирован и управляется неумело, то тем самым вы предоставляете пользователям свободу выносить свои собственные суждения по поводу качества и полезности для них имеющейся у вас информации.</a:t>
            </a:r>
          </a:p>
          <a:p>
            <a:pPr algn="just"/>
            <a:r>
              <a:rPr lang="ru-RU" sz="2400" i="1" dirty="0" smtClean="0">
                <a:solidFill>
                  <a:srgbClr val="0070C0"/>
                </a:solidFill>
              </a:rPr>
              <a:t>А это крах вашей стратегии!</a:t>
            </a:r>
            <a:endParaRPr lang="ru-RU" sz="2400" dirty="0" smtClean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t3.gstatic.com/images?q=tbn:ANd9GcSs_PuL_oJBvZoo79aut3J6jeZ_XtQhoj8CC3d-HaQzVDCgsYoOS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579862"/>
            <a:ext cx="151216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23528" y="123478"/>
            <a:ext cx="8496176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РАСПРОСТРАНЕИЯ ИНФОРМАЦИИ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267494"/>
            <a:ext cx="8964488" cy="2376264"/>
          </a:xfrm>
        </p:spPr>
        <p:txBody>
          <a:bodyPr/>
          <a:lstStyle/>
          <a:p>
            <a:pPr lvl="0" algn="l"/>
            <a:r>
              <a:rPr lang="ru-RU" sz="3600" dirty="0" smtClean="0">
                <a:solidFill>
                  <a:schemeClr val="bg1"/>
                </a:solidFill>
              </a:rPr>
              <a:t>ЕГО ВЕЛИЧЕСТВО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ПРЕСС-РЕЛИЗ</a:t>
            </a:r>
            <a:endParaRPr lang="ru-RU" sz="3200" dirty="0" smtClean="0">
              <a:solidFill>
                <a:srgbClr val="0070C0"/>
              </a:solidFill>
            </a:endParaRP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098" name="Picture 2" descr="http://darwinisms.com/wp-content/uploads/2012/01/press-release-template-tip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347614"/>
            <a:ext cx="3604270" cy="2977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О ЧЁМ ПОЙДЁТ РЕЧЬ?</a:t>
            </a: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 bwMode="auto">
          <a:xfrm>
            <a:off x="144016" y="1131590"/>
            <a:ext cx="88924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400"/>
              </a:spcAft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spcAft>
                <a:spcPts val="400"/>
              </a:spcAft>
              <a:buFontTx/>
              <a:buChar char="•"/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Пресс - релиз и его целевая аудитория</a:t>
            </a:r>
          </a:p>
          <a:p>
            <a:pPr lvl="0" eaLnBrk="0" hangingPunct="0">
              <a:spcAft>
                <a:spcPts val="400"/>
              </a:spcAft>
              <a:buFontTx/>
              <a:buChar char="•"/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Информационный повод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spcAft>
                <a:spcPts val="400"/>
              </a:spcAft>
              <a:buFontTx/>
              <a:buChar char="•"/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Структура и содержание пресс-релиза</a:t>
            </a:r>
          </a:p>
          <a:p>
            <a:pPr lvl="0" eaLnBrk="0" hangingPunct="0">
              <a:spcAft>
                <a:spcPts val="400"/>
              </a:spcAft>
              <a:buFontTx/>
              <a:buChar char="•"/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На что следует обращать внимание</a:t>
            </a:r>
          </a:p>
          <a:p>
            <a:pPr lvl="0" eaLnBrk="0" hangingPunct="0">
              <a:spcAft>
                <a:spcPts val="400"/>
              </a:spcAft>
              <a:buFontTx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Распространение пресс-релиза</a:t>
            </a:r>
          </a:p>
          <a:p>
            <a:pPr lvl="0" eaLnBrk="0" hangingPunct="0">
              <a:spcAft>
                <a:spcPts val="400"/>
              </a:spcAft>
              <a:buFontTx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Примеры</a:t>
            </a:r>
          </a:p>
          <a:p>
            <a:pPr lvl="0" eaLnBrk="0" hangingPunct="0">
              <a:spcAft>
                <a:spcPts val="400"/>
              </a:spcAft>
              <a:buFontTx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Кто «крайний»?</a:t>
            </a:r>
            <a:endParaRPr lang="ru-RU" sz="2400" dirty="0" smtClean="0"/>
          </a:p>
          <a:p>
            <a:pPr algn="just">
              <a:spcAft>
                <a:spcPts val="400"/>
              </a:spcAft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51470"/>
            <a:ext cx="8964488" cy="1008112"/>
          </a:xfrm>
        </p:spPr>
        <p:txBody>
          <a:bodyPr/>
          <a:lstStyle/>
          <a:p>
            <a:pPr lvl="0" algn="l"/>
            <a:r>
              <a:rPr lang="ru-RU" sz="3600" dirty="0" smtClean="0">
                <a:solidFill>
                  <a:schemeClr val="bg1"/>
                </a:solidFill>
              </a:rPr>
              <a:t>ЧТО ТАКОЕ ПРЕСС-РЕЛИЗ?</a:t>
            </a:r>
            <a:endParaRPr lang="ru-RU" sz="3200" dirty="0" smtClean="0">
              <a:solidFill>
                <a:srgbClr val="00B0F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4" name="Picture 2" descr="http://im6-tub-ru.yandex.net/i?id=388470067-35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1580009"/>
            <a:ext cx="1428750" cy="84772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9512" y="1275606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Пресс-релиз – сообщение для прессы, подготовленное для журналистов и редакторов СМИ и рассказывающее о значимом событии, мероприятии или ином информационном поводе.</a:t>
            </a:r>
            <a:endParaRPr lang="ru-RU" sz="24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2855714"/>
            <a:ext cx="8964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Главная задача </a:t>
            </a:r>
            <a:r>
              <a:rPr lang="ru-RU" sz="2400" dirty="0" smtClean="0"/>
              <a:t>пресс-релиза - сообщить новость таким образом, чтобы она: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была опубликована полностью или частично в СМИ и/или </a:t>
            </a:r>
            <a:r>
              <a:rPr lang="ru-RU" sz="2400" dirty="0" err="1" smtClean="0"/>
              <a:t>Internet</a:t>
            </a:r>
            <a:r>
              <a:rPr lang="ru-RU" sz="24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заинтересовала журналиста и побудила его обратиться за комментариями и дополнительной информацией.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51470"/>
            <a:ext cx="8964488" cy="1224136"/>
          </a:xfrm>
        </p:spPr>
        <p:txBody>
          <a:bodyPr/>
          <a:lstStyle/>
          <a:p>
            <a:pPr lvl="0" algn="l"/>
            <a:r>
              <a:rPr lang="ru-RU" sz="3600" dirty="0" smtClean="0">
                <a:solidFill>
                  <a:schemeClr val="bg1"/>
                </a:solidFill>
              </a:rPr>
              <a:t>ЦЕЛЕВАЯ АУДИТОРИЯ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sz="3200" dirty="0" smtClean="0">
              <a:solidFill>
                <a:srgbClr val="00B0F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371421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Средства массовой информации являются главной аудиторией для большинства пресс-релизов.</a:t>
            </a:r>
            <a:endParaRPr lang="ru-RU" sz="24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2711698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Пресс-релизы пишутся</a:t>
            </a:r>
            <a:r>
              <a:rPr lang="ru-RU" sz="2400" i="1" dirty="0" smtClean="0"/>
              <a:t> </a:t>
            </a:r>
            <a:r>
              <a:rPr lang="ru-RU" sz="2400" dirty="0" smtClean="0"/>
              <a:t>для обычных журналистов-репортёров, которые не являются специалистами в одной конкретной области.</a:t>
            </a:r>
          </a:p>
          <a:p>
            <a:pPr algn="just"/>
            <a:r>
              <a:rPr lang="ru-RU" sz="2400" dirty="0" smtClean="0"/>
              <a:t>Большинство потребителей результатов оценивания получают исходную информацию из средств массовой информации, а те, в свою очередь, получают ее из вашего пресс-релиза. </a:t>
            </a:r>
            <a:endParaRPr lang="ru-RU" sz="2400" dirty="0"/>
          </a:p>
        </p:txBody>
      </p:sp>
      <p:pic>
        <p:nvPicPr>
          <p:cNvPr id="58372" name="Picture 4" descr="Customer Networks -Marketing Resource Management Solution SproutLou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193264"/>
            <a:ext cx="2016224" cy="1596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51470"/>
            <a:ext cx="8964488" cy="1224136"/>
          </a:xfrm>
        </p:spPr>
        <p:txBody>
          <a:bodyPr/>
          <a:lstStyle/>
          <a:p>
            <a:pPr lvl="0" algn="l"/>
            <a:r>
              <a:rPr lang="ru-RU" sz="3600" dirty="0" smtClean="0">
                <a:solidFill>
                  <a:schemeClr val="bg1"/>
                </a:solidFill>
              </a:rPr>
              <a:t>АКЦЕНТЫ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sz="3200" dirty="0" smtClean="0">
              <a:solidFill>
                <a:srgbClr val="00B0F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219822"/>
            <a:ext cx="8712968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500"/>
              </a:spcAft>
            </a:pPr>
            <a:r>
              <a:rPr lang="ru-RU" sz="2000" dirty="0" smtClean="0"/>
              <a:t>Радиостанциям лучше отправлять укороченные варианты. Пресс-релиз должен содержать как минимум одну цитату.</a:t>
            </a:r>
          </a:p>
          <a:p>
            <a:pPr lvl="0" algn="just">
              <a:spcAft>
                <a:spcPts val="500"/>
              </a:spcAft>
            </a:pPr>
            <a:r>
              <a:rPr lang="ru-RU" sz="2000" dirty="0" smtClean="0">
                <a:solidFill>
                  <a:srgbClr val="0070C0"/>
                </a:solidFill>
              </a:rPr>
              <a:t>Специализированным СМИ необходимо предоставить подробную информацию, интересную профессионалам в той сфере деятельности, которой посвящен пресс-релиз.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70658" name="Picture 2" descr="http://im0-tub-ru.yandex.net/i?id=125969818-44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503040"/>
            <a:ext cx="1258213" cy="157276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134761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В пресс-релизах, как и в одежде, важно делать акценты.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832263"/>
            <a:ext cx="7237312" cy="138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500"/>
              </a:spcAft>
            </a:pPr>
            <a:r>
              <a:rPr lang="ru-RU" sz="2000" dirty="0" smtClean="0"/>
              <a:t>В пресс-релизе для деловых СМИ акцент должен быть сделан на цифрах и фактах.</a:t>
            </a:r>
          </a:p>
          <a:p>
            <a:pPr lvl="0" algn="just">
              <a:spcAft>
                <a:spcPts val="500"/>
              </a:spcAft>
            </a:pPr>
            <a:r>
              <a:rPr lang="ru-RU" sz="2000" dirty="0" smtClean="0">
                <a:solidFill>
                  <a:srgbClr val="0070C0"/>
                </a:solidFill>
              </a:rPr>
              <a:t>Пресс-релиз для общественно-политических СМИ должен подчеркивать, что тема интересна широкой аудитории.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51470"/>
            <a:ext cx="8964488" cy="1224136"/>
          </a:xfrm>
        </p:spPr>
        <p:txBody>
          <a:bodyPr/>
          <a:lstStyle/>
          <a:p>
            <a:pPr lvl="0" algn="l"/>
            <a:r>
              <a:rPr lang="ru-RU" sz="3600" dirty="0" smtClean="0">
                <a:solidFill>
                  <a:schemeClr val="bg1"/>
                </a:solidFill>
              </a:rPr>
              <a:t>ИНФОРМАЦИОННЫЙ ПОВОД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sz="3200" dirty="0" smtClean="0">
              <a:solidFill>
                <a:srgbClr val="00B0F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330771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Информационный повод - событие, которое может заинтересовать публику: читателей, зрителей или слушателей.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2937014"/>
            <a:ext cx="6840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/>
              <a:t>Создание информационного повода используется для внесения в информационную среду информации, которая должна повлиять на общественное мнение по тому или иному вопросу.</a:t>
            </a:r>
            <a:endParaRPr lang="ru-RU" sz="2400" i="1" dirty="0"/>
          </a:p>
        </p:txBody>
      </p:sp>
      <p:pic>
        <p:nvPicPr>
          <p:cNvPr id="12290" name="Picture 2" descr="Картинка 1 из 10248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53275" y="1131590"/>
            <a:ext cx="199072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7504" y="1131590"/>
          <a:ext cx="8928992" cy="401525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9947"/>
                <a:gridCol w="3922541"/>
                <a:gridCol w="4536504"/>
              </a:tblGrid>
              <a:tr h="323824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725" marR="725" marT="725" marB="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О чем Вы хотите рассказать</a:t>
                      </a:r>
                    </a:p>
                  </a:txBody>
                  <a:tcPr marL="725" marR="725" marT="725" marB="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Информационный повод</a:t>
                      </a:r>
                    </a:p>
                  </a:txBody>
                  <a:tcPr marL="725" marR="725" marT="725" marB="725" anchor="ctr"/>
                </a:tc>
              </a:tr>
              <a:tr h="7437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C00000"/>
                          </a:solidFill>
                        </a:rPr>
                        <a:t>1.</a:t>
                      </a:r>
                    </a:p>
                  </a:txBody>
                  <a:tcPr marL="725" marR="725" marT="725" marB="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С о</a:t>
                      </a:r>
                      <a:r>
                        <a:rPr lang="ru-RU" sz="1600" baseline="0" dirty="0" smtClean="0"/>
                        <a:t> следующего </a:t>
                      </a:r>
                      <a:r>
                        <a:rPr lang="ru-RU" sz="1600" dirty="0" smtClean="0"/>
                        <a:t>года меняются правила приёма в вузы на основе ЕГЭ.</a:t>
                      </a:r>
                      <a:endParaRPr lang="ru-RU" sz="1600" dirty="0"/>
                    </a:p>
                  </a:txBody>
                  <a:tcPr marL="725" marR="725" marT="725" marB="72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</a:pPr>
                      <a:r>
                        <a:rPr lang="ru-RU" sz="1600" dirty="0" smtClean="0"/>
                        <a:t>Министерство образования утвердило новые правила проведения итоговой аттестации по завершению средней школы.</a:t>
                      </a:r>
                      <a:endParaRPr lang="ru-RU" sz="1600" dirty="0"/>
                    </a:p>
                  </a:txBody>
                  <a:tcPr marL="725" marR="725" marT="725" marB="725" anchor="ctr"/>
                </a:tc>
              </a:tr>
              <a:tr h="3238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C00000"/>
                          </a:solidFill>
                        </a:rPr>
                        <a:t>2.</a:t>
                      </a:r>
                    </a:p>
                  </a:txBody>
                  <a:tcPr marL="725" marR="725" marT="725" marB="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В регионе идёт подготовка школьников к сдаче ЕГЭ.</a:t>
                      </a:r>
                      <a:endParaRPr lang="ru-RU" sz="1600" dirty="0"/>
                    </a:p>
                  </a:txBody>
                  <a:tcPr marL="725" marR="725" marT="725" marB="72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</a:pPr>
                      <a:r>
                        <a:rPr lang="ru-RU" sz="1600" dirty="0" smtClean="0"/>
                        <a:t>Получены результаты пробного ЕГЭ по русскому языку и математике.</a:t>
                      </a:r>
                      <a:endParaRPr lang="ru-RU" sz="1600" dirty="0"/>
                    </a:p>
                  </a:txBody>
                  <a:tcPr marL="725" marR="725" marT="725" marB="725" anchor="ctr"/>
                </a:tc>
              </a:tr>
              <a:tr h="49631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C00000"/>
                          </a:solidFill>
                        </a:rPr>
                        <a:t>3.</a:t>
                      </a:r>
                    </a:p>
                  </a:txBody>
                  <a:tcPr marL="725" marR="725" marT="725" marB="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Российские школьники не  отличились особыми успехами в исследовании </a:t>
                      </a:r>
                      <a:r>
                        <a:rPr lang="en-US" sz="1600" baseline="0" dirty="0" smtClean="0"/>
                        <a:t>PISA</a:t>
                      </a:r>
                      <a:r>
                        <a:rPr lang="ru-RU" sz="1600" baseline="0" dirty="0" smtClean="0"/>
                        <a:t>-2009.</a:t>
                      </a:r>
                      <a:endParaRPr lang="ru-RU" sz="1600" dirty="0"/>
                    </a:p>
                  </a:txBody>
                  <a:tcPr marL="725" marR="725" marT="725" marB="72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</a:pPr>
                      <a:r>
                        <a:rPr lang="ru-RU" sz="1600" dirty="0" smtClean="0"/>
                        <a:t>Официальное</a:t>
                      </a:r>
                      <a:r>
                        <a:rPr lang="ru-RU" sz="1600" baseline="0" dirty="0" smtClean="0"/>
                        <a:t> открытие результатов </a:t>
                      </a:r>
                      <a:r>
                        <a:rPr lang="en-US" sz="1600" baseline="0" dirty="0" smtClean="0"/>
                        <a:t>PISA</a:t>
                      </a:r>
                      <a:r>
                        <a:rPr lang="ru-RU" sz="1600" baseline="0" dirty="0" smtClean="0"/>
                        <a:t>-2009 на семинаре ЦОКО ИСМО РАО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 marL="725" marR="725" marT="725" marB="725" anchor="ctr"/>
                </a:tc>
              </a:tr>
              <a:tr h="49631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C00000"/>
                          </a:solidFill>
                        </a:rPr>
                        <a:t>4.</a:t>
                      </a:r>
                    </a:p>
                  </a:txBody>
                  <a:tcPr marL="725" marR="725" marT="725" marB="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По</a:t>
                      </a:r>
                      <a:r>
                        <a:rPr lang="ru-RU" sz="1600" baseline="0" dirty="0" smtClean="0"/>
                        <a:t> сравнению с прошлым годом уменьшилось ч</a:t>
                      </a:r>
                      <a:r>
                        <a:rPr lang="ru-RU" sz="1600" dirty="0" smtClean="0"/>
                        <a:t>исло </a:t>
                      </a:r>
                      <a:r>
                        <a:rPr lang="ru-RU" sz="1600" dirty="0" smtClean="0"/>
                        <a:t>учащихся с высокими баллами </a:t>
                      </a:r>
                      <a:r>
                        <a:rPr lang="ru-RU" sz="1600" dirty="0" smtClean="0"/>
                        <a:t>по математике</a:t>
                      </a:r>
                      <a:endParaRPr lang="ru-RU" sz="1600" dirty="0"/>
                    </a:p>
                  </a:txBody>
                  <a:tcPr marL="725" marR="725" marT="725" marB="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Опубликованы результаты ЕГЭ</a:t>
                      </a:r>
                      <a:r>
                        <a:rPr lang="ru-RU" sz="1600" baseline="0" dirty="0" smtClean="0"/>
                        <a:t> по математике</a:t>
                      </a:r>
                      <a:endParaRPr lang="ru-RU" sz="1600" dirty="0"/>
                    </a:p>
                  </a:txBody>
                  <a:tcPr marL="725" marR="725" marT="725" marB="725" anchor="ctr"/>
                </a:tc>
              </a:tr>
              <a:tr h="49631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C00000"/>
                          </a:solidFill>
                        </a:rPr>
                        <a:t>5.</a:t>
                      </a:r>
                    </a:p>
                  </a:txBody>
                  <a:tcPr marL="725" marR="725" marT="725" marB="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Определились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вузы, в которых учатся</a:t>
                      </a:r>
                    </a:p>
                    <a:p>
                      <a:pPr algn="l"/>
                      <a:r>
                        <a:rPr lang="ru-RU" sz="1600" dirty="0" smtClean="0"/>
                        <a:t>самые сильные абитуриенты</a:t>
                      </a:r>
                      <a:endParaRPr lang="ru-RU" sz="1600" dirty="0"/>
                    </a:p>
                  </a:txBody>
                  <a:tcPr marL="725" marR="725" marT="725" marB="72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</a:pPr>
                      <a:r>
                        <a:rPr lang="ru-RU" sz="1600" dirty="0" smtClean="0"/>
                        <a:t>Опубликован рейтинг вузов по баллам ЕГЭ</a:t>
                      </a:r>
                      <a:endParaRPr lang="ru-RU" sz="1600" dirty="0"/>
                    </a:p>
                  </a:txBody>
                  <a:tcPr marL="725" marR="725" marT="725" marB="725" anchor="ctr"/>
                </a:tc>
              </a:tr>
              <a:tr h="49631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6.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 marL="725" marR="725" marT="725" marB="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РТЦ за прошедший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год провёл ряд интересных учебных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 мероприятий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 marL="725" marR="725" marT="725" marB="72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Годовщина работы РТЦ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 marL="725" marR="725" marT="725" marB="725" anchor="ctr"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79512" y="123478"/>
            <a:ext cx="89644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ИНФОРМАЦИОННЫЙ ПОВОД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СТРУКТУРА ПРЕСС-РЕЛИЗА</a:t>
            </a:r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72008" y="1187011"/>
            <a:ext cx="9036496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39750" algn="just" eaLnBrk="0" hangingPunct="0">
              <a:buFontTx/>
              <a:buChar char="•"/>
              <a:tabLst>
                <a:tab pos="539750" algn="l"/>
              </a:tabLst>
            </a:pPr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логотип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организации в шапке документа;</a:t>
            </a:r>
            <a:endParaRPr lang="ru-RU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наименование и адрес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ответственной организации (министерство образования, центр оценки качества, научно-исследовательский институт и т.п.)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заголовок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отражающий главную идею пресс-релиза (жирным шрифтом);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цитаты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руководителей организации/органа управления образованием или проекта (желательно);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основной раздел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(текст сообщения);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онтакты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телефон, факс и адрес электронной почты контактных лиц, которые в состоянии предложить дополнительную информацию как по организации, так и по пресс-релизу в частности.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Пресс-релиз должен иметь объем не более двух печатных страниц!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195486"/>
            <a:ext cx="8964488" cy="2664296"/>
          </a:xfrm>
        </p:spPr>
        <p:txBody>
          <a:bodyPr/>
          <a:lstStyle/>
          <a:p>
            <a:pPr lvl="0" algn="l"/>
            <a:r>
              <a:rPr lang="ru-RU" sz="3600" dirty="0" smtClean="0">
                <a:solidFill>
                  <a:schemeClr val="bg1"/>
                </a:solidFill>
              </a:rPr>
              <a:t>КОНТЕКСТ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Место пресс-релиза в информационной политике команды по проведению программы оценки учебных достижений</a:t>
            </a:r>
            <a:endParaRPr lang="ru-RU" sz="3200" dirty="0" smtClean="0">
              <a:solidFill>
                <a:srgbClr val="0070C0"/>
              </a:solidFill>
            </a:endParaRP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СТРУКТУРА ПРЕСС-РЕЛИЗА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6481" y="1188570"/>
            <a:ext cx="4617767" cy="395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ЗАГОЛОВОК</a:t>
            </a: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 bwMode="auto">
          <a:xfrm>
            <a:off x="144016" y="1059582"/>
            <a:ext cx="88924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000" dirty="0" smtClean="0"/>
              <a:t>Заголовок должен быть кратким, интересным и интригующим, чтобы привлечь внимание читателей.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3872" y="1779662"/>
          <a:ext cx="9071992" cy="3371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5996"/>
                <a:gridCol w="4535996"/>
              </a:tblGrid>
              <a:tr h="725841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Несколько скучных заголовков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Несколько неплохих заголовков</a:t>
                      </a:r>
                      <a:endParaRPr lang="ru-RU" sz="2400" dirty="0"/>
                    </a:p>
                  </a:txBody>
                  <a:tcPr/>
                </a:tc>
              </a:tr>
              <a:tr h="725841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Результаты международного исследования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PISA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Почему школьники Финляндии читают лучше российских учеников?</a:t>
                      </a:r>
                      <a:endParaRPr lang="ru-RU" dirty="0"/>
                    </a:p>
                  </a:txBody>
                  <a:tcPr/>
                </a:tc>
              </a:tr>
              <a:tr h="4205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Итоги PISA 2009 – утраченные иллюзии для России…</a:t>
                      </a:r>
                      <a:endParaRPr lang="ru-RU" dirty="0"/>
                    </a:p>
                  </a:txBody>
                  <a:tcPr/>
                </a:tc>
              </a:tr>
              <a:tr h="420527">
                <a:tc>
                  <a:txBody>
                    <a:bodyPr/>
                    <a:lstStyle/>
                    <a:p>
                      <a:r>
                        <a:rPr lang="ru-RU" dirty="0" smtClean="0"/>
                        <a:t>Учащиеся</a:t>
                      </a:r>
                      <a:r>
                        <a:rPr lang="ru-RU" baseline="0" dirty="0" smtClean="0"/>
                        <a:t> начальной школы показали высокие результаты в исследовании </a:t>
                      </a:r>
                      <a:r>
                        <a:rPr lang="en-US" baseline="0" dirty="0" smtClean="0"/>
                        <a:t>PIRLS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Российские школьники читают лучше своих сверстников из других стран</a:t>
                      </a:r>
                      <a:endParaRPr lang="ru-RU" dirty="0"/>
                    </a:p>
                  </a:txBody>
                  <a:tcPr/>
                </a:tc>
              </a:tr>
              <a:tr h="42052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Опубликованы результаты Единого государственного экзамена по математике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5% школьников провалились на ЕГЭ по математике.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smtClean="0">
                <a:solidFill>
                  <a:schemeClr val="bg1"/>
                </a:solidFill>
              </a:rPr>
              <a:t>ОСНОВНОЙ РАЗДЕЛ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 bwMode="auto">
          <a:xfrm>
            <a:off x="144016" y="1131590"/>
            <a:ext cx="889248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2800" dirty="0" smtClean="0"/>
              <a:t>Основной раздел пресс-релиза должен содержать факты и краткие  ответы на следующие вопросы.</a:t>
            </a:r>
          </a:p>
          <a:p>
            <a:pPr lvl="0"/>
            <a:r>
              <a:rPr lang="ru-RU" sz="2800" dirty="0" smtClean="0"/>
              <a:t>	Кто осуществлял национальное тестирование?</a:t>
            </a:r>
          </a:p>
          <a:p>
            <a:pPr lvl="0"/>
            <a:r>
              <a:rPr lang="ru-RU" sz="2800" dirty="0" smtClean="0"/>
              <a:t>	Почему оно проводилось?</a:t>
            </a:r>
          </a:p>
          <a:p>
            <a:pPr lvl="0"/>
            <a:r>
              <a:rPr lang="ru-RU" sz="2800" dirty="0" smtClean="0"/>
              <a:t>	Когда оно было проведено?</a:t>
            </a:r>
          </a:p>
          <a:p>
            <a:pPr lvl="0"/>
            <a:r>
              <a:rPr lang="ru-RU" sz="2800" dirty="0" smtClean="0"/>
              <a:t>	Как оно выполнялось?</a:t>
            </a:r>
          </a:p>
          <a:p>
            <a:pPr lvl="0"/>
            <a:r>
              <a:rPr lang="ru-RU" sz="2800" dirty="0" smtClean="0"/>
              <a:t>	Каковы были основные результаты?</a:t>
            </a:r>
          </a:p>
          <a:p>
            <a:pPr lvl="0"/>
            <a:r>
              <a:rPr lang="ru-RU" sz="2800" dirty="0" smtClean="0"/>
              <a:t>	Почему они важны?</a:t>
            </a:r>
          </a:p>
          <a:p>
            <a:pPr algn="just"/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ПЕРВЫЙ АБЗАЦ ВАЖЕН!</a:t>
            </a: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 bwMode="auto">
          <a:xfrm>
            <a:off x="144016" y="1131590"/>
            <a:ext cx="889248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800" dirty="0" smtClean="0"/>
              <a:t>В первом абзаце суть всего написанного ниже.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Его-то и читают первые 20 секунд, в нем должны быть ответы на ключевые вопросы (когда, где, кто, что, почему, как).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Идеально, если это будет одно предложение, которое читается на одном дыхании.</a:t>
            </a:r>
          </a:p>
          <a:p>
            <a:pPr algn="just"/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ПЕРВЫЙ АБЗАЦ: ПРИМЕР</a:t>
            </a: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 bwMode="auto">
          <a:xfrm>
            <a:off x="144016" y="1131590"/>
            <a:ext cx="889248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i="1" dirty="0" smtClean="0"/>
              <a:t>Согласно результатам Национального отчета по успеваемости 2007 года, уровень достижений учащихся по математике и чтению в США в целом возрастает. Часть наиболее высоких достижений принадлежит представителям группы меньшинства выборки учащихся.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400" i="1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sz="2400" i="1" dirty="0" smtClean="0">
                <a:solidFill>
                  <a:srgbClr val="0070C0"/>
                </a:solidFill>
              </a:rPr>
              <a:t>В соответствии с результатами мониторинга PISA 2009 грамотность чтения, математическая грамотность и естественнонаучная грамотность финских школьников, вновь оказались на вершине рейтинга.</a:t>
            </a:r>
          </a:p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ПЕРВЫЙ АБЗАЦ: ПРИМЕР</a:t>
            </a: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 bwMode="auto">
          <a:xfrm>
            <a:off x="72008" y="1131590"/>
            <a:ext cx="903649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400" i="1" dirty="0" smtClean="0"/>
              <a:t>Согласно результатам Национального отчета по успеваемости </a:t>
            </a:r>
            <a:r>
              <a:rPr lang="ru-RU" sz="2400" i="1" dirty="0" smtClean="0">
                <a:solidFill>
                  <a:srgbClr val="FF0000"/>
                </a:solidFill>
              </a:rPr>
              <a:t>(Почему?)</a:t>
            </a:r>
            <a:r>
              <a:rPr lang="ru-RU" sz="2400" i="1" dirty="0" smtClean="0"/>
              <a:t> 2007 года </a:t>
            </a:r>
            <a:r>
              <a:rPr lang="ru-RU" sz="2400" i="1" dirty="0" smtClean="0">
                <a:solidFill>
                  <a:srgbClr val="FF0000"/>
                </a:solidFill>
              </a:rPr>
              <a:t>(Когда?)</a:t>
            </a:r>
            <a:r>
              <a:rPr lang="ru-RU" sz="2400" i="1" dirty="0" smtClean="0"/>
              <a:t>, уровень достижений учащихся по математике и чтению </a:t>
            </a:r>
            <a:r>
              <a:rPr lang="ru-RU" sz="2400" i="1" dirty="0" smtClean="0">
                <a:solidFill>
                  <a:srgbClr val="FF0000"/>
                </a:solidFill>
              </a:rPr>
              <a:t>(Что?)</a:t>
            </a:r>
            <a:r>
              <a:rPr lang="ru-RU" sz="2400" i="1" dirty="0" smtClean="0"/>
              <a:t>  в США </a:t>
            </a:r>
            <a:r>
              <a:rPr lang="ru-RU" sz="2400" i="1" dirty="0" smtClean="0">
                <a:solidFill>
                  <a:srgbClr val="FF0000"/>
                </a:solidFill>
              </a:rPr>
              <a:t>(Где?) </a:t>
            </a:r>
            <a:r>
              <a:rPr lang="ru-RU" sz="2400" i="1" dirty="0" smtClean="0"/>
              <a:t>в целом возрастает </a:t>
            </a:r>
            <a:r>
              <a:rPr lang="ru-RU" sz="2400" i="1" dirty="0" smtClean="0">
                <a:solidFill>
                  <a:srgbClr val="FF0000"/>
                </a:solidFill>
              </a:rPr>
              <a:t>(Как?)</a:t>
            </a:r>
            <a:r>
              <a:rPr lang="ru-RU" sz="2400" i="1" dirty="0" smtClean="0"/>
              <a:t>. Часть наиболее высоких достижений принадлежит представителям группы меньшинства выборки учащихся.</a:t>
            </a:r>
          </a:p>
          <a:p>
            <a:pPr algn="just"/>
            <a:endParaRPr lang="ru-RU" sz="1400" i="1" dirty="0" smtClean="0"/>
          </a:p>
          <a:p>
            <a:pPr algn="just"/>
            <a:r>
              <a:rPr lang="ru-RU" sz="2400" i="1" dirty="0" smtClean="0">
                <a:solidFill>
                  <a:srgbClr val="0070C0"/>
                </a:solidFill>
              </a:rPr>
              <a:t>В соответствии с результатами мониторинга PISA</a:t>
            </a:r>
            <a:r>
              <a:rPr lang="ru-RU" sz="2400" i="1" dirty="0" smtClean="0">
                <a:solidFill>
                  <a:srgbClr val="FF0000"/>
                </a:solidFill>
              </a:rPr>
              <a:t> (Почему?)</a:t>
            </a:r>
            <a:r>
              <a:rPr lang="ru-RU" sz="2400" i="1" dirty="0" smtClean="0">
                <a:solidFill>
                  <a:srgbClr val="0070C0"/>
                </a:solidFill>
              </a:rPr>
              <a:t> 2009 </a:t>
            </a:r>
            <a:r>
              <a:rPr lang="ru-RU" sz="2400" i="1" dirty="0" smtClean="0">
                <a:solidFill>
                  <a:srgbClr val="FF0000"/>
                </a:solidFill>
              </a:rPr>
              <a:t>(Когда?)</a:t>
            </a:r>
            <a:r>
              <a:rPr lang="ru-RU" sz="2400" i="1" dirty="0" smtClean="0">
                <a:solidFill>
                  <a:srgbClr val="0070C0"/>
                </a:solidFill>
              </a:rPr>
              <a:t> грамотность чтения, математическая грамотность  и естественнонаучная грамотность </a:t>
            </a:r>
            <a:r>
              <a:rPr lang="ru-RU" sz="2400" i="1" dirty="0" smtClean="0">
                <a:solidFill>
                  <a:srgbClr val="FF0000"/>
                </a:solidFill>
              </a:rPr>
              <a:t>(Что?)</a:t>
            </a:r>
            <a:r>
              <a:rPr lang="ru-RU" sz="2400" i="1" dirty="0" smtClean="0">
                <a:solidFill>
                  <a:srgbClr val="0070C0"/>
                </a:solidFill>
              </a:rPr>
              <a:t> финских </a:t>
            </a:r>
            <a:r>
              <a:rPr lang="ru-RU" sz="2400" i="1" dirty="0" smtClean="0">
                <a:solidFill>
                  <a:srgbClr val="FF0000"/>
                </a:solidFill>
              </a:rPr>
              <a:t>(Где?)</a:t>
            </a:r>
            <a:r>
              <a:rPr lang="ru-RU" sz="2400" i="1" dirty="0" smtClean="0">
                <a:solidFill>
                  <a:srgbClr val="0070C0"/>
                </a:solidFill>
              </a:rPr>
              <a:t> школьников </a:t>
            </a:r>
            <a:r>
              <a:rPr lang="ru-RU" sz="2400" i="1" dirty="0" smtClean="0">
                <a:solidFill>
                  <a:srgbClr val="FF0000"/>
                </a:solidFill>
              </a:rPr>
              <a:t>(Кто?)</a:t>
            </a:r>
            <a:r>
              <a:rPr lang="ru-RU" sz="2400" i="1" dirty="0" smtClean="0">
                <a:solidFill>
                  <a:srgbClr val="0070C0"/>
                </a:solidFill>
              </a:rPr>
              <a:t>, вновь оказались на вершине рейтинга </a:t>
            </a:r>
            <a:r>
              <a:rPr lang="ru-RU" sz="2400" i="1" dirty="0" smtClean="0">
                <a:solidFill>
                  <a:srgbClr val="FF0000"/>
                </a:solidFill>
              </a:rPr>
              <a:t>(Как?)</a:t>
            </a:r>
            <a:r>
              <a:rPr lang="ru-RU" sz="2400" i="1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endParaRPr lang="ru-RU" sz="2400" i="1" dirty="0" smtClean="0"/>
          </a:p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СТРУКТУРА ОСНОВНОГО РАЗДЕЛА</a:t>
            </a:r>
          </a:p>
        </p:txBody>
      </p:sp>
      <p:grpSp>
        <p:nvGrpSpPr>
          <p:cNvPr id="73730" name="Group 2"/>
          <p:cNvGrpSpPr>
            <a:grpSpLocks noChangeAspect="1"/>
          </p:cNvGrpSpPr>
          <p:nvPr/>
        </p:nvGrpSpPr>
        <p:grpSpPr bwMode="auto">
          <a:xfrm>
            <a:off x="331879" y="1419623"/>
            <a:ext cx="8632609" cy="3384375"/>
            <a:chOff x="1857" y="8404"/>
            <a:chExt cx="8801" cy="3448"/>
          </a:xfrm>
        </p:grpSpPr>
        <p:sp>
          <p:nvSpPr>
            <p:cNvPr id="73731" name="AutoShape 3"/>
            <p:cNvSpPr>
              <a:spLocks noChangeAspect="1" noChangeArrowheads="1"/>
            </p:cNvSpPr>
            <p:nvPr/>
          </p:nvSpPr>
          <p:spPr bwMode="auto">
            <a:xfrm>
              <a:off x="1857" y="8404"/>
              <a:ext cx="8801" cy="344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73732" name="Group 4"/>
            <p:cNvGrpSpPr>
              <a:grpSpLocks/>
            </p:cNvGrpSpPr>
            <p:nvPr/>
          </p:nvGrpSpPr>
          <p:grpSpPr bwMode="auto">
            <a:xfrm>
              <a:off x="1963" y="8747"/>
              <a:ext cx="8552" cy="2958"/>
              <a:chOff x="1963" y="8747"/>
              <a:chExt cx="8552" cy="2958"/>
            </a:xfrm>
          </p:grpSpPr>
          <p:sp>
            <p:nvSpPr>
              <p:cNvPr id="73733" name="AutoShape 5"/>
              <p:cNvSpPr>
                <a:spLocks noChangeArrowheads="1"/>
              </p:cNvSpPr>
              <p:nvPr/>
            </p:nvSpPr>
            <p:spPr bwMode="auto">
              <a:xfrm>
                <a:off x="4191" y="8747"/>
                <a:ext cx="2986" cy="2355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3734" name="AutoShape 6"/>
              <p:cNvSpPr>
                <a:spLocks noChangeArrowheads="1"/>
              </p:cNvSpPr>
              <p:nvPr/>
            </p:nvSpPr>
            <p:spPr bwMode="auto">
              <a:xfrm rot="10800000">
                <a:off x="7190" y="8747"/>
                <a:ext cx="2988" cy="2354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735" name="Line 7"/>
              <p:cNvSpPr>
                <a:spLocks noChangeShapeType="1"/>
              </p:cNvSpPr>
              <p:nvPr/>
            </p:nvSpPr>
            <p:spPr bwMode="auto">
              <a:xfrm>
                <a:off x="3105" y="9973"/>
                <a:ext cx="739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736" name="Line 8"/>
              <p:cNvSpPr>
                <a:spLocks noChangeShapeType="1"/>
              </p:cNvSpPr>
              <p:nvPr/>
            </p:nvSpPr>
            <p:spPr bwMode="auto">
              <a:xfrm>
                <a:off x="3105" y="9284"/>
                <a:ext cx="739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737" name="Line 9"/>
              <p:cNvSpPr>
                <a:spLocks noChangeShapeType="1"/>
              </p:cNvSpPr>
              <p:nvPr/>
            </p:nvSpPr>
            <p:spPr bwMode="auto">
              <a:xfrm>
                <a:off x="3120" y="10650"/>
                <a:ext cx="739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738" name="Text Box 10"/>
              <p:cNvSpPr txBox="1">
                <a:spLocks noChangeArrowheads="1"/>
              </p:cNvSpPr>
              <p:nvPr/>
            </p:nvSpPr>
            <p:spPr bwMode="auto">
              <a:xfrm>
                <a:off x="1980" y="8760"/>
                <a:ext cx="1140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1-й абзац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739" name="Text Box 11"/>
              <p:cNvSpPr txBox="1">
                <a:spLocks noChangeArrowheads="1"/>
              </p:cNvSpPr>
              <p:nvPr/>
            </p:nvSpPr>
            <p:spPr bwMode="auto">
              <a:xfrm>
                <a:off x="2008" y="9599"/>
                <a:ext cx="1140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2-й абзац</a:t>
                </a: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740" name="Text Box 12"/>
              <p:cNvSpPr txBox="1">
                <a:spLocks noChangeArrowheads="1"/>
              </p:cNvSpPr>
              <p:nvPr/>
            </p:nvSpPr>
            <p:spPr bwMode="auto">
              <a:xfrm>
                <a:off x="1978" y="10289"/>
                <a:ext cx="1140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3-й абзац</a:t>
                </a: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741" name="Text Box 13"/>
              <p:cNvSpPr txBox="1">
                <a:spLocks noChangeArrowheads="1"/>
              </p:cNvSpPr>
              <p:nvPr/>
            </p:nvSpPr>
            <p:spPr bwMode="auto">
              <a:xfrm>
                <a:off x="1963" y="10934"/>
                <a:ext cx="1140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и т.д.</a:t>
                </a: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742" name="Text Box 14"/>
              <p:cNvSpPr txBox="1">
                <a:spLocks noChangeArrowheads="1"/>
              </p:cNvSpPr>
              <p:nvPr/>
            </p:nvSpPr>
            <p:spPr bwMode="auto">
              <a:xfrm>
                <a:off x="4498" y="11354"/>
                <a:ext cx="2325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Форма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743" name="Text Box 15"/>
              <p:cNvSpPr txBox="1">
                <a:spLocks noChangeArrowheads="1"/>
              </p:cNvSpPr>
              <p:nvPr/>
            </p:nvSpPr>
            <p:spPr bwMode="auto">
              <a:xfrm>
                <a:off x="7513" y="11360"/>
                <a:ext cx="2325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Содержание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О ЧЁМ ВАЖНО ПОМНИТЬ?</a:t>
            </a: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 bwMode="auto">
          <a:xfrm>
            <a:off x="144016" y="1131590"/>
            <a:ext cx="88924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2800" u="sng" dirty="0" smtClean="0"/>
              <a:t>Изложение материала</a:t>
            </a:r>
            <a:endParaRPr lang="ru-RU" sz="2800" dirty="0" smtClean="0"/>
          </a:p>
          <a:p>
            <a:pPr algn="just"/>
            <a:r>
              <a:rPr lang="ru-RU" sz="2800" dirty="0" smtClean="0"/>
              <a:t>Пресс-релиз – это не простое перечисление данных. В хорошем пресс-релизе представлен рассказ о данных. В нем самые важные и значимые статистические выкладки подаются в контексте долгосрочных и краткосрочных тенденций  и в более широком экономическом и социальном аспекте.</a:t>
            </a:r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О ЧЁМ ВАЖНО ПОМНИТЬ?</a:t>
            </a: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 bwMode="auto">
          <a:xfrm>
            <a:off x="144016" y="1131590"/>
            <a:ext cx="88924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800" u="sng" dirty="0" smtClean="0"/>
              <a:t>Доступность текста</a:t>
            </a:r>
            <a:endParaRPr lang="ru-RU" sz="2800" dirty="0" smtClean="0"/>
          </a:p>
          <a:p>
            <a:pPr lvl="0" algn="just"/>
            <a:r>
              <a:rPr lang="ru-RU" sz="2800" dirty="0" smtClean="0"/>
              <a:t>Текст должен быть максимально доступным для адресата, вне зависимости от его интеллектуальных способностей.</a:t>
            </a:r>
          </a:p>
          <a:p>
            <a:pPr lvl="0" algn="just"/>
            <a:r>
              <a:rPr lang="ru-RU" sz="2800" dirty="0" smtClean="0"/>
              <a:t>Предложение не должно содержать более одной идеи. Каждая мысль должна быть ясной и законченной.</a:t>
            </a:r>
          </a:p>
          <a:p>
            <a:pPr algn="just"/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НЕ ВРЕДНЫЕ СОВЕТЫ</a:t>
            </a: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 bwMode="auto">
          <a:xfrm>
            <a:off x="144016" y="1131590"/>
            <a:ext cx="88924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600"/>
              </a:spcAft>
            </a:pPr>
            <a:r>
              <a:rPr lang="ru-RU" sz="2800" dirty="0" smtClean="0"/>
              <a:t>Ограничьте материал непосредственными фактами и не приукрашиваете результаты.</a:t>
            </a:r>
          </a:p>
          <a:p>
            <a:pPr lvl="0" algn="just">
              <a:spcAft>
                <a:spcPts val="600"/>
              </a:spcAft>
            </a:pPr>
            <a:r>
              <a:rPr lang="ru-RU" sz="2800" dirty="0" smtClean="0">
                <a:solidFill>
                  <a:srgbClr val="0070C0"/>
                </a:solidFill>
              </a:rPr>
              <a:t>Избегайте длинных предложений, методических терминов и специальной статистической лексики.</a:t>
            </a:r>
          </a:p>
          <a:p>
            <a:pPr lvl="0" algn="just">
              <a:spcAft>
                <a:spcPts val="600"/>
              </a:spcAft>
            </a:pPr>
            <a:r>
              <a:rPr lang="ru-RU" sz="2800" dirty="0" smtClean="0"/>
              <a:t>Используйте фразы, которые похожи на те, что могли бы появиться в газетах.</a:t>
            </a:r>
          </a:p>
          <a:p>
            <a:pPr lvl="0" algn="just">
              <a:spcAft>
                <a:spcPts val="600"/>
              </a:spcAft>
            </a:pPr>
            <a:r>
              <a:rPr lang="ru-RU" sz="2800" dirty="0" smtClean="0">
                <a:solidFill>
                  <a:srgbClr val="0070C0"/>
                </a:solidFill>
              </a:rPr>
              <a:t>Проверьте текст на предмет фактов и грамматических ошибок.</a:t>
            </a:r>
          </a:p>
          <a:p>
            <a:pPr algn="just"/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ПРИЗНАНИЕ РЕЗУЛЬТАТОВ ОЦЕНКИ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-324544" y="1131590"/>
            <a:ext cx="9361040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/>
            <a:r>
              <a:rPr lang="ru-RU" sz="2800" dirty="0" smtClean="0"/>
              <a:t>	</a:t>
            </a:r>
            <a:r>
              <a:rPr lang="ru-RU" sz="3000" i="1" dirty="0" smtClean="0"/>
              <a:t>Умение </a:t>
            </a:r>
            <a:r>
              <a:rPr lang="ru-RU" sz="3000" b="1" i="1" dirty="0" smtClean="0"/>
              <a:t>проводить</a:t>
            </a:r>
            <a:r>
              <a:rPr lang="ru-RU" sz="3000" i="1" dirty="0" smtClean="0"/>
              <a:t> взвешенную информационную политику, </a:t>
            </a:r>
            <a:r>
              <a:rPr lang="ru-RU" sz="3000" b="1" i="1" dirty="0" smtClean="0"/>
              <a:t>интерпретировать</a:t>
            </a:r>
            <a:r>
              <a:rPr lang="ru-RU" sz="3000" i="1" dirty="0" smtClean="0"/>
              <a:t> результаты оценки качества образования и </a:t>
            </a:r>
            <a:r>
              <a:rPr lang="ru-RU" sz="3000" b="1" i="1" dirty="0" smtClean="0"/>
              <a:t>доводить</a:t>
            </a:r>
            <a:r>
              <a:rPr lang="ru-RU" sz="3000" i="1" dirty="0" smtClean="0"/>
              <a:t> их до представителей заинтересованных сторон является неотъемлемой частью любой программы оценки учебных достижений.</a:t>
            </a:r>
          </a:p>
          <a:p>
            <a:pPr marL="514350" lvl="0" indent="-514350" algn="just"/>
            <a:r>
              <a:rPr lang="ru-RU" sz="3000" i="1" dirty="0" smtClean="0"/>
              <a:t>	</a:t>
            </a:r>
            <a:r>
              <a:rPr lang="ru-RU" sz="3000" i="1" dirty="0" smtClean="0">
                <a:solidFill>
                  <a:srgbClr val="0070C0"/>
                </a:solidFill>
              </a:rPr>
              <a:t>От этого зависит её успех или неудача.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РАСПРОСТРАНЕНИЕ ПРЕСС-РЕЛИЗА</a:t>
            </a: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 bwMode="auto">
          <a:xfrm>
            <a:off x="144016" y="1131590"/>
            <a:ext cx="88924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2400" u="sng" dirty="0" smtClean="0"/>
              <a:t>Кому рассылать пресс-релиз</a:t>
            </a:r>
            <a:endParaRPr lang="ru-RU" sz="2400" dirty="0" smtClean="0"/>
          </a:p>
          <a:p>
            <a:pPr algn="just"/>
            <a:r>
              <a:rPr lang="ru-RU" sz="2400" dirty="0" smtClean="0"/>
              <a:t>Всем СМИ, которые хоть как-то могут быть заинтересованы в теме пресс-релиза. Однако основная работа по телефону должна проходить с журналистами из списка изданий, наиболее важных и влиятельных для бизнеса компании.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u="sng" dirty="0" smtClean="0"/>
              <a:t>Перед рассылкой</a:t>
            </a:r>
            <a:endParaRPr lang="ru-RU" sz="2400" dirty="0" smtClean="0"/>
          </a:p>
          <a:p>
            <a:pPr algn="just"/>
            <a:r>
              <a:rPr lang="ru-RU" sz="2400" dirty="0" smtClean="0"/>
              <a:t>Перед рассылкой пресс-релиза следует связаться по телефону с каждым журналистом, чтобы выяснить степень его заинтересованности в данной новости.</a:t>
            </a:r>
          </a:p>
          <a:p>
            <a:pPr algn="just"/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РАСПРОСТРАНЕНИЕ ПРЕСС-РЕЛИЗА</a:t>
            </a: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 bwMode="auto">
          <a:xfrm>
            <a:off x="72008" y="1059582"/>
            <a:ext cx="903649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2400" u="sng" dirty="0" smtClean="0"/>
              <a:t>Адресная рассылка</a:t>
            </a:r>
            <a:endParaRPr lang="ru-RU" sz="2400" dirty="0" smtClean="0"/>
          </a:p>
          <a:p>
            <a:pPr algn="just"/>
            <a:r>
              <a:rPr lang="ru-RU" sz="2400" dirty="0" smtClean="0"/>
              <a:t>В случае рассылки пресс-релиза по электронной почте следует делать индивидуальную рассылку. Каждый журналист рассчитывает на уникальную информацию.</a:t>
            </a:r>
          </a:p>
          <a:p>
            <a:pPr algn="just"/>
            <a:endParaRPr lang="ru-RU" sz="2400" u="sng" dirty="0" smtClean="0"/>
          </a:p>
          <a:p>
            <a:pPr algn="just"/>
            <a:r>
              <a:rPr lang="ru-RU" sz="2400" u="sng" dirty="0" smtClean="0"/>
              <a:t>Контролируйте ситуацию</a:t>
            </a:r>
            <a:endParaRPr lang="ru-RU" sz="2400" dirty="0" smtClean="0"/>
          </a:p>
          <a:p>
            <a:pPr algn="just"/>
            <a:r>
              <a:rPr lang="ru-RU" sz="2400" dirty="0" smtClean="0"/>
              <a:t>После рассылки пресс-релиза в тот же день следует связаться с наиболее оперативными СМИ (ежедневные газеты, информационные агентства, радио, ТВ), чтобы узнать о планируемых журналистами действиях.</a:t>
            </a:r>
          </a:p>
          <a:p>
            <a:pPr algn="just"/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58899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РАСПРОСТРАНЕНИЕ ПРЕСС-РЕЛИЗА.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Включите воображение.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31590"/>
            <a:ext cx="4066247" cy="401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Картинка 2 из 153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169475"/>
            <a:ext cx="2808312" cy="3974025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499992" y="1275606"/>
            <a:ext cx="0" cy="36724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16016" y="2427734"/>
            <a:ext cx="1440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Используйте</a:t>
            </a:r>
          </a:p>
          <a:p>
            <a:r>
              <a:rPr lang="ru-RU" dirty="0" smtClean="0"/>
              <a:t>обратную сторону</a:t>
            </a:r>
          </a:p>
          <a:p>
            <a:r>
              <a:rPr lang="ru-RU" dirty="0" smtClean="0"/>
              <a:t>бланка с</a:t>
            </a:r>
          </a:p>
          <a:p>
            <a:r>
              <a:rPr lang="ru-RU" dirty="0" smtClean="0"/>
              <a:t>заданием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58899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ПРИМЕР СО ЗНАКОМ «-».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42876" y="1214428"/>
            <a:ext cx="892971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МИНИСТЕРСТВО ОБРАЗОВАНИЯ 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</a:t>
            </a:r>
            <a:r>
              <a:rPr kumimoji="0" lang="ru-RU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-СКОЙ ОБЛАСТИ</a:t>
            </a:r>
            <a:endParaRPr kumimoji="0" lang="ru-RU" alt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Пресс-релиз</a:t>
            </a:r>
            <a:endParaRPr kumimoji="0" lang="ru-RU" alt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        В 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</a:t>
            </a:r>
            <a:r>
              <a:rPr kumimoji="0" lang="ru-RU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-</a:t>
            </a:r>
            <a:r>
              <a:rPr kumimoji="0" lang="ru-RU" altLang="zh-TW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ской</a:t>
            </a:r>
            <a:r>
              <a:rPr kumimoji="0" lang="ru-RU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области подведены предварительные итоги ЕГЭ. </a:t>
            </a:r>
            <a:endParaRPr kumimoji="0" lang="ru-RU" alt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      В 2011 году на территории </a:t>
            </a: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</a:t>
            </a:r>
            <a:r>
              <a:rPr kumimoji="0" lang="ru-RU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-</a:t>
            </a:r>
            <a:r>
              <a:rPr kumimoji="0" lang="ru-RU" altLang="zh-TW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ской</a:t>
            </a:r>
            <a:r>
              <a:rPr kumimoji="0" lang="ru-RU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области единый государственный экзамен проводился по 13 предметам. Его участниками стали 13786 человек.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    </a:t>
            </a:r>
            <a:r>
              <a:rPr kumimoji="0" lang="ru-RU" altLang="zh-TW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Математику</a:t>
            </a:r>
            <a:r>
              <a:rPr kumimoji="0" lang="ru-RU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сдавали </a:t>
            </a:r>
            <a:r>
              <a:rPr kumimoji="0" lang="ru-RU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PMingLiU" pitchFamily="18" charset="-120"/>
                <a:cs typeface="Times New Roman" pitchFamily="18" charset="0"/>
              </a:rPr>
              <a:t>–</a:t>
            </a:r>
            <a:r>
              <a:rPr kumimoji="0" lang="ru-RU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13</a:t>
            </a:r>
            <a:r>
              <a:rPr kumimoji="0" lang="ru-RU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PMingLiU" pitchFamily="18" charset="-120"/>
                <a:cs typeface="Times New Roman" pitchFamily="18" charset="0"/>
              </a:rPr>
              <a:t> </a:t>
            </a:r>
            <a:r>
              <a:rPr kumimoji="0" lang="ru-RU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610 человек (в 2010 - 12</a:t>
            </a:r>
            <a:r>
              <a:rPr kumimoji="0" lang="ru-RU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PMingLiU" pitchFamily="18" charset="-120"/>
                <a:cs typeface="Times New Roman" pitchFamily="18" charset="0"/>
              </a:rPr>
              <a:t> </a:t>
            </a:r>
            <a:r>
              <a:rPr kumimoji="0" lang="ru-RU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394). Участников, набравших 100 баллов,  нет. Не преодолели минимального порога в </a:t>
            </a: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</a:t>
            </a:r>
            <a:r>
              <a:rPr kumimoji="0" lang="ru-RU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-</a:t>
            </a:r>
            <a:r>
              <a:rPr kumimoji="0" lang="ru-RU" altLang="zh-TW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ской</a:t>
            </a:r>
            <a:r>
              <a:rPr kumimoji="0" lang="ru-RU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области </a:t>
            </a:r>
            <a:r>
              <a:rPr kumimoji="0" lang="ru-RU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PMingLiU" pitchFamily="18" charset="-120"/>
                <a:cs typeface="Times New Roman" pitchFamily="18" charset="0"/>
              </a:rPr>
              <a:t>–</a:t>
            </a:r>
            <a:r>
              <a:rPr kumimoji="0" lang="ru-RU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839 человек, что составило 6,19% (по России не преодолели 4,9%).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  </a:t>
            </a:r>
            <a:r>
              <a:rPr kumimoji="0" lang="ru-RU" altLang="zh-TW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Русский язык</a:t>
            </a:r>
            <a:r>
              <a:rPr kumimoji="0" lang="ru-RU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в этом году сдавали – 13 768 (в 2010 г. - 12 606 ). Сто баллов получили 11 выпускников. Не набрали минимального количества баллов 610 человек, что составило 4,53% (по России не преодолели 4,1%);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TW" sz="2000" dirty="0" smtClean="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…</a:t>
            </a:r>
            <a:endParaRPr kumimoji="0" lang="ru-RU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58899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ПРИМЕР СО ЗНАКОМ «+».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5693" y="1083028"/>
            <a:ext cx="6324659" cy="401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123728" y="1131590"/>
            <a:ext cx="558999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http://www.minedu.fi/OPM/Tiedotteet/2010/12/pisa2009.html?lang=en&amp;extra_locale=ru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КТО «КРАЙНИЙ»?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5" y="1203598"/>
            <a:ext cx="417292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179512" y="3579862"/>
            <a:ext cx="849694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Char char="•"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Пресс-служба органа управления образованием</a:t>
            </a:r>
          </a:p>
          <a:p>
            <a:pPr lvl="0" eaLnBrk="0" hangingPunct="0">
              <a:buFontTx/>
              <a:buChar char="•"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Специалист по связям с общественностью ОУО (пресс-секретарь)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Char char="•"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Сотрудник Центра оценки качества образования (?)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8672" y="1131590"/>
            <a:ext cx="4859832" cy="255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Что полезно почитать</a:t>
            </a: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 bwMode="auto">
          <a:xfrm>
            <a:off x="144016" y="1203598"/>
            <a:ext cx="88924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eaLnBrk="0" hangingPunct="0"/>
            <a:r>
              <a:rPr lang="ru-RU" sz="2400" dirty="0" err="1" smtClean="0">
                <a:latin typeface="+mn-lt"/>
                <a:ea typeface="Times New Roman" pitchFamily="18" charset="0"/>
                <a:cs typeface="Arial" pitchFamily="34" charset="0"/>
              </a:rPr>
              <a:t>Горкина</a:t>
            </a:r>
            <a:r>
              <a:rPr lang="ru-RU" sz="2400" dirty="0" smtClean="0">
                <a:latin typeface="+mn-lt"/>
                <a:ea typeface="Times New Roman" pitchFamily="18" charset="0"/>
                <a:cs typeface="Arial" pitchFamily="34" charset="0"/>
              </a:rPr>
              <a:t> М.Б., Мамонтов А.А., Манн. И.Б.</a:t>
            </a:r>
          </a:p>
          <a:p>
            <a:pPr lvl="0" eaLnBrk="0" hangingPunct="0"/>
            <a:r>
              <a:rPr lang="en-US" sz="2400" dirty="0" smtClean="0">
                <a:latin typeface="+mn-lt"/>
                <a:ea typeface="Times New Roman" pitchFamily="18" charset="0"/>
                <a:cs typeface="Arial" pitchFamily="34" charset="0"/>
              </a:rPr>
              <a:t>PR</a:t>
            </a:r>
            <a:r>
              <a:rPr lang="ru-RU" sz="2400" dirty="0" smtClean="0">
                <a:latin typeface="+mn-lt"/>
                <a:ea typeface="Times New Roman" pitchFamily="18" charset="0"/>
                <a:cs typeface="Arial" pitchFamily="34" charset="0"/>
              </a:rPr>
              <a:t> на 100%: Как стать хорошим менеджеров по </a:t>
            </a:r>
            <a:r>
              <a:rPr lang="en-US" sz="2400" dirty="0" smtClean="0">
                <a:latin typeface="+mn-lt"/>
                <a:ea typeface="Times New Roman" pitchFamily="18" charset="0"/>
                <a:cs typeface="Arial" pitchFamily="34" charset="0"/>
              </a:rPr>
              <a:t>PR</a:t>
            </a:r>
            <a:r>
              <a:rPr lang="ru-RU" sz="2400" dirty="0" smtClean="0">
                <a:latin typeface="+mn-lt"/>
                <a:ea typeface="Times New Roman" pitchFamily="18" charset="0"/>
                <a:cs typeface="Arial" pitchFamily="34" charset="0"/>
              </a:rPr>
              <a:t>. – М.: </a:t>
            </a:r>
            <a:r>
              <a:rPr lang="ru-RU" sz="2400" dirty="0" err="1" smtClean="0">
                <a:latin typeface="+mn-lt"/>
                <a:ea typeface="Times New Roman" pitchFamily="18" charset="0"/>
                <a:cs typeface="Arial" pitchFamily="34" charset="0"/>
              </a:rPr>
              <a:t>Альпина</a:t>
            </a:r>
            <a:r>
              <a:rPr lang="ru-RU" sz="2400" dirty="0" smtClean="0"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+mn-lt"/>
                <a:ea typeface="Times New Roman" pitchFamily="18" charset="0"/>
                <a:cs typeface="Arial" pitchFamily="34" charset="0"/>
              </a:rPr>
              <a:t>Паблишер</a:t>
            </a:r>
            <a:r>
              <a:rPr lang="ru-RU" sz="2400" dirty="0" smtClean="0">
                <a:latin typeface="+mn-lt"/>
                <a:ea typeface="Times New Roman" pitchFamily="18" charset="0"/>
                <a:cs typeface="Arial" pitchFamily="34" charset="0"/>
              </a:rPr>
              <a:t>, 2003.</a:t>
            </a:r>
          </a:p>
          <a:p>
            <a:pPr lvl="0" eaLnBrk="0" hangingPunct="0"/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/>
            <a:r>
              <a:rPr lang="ru-RU" sz="2400" dirty="0" smtClean="0"/>
              <a:t>Как правильно написать пресс-релиз? Примеры и образцы пресс-релизов</a:t>
            </a:r>
          </a:p>
          <a:p>
            <a:pPr lvl="0" eaLnBrk="0" hangingPunct="0"/>
            <a:r>
              <a:rPr lang="en-US" sz="2000" dirty="0" smtClean="0">
                <a:hlinkClick r:id="rId4"/>
              </a:rPr>
              <a:t>http://www.brave-agency.ru/articles/86/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/>
            <a:endParaRPr lang="ru-RU" sz="1400" dirty="0" smtClean="0"/>
          </a:p>
          <a:p>
            <a:pPr algn="just"/>
            <a:r>
              <a:rPr lang="ru-RU" sz="2400" dirty="0" smtClean="0"/>
              <a:t>Составление пресс-релизов: правила и практические рекомендации</a:t>
            </a:r>
          </a:p>
          <a:p>
            <a:pPr algn="just"/>
            <a:r>
              <a:rPr lang="en-US" sz="2000" dirty="0" smtClean="0">
                <a:hlinkClick r:id="rId5"/>
              </a:rPr>
              <a:t>http://www.dv-reclama.ru/others/articles/detail.php?ELEMENT_ID=23267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2" y="158750"/>
            <a:ext cx="8208143" cy="8286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ЧЕМ СЕРДЦЕ УСПОКИТСЯ?</a:t>
            </a:r>
          </a:p>
        </p:txBody>
      </p:sp>
      <p:sp>
        <p:nvSpPr>
          <p:cNvPr id="5125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650162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Российский тренинговый центр</a:t>
            </a:r>
          </a:p>
          <a:p>
            <a:pPr algn="ctr"/>
            <a:r>
              <a:rPr lang="ru-RU" sz="3200" dirty="0" smtClean="0"/>
              <a:t>готов оказать консультации для подготовки Вашего пресс-релиза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2" y="158750"/>
            <a:ext cx="8208143" cy="8286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5125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2931790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iavaldman@gmail.com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1203598"/>
            <a:ext cx="360040" cy="1440160"/>
          </a:xfrm>
          <a:prstGeom prst="rect">
            <a:avLst/>
          </a:prstGeom>
          <a:solidFill>
            <a:srgbClr val="FF0000"/>
          </a:solidFill>
          <a:ln cmpd="sng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024" y="123478"/>
            <a:ext cx="8820472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Техническая квалификация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групп пользователей информации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-36512" y="1059582"/>
            <a:ext cx="9001000" cy="408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indent="-51435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0000"/>
                </a:solidFill>
              </a:rPr>
              <a:t>опытные пользователи высокой квалификации, которые способны проводить начальный многоуровневый и </a:t>
            </a:r>
            <a:r>
              <a:rPr lang="ru-RU" sz="2000" dirty="0" err="1" smtClean="0">
                <a:solidFill>
                  <a:srgbClr val="FF0000"/>
                </a:solidFill>
              </a:rPr>
              <a:t>многовариативный</a:t>
            </a:r>
            <a:r>
              <a:rPr lang="ru-RU" sz="2000" dirty="0" smtClean="0">
                <a:solidFill>
                  <a:srgbClr val="FF0000"/>
                </a:solidFill>
              </a:rPr>
              <a:t> статистический анализ;</a:t>
            </a:r>
          </a:p>
          <a:p>
            <a:pPr marL="514350" indent="-51435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0000"/>
                </a:solidFill>
              </a:rPr>
              <a:t>пользователи средней квалификации, которые способны проводить начальный сравнительный и описательный анализ;</a:t>
            </a:r>
          </a:p>
          <a:p>
            <a:pPr marL="514350" indent="-51435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B050"/>
                </a:solidFill>
              </a:rPr>
              <a:t>пользователи с базовой квалификацией, которые обладают начальными знаниями в области анализа результатов и используют данные из опубликованных отчётов для создания новых информационных продуктов;</a:t>
            </a:r>
          </a:p>
          <a:p>
            <a:pPr marL="514350" indent="-51435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</a:rPr>
              <a:t>обычные пользователи, не имеющие специальной подготовки, которые используют выводы и заключения, извлечённые из опубликованных источников;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</a:rPr>
              <a:t>неподготовленные пользователи, которые используют только стилизованные факты, извлечённые из опубликованных источников.</a:t>
            </a:r>
            <a:endParaRPr lang="ru-RU" sz="2200" dirty="0" smtClean="0">
              <a:solidFill>
                <a:srgbClr val="0070C0"/>
              </a:solidFill>
            </a:endParaRPr>
          </a:p>
          <a:p>
            <a:pPr lvl="0"/>
            <a:endParaRPr lang="ru-RU" sz="2400" dirty="0" smtClean="0"/>
          </a:p>
          <a:p>
            <a:pPr marL="514350" lvl="0" indent="-514350" algn="just"/>
            <a:endParaRPr lang="ru-RU" sz="2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79512" y="170765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579862"/>
            <a:ext cx="360040" cy="1440160"/>
          </a:xfrm>
          <a:prstGeom prst="rect">
            <a:avLst/>
          </a:prstGeom>
          <a:solidFill>
            <a:srgbClr val="0070C0"/>
          </a:solidFill>
          <a:ln cmpd="sng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9512" y="4083918"/>
            <a:ext cx="36004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4410" y="2677211"/>
            <a:ext cx="360040" cy="864096"/>
          </a:xfrm>
          <a:prstGeom prst="rect">
            <a:avLst/>
          </a:prstGeom>
          <a:solidFill>
            <a:srgbClr val="92D050"/>
          </a:solidFill>
          <a:ln cmpd="sng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73823" y="2893235"/>
            <a:ext cx="16726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Пользователи и их техническая компетентность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755576" y="3075806"/>
            <a:ext cx="18002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800" dirty="0" smtClean="0"/>
              <a:t>Граждане</a:t>
            </a:r>
          </a:p>
          <a:p>
            <a:pPr algn="just"/>
            <a:endParaRPr lang="ru-RU" sz="2800" dirty="0" smtClean="0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763960" y="1203598"/>
            <a:ext cx="24398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800" dirty="0" smtClean="0"/>
              <a:t>Ученики</a:t>
            </a:r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 bwMode="auto">
          <a:xfrm>
            <a:off x="755576" y="1779662"/>
            <a:ext cx="24398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800" dirty="0" smtClean="0"/>
              <a:t>Родители</a:t>
            </a:r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777878" y="2427734"/>
            <a:ext cx="20882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800" dirty="0" smtClean="0"/>
              <a:t>Учителя</a:t>
            </a:r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 bwMode="auto">
          <a:xfrm>
            <a:off x="755576" y="3651870"/>
            <a:ext cx="316835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800" dirty="0" smtClean="0"/>
              <a:t>Администраторы и</a:t>
            </a:r>
          </a:p>
          <a:p>
            <a:pPr algn="just"/>
            <a:r>
              <a:rPr lang="ru-RU" sz="2800" dirty="0" smtClean="0"/>
              <a:t>управленцы</a:t>
            </a:r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 bwMode="auto">
          <a:xfrm>
            <a:off x="4788024" y="3507854"/>
            <a:ext cx="41764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800" dirty="0" smtClean="0"/>
              <a:t>Государственные деятели</a:t>
            </a:r>
          </a:p>
          <a:p>
            <a:pPr algn="just"/>
            <a:endParaRPr lang="ru-RU" sz="2800" dirty="0" smtClean="0"/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 bwMode="auto">
          <a:xfrm>
            <a:off x="4788024" y="1203598"/>
            <a:ext cx="435597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800" dirty="0" smtClean="0"/>
              <a:t>Профессиональные союзы</a:t>
            </a:r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 bwMode="auto">
          <a:xfrm>
            <a:off x="4788024" y="1851670"/>
            <a:ext cx="40324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800" dirty="0" smtClean="0"/>
              <a:t>Общественные лидеры</a:t>
            </a:r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 bwMode="auto">
          <a:xfrm>
            <a:off x="4788024" y="2499742"/>
            <a:ext cx="41764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800" dirty="0" smtClean="0"/>
              <a:t>Представители системы подготовки и ПК учителей</a:t>
            </a:r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 bwMode="auto">
          <a:xfrm>
            <a:off x="4788024" y="4299942"/>
            <a:ext cx="31683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800" dirty="0" smtClean="0"/>
              <a:t>СМИ</a:t>
            </a:r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</p:txBody>
      </p:sp>
      <p:grpSp>
        <p:nvGrpSpPr>
          <p:cNvPr id="52" name="Группа 51"/>
          <p:cNvGrpSpPr/>
          <p:nvPr/>
        </p:nvGrpSpPr>
        <p:grpSpPr>
          <a:xfrm>
            <a:off x="323528" y="1275606"/>
            <a:ext cx="4392488" cy="3767535"/>
            <a:chOff x="323528" y="1275606"/>
            <a:chExt cx="4392488" cy="376753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323528" y="4611093"/>
              <a:ext cx="360040" cy="432048"/>
              <a:chOff x="1979712" y="2427734"/>
              <a:chExt cx="360040" cy="432048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1979712" y="2427734"/>
                <a:ext cx="360040" cy="432048"/>
              </a:xfrm>
              <a:prstGeom prst="rect">
                <a:avLst/>
              </a:prstGeom>
              <a:solidFill>
                <a:srgbClr val="FF0000"/>
              </a:solidFill>
              <a:ln cmpd="sng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979712" y="2440744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А</a:t>
                </a:r>
                <a:endParaRPr lang="ru-RU" dirty="0"/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323528" y="3867894"/>
              <a:ext cx="360040" cy="432048"/>
              <a:chOff x="1547664" y="2427734"/>
              <a:chExt cx="360040" cy="432048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1547664" y="2427734"/>
                <a:ext cx="360040" cy="432048"/>
              </a:xfrm>
              <a:prstGeom prst="rect">
                <a:avLst/>
              </a:prstGeom>
              <a:solidFill>
                <a:srgbClr val="92D050"/>
              </a:solidFill>
              <a:ln cmpd="sng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47077" y="2461187"/>
                <a:ext cx="167264" cy="36933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В</a:t>
                </a:r>
                <a:endParaRPr lang="ru-RU" dirty="0"/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323528" y="3147814"/>
              <a:ext cx="360040" cy="432048"/>
              <a:chOff x="2411760" y="2427734"/>
              <a:chExt cx="360040" cy="432048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2411760" y="2427734"/>
                <a:ext cx="360040" cy="432048"/>
              </a:xfrm>
              <a:prstGeom prst="rect">
                <a:avLst/>
              </a:prstGeom>
              <a:solidFill>
                <a:srgbClr val="0070C0"/>
              </a:solidFill>
              <a:ln cmpd="sng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434062" y="2438885"/>
                <a:ext cx="288032" cy="369332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С</a:t>
                </a:r>
                <a:endParaRPr lang="ru-RU" dirty="0"/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323528" y="1857719"/>
              <a:ext cx="360040" cy="432048"/>
              <a:chOff x="2411760" y="2427734"/>
              <a:chExt cx="360040" cy="432048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2411760" y="2427734"/>
                <a:ext cx="360040" cy="432048"/>
              </a:xfrm>
              <a:prstGeom prst="rect">
                <a:avLst/>
              </a:prstGeom>
              <a:solidFill>
                <a:srgbClr val="0070C0"/>
              </a:solidFill>
              <a:ln cmpd="sng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434062" y="2438885"/>
                <a:ext cx="288032" cy="369332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С</a:t>
                </a:r>
                <a:endParaRPr lang="ru-RU" dirty="0"/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323528" y="2499742"/>
              <a:ext cx="360040" cy="432048"/>
              <a:chOff x="2411760" y="2427734"/>
              <a:chExt cx="360040" cy="432048"/>
            </a:xfrm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2411760" y="2427734"/>
                <a:ext cx="360040" cy="432048"/>
              </a:xfrm>
              <a:prstGeom prst="rect">
                <a:avLst/>
              </a:prstGeom>
              <a:solidFill>
                <a:srgbClr val="0070C0"/>
              </a:solidFill>
              <a:ln cmpd="sng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434062" y="2438885"/>
                <a:ext cx="288032" cy="369332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С</a:t>
                </a:r>
                <a:endParaRPr lang="ru-RU" dirty="0"/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323528" y="1275606"/>
              <a:ext cx="360040" cy="432048"/>
              <a:chOff x="2411760" y="2427734"/>
              <a:chExt cx="360040" cy="432048"/>
            </a:xfrm>
          </p:grpSpPr>
          <p:sp>
            <p:nvSpPr>
              <p:cNvPr id="31" name="Прямоугольник 30"/>
              <p:cNvSpPr/>
              <p:nvPr/>
            </p:nvSpPr>
            <p:spPr>
              <a:xfrm>
                <a:off x="2411760" y="2427734"/>
                <a:ext cx="360040" cy="432048"/>
              </a:xfrm>
              <a:prstGeom prst="rect">
                <a:avLst/>
              </a:prstGeom>
              <a:solidFill>
                <a:srgbClr val="0070C0"/>
              </a:solidFill>
              <a:ln cmpd="sng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434062" y="2438885"/>
                <a:ext cx="288032" cy="369332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С</a:t>
                </a:r>
                <a:endParaRPr lang="ru-RU" dirty="0"/>
              </a:p>
            </p:txBody>
          </p:sp>
        </p:grpSp>
        <p:grpSp>
          <p:nvGrpSpPr>
            <p:cNvPr id="33" name="Группа 32"/>
            <p:cNvGrpSpPr/>
            <p:nvPr/>
          </p:nvGrpSpPr>
          <p:grpSpPr>
            <a:xfrm>
              <a:off x="4355976" y="3507854"/>
              <a:ext cx="360040" cy="432048"/>
              <a:chOff x="2411760" y="2427734"/>
              <a:chExt cx="360040" cy="432048"/>
            </a:xfrm>
          </p:grpSpPr>
          <p:sp>
            <p:nvSpPr>
              <p:cNvPr id="34" name="Прямоугольник 33"/>
              <p:cNvSpPr/>
              <p:nvPr/>
            </p:nvSpPr>
            <p:spPr>
              <a:xfrm>
                <a:off x="2411760" y="2427734"/>
                <a:ext cx="360040" cy="432048"/>
              </a:xfrm>
              <a:prstGeom prst="rect">
                <a:avLst/>
              </a:prstGeom>
              <a:solidFill>
                <a:srgbClr val="0070C0"/>
              </a:solidFill>
              <a:ln cmpd="sng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434062" y="2438885"/>
                <a:ext cx="288032" cy="369332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С</a:t>
                </a:r>
                <a:endParaRPr lang="ru-RU" dirty="0"/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4355976" y="1929727"/>
              <a:ext cx="360040" cy="432048"/>
              <a:chOff x="2411760" y="2427734"/>
              <a:chExt cx="360040" cy="432048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2411760" y="2427734"/>
                <a:ext cx="360040" cy="432048"/>
              </a:xfrm>
              <a:prstGeom prst="rect">
                <a:avLst/>
              </a:prstGeom>
              <a:solidFill>
                <a:srgbClr val="0070C0"/>
              </a:solidFill>
              <a:ln cmpd="sng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434062" y="2438885"/>
                <a:ext cx="288032" cy="369332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С</a:t>
                </a:r>
                <a:endParaRPr lang="ru-RU" dirty="0"/>
              </a:p>
            </p:txBody>
          </p:sp>
        </p:grpSp>
        <p:grpSp>
          <p:nvGrpSpPr>
            <p:cNvPr id="42" name="Группа 41"/>
            <p:cNvGrpSpPr/>
            <p:nvPr/>
          </p:nvGrpSpPr>
          <p:grpSpPr>
            <a:xfrm>
              <a:off x="4355976" y="4371950"/>
              <a:ext cx="360040" cy="432048"/>
              <a:chOff x="2411760" y="2427734"/>
              <a:chExt cx="360040" cy="432048"/>
            </a:xfrm>
          </p:grpSpPr>
          <p:sp>
            <p:nvSpPr>
              <p:cNvPr id="43" name="Прямоугольник 42"/>
              <p:cNvSpPr/>
              <p:nvPr/>
            </p:nvSpPr>
            <p:spPr>
              <a:xfrm>
                <a:off x="2411760" y="2427734"/>
                <a:ext cx="360040" cy="432048"/>
              </a:xfrm>
              <a:prstGeom prst="rect">
                <a:avLst/>
              </a:prstGeom>
              <a:solidFill>
                <a:srgbClr val="0070C0"/>
              </a:solidFill>
              <a:ln cmpd="sng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434062" y="2438885"/>
                <a:ext cx="288032" cy="369332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С</a:t>
                </a:r>
                <a:endParaRPr lang="ru-RU" dirty="0"/>
              </a:p>
            </p:txBody>
          </p:sp>
        </p:grpSp>
        <p:grpSp>
          <p:nvGrpSpPr>
            <p:cNvPr id="45" name="Группа 44"/>
            <p:cNvGrpSpPr/>
            <p:nvPr/>
          </p:nvGrpSpPr>
          <p:grpSpPr>
            <a:xfrm>
              <a:off x="4355976" y="1275606"/>
              <a:ext cx="360040" cy="432048"/>
              <a:chOff x="1547664" y="2427734"/>
              <a:chExt cx="360040" cy="432048"/>
            </a:xfrm>
          </p:grpSpPr>
          <p:sp>
            <p:nvSpPr>
              <p:cNvPr id="46" name="Прямоугольник 45"/>
              <p:cNvSpPr/>
              <p:nvPr/>
            </p:nvSpPr>
            <p:spPr>
              <a:xfrm>
                <a:off x="1547664" y="2427734"/>
                <a:ext cx="360040" cy="432048"/>
              </a:xfrm>
              <a:prstGeom prst="rect">
                <a:avLst/>
              </a:prstGeom>
              <a:solidFill>
                <a:srgbClr val="92D050"/>
              </a:solidFill>
              <a:ln cmpd="sng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647077" y="2461187"/>
                <a:ext cx="167264" cy="36933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В</a:t>
                </a:r>
                <a:endParaRPr lang="ru-RU" dirty="0"/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4355976" y="2715766"/>
              <a:ext cx="360040" cy="432048"/>
              <a:chOff x="1547664" y="2427734"/>
              <a:chExt cx="360040" cy="432048"/>
            </a:xfrm>
          </p:grpSpPr>
          <p:sp>
            <p:nvSpPr>
              <p:cNvPr id="49" name="Прямоугольник 48"/>
              <p:cNvSpPr/>
              <p:nvPr/>
            </p:nvSpPr>
            <p:spPr>
              <a:xfrm>
                <a:off x="1547664" y="2427734"/>
                <a:ext cx="360040" cy="432048"/>
              </a:xfrm>
              <a:prstGeom prst="rect">
                <a:avLst/>
              </a:prstGeom>
              <a:solidFill>
                <a:srgbClr val="92D050"/>
              </a:solidFill>
              <a:ln cmpd="sng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647077" y="2461187"/>
                <a:ext cx="167264" cy="36933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В</a:t>
                </a:r>
                <a:endParaRPr lang="ru-RU" dirty="0"/>
              </a:p>
            </p:txBody>
          </p:sp>
        </p:grpSp>
      </p:grpSp>
      <p:sp>
        <p:nvSpPr>
          <p:cNvPr id="51" name="Подзаголовок 2"/>
          <p:cNvSpPr txBox="1">
            <a:spLocks/>
          </p:cNvSpPr>
          <p:nvPr/>
        </p:nvSpPr>
        <p:spPr bwMode="auto">
          <a:xfrm>
            <a:off x="777878" y="4515966"/>
            <a:ext cx="266429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800" dirty="0" smtClean="0"/>
              <a:t>Исследователи</a:t>
            </a:r>
          </a:p>
          <a:p>
            <a:pPr algn="just"/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allAtOnce"/>
      <p:bldP spid="15" grpId="0" build="allAtOnce"/>
      <p:bldP spid="16" grpId="0" build="allAtOnce"/>
      <p:bldP spid="17" grpId="0" build="allAtOnce"/>
      <p:bldP spid="18" grpId="0" build="allAtOnce"/>
      <p:bldP spid="19" grpId="0" build="allAtOnce"/>
      <p:bldP spid="20" grpId="0" build="allAtOnce"/>
      <p:bldP spid="21" grpId="0" build="allAtOnce"/>
      <p:bldP spid="22" grpId="0" build="allAtOnce"/>
      <p:bldP spid="23" grpId="0" build="allAtOnce"/>
      <p:bldP spid="51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СТОРОННИКИ И ОППОНЕНТЫ</a:t>
            </a: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 bwMode="auto">
          <a:xfrm>
            <a:off x="107504" y="1131590"/>
            <a:ext cx="7632848" cy="401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0"/>
              </a:spcAft>
            </a:pPr>
            <a:r>
              <a:rPr lang="ru-RU" sz="2800" dirty="0" smtClean="0">
                <a:solidFill>
                  <a:srgbClr val="C00000"/>
                </a:solidFill>
              </a:rPr>
              <a:t>Категории пользователей по </a:t>
            </a:r>
            <a:r>
              <a:rPr lang="ru-RU" sz="2800" dirty="0" err="1" smtClean="0">
                <a:solidFill>
                  <a:srgbClr val="C00000"/>
                </a:solidFill>
              </a:rPr>
              <a:t>предпочениям</a:t>
            </a:r>
            <a:r>
              <a:rPr lang="ru-RU" sz="2800" dirty="0" smtClean="0">
                <a:solidFill>
                  <a:srgbClr val="C00000"/>
                </a:solidFill>
              </a:rPr>
              <a:t>:</a:t>
            </a:r>
          </a:p>
          <a:p>
            <a:pPr lvl="0" algn="just">
              <a:spcAft>
                <a:spcPts val="2400"/>
              </a:spcAft>
            </a:pPr>
            <a:r>
              <a:rPr lang="ru-RU" sz="2800" dirty="0" smtClean="0"/>
              <a:t>являются сторонниками (твёрдо уверены в пользе данных оценки или верят в полезность данных оценки);</a:t>
            </a:r>
          </a:p>
          <a:p>
            <a:pPr lvl="0" algn="just">
              <a:spcAft>
                <a:spcPts val="2400"/>
              </a:spcAft>
            </a:pPr>
            <a:r>
              <a:rPr lang="ru-RU" sz="2800" dirty="0" smtClean="0"/>
              <a:t>держат нейтралитет или пока сомневаются относительно пользы данных оценки;</a:t>
            </a:r>
          </a:p>
          <a:p>
            <a:pPr lvl="0" algn="just"/>
            <a:r>
              <a:rPr lang="ru-RU" sz="2800" dirty="0" smtClean="0"/>
              <a:t>находятся в активной оппозиции и не верят в пользу данных оценки.</a:t>
            </a:r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26" name="Picture 6" descr="http://im0-tub-ru.yandex.net/i?id=387059502-27-7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4099" y="1439784"/>
            <a:ext cx="1296144" cy="915942"/>
          </a:xfrm>
          <a:prstGeom prst="rect">
            <a:avLst/>
          </a:prstGeom>
          <a:noFill/>
        </p:spPr>
      </p:pic>
      <p:pic>
        <p:nvPicPr>
          <p:cNvPr id="81928" name="Picture 8" descr="http://im6-tub-ru.yandex.net/i?id=308793043-08-7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3939902"/>
            <a:ext cx="1152128" cy="1152128"/>
          </a:xfrm>
          <a:prstGeom prst="rect">
            <a:avLst/>
          </a:prstGeom>
          <a:noFill/>
        </p:spPr>
      </p:pic>
      <p:pic>
        <p:nvPicPr>
          <p:cNvPr id="81929" name="Picture 9" descr="Картинка 1 из 178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2640690"/>
            <a:ext cx="1224136" cy="1227204"/>
          </a:xfrm>
          <a:prstGeom prst="rect">
            <a:avLst/>
          </a:prstGeom>
          <a:noFill/>
        </p:spPr>
      </p:pic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Информационные ресурсы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131590"/>
            <a:ext cx="889248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спецификация теста;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банк заданий;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результаты оценки умений школьников;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характеристика выборки исследования (на основе вопросников);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данные о взаимосвязи умений школьников и фоновых характеристик;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образцы (примеры) ошибок для отдельных заданий;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стандарт интерпретации результатов;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набор фактических данных оценки.</a:t>
            </a:r>
            <a:endParaRPr lang="ru-RU" sz="2400" dirty="0"/>
          </a:p>
        </p:txBody>
      </p:sp>
      <p:pic>
        <p:nvPicPr>
          <p:cNvPr id="5" name="Рисунок 4" descr="http://timssandpirls.bc.edu/TIMSS2007/images_content/cover_af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4896" y="1203598"/>
            <a:ext cx="899592" cy="100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oecd.org/dataoecd/33/4/46624493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3291830"/>
            <a:ext cx="720080" cy="1008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Основные информационные продукты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203598"/>
            <a:ext cx="889248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ru-RU" sz="2800" dirty="0" smtClean="0"/>
              <a:t>Национальный/Региональный отчёт по итогам оценки.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2800" dirty="0" smtClean="0"/>
              <a:t>Специализированный отчёт (по предмету, группе учащихся).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2800" dirty="0" smtClean="0"/>
              <a:t>Аналитическая записка для министра.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2800" dirty="0" smtClean="0"/>
              <a:t>Информационный буклет для родителей.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2800" dirty="0" smtClean="0"/>
              <a:t>Пресс-релиз.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КАНАЛЫ РАСПРОСТРАНЕНИЯ ИНФОРМАЦИИ</a:t>
            </a: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 bwMode="auto">
          <a:xfrm>
            <a:off x="144016" y="1131590"/>
            <a:ext cx="8748464" cy="401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Первичные каналы распространения информации: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Char char="•"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Печатные отчёты</a:t>
            </a:r>
          </a:p>
          <a:p>
            <a:pPr lvl="0" eaLnBrk="0" hangingPunct="0">
              <a:buFontTx/>
              <a:buChar char="•"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Электронные отчёты (в Интернет, на CD или картах памяти);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Char char="•"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Радио;</a:t>
            </a:r>
          </a:p>
          <a:p>
            <a:pPr lvl="0" eaLnBrk="0" hangingPunct="0">
              <a:buFontTx/>
              <a:buChar char="•"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Телевидение;</a:t>
            </a:r>
          </a:p>
          <a:p>
            <a:pPr lvl="0" eaLnBrk="0" hangingPunct="0">
              <a:buFontTx/>
              <a:buChar char="•"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Мультимедийные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продукты.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Каналы вторичного распространения информации: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Char char="•"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Реклама;</a:t>
            </a:r>
          </a:p>
          <a:p>
            <a:pPr lvl="0" eaLnBrk="0" hangingPunct="0">
              <a:buFontTx/>
              <a:buChar char="•"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Внутренние и внешние брифинги;</a:t>
            </a:r>
          </a:p>
          <a:p>
            <a:pPr lvl="0" eaLnBrk="0" hangingPunct="0">
              <a:buFontTx/>
              <a:buChar char="•"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Интервью с журналистами;</a:t>
            </a:r>
          </a:p>
          <a:p>
            <a:pPr lvl="0" eaLnBrk="0" hangingPunct="0">
              <a:buFontTx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Пресс-конференции, брифинги, конференции и семинары;</a:t>
            </a:r>
          </a:p>
          <a:p>
            <a:pPr lvl="0" eaLnBrk="0" hangingPunct="0">
              <a:buFontTx/>
              <a:buChar char="•"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Публицистические статьи;</a:t>
            </a:r>
          </a:p>
          <a:p>
            <a:pPr lvl="0" eaLnBrk="0" hangingPunct="0">
              <a:buFontTx/>
              <a:buChar char="•"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Новостные письма;</a:t>
            </a:r>
          </a:p>
          <a:p>
            <a:pPr lvl="0" eaLnBrk="0" hangingPunct="0">
              <a:buFontTx/>
              <a:buChar char="•"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Статьи в информационные бюллетени.</a:t>
            </a:r>
            <a:endParaRPr lang="ru-RU" dirty="0" smtClean="0"/>
          </a:p>
          <a:p>
            <a:pPr lvl="0" eaLnBrk="0" hangingPunct="0"/>
            <a:endParaRPr lang="ru-RU" dirty="0" smtClean="0"/>
          </a:p>
          <a:p>
            <a:pPr algn="just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6460</TotalTime>
  <Words>1716</Words>
  <Application>Microsoft Office PowerPoint</Application>
  <PresentationFormat>Экран (16:9)</PresentationFormat>
  <Paragraphs>297</Paragraphs>
  <Slides>38</Slides>
  <Notes>38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ВЕБИНАР  «Готовим пресс-релиз по итогам проведения программы оценки учебных достижений»   27 апреля 2012 года</vt:lpstr>
      <vt:lpstr>КОНТЕКСТ  Место пресс-релиза в информационной политике команды по проведению программы оценки учебных достижений</vt:lpstr>
      <vt:lpstr>ПРИЗНАНИЕ РЕЗУЛЬТАТОВ ОЦЕНКИ</vt:lpstr>
      <vt:lpstr>Техническая квалификация групп пользователей информации</vt:lpstr>
      <vt:lpstr>Пользователи и их техническая компетентность</vt:lpstr>
      <vt:lpstr>СТОРОННИКИ И ОППОНЕНТЫ</vt:lpstr>
      <vt:lpstr>Информационные ресурсы</vt:lpstr>
      <vt:lpstr>Основные информационные продукты</vt:lpstr>
      <vt:lpstr>КАНАЛЫ РАСПРОСТРАНЕНИЯ ИНФОРМАЦИИ</vt:lpstr>
      <vt:lpstr>Резюме</vt:lpstr>
      <vt:lpstr>Слайд 11</vt:lpstr>
      <vt:lpstr>ЕГО ВЕЛИЧЕСТВО   ПРЕСС-РЕЛИЗ</vt:lpstr>
      <vt:lpstr>О ЧЁМ ПОЙДЁТ РЕЧЬ?</vt:lpstr>
      <vt:lpstr>ЧТО ТАКОЕ ПРЕСС-РЕЛИЗ?</vt:lpstr>
      <vt:lpstr>ЦЕЛЕВАЯ АУДИТОРИЯ </vt:lpstr>
      <vt:lpstr>АКЦЕНТЫ </vt:lpstr>
      <vt:lpstr>ИНФОРМАЦИОННЫЙ ПОВОД </vt:lpstr>
      <vt:lpstr>Слайд 18</vt:lpstr>
      <vt:lpstr>СТРУКТУРА ПРЕСС-РЕЛИЗА</vt:lpstr>
      <vt:lpstr>СТРУКТУРА ПРЕСС-РЕЛИЗА</vt:lpstr>
      <vt:lpstr>ЗАГОЛОВОК</vt:lpstr>
      <vt:lpstr>ОСНОВНОЙ РАЗДЕЛ</vt:lpstr>
      <vt:lpstr>ПЕРВЫЙ АБЗАЦ ВАЖЕН!</vt:lpstr>
      <vt:lpstr>ПЕРВЫЙ АБЗАЦ: ПРИМЕР</vt:lpstr>
      <vt:lpstr>ПЕРВЫЙ АБЗАЦ: ПРИМЕР</vt:lpstr>
      <vt:lpstr>СТРУКТУРА ОСНОВНОГО РАЗДЕЛА</vt:lpstr>
      <vt:lpstr>О ЧЁМ ВАЖНО ПОМНИТЬ?</vt:lpstr>
      <vt:lpstr>О ЧЁМ ВАЖНО ПОМНИТЬ?</vt:lpstr>
      <vt:lpstr>НЕ ВРЕДНЫЕ СОВЕТЫ</vt:lpstr>
      <vt:lpstr>РАСПРОСТРАНЕНИЕ ПРЕСС-РЕЛИЗА</vt:lpstr>
      <vt:lpstr>РАСПРОСТРАНЕНИЕ ПРЕСС-РЕЛИЗА</vt:lpstr>
      <vt:lpstr>РАСПРОСТРАНЕНИЕ ПРЕСС-РЕЛИЗА. Включите воображение.</vt:lpstr>
      <vt:lpstr>ПРИМЕР СО ЗНАКОМ «-».</vt:lpstr>
      <vt:lpstr>ПРИМЕР СО ЗНАКОМ «+».</vt:lpstr>
      <vt:lpstr>КТО «КРАЙНИЙ»?</vt:lpstr>
      <vt:lpstr>Что полезно почитать</vt:lpstr>
      <vt:lpstr>ЧЕМ СЕРДЦЕ УСПОКИТСЯ?</vt:lpstr>
      <vt:lpstr>СПАСИБО ЗА ВНИМАНИЕ!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Вальдман</cp:lastModifiedBy>
  <cp:revision>181</cp:revision>
  <dcterms:created xsi:type="dcterms:W3CDTF">2011-08-25T06:09:31Z</dcterms:created>
  <dcterms:modified xsi:type="dcterms:W3CDTF">2012-04-26T14:35:42Z</dcterms:modified>
</cp:coreProperties>
</file>