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485" r:id="rId3"/>
    <p:sldId id="490" r:id="rId4"/>
    <p:sldId id="486" r:id="rId5"/>
    <p:sldId id="487" r:id="rId6"/>
    <p:sldId id="489" r:id="rId7"/>
    <p:sldId id="491" r:id="rId8"/>
    <p:sldId id="492" r:id="rId9"/>
    <p:sldId id="493" r:id="rId10"/>
    <p:sldId id="494" r:id="rId11"/>
  </p:sldIdLst>
  <p:sldSz cx="9144000" cy="5143500" type="screen16x9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clrMru>
    <a:srgbClr val="FFFFFF"/>
    <a:srgbClr val="FF0066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Стиль из темы 1 - акцент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3B4B98B0-60AC-42C2-AFA5-B58CD77FA1E5}" styleName="Светлый стиль 1 - акцент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301B821-A1FF-4177-AEE7-76D212191A09}" styleName="Средний стиль 1 - акцент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E25E649-3F16-4E02-A733-19D2CDBF48F0}" styleName="Средний стиль 3 - акцент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Светлый стиль 3 - акцент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D113A9D2-9D6B-4929-AA2D-F23B5EE8CBE7}" styleName="Стиль из темы 2 - акцент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Светлый стиль 2 -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15597" autoAdjust="0"/>
    <p:restoredTop sz="98151" autoAdjust="0"/>
  </p:normalViewPr>
  <p:slideViewPr>
    <p:cSldViewPr>
      <p:cViewPr>
        <p:scale>
          <a:sx n="88" d="100"/>
          <a:sy n="88" d="100"/>
        </p:scale>
        <p:origin x="-1374" y="-25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90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585B478-45A3-44FE-A797-85530663857D}" type="datetimeFigureOut">
              <a:rPr lang="ru-RU"/>
              <a:pPr>
                <a:defRPr/>
              </a:pPr>
              <a:t>08.03.2012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B711EA1-CB36-4DD8-A530-6E6A46C011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8391900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1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71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129D77B-0100-4A97-87E1-541ED23B006E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C5AF-9097-4B7A-8129-81F191459DB4}" type="slidenum">
              <a:rPr lang="ru-RU">
                <a:solidFill>
                  <a:prstClr val="black"/>
                </a:solidFill>
              </a:rPr>
              <a:pPr/>
              <a:t>10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C5AF-9097-4B7A-8129-81F191459DB4}" type="slidenum">
              <a:rPr lang="ru-RU">
                <a:solidFill>
                  <a:prstClr val="black"/>
                </a:solidFill>
              </a:rPr>
              <a:pPr/>
              <a:t>2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C5AF-9097-4B7A-8129-81F191459DB4}" type="slidenum">
              <a:rPr lang="ru-RU">
                <a:solidFill>
                  <a:prstClr val="black"/>
                </a:solidFill>
              </a:rPr>
              <a:pPr/>
              <a:t>3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C5AF-9097-4B7A-8129-81F191459DB4}" type="slidenum">
              <a:rPr lang="ru-RU">
                <a:solidFill>
                  <a:prstClr val="black"/>
                </a:solidFill>
              </a:rPr>
              <a:pPr/>
              <a:t>4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C5AF-9097-4B7A-8129-81F191459DB4}" type="slidenum">
              <a:rPr lang="ru-RU">
                <a:solidFill>
                  <a:prstClr val="black"/>
                </a:solidFill>
              </a:rPr>
              <a:pPr/>
              <a:t>5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C5AF-9097-4B7A-8129-81F191459DB4}" type="slidenum">
              <a:rPr lang="ru-RU">
                <a:solidFill>
                  <a:prstClr val="black"/>
                </a:solidFill>
              </a:rPr>
              <a:pPr/>
              <a:t>6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C5AF-9097-4B7A-8129-81F191459DB4}" type="slidenum">
              <a:rPr lang="ru-RU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C5AF-9097-4B7A-8129-81F191459DB4}" type="slidenum">
              <a:rPr lang="ru-RU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81000" y="685800"/>
            <a:ext cx="6096000" cy="3429000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92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dirty="0" smtClean="0"/>
          </a:p>
        </p:txBody>
      </p:sp>
      <p:sp>
        <p:nvSpPr>
          <p:cNvPr id="92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D145C5AF-9097-4B7A-8129-81F191459DB4}" type="slidenum">
              <a:rPr lang="ru-RU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2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BEE8BF-B476-411E-B252-1147775B79C7}" type="datetimeFigureOut">
              <a:rPr lang="ru-RU"/>
              <a:pPr>
                <a:defRPr/>
              </a:pPr>
              <a:t>08.03.2012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2F8C1-B8CB-4DAA-ADD6-1B2B5E5DBFC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B4F2A6-DE30-46DD-9590-CD78964D482C}" type="datetimeFigureOut">
              <a:rPr lang="ru-RU"/>
              <a:pPr>
                <a:defRPr/>
              </a:pPr>
              <a:t>08.03.2012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7155090-109A-4DF1-B64D-1706F88BC1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3445A1-C96A-4A61-A506-A7F6999BB4F3}" type="datetimeFigureOut">
              <a:rPr lang="ru-RU"/>
              <a:pPr>
                <a:defRPr/>
              </a:pPr>
              <a:t>08.03.2012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FA5D44-F062-4265-BBD4-F49F6A30C7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39264A8-FE71-4A2F-B932-7296B306F4E9}" type="datetimeFigureOut">
              <a:rPr lang="ru-RU"/>
              <a:pPr>
                <a:defRPr/>
              </a:pPr>
              <a:t>08.03.2012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3E8D7B-30A0-4D08-AC86-FE41EF8B5A3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A104D3-7710-451E-A5C2-A92914577DDE}" type="datetimeFigureOut">
              <a:rPr lang="ru-RU"/>
              <a:pPr>
                <a:defRPr/>
              </a:pPr>
              <a:t>08.03.2012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8BDE63-C9A3-4609-A83F-5BC6FBB8820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33D6D-E2B8-4244-9A08-5BE67DC0DA10}" type="datetimeFigureOut">
              <a:rPr lang="ru-RU"/>
              <a:pPr>
                <a:defRPr/>
              </a:pPr>
              <a:t>08.03.2012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CC73ED6-2D72-46DB-84E1-2AD6582D4DB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32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32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D52AED-01C0-445B-B79E-62A5085E913B}" type="datetimeFigureOut">
              <a:rPr lang="ru-RU"/>
              <a:pPr>
                <a:defRPr/>
              </a:pPr>
              <a:t>08.03.2012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62F20D-D39D-426A-94ED-A8A4AB1132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346912-273E-4986-9D6C-E88121172744}" type="datetimeFigureOut">
              <a:rPr lang="ru-RU"/>
              <a:pPr>
                <a:defRPr/>
              </a:pPr>
              <a:t>08.03.2012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38E81A-0646-40C6-81A1-33DD5D9BA68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951F8B-8DAC-4CE6-9F78-88EE105E16F4}" type="datetimeFigureOut">
              <a:rPr lang="ru-RU"/>
              <a:pPr>
                <a:defRPr/>
              </a:pPr>
              <a:t>08.03.2012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43999E-A237-4FE7-ADE4-AA90903EA9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7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91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7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5C151-7FD7-4E82-AD8B-7B21EC18696A}" type="datetimeFigureOut">
              <a:rPr lang="ru-RU"/>
              <a:pPr>
                <a:defRPr/>
              </a:pPr>
              <a:t>08.03.2012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54BE19-85A4-487D-BA3C-292D3F1281E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6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B962AAE-02B9-43A6-97A2-613B6D5BD9BF}" type="datetimeFigureOut">
              <a:rPr lang="ru-RU"/>
              <a:pPr>
                <a:defRPr/>
              </a:pPr>
              <a:t>08.03.2012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A0D9C6-C4CC-400F-B401-B39A4C28752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06375"/>
            <a:ext cx="8229600" cy="857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200153"/>
            <a:ext cx="8229600" cy="339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6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0A6B319F-356B-4963-A5EB-3CDDCA7CD45F}" type="datetimeFigureOut">
              <a:rPr lang="ru-RU"/>
              <a:pPr>
                <a:defRPr/>
              </a:pPr>
              <a:t>08.03.2012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6"/>
            <a:ext cx="2895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6"/>
            <a:ext cx="2133600" cy="27463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8C9B982-C665-4F9D-9443-8030E79803E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png"/><Relationship Id="rId13" Type="http://schemas.openxmlformats.org/officeDocument/2006/relationships/oleObject" Target="../embeddings/oleObject1.bin"/><Relationship Id="rId3" Type="http://schemas.openxmlformats.org/officeDocument/2006/relationships/notesSlide" Target="../notesSlides/notesSlide1.xml"/><Relationship Id="rId7" Type="http://schemas.openxmlformats.org/officeDocument/2006/relationships/hyperlink" Target="http://www.worldbank.org/" TargetMode="External"/><Relationship Id="rId12" Type="http://schemas.openxmlformats.org/officeDocument/2006/relationships/image" Target="../media/image8.pn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11" Type="http://schemas.openxmlformats.org/officeDocument/2006/relationships/image" Target="../media/image7.jpeg"/><Relationship Id="rId5" Type="http://schemas.openxmlformats.org/officeDocument/2006/relationships/image" Target="../media/image3.png"/><Relationship Id="rId10" Type="http://schemas.openxmlformats.org/officeDocument/2006/relationships/image" Target="../media/image6.jpeg"/><Relationship Id="rId4" Type="http://schemas.openxmlformats.org/officeDocument/2006/relationships/image" Target="../media/image2.png"/><Relationship Id="rId9" Type="http://schemas.openxmlformats.org/officeDocument/2006/relationships/hyperlink" Target="http://www.iuorao.ru/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 descr="E:\rtc_prezent_png\rtc_shapka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496" y="1203598"/>
            <a:ext cx="8999984" cy="1800200"/>
          </a:xfrm>
        </p:spPr>
        <p:txBody>
          <a:bodyPr/>
          <a:lstStyle/>
          <a:p>
            <a:r>
              <a:rPr lang="ru-RU" sz="3200" dirty="0" smtClean="0">
                <a:solidFill>
                  <a:srgbClr val="FFFF00"/>
                </a:solidFill>
              </a:rPr>
              <a:t>ВЕБИНАР</a:t>
            </a:r>
            <a:r>
              <a:rPr lang="ru-RU" sz="3200" dirty="0" smtClean="0">
                <a:solidFill>
                  <a:schemeClr val="bg1"/>
                </a:solidFill>
              </a:rPr>
              <a:t/>
            </a:r>
            <a:br>
              <a:rPr lang="ru-RU" sz="3200" dirty="0" smtClean="0">
                <a:solidFill>
                  <a:schemeClr val="bg1"/>
                </a:solidFill>
              </a:rPr>
            </a:br>
            <a:r>
              <a:rPr lang="ru-RU" sz="2000" b="1" dirty="0" smtClean="0"/>
              <a:t> </a:t>
            </a:r>
            <a:r>
              <a:rPr lang="ru-RU" sz="2000" b="1" dirty="0" smtClean="0">
                <a:solidFill>
                  <a:schemeClr val="bg1"/>
                </a:solidFill>
              </a:rPr>
              <a:t>«</a:t>
            </a:r>
            <a:r>
              <a:rPr lang="ru-RU" sz="2000" b="1" i="1" dirty="0" smtClean="0">
                <a:solidFill>
                  <a:schemeClr val="bg1"/>
                </a:solidFill>
              </a:rPr>
              <a:t>Региональный опыт построения системы оценки качества образования» </a:t>
            </a:r>
            <a:r>
              <a:rPr lang="ru-RU" sz="2800" i="1" dirty="0" smtClean="0">
                <a:solidFill>
                  <a:schemeClr val="bg1"/>
                </a:solidFill>
              </a:rPr>
              <a:t/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2800" i="1" dirty="0" smtClean="0">
                <a:solidFill>
                  <a:schemeClr val="bg1"/>
                </a:solidFill>
              </a:rPr>
              <a:t>Ключевые вопросы</a:t>
            </a:r>
            <a:br>
              <a:rPr lang="ru-RU" sz="2800" i="1" dirty="0" smtClean="0">
                <a:solidFill>
                  <a:schemeClr val="bg1"/>
                </a:solidFill>
              </a:rPr>
            </a:br>
            <a:r>
              <a:rPr lang="ru-RU" sz="1000" i="1" dirty="0" smtClean="0">
                <a:solidFill>
                  <a:schemeClr val="bg1"/>
                </a:solidFill>
              </a:rPr>
              <a:t/>
            </a:r>
            <a:br>
              <a:rPr lang="ru-RU" sz="1000" i="1" dirty="0" smtClean="0">
                <a:solidFill>
                  <a:schemeClr val="bg1"/>
                </a:solidFill>
              </a:rPr>
            </a:br>
            <a:r>
              <a:rPr lang="ru-RU" sz="2000" dirty="0" smtClean="0">
                <a:solidFill>
                  <a:srgbClr val="FFFF00"/>
                </a:solidFill>
              </a:rPr>
              <a:t>16 марта 2012 года</a:t>
            </a:r>
            <a:endParaRPr lang="ru-RU" sz="3200" i="1" dirty="0" smtClean="0">
              <a:solidFill>
                <a:schemeClr val="bg1"/>
              </a:solidFill>
            </a:endParaRPr>
          </a:p>
        </p:txBody>
      </p:sp>
      <p:pic>
        <p:nvPicPr>
          <p:cNvPr id="1028" name="Picture 4" descr="E:\rtc_prezent_png\rtc_01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501508" y="190048"/>
            <a:ext cx="1462980" cy="7255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" name="Прямоугольник 12"/>
          <p:cNvSpPr/>
          <p:nvPr/>
        </p:nvSpPr>
        <p:spPr>
          <a:xfrm>
            <a:off x="71976" y="150425"/>
            <a:ext cx="7380344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Российский тренинговый центр</a:t>
            </a:r>
          </a:p>
          <a:p>
            <a:pPr marL="342900" indent="-342900" algn="ctr">
              <a:spcBef>
                <a:spcPct val="20000"/>
              </a:spcBef>
            </a:pPr>
            <a:r>
              <a:rPr lang="ru-RU" sz="20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Института управления образованием РАО</a:t>
            </a:r>
            <a:endParaRPr lang="ru-RU" sz="2000" i="1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5" name="Picture 2" descr="http://www.rtc-edu.ru/sites/default/files/pict/wb.png">
            <a:hlinkClick r:id="rId7"/>
          </p:cNvPr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157740" y="4577088"/>
            <a:ext cx="428628" cy="428628"/>
          </a:xfrm>
          <a:prstGeom prst="rect">
            <a:avLst/>
          </a:prstGeom>
          <a:noFill/>
        </p:spPr>
      </p:pic>
      <p:pic>
        <p:nvPicPr>
          <p:cNvPr id="16" name="Picture 4" descr="Описание: лого.jpg">
            <a:hlinkClick r:id="rId9"/>
          </p:cNvPr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174240" y="4577088"/>
            <a:ext cx="988516" cy="417804"/>
          </a:xfrm>
          <a:prstGeom prst="rect">
            <a:avLst/>
          </a:prstGeom>
          <a:noFill/>
        </p:spPr>
      </p:pic>
      <p:pic>
        <p:nvPicPr>
          <p:cNvPr id="17" name="Picture 10" descr="img69119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=""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01336" y="4587976"/>
            <a:ext cx="356035" cy="419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ubtitle 2"/>
          <p:cNvSpPr txBox="1">
            <a:spLocks/>
          </p:cNvSpPr>
          <p:nvPr/>
        </p:nvSpPr>
        <p:spPr bwMode="auto">
          <a:xfrm>
            <a:off x="4572000" y="3795886"/>
            <a:ext cx="4429156" cy="7858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70000" lnSpcReduction="20000"/>
          </a:bodyPr>
          <a:lstStyle>
            <a:lvl1pPr marL="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rtl="0" fontAlgn="base">
              <a:spcBef>
                <a:spcPct val="20000"/>
              </a:spcBef>
              <a:spcAft>
                <a:spcPct val="0"/>
              </a:spcAft>
              <a:buFont typeface="Arial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 algn="r">
              <a:lnSpc>
                <a:spcPct val="90000"/>
              </a:lnSpc>
            </a:pPr>
            <a:r>
              <a:rPr lang="ru-RU" sz="2400" b="1" dirty="0" smtClean="0">
                <a:solidFill>
                  <a:schemeClr val="bg1"/>
                </a:solidFill>
              </a:rPr>
              <a:t>В.А. </a:t>
            </a:r>
            <a:r>
              <a:rPr lang="ru-RU" sz="2400" b="1" dirty="0" err="1" smtClean="0">
                <a:solidFill>
                  <a:schemeClr val="bg1"/>
                </a:solidFill>
              </a:rPr>
              <a:t>Болотов</a:t>
            </a:r>
            <a:endParaRPr lang="ru-RU" sz="2400" b="1" dirty="0" smtClean="0">
              <a:solidFill>
                <a:schemeClr val="bg1"/>
              </a:solidFill>
            </a:endParaRPr>
          </a:p>
          <a:p>
            <a:pPr marL="457200" indent="-457200" algn="r">
              <a:lnSpc>
                <a:spcPct val="90000"/>
              </a:lnSpc>
            </a:pPr>
            <a:r>
              <a:rPr lang="ru-RU" sz="2400" dirty="0" smtClean="0">
                <a:solidFill>
                  <a:schemeClr val="bg1"/>
                </a:solidFill>
              </a:rPr>
              <a:t>вице-президент РАО, академик РАО, д.п.н.</a:t>
            </a:r>
          </a:p>
          <a:p>
            <a:pPr algn="r"/>
            <a:r>
              <a:rPr lang="ru-RU" sz="160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                                                                                                  </a:t>
            </a:r>
            <a:endParaRPr lang="ru-RU" sz="160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2530" name="Picture 2" descr="image.png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267744" y="4577257"/>
            <a:ext cx="1080120" cy="428708"/>
          </a:xfrm>
          <a:prstGeom prst="rect">
            <a:avLst/>
          </a:prstGeom>
          <a:noFill/>
        </p:spPr>
      </p:pic>
      <p:sp>
        <p:nvSpPr>
          <p:cNvPr id="512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1201" name="Object 1"/>
          <p:cNvGraphicFramePr>
            <a:graphicFrameLocks noChangeAspect="1"/>
          </p:cNvGraphicFramePr>
          <p:nvPr/>
        </p:nvGraphicFramePr>
        <p:xfrm>
          <a:off x="3440421" y="4587974"/>
          <a:ext cx="505416" cy="410279"/>
        </p:xfrm>
        <a:graphic>
          <a:graphicData uri="http://schemas.openxmlformats.org/presentationml/2006/ole">
            <p:oleObj spid="_x0000_s51209" name="Точечный рисунок" r:id="rId13" imgW="809738" imgH="657317" progId="PBrush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mph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7" dur="25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23528" y="1203600"/>
            <a:ext cx="8558539" cy="3528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/>
            <a:r>
              <a:rPr lang="ru-RU" sz="2400" dirty="0" smtClean="0"/>
              <a:t>Приглашаем регионы России и страны СНГ представить на </a:t>
            </a:r>
            <a:r>
              <a:rPr lang="ru-RU" sz="2400" dirty="0" err="1" smtClean="0"/>
              <a:t>вебинарах</a:t>
            </a:r>
            <a:r>
              <a:rPr lang="ru-RU" sz="2400" dirty="0" smtClean="0"/>
              <a:t> РТЦ ИУО РАО свой опыт построения региональной/национальной системы оценки качества образования.</a:t>
            </a:r>
          </a:p>
          <a:p>
            <a:pPr lvl="0" algn="just"/>
            <a:endParaRPr lang="ru-RU" sz="2000" dirty="0" smtClean="0"/>
          </a:p>
          <a:p>
            <a:pPr lvl="0" algn="ctr"/>
            <a:r>
              <a:rPr lang="en-US" sz="2800" b="1" dirty="0" smtClean="0">
                <a:solidFill>
                  <a:srgbClr val="0070C0"/>
                </a:solidFill>
              </a:rPr>
              <a:t>rtc.imerae@gmail.com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lvl="0" algn="ctr"/>
            <a:r>
              <a:rPr lang="en-US" sz="2800" b="1" dirty="0" smtClean="0">
                <a:solidFill>
                  <a:srgbClr val="0070C0"/>
                </a:solidFill>
              </a:rPr>
              <a:t>www.rtc-edu.ru</a:t>
            </a:r>
            <a:endParaRPr lang="ru-RU" sz="2800" b="1" dirty="0" smtClean="0">
              <a:solidFill>
                <a:srgbClr val="0070C0"/>
              </a:solidFill>
            </a:endParaRPr>
          </a:p>
          <a:p>
            <a:pPr lvl="0" algn="just"/>
            <a:endParaRPr lang="ru-RU" sz="2000" dirty="0" smtClean="0"/>
          </a:p>
          <a:p>
            <a:pPr lvl="0"/>
            <a:endParaRPr lang="ru-RU" sz="2000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50824" y="0"/>
            <a:ext cx="8713663" cy="1131590"/>
          </a:xfrm>
        </p:spPr>
        <p:txBody>
          <a:bodyPr/>
          <a:lstStyle/>
          <a:p>
            <a:pPr algn="just"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Приглашаем к сотрудничеству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8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467548" y="1203600"/>
            <a:ext cx="8414519" cy="3528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</a:pPr>
            <a:r>
              <a:rPr lang="ru-RU" sz="2400" dirty="0" smtClean="0">
                <a:latin typeface="+mn-lt"/>
                <a:cs typeface="+mn-cs"/>
              </a:rPr>
              <a:t>     Управление с ориентацией на результат – введение             системы измерений качества образования.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</a:pPr>
            <a:r>
              <a:rPr lang="ru-RU" sz="2400" dirty="0" smtClean="0">
                <a:latin typeface="+mn-lt"/>
                <a:cs typeface="+mn-cs"/>
              </a:rPr>
              <a:t>     Международные сравнительные исследования качества образования; российские  ЕГЭ и ГИА-9; региональные исследования качества образования. 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</a:pPr>
            <a:r>
              <a:rPr lang="ru-RU" sz="2400" dirty="0">
                <a:latin typeface="+mn-lt"/>
                <a:cs typeface="+mn-cs"/>
              </a:rPr>
              <a:t> </a:t>
            </a:r>
            <a:r>
              <a:rPr lang="ru-RU" sz="2400" dirty="0" smtClean="0">
                <a:latin typeface="+mn-lt"/>
                <a:cs typeface="+mn-cs"/>
              </a:rPr>
              <a:t>     «Школа 2020» - системные мониторинги, массовое введение </a:t>
            </a:r>
            <a:r>
              <a:rPr lang="ru-RU" sz="2400" dirty="0" err="1" smtClean="0">
                <a:latin typeface="+mn-lt"/>
                <a:cs typeface="+mn-cs"/>
              </a:rPr>
              <a:t>внутришкольной</a:t>
            </a:r>
            <a:r>
              <a:rPr lang="ru-RU" sz="2400" dirty="0" smtClean="0">
                <a:latin typeface="+mn-lt"/>
                <a:cs typeface="+mn-cs"/>
              </a:rPr>
              <a:t> и </a:t>
            </a:r>
            <a:r>
              <a:rPr lang="ru-RU" sz="2400" dirty="0" err="1" smtClean="0">
                <a:latin typeface="+mn-lt"/>
                <a:cs typeface="+mn-cs"/>
              </a:rPr>
              <a:t>внутриклассной</a:t>
            </a:r>
            <a:r>
              <a:rPr lang="ru-RU" sz="2400" dirty="0" smtClean="0">
                <a:latin typeface="+mn-lt"/>
                <a:cs typeface="+mn-cs"/>
              </a:rPr>
              <a:t> системы управления качеством.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ru-RU" sz="2400" b="1" dirty="0" smtClean="0">
                <a:latin typeface="+mn-lt"/>
                <a:cs typeface="+mn-cs"/>
              </a:rPr>
              <a:t>                                         РСОКО</a:t>
            </a:r>
            <a:endParaRPr lang="ru-RU" sz="2400" b="1" dirty="0">
              <a:latin typeface="+mn-lt"/>
              <a:cs typeface="+mn-cs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50824" y="158752"/>
            <a:ext cx="8713663" cy="75723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Региональная система оценки качества образования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8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251520" y="1203600"/>
            <a:ext cx="8630547" cy="3528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ctr"/>
            <a:r>
              <a:rPr lang="ru-RU" sz="2000" b="1" dirty="0" smtClean="0">
                <a:solidFill>
                  <a:srgbClr val="0070C0"/>
                </a:solidFill>
              </a:rPr>
              <a:t>ПРОЕКТ «ГОСУДАРСТВЕННАЯ ПРОГРАММА</a:t>
            </a:r>
            <a:r>
              <a:rPr lang="ru-RU" sz="2000" dirty="0" smtClean="0">
                <a:solidFill>
                  <a:srgbClr val="0070C0"/>
                </a:solidFill>
              </a:rPr>
              <a:t> </a:t>
            </a:r>
            <a:r>
              <a:rPr lang="ru-RU" sz="2000" b="1" dirty="0" smtClean="0">
                <a:solidFill>
                  <a:srgbClr val="0070C0"/>
                </a:solidFill>
              </a:rPr>
              <a:t>РОССИЙСКОЙ ФЕДЕРАЦИИ</a:t>
            </a:r>
            <a:endParaRPr lang="ru-RU" sz="2000" dirty="0" smtClean="0">
              <a:solidFill>
                <a:srgbClr val="0070C0"/>
              </a:solidFill>
            </a:endParaRPr>
          </a:p>
          <a:p>
            <a:pPr algn="ctr"/>
            <a:r>
              <a:rPr lang="ru-RU" sz="2000" dirty="0" smtClean="0">
                <a:solidFill>
                  <a:srgbClr val="0070C0"/>
                </a:solidFill>
              </a:rPr>
              <a:t> </a:t>
            </a:r>
            <a:r>
              <a:rPr lang="ru-RU" sz="2000" b="1" dirty="0" smtClean="0">
                <a:solidFill>
                  <a:srgbClr val="0070C0"/>
                </a:solidFill>
              </a:rPr>
              <a:t>«РАЗВИТИЕ ОБРАЗОВАНИЯ»</a:t>
            </a:r>
            <a:r>
              <a:rPr lang="ru-RU" sz="2000" dirty="0" smtClean="0">
                <a:solidFill>
                  <a:srgbClr val="0070C0"/>
                </a:solidFill>
              </a:rPr>
              <a:t> на 2013-2020 годы»</a:t>
            </a:r>
          </a:p>
          <a:p>
            <a:pPr marL="342900" indent="-342900" fontAlgn="auto">
              <a:spcBef>
                <a:spcPct val="20000"/>
              </a:spcBef>
              <a:spcAft>
                <a:spcPts val="0"/>
              </a:spcAft>
            </a:pPr>
            <a:r>
              <a:rPr lang="ru-RU" sz="2000" i="1" dirty="0" smtClean="0"/>
              <a:t>Развитие региональных систем оценки качества образования</a:t>
            </a:r>
            <a:r>
              <a:rPr lang="ru-RU" sz="2000" dirty="0" smtClean="0"/>
              <a:t>. В общем образовании планируются следующие мероприятия: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/>
              <a:t>Подготовка кадров в области оценки качества образования.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/>
              <a:t>Разработка контрольно-измерительных материалов.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+mn-lt"/>
                <a:cs typeface="+mn-cs"/>
              </a:rPr>
              <a:t>Участие в международных и федеральных мониторингах  на представительных региональных выборках.</a:t>
            </a:r>
          </a:p>
          <a:p>
            <a:pPr marL="342900" indent="-342900" algn="just" fontAlgn="auto">
              <a:spcBef>
                <a:spcPct val="20000"/>
              </a:spcBef>
              <a:spcAft>
                <a:spcPts val="0"/>
              </a:spcAft>
              <a:buFont typeface="Arial" pitchFamily="34" charset="0"/>
              <a:buChar char="•"/>
            </a:pPr>
            <a:r>
              <a:rPr lang="ru-RU" sz="2000" dirty="0" smtClean="0">
                <a:latin typeface="+mn-lt"/>
                <a:cs typeface="+mn-cs"/>
              </a:rPr>
              <a:t>Проведение региональных мониторингов качества образования и социализации.</a:t>
            </a:r>
            <a:endParaRPr lang="ru-RU" sz="2000" dirty="0">
              <a:latin typeface="+mn-lt"/>
              <a:cs typeface="+mn-cs"/>
            </a:endParaRP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50824" y="158752"/>
            <a:ext cx="8713663" cy="757238"/>
          </a:xfrm>
        </p:spPr>
        <p:txBody>
          <a:bodyPr/>
          <a:lstStyle/>
          <a:p>
            <a:pPr algn="l" eaLnBrk="1" hangingPunct="1">
              <a:defRPr/>
            </a:pPr>
            <a:r>
              <a:rPr lang="ru-RU" sz="2800" dirty="0" smtClean="0">
                <a:solidFill>
                  <a:schemeClr val="bg1"/>
                </a:solidFill>
              </a:rPr>
              <a:t>Региональная система оценки качества образования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8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23528" y="1203600"/>
            <a:ext cx="8558539" cy="3528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>
              <a:spcAft>
                <a:spcPts val="600"/>
              </a:spcAft>
            </a:pPr>
            <a:r>
              <a:rPr lang="ru-RU" sz="2800" dirty="0" smtClean="0"/>
              <a:t>Готовность к начальной школе – что измеряется?</a:t>
            </a:r>
          </a:p>
          <a:p>
            <a:pPr algn="just">
              <a:spcAft>
                <a:spcPts val="600"/>
              </a:spcAft>
            </a:pPr>
            <a:r>
              <a:rPr lang="ru-RU" sz="2800" dirty="0" smtClean="0"/>
              <a:t>Готовность к основной школе  - что </a:t>
            </a:r>
            <a:r>
              <a:rPr lang="ru-RU" sz="2800" dirty="0"/>
              <a:t>измеряется?</a:t>
            </a:r>
          </a:p>
          <a:p>
            <a:pPr algn="just">
              <a:spcAft>
                <a:spcPts val="600"/>
              </a:spcAft>
            </a:pPr>
            <a:r>
              <a:rPr lang="ru-RU" sz="2800" dirty="0" smtClean="0"/>
              <a:t>Готовность к старшей школе -</a:t>
            </a:r>
            <a:r>
              <a:rPr lang="ru-RU" sz="2800" dirty="0"/>
              <a:t>что измеряется</a:t>
            </a:r>
            <a:r>
              <a:rPr lang="ru-RU" sz="2800" dirty="0" smtClean="0"/>
              <a:t>?</a:t>
            </a:r>
          </a:p>
          <a:p>
            <a:pPr algn="just">
              <a:spcAft>
                <a:spcPts val="600"/>
              </a:spcAft>
            </a:pPr>
            <a:r>
              <a:rPr lang="ru-RU" sz="2800" dirty="0" smtClean="0"/>
              <a:t>Мониторинги?</a:t>
            </a:r>
            <a:endParaRPr lang="ru-RU" sz="2800" dirty="0"/>
          </a:p>
          <a:p>
            <a:pPr lvl="0"/>
            <a:endParaRPr lang="ru-RU" sz="2400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50824" y="302768"/>
            <a:ext cx="8713663" cy="828822"/>
          </a:xfrm>
        </p:spPr>
        <p:txBody>
          <a:bodyPr/>
          <a:lstStyle/>
          <a:p>
            <a:pPr lvl="0" algn="l"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Вопрос 1.</a:t>
            </a:r>
            <a:r>
              <a:rPr lang="ru-RU" sz="2800" dirty="0" smtClean="0">
                <a:solidFill>
                  <a:schemeClr val="bg1"/>
                </a:solidFill>
              </a:rPr>
              <a:t> Какие процедуры оценки используются в практике региона?</a:t>
            </a:r>
            <a:br>
              <a:rPr lang="ru-RU" sz="2800" dirty="0" smtClean="0">
                <a:solidFill>
                  <a:schemeClr val="bg1"/>
                </a:solidFill>
              </a:rPr>
            </a:b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8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23528" y="1203600"/>
            <a:ext cx="8558539" cy="3528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spcAft>
                <a:spcPts val="600"/>
              </a:spcAft>
            </a:pPr>
            <a:r>
              <a:rPr lang="ru-RU" sz="2800" dirty="0" smtClean="0"/>
              <a:t>Образовательные учреждения? Какие и для чего?</a:t>
            </a:r>
          </a:p>
          <a:p>
            <a:pPr>
              <a:spcAft>
                <a:spcPts val="600"/>
              </a:spcAft>
            </a:pPr>
            <a:r>
              <a:rPr lang="ru-RU" sz="2800" dirty="0" smtClean="0"/>
              <a:t>Муниципалитеты?</a:t>
            </a:r>
            <a:r>
              <a:rPr lang="ru-RU" sz="2800" dirty="0"/>
              <a:t> Какие и для чего</a:t>
            </a:r>
            <a:r>
              <a:rPr lang="ru-RU" sz="2800" dirty="0" smtClean="0"/>
              <a:t>?</a:t>
            </a:r>
          </a:p>
          <a:p>
            <a:pPr>
              <a:spcAft>
                <a:spcPts val="600"/>
              </a:spcAft>
            </a:pPr>
            <a:r>
              <a:rPr lang="ru-RU" sz="2800" dirty="0" smtClean="0"/>
              <a:t>Региональные ОУО? </a:t>
            </a:r>
            <a:r>
              <a:rPr lang="ru-RU" sz="2800" dirty="0"/>
              <a:t>Какие и для чего?</a:t>
            </a:r>
          </a:p>
          <a:p>
            <a:pPr>
              <a:spcAft>
                <a:spcPts val="600"/>
              </a:spcAft>
            </a:pPr>
            <a:r>
              <a:rPr lang="ru-RU" sz="2800" dirty="0" smtClean="0"/>
              <a:t>Правительство? Кто </a:t>
            </a:r>
            <a:r>
              <a:rPr lang="ru-RU" sz="2800" dirty="0"/>
              <a:t>и для чего</a:t>
            </a:r>
            <a:r>
              <a:rPr lang="ru-RU" sz="2800" dirty="0" smtClean="0"/>
              <a:t>?</a:t>
            </a:r>
          </a:p>
          <a:p>
            <a:pPr>
              <a:spcAft>
                <a:spcPts val="600"/>
              </a:spcAft>
            </a:pPr>
            <a:r>
              <a:rPr lang="ru-RU" sz="2800" dirty="0" smtClean="0"/>
              <a:t>Научные организации? Какие и для чего?</a:t>
            </a:r>
            <a:endParaRPr lang="ru-RU" sz="2800" dirty="0"/>
          </a:p>
          <a:p>
            <a:endParaRPr lang="ru-RU" sz="2400" dirty="0"/>
          </a:p>
          <a:p>
            <a:pPr lvl="0"/>
            <a:endParaRPr lang="ru-RU" sz="2400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50824" y="0"/>
            <a:ext cx="8713663" cy="1131590"/>
          </a:xfrm>
        </p:spPr>
        <p:txBody>
          <a:bodyPr/>
          <a:lstStyle/>
          <a:p>
            <a:pPr algn="just"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Вопрос 2.</a:t>
            </a:r>
            <a:r>
              <a:rPr lang="ru-RU" sz="2800" dirty="0" smtClean="0">
                <a:solidFill>
                  <a:schemeClr val="bg1"/>
                </a:solidFill>
              </a:rPr>
              <a:t> Кто является заказчиком проведения конкретных оценочных процедур?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8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23528" y="1203600"/>
            <a:ext cx="8558539" cy="3528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sz="2800" dirty="0" smtClean="0"/>
              <a:t>Типичные примеры управленческих решений на уровне школы, муниципалитета и региона.</a:t>
            </a:r>
          </a:p>
          <a:p>
            <a:pPr lvl="0"/>
            <a:endParaRPr lang="ru-RU" sz="2800" dirty="0" smtClean="0"/>
          </a:p>
          <a:p>
            <a:pPr lvl="0"/>
            <a:r>
              <a:rPr lang="ru-RU" sz="2800" dirty="0" smtClean="0"/>
              <a:t>Рейтинги и другие риски</a:t>
            </a:r>
            <a:endParaRPr lang="ru-RU" sz="2800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50824" y="0"/>
            <a:ext cx="8713663" cy="1131590"/>
          </a:xfrm>
        </p:spPr>
        <p:txBody>
          <a:bodyPr/>
          <a:lstStyle/>
          <a:p>
            <a:pPr lvl="0" algn="just"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Вопрос 3.</a:t>
            </a:r>
            <a:r>
              <a:rPr lang="ru-RU" sz="2800" dirty="0" smtClean="0">
                <a:solidFill>
                  <a:schemeClr val="bg1"/>
                </a:solidFill>
              </a:rPr>
              <a:t> Для принятия каких решений используются результаты оценочных процедур?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8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23528" y="1203600"/>
            <a:ext cx="8558539" cy="3528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 algn="just">
              <a:spcAft>
                <a:spcPts val="600"/>
              </a:spcAft>
            </a:pPr>
            <a:r>
              <a:rPr lang="ru-RU" sz="2800" dirty="0" smtClean="0"/>
              <a:t>Распределение полномочий по ОКО на уровне региона</a:t>
            </a:r>
          </a:p>
          <a:p>
            <a:pPr lvl="0" algn="just">
              <a:spcAft>
                <a:spcPts val="600"/>
              </a:spcAft>
            </a:pPr>
            <a:r>
              <a:rPr lang="ru-RU" sz="2800" dirty="0" smtClean="0"/>
              <a:t>Наличие подведомственных  специализированных организаций</a:t>
            </a:r>
          </a:p>
          <a:p>
            <a:pPr lvl="0" algn="just">
              <a:spcAft>
                <a:spcPts val="600"/>
              </a:spcAft>
            </a:pPr>
            <a:r>
              <a:rPr lang="ru-RU" sz="2800" dirty="0" smtClean="0"/>
              <a:t>Наличие независимых организаций</a:t>
            </a:r>
          </a:p>
          <a:p>
            <a:pPr lvl="0" algn="just">
              <a:spcAft>
                <a:spcPts val="600"/>
              </a:spcAft>
            </a:pPr>
            <a:r>
              <a:rPr lang="ru-RU" sz="2800" dirty="0" smtClean="0"/>
              <a:t>Их финансирование</a:t>
            </a:r>
            <a:endParaRPr lang="ru-RU" sz="2800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50824" y="0"/>
            <a:ext cx="8713663" cy="1131590"/>
          </a:xfrm>
        </p:spPr>
        <p:txBody>
          <a:bodyPr/>
          <a:lstStyle/>
          <a:p>
            <a:pPr algn="just"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Вопрос 4.</a:t>
            </a:r>
            <a:r>
              <a:rPr lang="ru-RU" sz="2800" dirty="0" smtClean="0">
                <a:solidFill>
                  <a:schemeClr val="bg1"/>
                </a:solidFill>
              </a:rPr>
              <a:t> Какие организации участвуют в работах по ОКО? 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8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23528" y="1203600"/>
            <a:ext cx="8558539" cy="3528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 Кластерный анализ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 Учёт контекстной информации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 Сопоставление результатов оценки с данными других процедур</a:t>
            </a:r>
          </a:p>
          <a:p>
            <a:pPr lvl="0">
              <a:buFont typeface="Arial" pitchFamily="34" charset="0"/>
              <a:buChar char="•"/>
            </a:pPr>
            <a:r>
              <a:rPr lang="ru-RU" sz="2800" dirty="0" smtClean="0"/>
              <a:t> и т.п.</a:t>
            </a:r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50824" y="0"/>
            <a:ext cx="8713663" cy="1131590"/>
          </a:xfrm>
        </p:spPr>
        <p:txBody>
          <a:bodyPr/>
          <a:lstStyle/>
          <a:p>
            <a:pPr algn="just"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Вопрос 5.</a:t>
            </a:r>
            <a:r>
              <a:rPr lang="ru-RU" sz="2800" dirty="0" smtClean="0">
                <a:solidFill>
                  <a:schemeClr val="bg1"/>
                </a:solidFill>
              </a:rPr>
              <a:t> Каким образом проводится анализ данных конкретных оценочных процедур?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8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E:\rtc_prezent_png\rtc_shapka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4288" y="-20638"/>
            <a:ext cx="9158288" cy="11779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Прямоугольник 1"/>
          <p:cNvSpPr/>
          <p:nvPr/>
        </p:nvSpPr>
        <p:spPr>
          <a:xfrm>
            <a:off x="323528" y="1203600"/>
            <a:ext cx="8558539" cy="352839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ru-RU" sz="2800" dirty="0" smtClean="0"/>
              <a:t>Анализ решений по созданию РСОКО и практики претворения их в жизнь. Советы начинающим.</a:t>
            </a:r>
          </a:p>
          <a:p>
            <a:pPr lvl="0"/>
            <a:endParaRPr lang="ru-RU" sz="2000" dirty="0"/>
          </a:p>
        </p:txBody>
      </p:sp>
      <p:sp>
        <p:nvSpPr>
          <p:cNvPr id="5" name="Заголовок 1"/>
          <p:cNvSpPr>
            <a:spLocks noGrp="1"/>
          </p:cNvSpPr>
          <p:nvPr>
            <p:ph type="ctrTitle"/>
          </p:nvPr>
        </p:nvSpPr>
        <p:spPr>
          <a:xfrm>
            <a:off x="250824" y="0"/>
            <a:ext cx="8713663" cy="1131590"/>
          </a:xfrm>
        </p:spPr>
        <p:txBody>
          <a:bodyPr/>
          <a:lstStyle/>
          <a:p>
            <a:pPr algn="just">
              <a:defRPr/>
            </a:pPr>
            <a:r>
              <a:rPr lang="ru-RU" sz="2800" dirty="0" smtClean="0">
                <a:solidFill>
                  <a:srgbClr val="FFFF00"/>
                </a:solidFill>
              </a:rPr>
              <a:t>Вопрос 6.</a:t>
            </a:r>
            <a:r>
              <a:rPr lang="ru-RU" sz="2800" dirty="0" smtClean="0">
                <a:solidFill>
                  <a:schemeClr val="bg1"/>
                </a:solidFill>
              </a:rPr>
              <a:t> Каковы главные уроки построения РСОКО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="" xmlns:p14="http://schemas.microsoft.com/office/powerpoint/2010/main" val="4288552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6798</TotalTime>
  <Words>317</Words>
  <Application>Microsoft Office PowerPoint</Application>
  <PresentationFormat>Экран (16:9)</PresentationFormat>
  <Paragraphs>61</Paragraphs>
  <Slides>10</Slides>
  <Notes>10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Точечный рисунок</vt:lpstr>
      <vt:lpstr>ВЕБИНАР  «Региональный опыт построения системы оценки качества образования»  Ключевые вопросы  16 марта 2012 года</vt:lpstr>
      <vt:lpstr>Региональная система оценки качества образования</vt:lpstr>
      <vt:lpstr>Региональная система оценки качества образования</vt:lpstr>
      <vt:lpstr>Вопрос 1. Какие процедуры оценки используются в практике региона? </vt:lpstr>
      <vt:lpstr>Вопрос 2. Кто является заказчиком проведения конкретных оценочных процедур?</vt:lpstr>
      <vt:lpstr>Вопрос 3. Для принятия каких решений используются результаты оценочных процедур?</vt:lpstr>
      <vt:lpstr>Вопрос 4. Какие организации участвуют в работах по ОКО? </vt:lpstr>
      <vt:lpstr>Вопрос 5. Каким образом проводится анализ данных конкретных оценочных процедур?</vt:lpstr>
      <vt:lpstr>Вопрос 6. Каковы главные уроки построения РСОКО</vt:lpstr>
      <vt:lpstr>Приглашаем к сотрудничеству</vt:lpstr>
    </vt:vector>
  </TitlesOfParts>
  <Company>CtrlSoft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PR</dc:creator>
  <cp:lastModifiedBy>Вальдман</cp:lastModifiedBy>
  <cp:revision>297</cp:revision>
  <dcterms:created xsi:type="dcterms:W3CDTF">2011-08-25T06:09:31Z</dcterms:created>
  <dcterms:modified xsi:type="dcterms:W3CDTF">2012-03-08T08:29:48Z</dcterms:modified>
</cp:coreProperties>
</file>