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80" r:id="rId2"/>
    <p:sldId id="263" r:id="rId3"/>
    <p:sldId id="274" r:id="rId4"/>
    <p:sldId id="270" r:id="rId5"/>
    <p:sldId id="276" r:id="rId6"/>
    <p:sldId id="278" r:id="rId7"/>
    <p:sldId id="275" r:id="rId8"/>
    <p:sldId id="277" r:id="rId9"/>
    <p:sldId id="279" r:id="rId10"/>
    <p:sldId id="281" r:id="rId11"/>
    <p:sldId id="282"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86" autoAdjust="0"/>
    <p:restoredTop sz="81098" autoAdjust="0"/>
  </p:normalViewPr>
  <p:slideViewPr>
    <p:cSldViewPr>
      <p:cViewPr varScale="1">
        <p:scale>
          <a:sx n="52" d="100"/>
          <a:sy n="52" d="100"/>
        </p:scale>
        <p:origin x="-1596" y="-72"/>
      </p:cViewPr>
      <p:guideLst>
        <p:guide orient="horz" pos="2160"/>
        <p:guide pos="2880"/>
      </p:guideLst>
    </p:cSldViewPr>
  </p:slideViewPr>
  <p:notesTextViewPr>
    <p:cViewPr>
      <p:scale>
        <a:sx n="1" d="1"/>
        <a:sy n="1" d="1"/>
      </p:scale>
      <p:origin x="0" y="0"/>
    </p:cViewPr>
  </p:notesTextViewPr>
  <p:notesViewPr>
    <p:cSldViewPr>
      <p:cViewPr varScale="1">
        <p:scale>
          <a:sx n="50" d="100"/>
          <a:sy n="50" d="100"/>
        </p:scale>
        <p:origin x="-2672" y="-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DE2840-D8E7-481E-98F8-8FEDCD3F1EDC}" type="datetimeFigureOut">
              <a:rPr lang="ru-RU" smtClean="0"/>
              <a:t>30.10.2015</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68C3F1-EEC8-4239-97D3-847D2AB4C47D}" type="slidenum">
              <a:rPr lang="ru-RU" smtClean="0"/>
              <a:t>‹#›</a:t>
            </a:fld>
            <a:endParaRPr lang="ru-RU"/>
          </a:p>
        </p:txBody>
      </p:sp>
    </p:spTree>
    <p:extLst>
      <p:ext uri="{BB962C8B-B14F-4D97-AF65-F5344CB8AC3E}">
        <p14:creationId xmlns:p14="http://schemas.microsoft.com/office/powerpoint/2010/main" val="31455207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2BCC12-0A5F-4E0B-8CAA-EE34A7B5EEDF}" type="datetimeFigureOut">
              <a:rPr lang="ru-RU" smtClean="0"/>
              <a:t>30.10.2015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631B4E-1C4C-43BB-88F5-5307C0B7DCB2}" type="slidenum">
              <a:rPr lang="ru-RU" smtClean="0"/>
              <a:t>‹#›</a:t>
            </a:fld>
            <a:endParaRPr lang="ru-RU"/>
          </a:p>
        </p:txBody>
      </p:sp>
    </p:spTree>
    <p:extLst>
      <p:ext uri="{BB962C8B-B14F-4D97-AF65-F5344CB8AC3E}">
        <p14:creationId xmlns:p14="http://schemas.microsoft.com/office/powerpoint/2010/main" val="1997117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171450" indent="-171450">
              <a:buFontTx/>
              <a:buChar char="-"/>
            </a:pPr>
            <a:r>
              <a:rPr lang="ru-RU" dirty="0" smtClean="0"/>
              <a:t>В рамках 1 этапа (обзор литературы и нормативных документов)</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i-FI" dirty="0" smtClean="0"/>
              <a:t>Assumptions</a:t>
            </a:r>
            <a:r>
              <a:rPr lang="en-US" dirty="0" smtClean="0"/>
              <a:t>: </a:t>
            </a:r>
            <a:r>
              <a:rPr lang="ru-RU" dirty="0" smtClean="0"/>
              <a:t>Научный дискурс влияет на формирование политики + отражает общественный и политический дискурс</a:t>
            </a:r>
            <a:endParaRPr lang="en-US" dirty="0" smtClean="0"/>
          </a:p>
          <a:p>
            <a:pPr marL="171450" indent="-171450">
              <a:buFontTx/>
              <a:buChar char="-"/>
            </a:pPr>
            <a:endParaRPr lang="ru-RU" dirty="0"/>
          </a:p>
        </p:txBody>
      </p:sp>
      <p:sp>
        <p:nvSpPr>
          <p:cNvPr id="4" name="Номер слайда 3"/>
          <p:cNvSpPr>
            <a:spLocks noGrp="1"/>
          </p:cNvSpPr>
          <p:nvPr>
            <p:ph type="sldNum" sz="quarter" idx="10"/>
          </p:nvPr>
        </p:nvSpPr>
        <p:spPr/>
        <p:txBody>
          <a:bodyPr/>
          <a:lstStyle/>
          <a:p>
            <a:fld id="{49631B4E-1C4C-43BB-88F5-5307C0B7DCB2}" type="slidenum">
              <a:rPr lang="ru-RU" smtClean="0"/>
              <a:t>2</a:t>
            </a:fld>
            <a:endParaRPr lang="ru-RU"/>
          </a:p>
        </p:txBody>
      </p:sp>
    </p:spTree>
    <p:extLst>
      <p:ext uri="{BB962C8B-B14F-4D97-AF65-F5344CB8AC3E}">
        <p14:creationId xmlns:p14="http://schemas.microsoft.com/office/powerpoint/2010/main" val="1747533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ru-RU" dirty="0" smtClean="0"/>
              <a:t>90-99:</a:t>
            </a:r>
            <a:r>
              <a:rPr lang="ru-RU" baseline="0" dirty="0" smtClean="0"/>
              <a:t> </a:t>
            </a:r>
            <a:r>
              <a:rPr lang="en-US" dirty="0" smtClean="0"/>
              <a:t>‘pedagogical management’</a:t>
            </a:r>
            <a:r>
              <a:rPr lang="ru-RU" dirty="0" smtClean="0"/>
              <a:t>,</a:t>
            </a:r>
            <a:r>
              <a:rPr lang="ru-RU" baseline="0" dirty="0" smtClean="0"/>
              <a:t> ориентация на рынок и </a:t>
            </a:r>
            <a:r>
              <a:rPr lang="ru-RU" baseline="0" dirty="0" err="1" smtClean="0"/>
              <a:t>чел.капитал</a:t>
            </a:r>
            <a:r>
              <a:rPr lang="ru-RU" baseline="0" dirty="0" smtClean="0"/>
              <a:t>, диверсификация/индивидуализация результатов</a:t>
            </a:r>
          </a:p>
          <a:p>
            <a:pPr marL="0" marR="0" lvl="1" indent="0" algn="l" defTabSz="914400" rtl="0" eaLnBrk="1" fontAlgn="auto" latinLnBrk="0" hangingPunct="1">
              <a:lnSpc>
                <a:spcPct val="100000"/>
              </a:lnSpc>
              <a:spcBef>
                <a:spcPts val="0"/>
              </a:spcBef>
              <a:spcAft>
                <a:spcPts val="0"/>
              </a:spcAft>
              <a:buClrTx/>
              <a:buSzTx/>
              <a:buFontTx/>
              <a:buNone/>
              <a:tabLst/>
              <a:defRPr/>
            </a:pPr>
            <a:endParaRPr lang="ru-RU" dirty="0" smtClean="0"/>
          </a:p>
          <a:p>
            <a:r>
              <a:rPr lang="ru-RU" dirty="0" smtClean="0"/>
              <a:t>2000-2004:</a:t>
            </a:r>
            <a:r>
              <a:rPr lang="ru-RU" baseline="0" dirty="0" smtClean="0"/>
              <a:t> ЕГЭ – плюсы и минусы; ЕГЭ как инструмент управления; ПИЗА и др. – причины низких/</a:t>
            </a:r>
            <a:r>
              <a:rPr lang="ru-RU" baseline="0" dirty="0" err="1" smtClean="0"/>
              <a:t>выс.рез-тов</a:t>
            </a:r>
            <a:r>
              <a:rPr lang="ru-RU" baseline="0" dirty="0" smtClean="0"/>
              <a:t>, как улучшить +</a:t>
            </a:r>
            <a:r>
              <a:rPr lang="ru-RU" u="sng" baseline="0" dirty="0" smtClean="0"/>
              <a:t> методология</a:t>
            </a:r>
            <a:r>
              <a:rPr lang="ru-RU" baseline="0" dirty="0" smtClean="0"/>
              <a:t>; дебаты об оценивании ради контроля ИЛИ поддержки</a:t>
            </a:r>
          </a:p>
          <a:p>
            <a:endParaRPr lang="ru-RU" baseline="0" dirty="0" smtClean="0"/>
          </a:p>
          <a:p>
            <a:r>
              <a:rPr lang="ru-RU" baseline="0" dirty="0" smtClean="0"/>
              <a:t>2005-2010: использование результатов (внешней и прозрачной) оценки для управления; для мотивирования учителей (эффективный контракт); общественное участие</a:t>
            </a:r>
          </a:p>
          <a:p>
            <a:endParaRPr lang="ru-RU" baseline="0" dirty="0" smtClean="0"/>
          </a:p>
          <a:p>
            <a:r>
              <a:rPr lang="ru-RU" baseline="0" dirty="0" smtClean="0"/>
              <a:t>2011 – (</a:t>
            </a:r>
            <a:r>
              <a:rPr lang="ru-RU" baseline="0" dirty="0" err="1" smtClean="0"/>
              <a:t>н.вр</a:t>
            </a:r>
            <a:r>
              <a:rPr lang="ru-RU" baseline="0" dirty="0" smtClean="0"/>
              <a:t>.): неравенство и учет контекстных факторов; поддержка слабых школ; правильное использование данных ЕГЭ; роль </a:t>
            </a:r>
            <a:r>
              <a:rPr lang="ru-RU" baseline="0" dirty="0" err="1" smtClean="0"/>
              <a:t>постоян</a:t>
            </a:r>
            <a:r>
              <a:rPr lang="ru-RU" baseline="0" dirty="0" smtClean="0"/>
              <a:t>. Оценки для форм-я «культуры ответственности»</a:t>
            </a:r>
          </a:p>
          <a:p>
            <a:endParaRPr lang="ru-RU" baseline="0" dirty="0" smtClean="0"/>
          </a:p>
          <a:p>
            <a:endParaRPr lang="ru-RU" dirty="0"/>
          </a:p>
        </p:txBody>
      </p:sp>
      <p:sp>
        <p:nvSpPr>
          <p:cNvPr id="4" name="Номер слайда 3"/>
          <p:cNvSpPr>
            <a:spLocks noGrp="1"/>
          </p:cNvSpPr>
          <p:nvPr>
            <p:ph type="sldNum" sz="quarter" idx="10"/>
          </p:nvPr>
        </p:nvSpPr>
        <p:spPr/>
        <p:txBody>
          <a:bodyPr/>
          <a:lstStyle/>
          <a:p>
            <a:fld id="{49631B4E-1C4C-43BB-88F5-5307C0B7DCB2}" type="slidenum">
              <a:rPr lang="ru-RU" smtClean="0"/>
              <a:t>3</a:t>
            </a:fld>
            <a:endParaRPr lang="ru-RU"/>
          </a:p>
        </p:txBody>
      </p:sp>
    </p:spTree>
    <p:extLst>
      <p:ext uri="{BB962C8B-B14F-4D97-AF65-F5344CB8AC3E}">
        <p14:creationId xmlns:p14="http://schemas.microsoft.com/office/powerpoint/2010/main" val="1747533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(продолжение</a:t>
            </a:r>
            <a:r>
              <a:rPr lang="ru-RU" baseline="0" dirty="0" smtClean="0"/>
              <a:t> и развитие гуманистической педагогики позднего СССР)</a:t>
            </a:r>
            <a:endParaRPr lang="ru-RU" dirty="0" smtClean="0"/>
          </a:p>
        </p:txBody>
      </p:sp>
      <p:sp>
        <p:nvSpPr>
          <p:cNvPr id="4" name="Номер слайда 3"/>
          <p:cNvSpPr>
            <a:spLocks noGrp="1"/>
          </p:cNvSpPr>
          <p:nvPr>
            <p:ph type="sldNum" sz="quarter" idx="10"/>
          </p:nvPr>
        </p:nvSpPr>
        <p:spPr/>
        <p:txBody>
          <a:bodyPr/>
          <a:lstStyle/>
          <a:p>
            <a:fld id="{49631B4E-1C4C-43BB-88F5-5307C0B7DCB2}" type="slidenum">
              <a:rPr lang="ru-RU" smtClean="0"/>
              <a:t>4</a:t>
            </a:fld>
            <a:endParaRPr lang="ru-RU"/>
          </a:p>
        </p:txBody>
      </p:sp>
    </p:spTree>
    <p:extLst>
      <p:ext uri="{BB962C8B-B14F-4D97-AF65-F5344CB8AC3E}">
        <p14:creationId xmlns:p14="http://schemas.microsoft.com/office/powerpoint/2010/main" val="2067542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indent="0">
              <a:buNone/>
            </a:pPr>
            <a:r>
              <a:rPr lang="en-US" b="1" dirty="0" smtClean="0"/>
              <a:t>Elements of NPM</a:t>
            </a:r>
            <a:r>
              <a:rPr lang="ru-RU" b="1" dirty="0" smtClean="0"/>
              <a:t> (внедрение</a:t>
            </a:r>
            <a:r>
              <a:rPr lang="ru-RU" b="1" baseline="0" dirty="0" smtClean="0"/>
              <a:t> рыночных механизмов в бюджетную сферу)</a:t>
            </a:r>
            <a:endParaRPr lang="en-US" b="1" dirty="0" smtClean="0"/>
          </a:p>
          <a:p>
            <a:r>
              <a:rPr lang="en-US" dirty="0" smtClean="0"/>
              <a:t>Marketization of public services: </a:t>
            </a:r>
          </a:p>
          <a:p>
            <a:pPr lvl="1"/>
            <a:r>
              <a:rPr lang="en-US" dirty="0" smtClean="0"/>
              <a:t>Privatization &amp; commercialization</a:t>
            </a:r>
          </a:p>
          <a:p>
            <a:pPr lvl="1"/>
            <a:r>
              <a:rPr lang="en-US" dirty="0" smtClean="0"/>
              <a:t>Competition</a:t>
            </a:r>
          </a:p>
          <a:p>
            <a:pPr lvl="1"/>
            <a:r>
              <a:rPr lang="en-US" dirty="0" smtClean="0"/>
              <a:t>Demand-driven/ consumer-oriented services</a:t>
            </a:r>
          </a:p>
          <a:p>
            <a:r>
              <a:rPr lang="en-US" dirty="0" smtClean="0"/>
              <a:t>Parsimony</a:t>
            </a:r>
            <a:r>
              <a:rPr lang="en-US" baseline="0" dirty="0" smtClean="0"/>
              <a:t> in public spendings </a:t>
            </a:r>
            <a:r>
              <a:rPr lang="en-US" baseline="0" dirty="0" smtClean="0">
                <a:sym typeface="Wingdings" pitchFamily="2" charset="2"/>
              </a:rPr>
              <a:t> </a:t>
            </a:r>
            <a:r>
              <a:rPr lang="en-US" dirty="0" smtClean="0"/>
              <a:t>A</a:t>
            </a:r>
            <a:r>
              <a:rPr lang="ru-RU" dirty="0" err="1" smtClean="0"/>
              <a:t>ccountability</a:t>
            </a:r>
            <a:r>
              <a:rPr lang="ru-RU" dirty="0" smtClean="0"/>
              <a:t> </a:t>
            </a:r>
            <a:r>
              <a:rPr lang="ru-RU" dirty="0" err="1" smtClean="0"/>
              <a:t>and</a:t>
            </a:r>
            <a:r>
              <a:rPr lang="ru-RU" dirty="0" smtClean="0"/>
              <a:t> </a:t>
            </a:r>
            <a:r>
              <a:rPr lang="ru-RU" dirty="0" err="1" smtClean="0"/>
              <a:t>quality</a:t>
            </a:r>
            <a:r>
              <a:rPr lang="ru-RU" dirty="0" smtClean="0"/>
              <a:t> </a:t>
            </a:r>
            <a:r>
              <a:rPr lang="ru-RU" dirty="0" err="1" smtClean="0"/>
              <a:t>assurance</a:t>
            </a:r>
            <a:r>
              <a:rPr lang="ru-RU" dirty="0" smtClean="0"/>
              <a:t>.</a:t>
            </a:r>
            <a:endParaRPr lang="en-US" dirty="0" smtClean="0"/>
          </a:p>
          <a:p>
            <a:r>
              <a:rPr lang="en-US" dirty="0" smtClean="0"/>
              <a:t>Empowered local management. Private management styles. </a:t>
            </a:r>
          </a:p>
          <a:p>
            <a:r>
              <a:rPr lang="en-US" dirty="0" smtClean="0"/>
              <a:t>Decentralization + control of outcomes</a:t>
            </a:r>
          </a:p>
          <a:p>
            <a:r>
              <a:rPr lang="en-US" dirty="0" smtClean="0"/>
              <a:t>Greater use of contracts</a:t>
            </a:r>
            <a:endParaRPr lang="ru-RU" dirty="0" smtClean="0"/>
          </a:p>
          <a:p>
            <a:endParaRPr lang="ru-RU" dirty="0" smtClean="0"/>
          </a:p>
          <a:p>
            <a:r>
              <a:rPr lang="en-US" sz="1200" b="1" kern="1200" dirty="0" smtClean="0">
                <a:solidFill>
                  <a:schemeClr val="tx1"/>
                </a:solidFill>
                <a:effectLst/>
                <a:latin typeface="+mn-lt"/>
                <a:ea typeface="+mn-ea"/>
                <a:cs typeface="+mn-cs"/>
              </a:rPr>
              <a:t>Evaluation</a:t>
            </a:r>
            <a:r>
              <a:rPr lang="en-US" sz="1200" b="1" kern="1200" baseline="0" dirty="0" smtClean="0">
                <a:solidFill>
                  <a:schemeClr val="tx1"/>
                </a:solidFill>
                <a:effectLst/>
                <a:latin typeface="+mn-lt"/>
                <a:ea typeface="+mn-ea"/>
                <a:cs typeface="+mn-cs"/>
              </a:rPr>
              <a:t> as g</a:t>
            </a:r>
            <a:r>
              <a:rPr lang="en-US" sz="1200" b="1" kern="1200" dirty="0" smtClean="0">
                <a:solidFill>
                  <a:schemeClr val="tx1"/>
                </a:solidFill>
                <a:effectLst/>
                <a:latin typeface="+mn-lt"/>
                <a:ea typeface="+mn-ea"/>
                <a:cs typeface="+mn-cs"/>
              </a:rPr>
              <a:t>overning at a distance</a:t>
            </a:r>
          </a:p>
          <a:p>
            <a:pPr marL="171450" indent="-171450">
              <a:buFontTx/>
              <a:buChar char="-"/>
            </a:pPr>
            <a:r>
              <a:rPr lang="en-US" sz="1200" kern="1200" dirty="0" smtClean="0">
                <a:solidFill>
                  <a:schemeClr val="tx1"/>
                </a:solidFill>
                <a:effectLst/>
                <a:latin typeface="+mn-lt"/>
                <a:ea typeface="+mn-ea"/>
                <a:cs typeface="+mn-cs"/>
              </a:rPr>
              <a:t>Sets particular standards against which educational institutions’ work is measured</a:t>
            </a:r>
          </a:p>
          <a:p>
            <a:pPr marL="171450" indent="-171450">
              <a:buFontTx/>
              <a:buChar char="-"/>
            </a:pPr>
            <a:r>
              <a:rPr lang="en-US" sz="1200" kern="1200" dirty="0" smtClean="0">
                <a:solidFill>
                  <a:schemeClr val="tx1"/>
                </a:solidFill>
                <a:effectLst/>
                <a:latin typeface="+mn-lt"/>
                <a:ea typeface="+mn-ea"/>
                <a:cs typeface="+mn-cs"/>
              </a:rPr>
              <a:t>numerical information used for comparison and benchmarking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tx1"/>
                </a:solidFill>
                <a:effectLst/>
                <a:latin typeface="+mn-lt"/>
                <a:ea typeface="+mn-ea"/>
                <a:cs typeface="+mn-cs"/>
              </a:rPr>
              <a:t>processes of data production modify behavior of the subjects who produce this data through making them think according to certain norms and pay attention to particular, predetermined aspects of the evaluated phenomena.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tx1"/>
                </a:solidFill>
                <a:effectLst/>
                <a:latin typeface="+mn-lt"/>
                <a:ea typeface="+mn-ea"/>
                <a:cs typeface="+mn-cs"/>
              </a:rPr>
              <a:t>self-evaluation practices which</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have to stay in line with the prescribed indicators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tx1"/>
                </a:solidFill>
                <a:effectLst/>
                <a:latin typeface="+mn-lt"/>
                <a:ea typeface="+mn-ea"/>
                <a:cs typeface="+mn-cs"/>
              </a:rPr>
              <a:t>Publicizing evaluation results for modulating everyday decisions and actions of the consumers of educational services</a:t>
            </a:r>
            <a:endParaRPr lang="ru-RU" dirty="0" smtClean="0"/>
          </a:p>
        </p:txBody>
      </p:sp>
      <p:sp>
        <p:nvSpPr>
          <p:cNvPr id="4" name="Номер слайда 3"/>
          <p:cNvSpPr>
            <a:spLocks noGrp="1"/>
          </p:cNvSpPr>
          <p:nvPr>
            <p:ph type="sldNum" sz="quarter" idx="10"/>
          </p:nvPr>
        </p:nvSpPr>
        <p:spPr/>
        <p:txBody>
          <a:bodyPr/>
          <a:lstStyle/>
          <a:p>
            <a:fld id="{49631B4E-1C4C-43BB-88F5-5307C0B7DCB2}" type="slidenum">
              <a:rPr lang="ru-RU" smtClean="0"/>
              <a:t>6</a:t>
            </a:fld>
            <a:endParaRPr lang="ru-RU"/>
          </a:p>
        </p:txBody>
      </p:sp>
    </p:spTree>
    <p:extLst>
      <p:ext uri="{BB962C8B-B14F-4D97-AF65-F5344CB8AC3E}">
        <p14:creationId xmlns:p14="http://schemas.microsoft.com/office/powerpoint/2010/main" val="4146579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9631B4E-1C4C-43BB-88F5-5307C0B7DCB2}" type="slidenum">
              <a:rPr lang="ru-RU" smtClean="0"/>
              <a:t>7</a:t>
            </a:fld>
            <a:endParaRPr lang="ru-RU"/>
          </a:p>
        </p:txBody>
      </p:sp>
    </p:spTree>
    <p:extLst>
      <p:ext uri="{BB962C8B-B14F-4D97-AF65-F5344CB8AC3E}">
        <p14:creationId xmlns:p14="http://schemas.microsoft.com/office/powerpoint/2010/main" val="3143509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indent="0">
              <a:buNone/>
            </a:pPr>
            <a:r>
              <a:rPr lang="ru-RU" b="0" dirty="0" smtClean="0"/>
              <a:t>(в рамках нашего анализа + обсуждались</a:t>
            </a:r>
            <a:r>
              <a:rPr lang="ru-RU" b="0" baseline="0" dirty="0" smtClean="0"/>
              <a:t> в полемике, но не становились предметом научного исследования)</a:t>
            </a:r>
          </a:p>
          <a:p>
            <a:pPr marL="0" indent="0">
              <a:buNone/>
            </a:pPr>
            <a:endParaRPr lang="ru-RU" b="0" baseline="0" dirty="0" smtClean="0"/>
          </a:p>
          <a:p>
            <a:pPr marL="0" indent="0">
              <a:buNone/>
            </a:pPr>
            <a:r>
              <a:rPr lang="ru-RU" b="0" baseline="0" dirty="0" smtClean="0"/>
              <a:t>Критика идеи нейтральности инструментария: разные инструменты заглушают голоса одних и наделяют голосом других участников </a:t>
            </a:r>
            <a:r>
              <a:rPr lang="ru-RU" b="0" baseline="0" dirty="0" err="1" smtClean="0"/>
              <a:t>обр.системы</a:t>
            </a:r>
            <a:r>
              <a:rPr lang="ru-RU" b="0" baseline="0" dirty="0" smtClean="0"/>
              <a:t>.</a:t>
            </a:r>
          </a:p>
          <a:p>
            <a:pPr marL="0" indent="0">
              <a:buNone/>
            </a:pPr>
            <a:endParaRPr lang="ru-RU"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ru-RU" b="0" baseline="0" dirty="0" smtClean="0"/>
              <a:t>Политические аспекты: </a:t>
            </a:r>
            <a:r>
              <a:rPr lang="ru-RU" dirty="0" smtClean="0"/>
              <a:t>кто и каким образом формировал повестку (каковы</a:t>
            </a:r>
            <a:r>
              <a:rPr lang="ru-RU" baseline="0" dirty="0" smtClean="0"/>
              <a:t> возможности разных </a:t>
            </a:r>
            <a:r>
              <a:rPr lang="ru-RU" baseline="0" dirty="0" err="1" smtClean="0"/>
              <a:t>акторов</a:t>
            </a:r>
            <a:r>
              <a:rPr lang="ru-RU" baseline="0" dirty="0" smtClean="0"/>
              <a:t> и социальных групп в ее формировании); изменение дискурса; </a:t>
            </a:r>
            <a:endParaRPr lang="ru-RU" dirty="0" smtClean="0"/>
          </a:p>
          <a:p>
            <a:pPr marL="0" indent="0">
              <a:buNone/>
            </a:pPr>
            <a:endParaRPr lang="fi-FI" b="0" baseline="0" dirty="0" smtClean="0"/>
          </a:p>
          <a:p>
            <a:pPr marL="0" indent="0">
              <a:buNone/>
            </a:pPr>
            <a:r>
              <a:rPr lang="ru-RU" b="0" baseline="0" dirty="0" smtClean="0"/>
              <a:t>Ориентация на потребителя, международная конкурентоспособность – не нейтральные термины</a:t>
            </a:r>
            <a:endParaRPr lang="ru-RU" dirty="0"/>
          </a:p>
        </p:txBody>
      </p:sp>
      <p:sp>
        <p:nvSpPr>
          <p:cNvPr id="4" name="Номер слайда 3"/>
          <p:cNvSpPr>
            <a:spLocks noGrp="1"/>
          </p:cNvSpPr>
          <p:nvPr>
            <p:ph type="sldNum" sz="quarter" idx="10"/>
          </p:nvPr>
        </p:nvSpPr>
        <p:spPr/>
        <p:txBody>
          <a:bodyPr/>
          <a:lstStyle/>
          <a:p>
            <a:fld id="{49631B4E-1C4C-43BB-88F5-5307C0B7DCB2}" type="slidenum">
              <a:rPr lang="ru-RU" smtClean="0"/>
              <a:t>8</a:t>
            </a:fld>
            <a:endParaRPr lang="ru-RU"/>
          </a:p>
        </p:txBody>
      </p:sp>
    </p:spTree>
    <p:extLst>
      <p:ext uri="{BB962C8B-B14F-4D97-AF65-F5344CB8AC3E}">
        <p14:creationId xmlns:p14="http://schemas.microsoft.com/office/powerpoint/2010/main" val="595361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Публикации</a:t>
            </a:r>
            <a:r>
              <a:rPr lang="ru-RU" baseline="0" dirty="0" smtClean="0"/>
              <a:t> по </a:t>
            </a:r>
            <a:r>
              <a:rPr lang="fi-FI" baseline="0" dirty="0" smtClean="0"/>
              <a:t>NPM</a:t>
            </a:r>
            <a:r>
              <a:rPr lang="ru-RU"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Hood, C. (1991). A public management for all seasons? </a:t>
            </a:r>
            <a:r>
              <a:rPr lang="en-US" sz="1200" i="1" kern="1200" dirty="0" smtClean="0">
                <a:solidFill>
                  <a:schemeClr val="tx1"/>
                </a:solidFill>
                <a:effectLst/>
                <a:latin typeface="+mn-lt"/>
                <a:ea typeface="+mn-ea"/>
                <a:cs typeface="+mn-cs"/>
              </a:rPr>
              <a:t>Public administration</a:t>
            </a:r>
            <a:r>
              <a:rPr lang="en-US" sz="1200" kern="1200" dirty="0" smtClean="0">
                <a:solidFill>
                  <a:schemeClr val="tx1"/>
                </a:solidFill>
                <a:effectLst/>
                <a:latin typeface="+mn-lt"/>
                <a:ea typeface="+mn-ea"/>
                <a:cs typeface="+mn-cs"/>
              </a:rPr>
              <a:t>, 69 (1), 3-19.</a:t>
            </a:r>
            <a:endParaRPr lang="ru-RU" sz="1200" kern="1200" dirty="0" smtClean="0">
              <a:solidFill>
                <a:schemeClr val="tx1"/>
              </a:solidFill>
              <a:effectLst/>
              <a:latin typeface="+mn-lt"/>
              <a:ea typeface="+mn-ea"/>
              <a:cs typeface="+mn-cs"/>
            </a:endParaRPr>
          </a:p>
          <a:p>
            <a:r>
              <a:rPr lang="en-US" dirty="0" err="1" smtClean="0"/>
              <a:t>Diefenbach</a:t>
            </a:r>
            <a:r>
              <a:rPr lang="en-US" dirty="0" smtClean="0"/>
              <a:t>, T. (2009) New public management in public sector organizations: the dark sides of </a:t>
            </a:r>
            <a:r>
              <a:rPr lang="en-US" dirty="0" err="1" smtClean="0"/>
              <a:t>managerialistic</a:t>
            </a:r>
            <a:r>
              <a:rPr lang="en-US" dirty="0" smtClean="0"/>
              <a:t> ‘enlightenment’. Public administration, 87(4), 892-909.</a:t>
            </a:r>
            <a:r>
              <a:rPr lang="ru-RU" dirty="0" smtClean="0"/>
              <a:t> </a:t>
            </a:r>
            <a:endParaRPr lang="fi-FI" dirty="0" smtClean="0"/>
          </a:p>
          <a:p>
            <a:endParaRPr lang="fi-FI" dirty="0" smtClean="0"/>
          </a:p>
          <a:p>
            <a:r>
              <a:rPr lang="fi-FI" baseline="0" dirty="0" smtClean="0"/>
              <a:t>NPM</a:t>
            </a:r>
            <a:r>
              <a:rPr lang="en-US" baseline="0" dirty="0" smtClean="0"/>
              <a:t> </a:t>
            </a:r>
            <a:r>
              <a:rPr lang="ru-RU" baseline="0" dirty="0" smtClean="0"/>
              <a:t>в высшем образовании</a:t>
            </a:r>
            <a:r>
              <a:rPr lang="en-US" baseline="0" dirty="0" smtClean="0"/>
              <a:t>:</a:t>
            </a:r>
            <a:endParaRPr lang="en-US" dirty="0" smtClean="0"/>
          </a:p>
          <a:p>
            <a:r>
              <a:rPr lang="en-US" dirty="0" err="1" smtClean="0"/>
              <a:t>Ferlie</a:t>
            </a:r>
            <a:r>
              <a:rPr lang="en-US" dirty="0" smtClean="0"/>
              <a:t>, E., </a:t>
            </a:r>
            <a:r>
              <a:rPr lang="en-US" dirty="0" err="1" smtClean="0"/>
              <a:t>Musselin</a:t>
            </a:r>
            <a:r>
              <a:rPr lang="en-US" dirty="0" smtClean="0"/>
              <a:t>, C., &amp; </a:t>
            </a:r>
            <a:r>
              <a:rPr lang="en-US" dirty="0" err="1" smtClean="0"/>
              <a:t>Andresani</a:t>
            </a:r>
            <a:r>
              <a:rPr lang="en-US" dirty="0" smtClean="0"/>
              <a:t>, G. (2008). The steering of higher education systems: A public management perspective. Higher Education, 56(3), 325-348.</a:t>
            </a:r>
          </a:p>
          <a:p>
            <a:r>
              <a:rPr lang="en-US" dirty="0" smtClean="0"/>
              <a:t>Braun, D., &amp; </a:t>
            </a:r>
            <a:r>
              <a:rPr lang="en-US" dirty="0" err="1" smtClean="0"/>
              <a:t>Merrien</a:t>
            </a:r>
            <a:r>
              <a:rPr lang="en-US" dirty="0" smtClean="0"/>
              <a:t>, F. X. (1999). Towards a new model of governance for universities? A comparative view. – Jessica Kingsley Publishers ltd.</a:t>
            </a:r>
            <a:endParaRPr lang="ru-RU" dirty="0"/>
          </a:p>
        </p:txBody>
      </p:sp>
      <p:sp>
        <p:nvSpPr>
          <p:cNvPr id="4" name="Номер слайда 3"/>
          <p:cNvSpPr>
            <a:spLocks noGrp="1"/>
          </p:cNvSpPr>
          <p:nvPr>
            <p:ph type="sldNum" sz="quarter" idx="10"/>
          </p:nvPr>
        </p:nvSpPr>
        <p:spPr/>
        <p:txBody>
          <a:bodyPr/>
          <a:lstStyle/>
          <a:p>
            <a:fld id="{49631B4E-1C4C-43BB-88F5-5307C0B7DCB2}" type="slidenum">
              <a:rPr lang="ru-RU" smtClean="0"/>
              <a:t>9</a:t>
            </a:fld>
            <a:endParaRPr lang="ru-RU"/>
          </a:p>
        </p:txBody>
      </p:sp>
    </p:spTree>
    <p:extLst>
      <p:ext uri="{BB962C8B-B14F-4D97-AF65-F5344CB8AC3E}">
        <p14:creationId xmlns:p14="http://schemas.microsoft.com/office/powerpoint/2010/main" val="1841946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Piattoeva</a:t>
            </a:r>
            <a:r>
              <a:rPr lang="en-US" sz="1200" kern="1200" dirty="0" smtClean="0">
                <a:solidFill>
                  <a:schemeClr val="tx1"/>
                </a:solidFill>
                <a:effectLst/>
                <a:latin typeface="+mn-lt"/>
                <a:ea typeface="+mn-ea"/>
                <a:cs typeface="+mn-cs"/>
              </a:rPr>
              <a:t>, N. (2015). Elastic numbers: national examinations data as a technology of government. </a:t>
            </a:r>
            <a:r>
              <a:rPr lang="en-US" sz="1200" i="1" kern="1200" dirty="0" smtClean="0">
                <a:solidFill>
                  <a:schemeClr val="tx1"/>
                </a:solidFill>
                <a:effectLst/>
                <a:latin typeface="+mn-lt"/>
                <a:ea typeface="+mn-ea"/>
                <a:cs typeface="+mn-cs"/>
              </a:rPr>
              <a:t>Journal of Education Policy</a:t>
            </a:r>
            <a:r>
              <a:rPr lang="en-US" sz="1200" kern="1200" dirty="0" smtClean="0">
                <a:solidFill>
                  <a:schemeClr val="tx1"/>
                </a:solidFill>
                <a:effectLst/>
                <a:latin typeface="+mn-lt"/>
                <a:ea typeface="+mn-ea"/>
                <a:cs typeface="+mn-cs"/>
              </a:rPr>
              <a:t>, 30(3), 316-334.</a:t>
            </a:r>
            <a:endParaRPr lang="ru-R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Lawn, M., &amp; </a:t>
            </a:r>
            <a:r>
              <a:rPr lang="en-US" sz="1200" kern="1200" dirty="0" err="1" smtClean="0">
                <a:solidFill>
                  <a:schemeClr val="tx1"/>
                </a:solidFill>
                <a:effectLst/>
                <a:latin typeface="+mn-lt"/>
                <a:ea typeface="+mn-ea"/>
                <a:cs typeface="+mn-cs"/>
              </a:rPr>
              <a:t>Grek</a:t>
            </a:r>
            <a:r>
              <a:rPr lang="en-US" sz="1200" kern="1200" dirty="0" smtClean="0">
                <a:solidFill>
                  <a:schemeClr val="tx1"/>
                </a:solidFill>
                <a:effectLst/>
                <a:latin typeface="+mn-lt"/>
                <a:ea typeface="+mn-ea"/>
                <a:cs typeface="+mn-cs"/>
              </a:rPr>
              <a:t>, S. (2012). </a:t>
            </a:r>
            <a:r>
              <a:rPr lang="en-US" sz="1200" i="1" kern="1200" dirty="0" smtClean="0">
                <a:solidFill>
                  <a:schemeClr val="tx1"/>
                </a:solidFill>
                <a:effectLst/>
                <a:latin typeface="+mn-lt"/>
                <a:ea typeface="+mn-ea"/>
                <a:cs typeface="+mn-cs"/>
              </a:rPr>
              <a:t>Europeanizing Education: Governing a New Policy Space</a:t>
            </a:r>
            <a:r>
              <a:rPr lang="en-US" sz="1200" kern="1200" dirty="0" smtClean="0">
                <a:solidFill>
                  <a:schemeClr val="tx1"/>
                </a:solidFill>
                <a:effectLst/>
                <a:latin typeface="+mn-lt"/>
                <a:ea typeface="+mn-ea"/>
                <a:cs typeface="+mn-cs"/>
              </a:rPr>
              <a:t>. Oxford: Symposium Books. </a:t>
            </a:r>
            <a:endParaRPr lang="ru-RU" sz="120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49631B4E-1C4C-43BB-88F5-5307C0B7DCB2}" type="slidenum">
              <a:rPr lang="ru-RU" smtClean="0"/>
              <a:t>10</a:t>
            </a:fld>
            <a:endParaRPr lang="ru-RU"/>
          </a:p>
        </p:txBody>
      </p:sp>
    </p:spTree>
    <p:extLst>
      <p:ext uri="{BB962C8B-B14F-4D97-AF65-F5344CB8AC3E}">
        <p14:creationId xmlns:p14="http://schemas.microsoft.com/office/powerpoint/2010/main" val="20359065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9631B4E-1C4C-43BB-88F5-5307C0B7DCB2}" type="slidenum">
              <a:rPr lang="ru-RU" smtClean="0"/>
              <a:t>11</a:t>
            </a:fld>
            <a:endParaRPr lang="ru-RU"/>
          </a:p>
        </p:txBody>
      </p:sp>
    </p:spTree>
    <p:extLst>
      <p:ext uri="{BB962C8B-B14F-4D97-AF65-F5344CB8AC3E}">
        <p14:creationId xmlns:p14="http://schemas.microsoft.com/office/powerpoint/2010/main" val="2035906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10D0C19-DA9C-40C0-9F07-0297590CA2C2}" type="datetimeFigureOut">
              <a:rPr lang="ru-RU" smtClean="0"/>
              <a:t>30.10.2015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7083B5-E2E0-4E30-8E6A-9CB8FE24A084}" type="slidenum">
              <a:rPr lang="ru-RU" smtClean="0"/>
              <a:t>‹#›</a:t>
            </a:fld>
            <a:endParaRPr lang="ru-RU"/>
          </a:p>
        </p:txBody>
      </p:sp>
    </p:spTree>
    <p:extLst>
      <p:ext uri="{BB962C8B-B14F-4D97-AF65-F5344CB8AC3E}">
        <p14:creationId xmlns:p14="http://schemas.microsoft.com/office/powerpoint/2010/main" val="4058354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10D0C19-DA9C-40C0-9F07-0297590CA2C2}" type="datetimeFigureOut">
              <a:rPr lang="ru-RU" smtClean="0"/>
              <a:t>30.10.2015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7083B5-E2E0-4E30-8E6A-9CB8FE24A084}" type="slidenum">
              <a:rPr lang="ru-RU" smtClean="0"/>
              <a:t>‹#›</a:t>
            </a:fld>
            <a:endParaRPr lang="ru-RU"/>
          </a:p>
        </p:txBody>
      </p:sp>
    </p:spTree>
    <p:extLst>
      <p:ext uri="{BB962C8B-B14F-4D97-AF65-F5344CB8AC3E}">
        <p14:creationId xmlns:p14="http://schemas.microsoft.com/office/powerpoint/2010/main" val="1566171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10D0C19-DA9C-40C0-9F07-0297590CA2C2}" type="datetimeFigureOut">
              <a:rPr lang="ru-RU" smtClean="0"/>
              <a:t>30.10.2015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7083B5-E2E0-4E30-8E6A-9CB8FE24A084}" type="slidenum">
              <a:rPr lang="ru-RU" smtClean="0"/>
              <a:t>‹#›</a:t>
            </a:fld>
            <a:endParaRPr lang="ru-RU"/>
          </a:p>
        </p:txBody>
      </p:sp>
    </p:spTree>
    <p:extLst>
      <p:ext uri="{BB962C8B-B14F-4D97-AF65-F5344CB8AC3E}">
        <p14:creationId xmlns:p14="http://schemas.microsoft.com/office/powerpoint/2010/main" val="1387799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10D0C19-DA9C-40C0-9F07-0297590CA2C2}" type="datetimeFigureOut">
              <a:rPr lang="ru-RU" smtClean="0"/>
              <a:t>30.10.2015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7083B5-E2E0-4E30-8E6A-9CB8FE24A084}" type="slidenum">
              <a:rPr lang="ru-RU" smtClean="0"/>
              <a:t>‹#›</a:t>
            </a:fld>
            <a:endParaRPr lang="ru-RU"/>
          </a:p>
        </p:txBody>
      </p:sp>
    </p:spTree>
    <p:extLst>
      <p:ext uri="{BB962C8B-B14F-4D97-AF65-F5344CB8AC3E}">
        <p14:creationId xmlns:p14="http://schemas.microsoft.com/office/powerpoint/2010/main" val="183430290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10D0C19-DA9C-40C0-9F07-0297590CA2C2}" type="datetimeFigureOut">
              <a:rPr lang="ru-RU" smtClean="0"/>
              <a:t>30.10.2015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7083B5-E2E0-4E30-8E6A-9CB8FE24A084}" type="slidenum">
              <a:rPr lang="ru-RU" smtClean="0"/>
              <a:t>‹#›</a:t>
            </a:fld>
            <a:endParaRPr lang="ru-RU"/>
          </a:p>
        </p:txBody>
      </p:sp>
    </p:spTree>
    <p:extLst>
      <p:ext uri="{BB962C8B-B14F-4D97-AF65-F5344CB8AC3E}">
        <p14:creationId xmlns:p14="http://schemas.microsoft.com/office/powerpoint/2010/main" val="2527599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10D0C19-DA9C-40C0-9F07-0297590CA2C2}" type="datetimeFigureOut">
              <a:rPr lang="ru-RU" smtClean="0"/>
              <a:t>30.10.2015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7083B5-E2E0-4E30-8E6A-9CB8FE24A084}" type="slidenum">
              <a:rPr lang="ru-RU" smtClean="0"/>
              <a:t>‹#›</a:t>
            </a:fld>
            <a:endParaRPr lang="ru-RU"/>
          </a:p>
        </p:txBody>
      </p:sp>
    </p:spTree>
    <p:extLst>
      <p:ext uri="{BB962C8B-B14F-4D97-AF65-F5344CB8AC3E}">
        <p14:creationId xmlns:p14="http://schemas.microsoft.com/office/powerpoint/2010/main" val="3722366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10D0C19-DA9C-40C0-9F07-0297590CA2C2}" type="datetimeFigureOut">
              <a:rPr lang="ru-RU" smtClean="0"/>
              <a:t>30.10.2015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E7083B5-E2E0-4E30-8E6A-9CB8FE24A084}" type="slidenum">
              <a:rPr lang="ru-RU" smtClean="0"/>
              <a:t>‹#›</a:t>
            </a:fld>
            <a:endParaRPr lang="ru-RU"/>
          </a:p>
        </p:txBody>
      </p:sp>
    </p:spTree>
    <p:extLst>
      <p:ext uri="{BB962C8B-B14F-4D97-AF65-F5344CB8AC3E}">
        <p14:creationId xmlns:p14="http://schemas.microsoft.com/office/powerpoint/2010/main" val="3877003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10D0C19-DA9C-40C0-9F07-0297590CA2C2}" type="datetimeFigureOut">
              <a:rPr lang="ru-RU" smtClean="0"/>
              <a:t>30.10.2015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E7083B5-E2E0-4E30-8E6A-9CB8FE24A084}" type="slidenum">
              <a:rPr lang="ru-RU" smtClean="0"/>
              <a:t>‹#›</a:t>
            </a:fld>
            <a:endParaRPr lang="ru-RU"/>
          </a:p>
        </p:txBody>
      </p:sp>
    </p:spTree>
    <p:extLst>
      <p:ext uri="{BB962C8B-B14F-4D97-AF65-F5344CB8AC3E}">
        <p14:creationId xmlns:p14="http://schemas.microsoft.com/office/powerpoint/2010/main" val="570133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10D0C19-DA9C-40C0-9F07-0297590CA2C2}" type="datetimeFigureOut">
              <a:rPr lang="ru-RU" smtClean="0"/>
              <a:t>30.10.2015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E7083B5-E2E0-4E30-8E6A-9CB8FE24A084}" type="slidenum">
              <a:rPr lang="ru-RU" smtClean="0"/>
              <a:t>‹#›</a:t>
            </a:fld>
            <a:endParaRPr lang="ru-RU"/>
          </a:p>
        </p:txBody>
      </p:sp>
    </p:spTree>
    <p:extLst>
      <p:ext uri="{BB962C8B-B14F-4D97-AF65-F5344CB8AC3E}">
        <p14:creationId xmlns:p14="http://schemas.microsoft.com/office/powerpoint/2010/main" val="3754615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10D0C19-DA9C-40C0-9F07-0297590CA2C2}" type="datetimeFigureOut">
              <a:rPr lang="ru-RU" smtClean="0"/>
              <a:t>30.10.2015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7083B5-E2E0-4E30-8E6A-9CB8FE24A084}" type="slidenum">
              <a:rPr lang="ru-RU" smtClean="0"/>
              <a:t>‹#›</a:t>
            </a:fld>
            <a:endParaRPr lang="ru-RU"/>
          </a:p>
        </p:txBody>
      </p:sp>
    </p:spTree>
    <p:extLst>
      <p:ext uri="{BB962C8B-B14F-4D97-AF65-F5344CB8AC3E}">
        <p14:creationId xmlns:p14="http://schemas.microsoft.com/office/powerpoint/2010/main" val="1980466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10D0C19-DA9C-40C0-9F07-0297590CA2C2}" type="datetimeFigureOut">
              <a:rPr lang="ru-RU" smtClean="0"/>
              <a:t>30.10.2015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7083B5-E2E0-4E30-8E6A-9CB8FE24A084}" type="slidenum">
              <a:rPr lang="ru-RU" smtClean="0"/>
              <a:t>‹#›</a:t>
            </a:fld>
            <a:endParaRPr lang="ru-RU"/>
          </a:p>
        </p:txBody>
      </p:sp>
    </p:spTree>
    <p:extLst>
      <p:ext uri="{BB962C8B-B14F-4D97-AF65-F5344CB8AC3E}">
        <p14:creationId xmlns:p14="http://schemas.microsoft.com/office/powerpoint/2010/main" val="2985134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D0C19-DA9C-40C0-9F07-0297590CA2C2}" type="datetimeFigureOut">
              <a:rPr lang="ru-RU" smtClean="0"/>
              <a:t>30.10.2015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7083B5-E2E0-4E30-8E6A-9CB8FE24A084}" type="slidenum">
              <a:rPr lang="ru-RU" smtClean="0"/>
              <a:t>‹#›</a:t>
            </a:fld>
            <a:endParaRPr lang="ru-RU"/>
          </a:p>
        </p:txBody>
      </p:sp>
    </p:spTree>
    <p:extLst>
      <p:ext uri="{BB962C8B-B14F-4D97-AF65-F5344CB8AC3E}">
        <p14:creationId xmlns:p14="http://schemas.microsoft.com/office/powerpoint/2010/main" val="2927247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10000"/>
          </a:bodyPr>
          <a:lstStyle/>
          <a:p>
            <a:pPr marL="0" indent="0">
              <a:buNone/>
            </a:pPr>
            <a:r>
              <a:rPr lang="ru-RU" sz="4000" dirty="0"/>
              <a:t>Развитие и изменение дискуссии об оценке качества образования в российских научных публикациях с 1993 по </a:t>
            </a:r>
            <a:r>
              <a:rPr lang="ru-RU" sz="4000" dirty="0" smtClean="0"/>
              <a:t>2014 </a:t>
            </a:r>
            <a:r>
              <a:rPr lang="ru-RU" sz="4000" dirty="0"/>
              <a:t>годы</a:t>
            </a:r>
            <a:r>
              <a:rPr lang="ru-RU" dirty="0"/>
              <a:t/>
            </a:r>
            <a:br>
              <a:rPr lang="ru-RU" dirty="0"/>
            </a:br>
            <a:r>
              <a:rPr lang="ru-RU" dirty="0"/>
              <a:t/>
            </a:r>
            <a:br>
              <a:rPr lang="ru-RU" dirty="0"/>
            </a:br>
            <a:r>
              <a:rPr lang="ru-RU" dirty="0"/>
              <a:t/>
            </a:r>
            <a:br>
              <a:rPr lang="ru-RU" dirty="0"/>
            </a:br>
            <a:r>
              <a:rPr lang="ru-RU" dirty="0"/>
              <a:t>Проект: Транснациональная динамика в политике оценивания качества общего образования в Бразилии, Китае и России</a:t>
            </a:r>
            <a:br>
              <a:rPr lang="ru-RU" dirty="0"/>
            </a:br>
            <a:r>
              <a:rPr lang="ru-RU" dirty="0"/>
              <a:t/>
            </a:r>
            <a:br>
              <a:rPr lang="ru-RU" dirty="0"/>
            </a:br>
            <a:r>
              <a:rPr lang="ru-RU" sz="2800" dirty="0"/>
              <a:t>Галина Гурова, Университет Тампере (Финляндия)</a:t>
            </a:r>
            <a:br>
              <a:rPr lang="ru-RU" sz="2800" dirty="0"/>
            </a:br>
            <a:r>
              <a:rPr lang="fi-FI" sz="2800" dirty="0"/>
              <a:t>galina.gurova@gmail.com</a:t>
            </a:r>
            <a:endParaRPr lang="ru-RU" sz="2800" dirty="0"/>
          </a:p>
        </p:txBody>
      </p:sp>
      <p:pic>
        <p:nvPicPr>
          <p:cNvPr id="4"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510" y="289137"/>
            <a:ext cx="1697448" cy="763600"/>
          </a:xfrm>
          <a:prstGeom prst="rect">
            <a:avLst/>
          </a:prstGeom>
        </p:spPr>
      </p:pic>
      <p:pic>
        <p:nvPicPr>
          <p:cNvPr id="5" name="Picture 4" descr="Brasao UFSC vertical extenso.sv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2499" y="218141"/>
            <a:ext cx="918111" cy="90559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59832" y="514579"/>
            <a:ext cx="1869098" cy="354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descr="National Research University Higher School of Economics log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48040" y="290222"/>
            <a:ext cx="986884" cy="95548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100004" y="514579"/>
            <a:ext cx="1640348" cy="473235"/>
          </a:xfrm>
          <a:prstGeom prst="rect">
            <a:avLst/>
          </a:prstGeom>
        </p:spPr>
      </p:pic>
      <p:pic>
        <p:nvPicPr>
          <p:cNvPr id="9" name="Picture 10" descr="http://www.xmu.edu.cn/images/yuanhui/jyyj.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84368" y="289137"/>
            <a:ext cx="906016" cy="9060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6486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422731"/>
            <a:ext cx="8856984" cy="1143000"/>
          </a:xfrm>
        </p:spPr>
        <p:txBody>
          <a:bodyPr>
            <a:normAutofit fontScale="90000"/>
          </a:bodyPr>
          <a:lstStyle/>
          <a:p>
            <a:r>
              <a:rPr lang="ru-RU" dirty="0" smtClean="0"/>
              <a:t>Критика управления на основе данных</a:t>
            </a:r>
            <a:endParaRPr lang="ru-RU" dirty="0"/>
          </a:p>
        </p:txBody>
      </p:sp>
      <p:sp>
        <p:nvSpPr>
          <p:cNvPr id="3" name="Объект 2"/>
          <p:cNvSpPr>
            <a:spLocks noGrp="1"/>
          </p:cNvSpPr>
          <p:nvPr>
            <p:ph idx="1"/>
          </p:nvPr>
        </p:nvSpPr>
        <p:spPr>
          <a:xfrm>
            <a:off x="467544" y="1340768"/>
            <a:ext cx="8229600" cy="5328592"/>
          </a:xfrm>
        </p:spPr>
        <p:txBody>
          <a:bodyPr>
            <a:noAutofit/>
          </a:bodyPr>
          <a:lstStyle/>
          <a:p>
            <a:r>
              <a:rPr lang="ru-RU" sz="2400" dirty="0" smtClean="0"/>
              <a:t>Проблемы управления сложными системами интерпретируются как проблема наличия данных, их правильного сбора и анализа</a:t>
            </a:r>
          </a:p>
          <a:p>
            <a:r>
              <a:rPr lang="ru-RU" sz="2400" dirty="0" smtClean="0"/>
              <a:t>«В расчет принимается то, что можно подсчитать» (</a:t>
            </a:r>
            <a:r>
              <a:rPr lang="en-US" sz="2400" dirty="0" smtClean="0"/>
              <a:t>what </a:t>
            </a:r>
            <a:r>
              <a:rPr lang="en-US" sz="2400" dirty="0"/>
              <a:t>is counted, </a:t>
            </a:r>
            <a:r>
              <a:rPr lang="en-US" sz="2400" dirty="0" smtClean="0"/>
              <a:t>counts</a:t>
            </a:r>
            <a:r>
              <a:rPr lang="ru-RU" sz="2400" dirty="0" smtClean="0"/>
              <a:t>). Те характеристики, которые с трудом поддаются измерению, начинают игнорироваться.</a:t>
            </a:r>
          </a:p>
          <a:p>
            <a:r>
              <a:rPr lang="ru-RU" sz="2400" dirty="0"/>
              <a:t>Появление и усиление позиций различных коммерческих структур, вовлеченных в производство и обработку данных</a:t>
            </a:r>
          </a:p>
          <a:p>
            <a:r>
              <a:rPr lang="ru-RU" sz="2400" dirty="0" smtClean="0"/>
              <a:t>Процесс сбора данных, санкционированный «сверху», способствует выстраиванию и усилению иерархий, неравенства между теми, кто собирает и агрегирует данные, и теми, кто «представлен в виде данных»</a:t>
            </a: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260648"/>
            <a:ext cx="1869098" cy="354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68993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7016" y="116632"/>
            <a:ext cx="8856984" cy="1143000"/>
          </a:xfrm>
        </p:spPr>
        <p:txBody>
          <a:bodyPr>
            <a:normAutofit/>
          </a:bodyPr>
          <a:lstStyle/>
          <a:p>
            <a:r>
              <a:rPr lang="ru-RU" dirty="0" smtClean="0"/>
              <a:t>Вопросы к НСОКО</a:t>
            </a:r>
            <a:endParaRPr lang="ru-RU" dirty="0"/>
          </a:p>
        </p:txBody>
      </p:sp>
      <p:sp>
        <p:nvSpPr>
          <p:cNvPr id="3" name="Объект 2"/>
          <p:cNvSpPr>
            <a:spLocks noGrp="1"/>
          </p:cNvSpPr>
          <p:nvPr>
            <p:ph idx="1"/>
          </p:nvPr>
        </p:nvSpPr>
        <p:spPr>
          <a:xfrm>
            <a:off x="461072" y="980728"/>
            <a:ext cx="8496944" cy="5328592"/>
          </a:xfrm>
        </p:spPr>
        <p:txBody>
          <a:bodyPr>
            <a:noAutofit/>
          </a:bodyPr>
          <a:lstStyle/>
          <a:p>
            <a:r>
              <a:rPr lang="ru-RU" sz="2000" dirty="0" smtClean="0"/>
              <a:t>Какие социальные группы включены в «общественность», а какие в ней не представлены? </a:t>
            </a:r>
            <a:endParaRPr lang="ru-RU" sz="2000" dirty="0"/>
          </a:p>
          <a:p>
            <a:r>
              <a:rPr lang="ru-RU" sz="2000" dirty="0" smtClean="0"/>
              <a:t>Задача НСОКО – учесть интересы всех </a:t>
            </a:r>
            <a:r>
              <a:rPr lang="ru-RU" sz="2000" dirty="0" err="1" smtClean="0"/>
              <a:t>соц.групп</a:t>
            </a:r>
            <a:r>
              <a:rPr lang="ru-RU" sz="2000" dirty="0" smtClean="0"/>
              <a:t>, или определенных (например, образованного среднего класса)? </a:t>
            </a:r>
          </a:p>
          <a:p>
            <a:pPr lvl="1"/>
            <a:r>
              <a:rPr lang="ru-RU" sz="1600" dirty="0" smtClean="0"/>
              <a:t>Возможные последствия </a:t>
            </a:r>
            <a:r>
              <a:rPr lang="ru-RU" sz="1600" dirty="0" err="1" smtClean="0"/>
              <a:t>неучтения</a:t>
            </a:r>
            <a:r>
              <a:rPr lang="ru-RU" sz="1600" dirty="0" smtClean="0"/>
              <a:t> интересов?</a:t>
            </a:r>
          </a:p>
          <a:p>
            <a:r>
              <a:rPr lang="ru-RU" sz="2000" dirty="0" smtClean="0"/>
              <a:t>Как сейчас общественность осуществляет влияние на образования? Какие механизмы влияния используются, помимо включенных в ОКО?</a:t>
            </a:r>
          </a:p>
          <a:p>
            <a:pPr lvl="1"/>
            <a:r>
              <a:rPr lang="ru-RU" sz="1600" dirty="0" smtClean="0"/>
              <a:t>Использование финансовых ресурсов?</a:t>
            </a:r>
          </a:p>
          <a:p>
            <a:pPr lvl="1"/>
            <a:r>
              <a:rPr lang="ru-RU" sz="1600" dirty="0" smtClean="0"/>
              <a:t>Использование культурных ресурсов?</a:t>
            </a:r>
          </a:p>
          <a:p>
            <a:pPr lvl="1"/>
            <a:r>
              <a:rPr lang="ru-RU" sz="1600" dirty="0" smtClean="0"/>
              <a:t>Интересы (определенной группы) представлены через кого-то уже включенного в систему образования?</a:t>
            </a:r>
          </a:p>
          <a:p>
            <a:r>
              <a:rPr lang="ru-RU" sz="2000" dirty="0" smtClean="0"/>
              <a:t>Как эта система изменится с введением нового инструмента?</a:t>
            </a:r>
          </a:p>
          <a:p>
            <a:r>
              <a:rPr lang="ru-RU" sz="2000" dirty="0" smtClean="0"/>
              <a:t>Как изменится вес и влияние разных категорий внутри школы / внутри муниципальной системы? (учителя «основных» и «неосновных» предметов, молодые специалисты, </a:t>
            </a:r>
            <a:r>
              <a:rPr lang="ru-RU" sz="2000" dirty="0" err="1" smtClean="0"/>
              <a:t>стажисты</a:t>
            </a:r>
            <a:r>
              <a:rPr lang="ru-RU" sz="2000" dirty="0" smtClean="0"/>
              <a:t>, администрация, социальный педагог и т.д.)</a:t>
            </a:r>
          </a:p>
          <a:p>
            <a:r>
              <a:rPr lang="ru-RU" sz="2000" dirty="0" smtClean="0"/>
              <a:t>Ответственность привилегированных категорий (в системе образования) перед непривилегированными?</a:t>
            </a:r>
          </a:p>
          <a:p>
            <a:endParaRPr lang="ru-RU" sz="1600" dirty="0" smtClean="0"/>
          </a:p>
          <a:p>
            <a:endParaRPr lang="ru-RU" sz="1600" dirty="0" smtClean="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260648"/>
            <a:ext cx="1869098" cy="354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7445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0566" y="615608"/>
            <a:ext cx="8229600" cy="979510"/>
          </a:xfrm>
        </p:spPr>
        <p:txBody>
          <a:bodyPr/>
          <a:lstStyle/>
          <a:p>
            <a:r>
              <a:rPr lang="ru-RU" dirty="0" smtClean="0"/>
              <a:t>Обзор российской литературы</a:t>
            </a:r>
            <a:endParaRPr lang="ru-RU" dirty="0"/>
          </a:p>
        </p:txBody>
      </p:sp>
      <p:sp>
        <p:nvSpPr>
          <p:cNvPr id="3" name="Объект 2"/>
          <p:cNvSpPr>
            <a:spLocks noGrp="1"/>
          </p:cNvSpPr>
          <p:nvPr>
            <p:ph idx="1"/>
          </p:nvPr>
        </p:nvSpPr>
        <p:spPr>
          <a:xfrm>
            <a:off x="457200" y="1600200"/>
            <a:ext cx="8229600" cy="5141168"/>
          </a:xfrm>
        </p:spPr>
        <p:txBody>
          <a:bodyPr>
            <a:normAutofit fontScale="70000" lnSpcReduction="20000"/>
          </a:bodyPr>
          <a:lstStyle/>
          <a:p>
            <a:pPr marL="0" indent="0">
              <a:buNone/>
            </a:pPr>
            <a:r>
              <a:rPr lang="ru-RU" dirty="0"/>
              <a:t>В</a:t>
            </a:r>
            <a:r>
              <a:rPr lang="ru-RU" dirty="0" smtClean="0"/>
              <a:t>опросы </a:t>
            </a:r>
            <a:r>
              <a:rPr lang="ru-RU" dirty="0"/>
              <a:t>для анализа литературы:</a:t>
            </a:r>
          </a:p>
          <a:p>
            <a:pPr marL="514350" indent="-514350">
              <a:buAutoNum type="arabicParenBoth"/>
            </a:pPr>
            <a:r>
              <a:rPr lang="ru-RU" dirty="0" smtClean="0"/>
              <a:t>Как качество образования и оценка качества обсуждались в российской научной литературе 1990-2014? Каким аспектам уделялось наибольшее, а каким наименьшее внимание?</a:t>
            </a:r>
          </a:p>
          <a:p>
            <a:pPr marL="514350" indent="-514350">
              <a:buAutoNum type="arabicParenBoth"/>
            </a:pPr>
            <a:r>
              <a:rPr lang="ru-RU" dirty="0" smtClean="0"/>
              <a:t>Как научная дискуссия менялась с 1990 по 2014 годы?</a:t>
            </a:r>
            <a:endParaRPr lang="ru-RU" dirty="0"/>
          </a:p>
          <a:p>
            <a:pPr marL="0" indent="0">
              <a:buNone/>
            </a:pPr>
            <a:endParaRPr lang="ru-RU" dirty="0"/>
          </a:p>
          <a:p>
            <a:r>
              <a:rPr lang="ru-RU" dirty="0" smtClean="0"/>
              <a:t>Ключевые слова: «оценка качества образования», «управление качеством» (без </a:t>
            </a:r>
            <a:r>
              <a:rPr lang="ru-RU" dirty="0" err="1" smtClean="0"/>
              <a:t>внутриклассного</a:t>
            </a:r>
            <a:r>
              <a:rPr lang="ru-RU" dirty="0" smtClean="0"/>
              <a:t> оценивания)</a:t>
            </a:r>
          </a:p>
          <a:p>
            <a:r>
              <a:rPr lang="ru-RU" dirty="0" smtClean="0"/>
              <a:t>Источники: журналы «Вопросы образования», «Народное образование», издания 90х годов; источники в электронном доступе</a:t>
            </a:r>
          </a:p>
          <a:p>
            <a:r>
              <a:rPr lang="ru-RU" dirty="0" smtClean="0"/>
              <a:t>Авторы: </a:t>
            </a:r>
            <a:r>
              <a:rPr lang="en-US" dirty="0" smtClean="0"/>
              <a:t> </a:t>
            </a:r>
            <a:endParaRPr lang="ru-RU" dirty="0" smtClean="0"/>
          </a:p>
          <a:p>
            <a:pPr lvl="1"/>
            <a:r>
              <a:rPr lang="ru-RU" dirty="0" smtClean="0"/>
              <a:t>90е: Днепров</a:t>
            </a:r>
            <a:r>
              <a:rPr lang="ru-RU" dirty="0"/>
              <a:t>, Лебедев, Поташник, Третьяков, </a:t>
            </a:r>
            <a:r>
              <a:rPr lang="ru-RU" dirty="0" smtClean="0"/>
              <a:t>Ямбург</a:t>
            </a:r>
            <a:r>
              <a:rPr lang="fi-FI" dirty="0" smtClean="0"/>
              <a:t> </a:t>
            </a:r>
            <a:r>
              <a:rPr lang="ru-RU" dirty="0" smtClean="0"/>
              <a:t/>
            </a:r>
            <a:br>
              <a:rPr lang="ru-RU" dirty="0" smtClean="0"/>
            </a:br>
            <a:r>
              <a:rPr lang="ru-RU" dirty="0" smtClean="0"/>
              <a:t>(+ </a:t>
            </a:r>
            <a:r>
              <a:rPr lang="ru-RU" dirty="0" err="1" smtClean="0"/>
              <a:t>тестология</a:t>
            </a:r>
            <a:r>
              <a:rPr lang="ru-RU" dirty="0"/>
              <a:t>: Ефремова, Майоров, </a:t>
            </a:r>
            <a:r>
              <a:rPr lang="ru-RU" dirty="0" err="1"/>
              <a:t>Челышкова</a:t>
            </a:r>
            <a:r>
              <a:rPr lang="ru-RU" dirty="0"/>
              <a:t>)</a:t>
            </a:r>
          </a:p>
          <a:p>
            <a:pPr lvl="1"/>
            <a:r>
              <a:rPr lang="ru-RU" dirty="0"/>
              <a:t>2000е: </a:t>
            </a:r>
            <a:r>
              <a:rPr lang="ru-RU" dirty="0" err="1"/>
              <a:t>Агранович</a:t>
            </a:r>
            <a:r>
              <a:rPr lang="ru-RU" dirty="0"/>
              <a:t>, </a:t>
            </a:r>
            <a:r>
              <a:rPr lang="ru-RU" dirty="0" err="1"/>
              <a:t>Болотов</a:t>
            </a:r>
            <a:r>
              <a:rPr lang="ru-RU" dirty="0"/>
              <a:t>, </a:t>
            </a:r>
            <a:r>
              <a:rPr lang="ru-RU" dirty="0" err="1"/>
              <a:t>Боченков</a:t>
            </a:r>
            <a:r>
              <a:rPr lang="ru-RU" dirty="0"/>
              <a:t>, </a:t>
            </a:r>
            <a:r>
              <a:rPr lang="ru-RU" dirty="0" err="1"/>
              <a:t>Вальдман</a:t>
            </a:r>
            <a:r>
              <a:rPr lang="ru-RU" dirty="0"/>
              <a:t>, </a:t>
            </a:r>
            <a:r>
              <a:rPr lang="ru-RU" dirty="0" err="1"/>
              <a:t>Каспржак</a:t>
            </a:r>
            <a:r>
              <a:rPr lang="ru-RU" dirty="0"/>
              <a:t>, Ковалева, </a:t>
            </a:r>
            <a:r>
              <a:rPr lang="ru-RU" dirty="0" err="1"/>
              <a:t>Косарецкий</a:t>
            </a:r>
            <a:r>
              <a:rPr lang="ru-RU" dirty="0"/>
              <a:t>, Лебедев, </a:t>
            </a:r>
            <a:r>
              <a:rPr lang="ru-RU" dirty="0" err="1"/>
              <a:t>Пинская</a:t>
            </a:r>
            <a:r>
              <a:rPr lang="ru-RU" dirty="0"/>
              <a:t>, Поливанова, Фрумин</a:t>
            </a:r>
          </a:p>
          <a:p>
            <a:endParaRPr lang="ru-RU" dirty="0" smtClean="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260648"/>
            <a:ext cx="1869098" cy="354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0088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15608"/>
            <a:ext cx="8229600" cy="979510"/>
          </a:xfrm>
        </p:spPr>
        <p:txBody>
          <a:bodyPr/>
          <a:lstStyle/>
          <a:p>
            <a:r>
              <a:rPr lang="en-US" dirty="0" smtClean="0"/>
              <a:t>4 </a:t>
            </a:r>
            <a:r>
              <a:rPr lang="ru-RU" dirty="0" smtClean="0"/>
              <a:t>периода / тематических блока</a:t>
            </a:r>
            <a:endParaRPr lang="ru-RU" dirty="0"/>
          </a:p>
        </p:txBody>
      </p:sp>
      <p:sp>
        <p:nvSpPr>
          <p:cNvPr id="3" name="Объект 2"/>
          <p:cNvSpPr>
            <a:spLocks noGrp="1"/>
          </p:cNvSpPr>
          <p:nvPr>
            <p:ph idx="1"/>
          </p:nvPr>
        </p:nvSpPr>
        <p:spPr/>
        <p:txBody>
          <a:bodyPr>
            <a:normAutofit fontScale="92500"/>
          </a:bodyPr>
          <a:lstStyle/>
          <a:p>
            <a:r>
              <a:rPr lang="en-US" dirty="0" smtClean="0"/>
              <a:t>1990-1999</a:t>
            </a:r>
            <a:r>
              <a:rPr lang="en-US" dirty="0"/>
              <a:t>: </a:t>
            </a:r>
            <a:r>
              <a:rPr lang="ru-RU" dirty="0" smtClean="0"/>
              <a:t>эффективное управление школой (+ управление по результатам)</a:t>
            </a:r>
            <a:r>
              <a:rPr lang="en-US" dirty="0" smtClean="0"/>
              <a:t> </a:t>
            </a:r>
            <a:r>
              <a:rPr lang="ru-RU" dirty="0" smtClean="0"/>
              <a:t>и ориентация на потребителя/ заказчика</a:t>
            </a:r>
            <a:endParaRPr lang="en-US" dirty="0" smtClean="0"/>
          </a:p>
          <a:p>
            <a:r>
              <a:rPr lang="ru-RU" dirty="0" smtClean="0"/>
              <a:t>2000-2004: масштабные исследования образовательных достижений</a:t>
            </a:r>
            <a:r>
              <a:rPr lang="en-US" dirty="0" smtClean="0"/>
              <a:t> </a:t>
            </a:r>
            <a:r>
              <a:rPr lang="ru-RU" dirty="0" smtClean="0"/>
              <a:t>(ЕГЭ и </a:t>
            </a:r>
            <a:r>
              <a:rPr lang="fi-FI" dirty="0" smtClean="0"/>
              <a:t>PISA</a:t>
            </a:r>
            <a:r>
              <a:rPr lang="ru-RU" dirty="0" smtClean="0"/>
              <a:t>)</a:t>
            </a:r>
            <a:endParaRPr lang="en-US" dirty="0" smtClean="0"/>
          </a:p>
          <a:p>
            <a:r>
              <a:rPr lang="ru-RU" dirty="0" smtClean="0"/>
              <a:t>2005-2010: системный подход к оценке качества (муниципальные, региональные, национальная, зарубежные – системы ОКО)</a:t>
            </a:r>
            <a:endParaRPr lang="en-US" dirty="0" smtClean="0"/>
          </a:p>
          <a:p>
            <a:r>
              <a:rPr lang="ru-RU" dirty="0" smtClean="0"/>
              <a:t>2011 – </a:t>
            </a:r>
            <a:r>
              <a:rPr lang="ru-RU" dirty="0" err="1" smtClean="0"/>
              <a:t>н.вр</a:t>
            </a:r>
            <a:r>
              <a:rPr lang="ru-RU" dirty="0" smtClean="0"/>
              <a:t>.: проблемы использования данных</a:t>
            </a:r>
            <a:r>
              <a:rPr lang="en-US" dirty="0" smtClean="0"/>
              <a:t> </a:t>
            </a:r>
            <a:endParaRPr lang="en-US" dirty="0"/>
          </a:p>
          <a:p>
            <a:endParaRPr lang="ru-RU" dirty="0"/>
          </a:p>
          <a:p>
            <a:endParaRPr lang="ru-RU" dirty="0" smtClean="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260648"/>
            <a:ext cx="1869098" cy="354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2655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15608"/>
            <a:ext cx="8229600" cy="1143000"/>
          </a:xfrm>
        </p:spPr>
        <p:txBody>
          <a:bodyPr/>
          <a:lstStyle/>
          <a:p>
            <a:r>
              <a:rPr lang="ru-RU" dirty="0" smtClean="0"/>
              <a:t>Логика дискуссии в 90-е</a:t>
            </a:r>
            <a:endParaRPr lang="ru-RU" dirty="0"/>
          </a:p>
        </p:txBody>
      </p:sp>
      <p:sp>
        <p:nvSpPr>
          <p:cNvPr id="3" name="Объект 2"/>
          <p:cNvSpPr>
            <a:spLocks noGrp="1"/>
          </p:cNvSpPr>
          <p:nvPr>
            <p:ph idx="1"/>
          </p:nvPr>
        </p:nvSpPr>
        <p:spPr/>
        <p:txBody>
          <a:bodyPr>
            <a:normAutofit fontScale="85000" lnSpcReduction="10000"/>
          </a:bodyPr>
          <a:lstStyle/>
          <a:p>
            <a:r>
              <a:rPr lang="ru-RU" dirty="0"/>
              <a:t>Ш</a:t>
            </a:r>
            <a:r>
              <a:rPr lang="ru-RU" dirty="0" smtClean="0"/>
              <a:t>колы как само-мотивированные и самодостаточные субъекты оценки и управления качеством. Самооценка школ.</a:t>
            </a:r>
          </a:p>
          <a:p>
            <a:r>
              <a:rPr lang="ru-RU" dirty="0" smtClean="0"/>
              <a:t>Демократизация и ориентация на рынок: </a:t>
            </a:r>
          </a:p>
          <a:p>
            <a:pPr lvl="1"/>
            <a:r>
              <a:rPr lang="ru-RU" dirty="0" smtClean="0"/>
              <a:t>Автономия школ, расширение полномочий школьной администрации и учителей</a:t>
            </a:r>
          </a:p>
          <a:p>
            <a:pPr lvl="1"/>
            <a:r>
              <a:rPr lang="ru-RU" dirty="0" smtClean="0"/>
              <a:t>вариативность образования, учет запросов учеников</a:t>
            </a:r>
          </a:p>
          <a:p>
            <a:r>
              <a:rPr lang="ru-RU" dirty="0" smtClean="0"/>
              <a:t>«Подотчетность школы обществу» – в руках школы (через анализ и учет потребностей учеников)</a:t>
            </a:r>
          </a:p>
          <a:p>
            <a:r>
              <a:rPr lang="ru-RU" dirty="0" smtClean="0"/>
              <a:t>Качественные (не-количественные) методы оценки; экспертная оценка</a:t>
            </a:r>
            <a:endParaRPr lang="ru-RU"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260648"/>
            <a:ext cx="1869098" cy="354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0644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15608"/>
            <a:ext cx="8229600" cy="1143000"/>
          </a:xfrm>
        </p:spPr>
        <p:txBody>
          <a:bodyPr/>
          <a:lstStyle/>
          <a:p>
            <a:r>
              <a:rPr lang="ru-RU" dirty="0" smtClean="0"/>
              <a:t>Логика дискуссии в 2000-е</a:t>
            </a:r>
            <a:endParaRPr lang="ru-RU" dirty="0"/>
          </a:p>
        </p:txBody>
      </p:sp>
      <p:sp>
        <p:nvSpPr>
          <p:cNvPr id="3" name="Объект 2"/>
          <p:cNvSpPr>
            <a:spLocks noGrp="1"/>
          </p:cNvSpPr>
          <p:nvPr>
            <p:ph idx="1"/>
          </p:nvPr>
        </p:nvSpPr>
        <p:spPr>
          <a:xfrm>
            <a:off x="457200" y="1600200"/>
            <a:ext cx="8229600" cy="4997152"/>
          </a:xfrm>
        </p:spPr>
        <p:txBody>
          <a:bodyPr>
            <a:normAutofit fontScale="77500" lnSpcReduction="20000"/>
          </a:bodyPr>
          <a:lstStyle/>
          <a:p>
            <a:r>
              <a:rPr lang="ru-RU" dirty="0" smtClean="0"/>
              <a:t>Решение национальных задач с помощью ОКО. От улучшения качества управления школой – к улучшению качества образования.</a:t>
            </a:r>
          </a:p>
          <a:p>
            <a:r>
              <a:rPr lang="ru-RU" dirty="0" smtClean="0"/>
              <a:t>Качество = соответствие ФГОС + «международные стандарты»</a:t>
            </a:r>
          </a:p>
          <a:p>
            <a:r>
              <a:rPr lang="ru-RU" dirty="0" smtClean="0"/>
              <a:t>Объективная и независимая оценка </a:t>
            </a:r>
            <a:r>
              <a:rPr lang="ru-RU" u="sng" dirty="0" smtClean="0"/>
              <a:t>для равенства</a:t>
            </a:r>
          </a:p>
          <a:p>
            <a:pPr lvl="1"/>
            <a:r>
              <a:rPr lang="ru-RU" dirty="0" smtClean="0"/>
              <a:t>доступа к высшему образованию</a:t>
            </a:r>
          </a:p>
          <a:p>
            <a:pPr lvl="1"/>
            <a:r>
              <a:rPr lang="ru-RU" dirty="0"/>
              <a:t>к</a:t>
            </a:r>
            <a:r>
              <a:rPr lang="ru-RU" dirty="0" smtClean="0"/>
              <a:t>ачества образования в разных школах</a:t>
            </a:r>
          </a:p>
          <a:p>
            <a:r>
              <a:rPr lang="ru-RU" dirty="0" smtClean="0"/>
              <a:t>Связь оценки и механизмов стимулирования</a:t>
            </a:r>
          </a:p>
          <a:p>
            <a:r>
              <a:rPr lang="ru-RU" dirty="0" smtClean="0"/>
              <a:t>Общественный контроль над школой. Самооценка </a:t>
            </a:r>
            <a:r>
              <a:rPr lang="ru-RU" dirty="0"/>
              <a:t>школ – как источник информации для внешних субъектов оценки</a:t>
            </a:r>
          </a:p>
          <a:p>
            <a:r>
              <a:rPr lang="ru-RU" dirty="0" smtClean="0"/>
              <a:t>Объективная оценка = 1) количественная и 2) внешняя</a:t>
            </a:r>
            <a:endParaRPr lang="en-US" dirty="0" smtClean="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60648"/>
            <a:ext cx="1869098" cy="354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93111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57388"/>
            <a:ext cx="8229600" cy="1143000"/>
          </a:xfrm>
        </p:spPr>
        <p:txBody>
          <a:bodyPr>
            <a:normAutofit fontScale="90000"/>
          </a:bodyPr>
          <a:lstStyle/>
          <a:p>
            <a:r>
              <a:rPr lang="ru-RU" dirty="0"/>
              <a:t>Ч</a:t>
            </a:r>
            <a:r>
              <a:rPr lang="ru-RU" dirty="0" smtClean="0"/>
              <a:t>ерез призму 2х теорий управления</a:t>
            </a:r>
            <a:endParaRPr lang="ru-RU" dirty="0"/>
          </a:p>
        </p:txBody>
      </p:sp>
      <p:sp>
        <p:nvSpPr>
          <p:cNvPr id="3" name="Объект 2"/>
          <p:cNvSpPr>
            <a:spLocks noGrp="1"/>
          </p:cNvSpPr>
          <p:nvPr>
            <p:ph idx="1"/>
          </p:nvPr>
        </p:nvSpPr>
        <p:spPr>
          <a:xfrm>
            <a:off x="92966" y="1457400"/>
            <a:ext cx="9051034" cy="5400600"/>
          </a:xfrm>
        </p:spPr>
        <p:txBody>
          <a:bodyPr>
            <a:normAutofit fontScale="62500" lnSpcReduction="20000"/>
          </a:bodyPr>
          <a:lstStyle/>
          <a:p>
            <a:pPr marL="0" indent="0">
              <a:buNone/>
            </a:pPr>
            <a:r>
              <a:rPr lang="ru-RU" sz="3800" b="1" dirty="0" smtClean="0"/>
              <a:t>Новое государственное управление (</a:t>
            </a:r>
            <a:r>
              <a:rPr lang="fi-FI" sz="3800" b="1" dirty="0" smtClean="0"/>
              <a:t>New Public Management</a:t>
            </a:r>
            <a:r>
              <a:rPr lang="en-US" sz="3800" b="1" dirty="0" smtClean="0"/>
              <a:t>)</a:t>
            </a:r>
          </a:p>
          <a:p>
            <a:r>
              <a:rPr lang="ru-RU" sz="3800" dirty="0" smtClean="0"/>
              <a:t>Управление по целям и измеримым показателям результатов </a:t>
            </a:r>
            <a:r>
              <a:rPr lang="en-US" sz="3800" dirty="0" smtClean="0"/>
              <a:t/>
            </a:r>
            <a:br>
              <a:rPr lang="en-US" sz="3800" dirty="0" smtClean="0"/>
            </a:br>
            <a:r>
              <a:rPr lang="ru-RU" sz="3800" dirty="0" smtClean="0"/>
              <a:t>(+ «ограниченная автономия» для школ)</a:t>
            </a:r>
          </a:p>
          <a:p>
            <a:r>
              <a:rPr lang="ru-RU" sz="3800" dirty="0" smtClean="0"/>
              <a:t>Подотчетность школ обществу (потребителям услуги)</a:t>
            </a:r>
          </a:p>
          <a:p>
            <a:r>
              <a:rPr lang="ru-RU" sz="3800" dirty="0" smtClean="0"/>
              <a:t>Стимулирование эффективности и самосовершенствования (стимулирующие схемы финансирования и оплаты труда)</a:t>
            </a:r>
          </a:p>
          <a:p>
            <a:endParaRPr lang="en-US" sz="3800" dirty="0" smtClean="0"/>
          </a:p>
          <a:p>
            <a:pPr marL="0" indent="0">
              <a:buNone/>
            </a:pPr>
            <a:r>
              <a:rPr lang="ru-RU" sz="3800" b="1" dirty="0" smtClean="0"/>
              <a:t>Управление на расстоянии </a:t>
            </a:r>
            <a:r>
              <a:rPr lang="en-US" sz="3800" b="1" dirty="0" smtClean="0"/>
              <a:t/>
            </a:r>
            <a:br>
              <a:rPr lang="en-US" sz="3800" b="1" dirty="0" smtClean="0"/>
            </a:br>
            <a:r>
              <a:rPr lang="ru-RU" sz="3800" b="1" dirty="0" smtClean="0"/>
              <a:t>(</a:t>
            </a:r>
            <a:r>
              <a:rPr lang="fi-FI" sz="3800" b="1" dirty="0" smtClean="0"/>
              <a:t>governing at a distance / governmentality)</a:t>
            </a:r>
            <a:endParaRPr lang="ru-RU" sz="3800" b="1" dirty="0" smtClean="0"/>
          </a:p>
          <a:p>
            <a:r>
              <a:rPr lang="ru-RU" sz="3800" dirty="0" smtClean="0"/>
              <a:t>Оценка для формирования «культуры ответственности» (самоконтроля) и «изменения мышления» учителей и учеников</a:t>
            </a:r>
          </a:p>
          <a:p>
            <a:r>
              <a:rPr lang="ru-RU" sz="3800" dirty="0" smtClean="0"/>
              <a:t>Управление посредством информационной открытости</a:t>
            </a:r>
          </a:p>
          <a:p>
            <a:r>
              <a:rPr lang="ru-RU" sz="3800" dirty="0" smtClean="0"/>
              <a:t>Управление с помощью сравнений и «лучших практик»</a:t>
            </a:r>
          </a:p>
          <a:p>
            <a:endParaRPr lang="ru-RU" sz="3800" dirty="0" smtClean="0"/>
          </a:p>
          <a:p>
            <a:pPr marL="0" indent="0">
              <a:buNone/>
            </a:pPr>
            <a:r>
              <a:rPr lang="ru-RU" sz="3800" dirty="0" smtClean="0">
                <a:sym typeface="Wingdings" pitchFamily="2" charset="2"/>
              </a:rPr>
              <a:t></a:t>
            </a:r>
            <a:r>
              <a:rPr lang="en-US" sz="3800" dirty="0" smtClean="0">
                <a:sym typeface="Wingdings" pitchFamily="2" charset="2"/>
              </a:rPr>
              <a:t> </a:t>
            </a:r>
            <a:r>
              <a:rPr lang="ru-RU" sz="3800" dirty="0" smtClean="0">
                <a:sym typeface="Wingdings" pitchFamily="2" charset="2"/>
              </a:rPr>
              <a:t>Поразительное сходство национального дискурса с глобальным</a:t>
            </a:r>
            <a:endParaRPr lang="ru-RU" sz="3800" dirty="0" smtClean="0"/>
          </a:p>
          <a:p>
            <a:endParaRPr lang="en-US" dirty="0"/>
          </a:p>
          <a:p>
            <a:endParaRPr lang="en-US" dirty="0" smtClean="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260648"/>
            <a:ext cx="1869098" cy="354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75232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520" y="438128"/>
            <a:ext cx="9396536" cy="1143000"/>
          </a:xfrm>
        </p:spPr>
        <p:txBody>
          <a:bodyPr>
            <a:noAutofit/>
          </a:bodyPr>
          <a:lstStyle/>
          <a:p>
            <a:r>
              <a:rPr lang="ru-RU" sz="3600" dirty="0" err="1" smtClean="0"/>
              <a:t>Контекстуализация</a:t>
            </a:r>
            <a:r>
              <a:rPr lang="ru-RU" sz="3600" dirty="0" smtClean="0"/>
              <a:t> логики научной дискуссии</a:t>
            </a:r>
            <a:endParaRPr lang="ru-RU" sz="3600" dirty="0"/>
          </a:p>
        </p:txBody>
      </p:sp>
      <p:sp>
        <p:nvSpPr>
          <p:cNvPr id="3" name="Объект 2"/>
          <p:cNvSpPr>
            <a:spLocks noGrp="1"/>
          </p:cNvSpPr>
          <p:nvPr>
            <p:ph idx="1"/>
          </p:nvPr>
        </p:nvSpPr>
        <p:spPr>
          <a:xfrm>
            <a:off x="457200" y="1412776"/>
            <a:ext cx="8435280" cy="4968552"/>
          </a:xfrm>
        </p:spPr>
        <p:txBody>
          <a:bodyPr>
            <a:noAutofit/>
          </a:bodyPr>
          <a:lstStyle/>
          <a:p>
            <a:pPr marL="0" indent="0">
              <a:buNone/>
            </a:pPr>
            <a:r>
              <a:rPr lang="ru-RU" sz="2200" dirty="0" smtClean="0"/>
              <a:t>Неолиберальная (глобальная) логика: небольшой, но сильный госаппарат; уменьшение нагрузки на налогоплательщиков.</a:t>
            </a:r>
          </a:p>
          <a:p>
            <a:pPr marL="0" indent="0">
              <a:buNone/>
            </a:pPr>
            <a:r>
              <a:rPr lang="ru-RU" sz="2200" dirty="0" smtClean="0"/>
              <a:t>Российская логика: </a:t>
            </a:r>
          </a:p>
          <a:p>
            <a:pPr marL="0" indent="0">
              <a:buNone/>
            </a:pPr>
            <a:r>
              <a:rPr lang="ru-RU" sz="2200" dirty="0" smtClean="0"/>
              <a:t>90е – уменьшение роли государства, поиск альтернативы советским практикам</a:t>
            </a:r>
          </a:p>
          <a:p>
            <a:r>
              <a:rPr lang="ru-RU" sz="2200" dirty="0" smtClean="0"/>
              <a:t>Стремление к де-политизации и де-</a:t>
            </a:r>
            <a:r>
              <a:rPr lang="ru-RU" sz="2200" dirty="0" err="1" smtClean="0"/>
              <a:t>идеологизации</a:t>
            </a:r>
            <a:r>
              <a:rPr lang="ru-RU" sz="2200" dirty="0" smtClean="0"/>
              <a:t> образования </a:t>
            </a:r>
            <a:r>
              <a:rPr lang="en-US" sz="2200" dirty="0" smtClean="0">
                <a:sym typeface="Wingdings" pitchFamily="2" charset="2"/>
              </a:rPr>
              <a:t> </a:t>
            </a:r>
            <a:r>
              <a:rPr lang="ru-RU" sz="2200" dirty="0" smtClean="0">
                <a:sym typeface="Wingdings" pitchFamily="2" charset="2"/>
              </a:rPr>
              <a:t>ориентация на потребителя</a:t>
            </a:r>
          </a:p>
          <a:p>
            <a:r>
              <a:rPr lang="ru-RU" sz="2200" dirty="0" smtClean="0">
                <a:sym typeface="Wingdings" pitchFamily="2" charset="2"/>
              </a:rPr>
              <a:t>Подотчетность общественности как альтернатива подотчетности государству</a:t>
            </a:r>
            <a:endParaRPr lang="en-US" sz="2200" dirty="0" smtClean="0">
              <a:sym typeface="Wingdings" pitchFamily="2" charset="2"/>
            </a:endParaRPr>
          </a:p>
          <a:p>
            <a:r>
              <a:rPr lang="ru-RU" sz="2200" dirty="0" smtClean="0">
                <a:sym typeface="Wingdings" pitchFamily="2" charset="2"/>
              </a:rPr>
              <a:t>Нехватка финансирования </a:t>
            </a:r>
            <a:r>
              <a:rPr lang="en-US" sz="2200" dirty="0" smtClean="0">
                <a:sym typeface="Wingdings" pitchFamily="2" charset="2"/>
              </a:rPr>
              <a:t> </a:t>
            </a:r>
            <a:r>
              <a:rPr lang="ru-RU" sz="2200" dirty="0" smtClean="0">
                <a:sym typeface="Wingdings" pitchFamily="2" charset="2"/>
              </a:rPr>
              <a:t>автономия для школ, ответственность возлагается на администраторов и учителей</a:t>
            </a:r>
          </a:p>
          <a:p>
            <a:pPr marL="0" indent="0">
              <a:buNone/>
            </a:pPr>
            <a:r>
              <a:rPr lang="ru-RU" sz="2200" dirty="0" smtClean="0">
                <a:sym typeface="Wingdings" pitchFamily="2" charset="2"/>
              </a:rPr>
              <a:t>2000е – </a:t>
            </a:r>
            <a:r>
              <a:rPr lang="ru-RU" sz="2200" dirty="0" err="1" smtClean="0">
                <a:sym typeface="Wingdings" pitchFamily="2" charset="2"/>
              </a:rPr>
              <a:t>реконсолидация</a:t>
            </a:r>
            <a:r>
              <a:rPr lang="ru-RU" sz="2200" dirty="0" smtClean="0">
                <a:sym typeface="Wingdings" pitchFamily="2" charset="2"/>
              </a:rPr>
              <a:t> государства</a:t>
            </a:r>
          </a:p>
          <a:p>
            <a:r>
              <a:rPr lang="ru-RU" sz="2200" dirty="0" smtClean="0"/>
              <a:t>Оценочные механизмы для усиления роли центра и для «создания единого образовательного пространства»</a:t>
            </a:r>
            <a:endParaRPr lang="ru-RU" sz="2200"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260648"/>
            <a:ext cx="1869098" cy="354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5456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615608"/>
            <a:ext cx="8784976" cy="1143000"/>
          </a:xfrm>
        </p:spPr>
        <p:txBody>
          <a:bodyPr>
            <a:noAutofit/>
          </a:bodyPr>
          <a:lstStyle/>
          <a:p>
            <a:r>
              <a:rPr lang="ru-RU" sz="4000" dirty="0" smtClean="0"/>
              <a:t>Темы, оставленные без внимания</a:t>
            </a:r>
            <a:endParaRPr lang="ru-RU" sz="4000" dirty="0"/>
          </a:p>
        </p:txBody>
      </p:sp>
      <p:sp>
        <p:nvSpPr>
          <p:cNvPr id="3" name="Объект 2"/>
          <p:cNvSpPr>
            <a:spLocks noGrp="1"/>
          </p:cNvSpPr>
          <p:nvPr>
            <p:ph idx="1"/>
          </p:nvPr>
        </p:nvSpPr>
        <p:spPr/>
        <p:txBody>
          <a:bodyPr>
            <a:normAutofit fontScale="70000" lnSpcReduction="20000"/>
          </a:bodyPr>
          <a:lstStyle/>
          <a:p>
            <a:r>
              <a:rPr lang="ru-RU" sz="3400" dirty="0" smtClean="0"/>
              <a:t>Перераспределение власти и влияния в образовательных системах с введением процедур оценки</a:t>
            </a:r>
          </a:p>
          <a:p>
            <a:pPr lvl="1"/>
            <a:r>
              <a:rPr lang="ru-RU" sz="3100" dirty="0" smtClean="0"/>
              <a:t>уменьшение профессиональной автономии учителей </a:t>
            </a:r>
          </a:p>
          <a:p>
            <a:endParaRPr lang="ru-RU" sz="3400" dirty="0" smtClean="0"/>
          </a:p>
          <a:p>
            <a:r>
              <a:rPr lang="ru-RU" sz="3400" dirty="0" smtClean="0"/>
              <a:t>Анализ ценностных оснований и логических допущений, связанных с различными системами и инструментами оценки. Критический анализ «нейтральности» инструментария.</a:t>
            </a:r>
          </a:p>
          <a:p>
            <a:endParaRPr lang="ru-RU" sz="3400" dirty="0" smtClean="0"/>
          </a:p>
          <a:p>
            <a:r>
              <a:rPr lang="ru-RU" sz="3400" dirty="0" smtClean="0"/>
              <a:t>Советские практики и инструменты управления образованием </a:t>
            </a:r>
          </a:p>
          <a:p>
            <a:endParaRPr lang="ru-RU" sz="3400" dirty="0"/>
          </a:p>
          <a:p>
            <a:r>
              <a:rPr lang="ru-RU" sz="3400" dirty="0" smtClean="0"/>
              <a:t>Формирование политики оценки и управления качеством </a:t>
            </a:r>
          </a:p>
          <a:p>
            <a:pPr marL="0" indent="0">
              <a:buNone/>
            </a:pPr>
            <a:endParaRPr lang="ru-RU"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260648"/>
            <a:ext cx="1869098" cy="354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86262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422731"/>
            <a:ext cx="8856984" cy="1143000"/>
          </a:xfrm>
        </p:spPr>
        <p:txBody>
          <a:bodyPr>
            <a:normAutofit/>
          </a:bodyPr>
          <a:lstStyle/>
          <a:p>
            <a:r>
              <a:rPr lang="ru-RU" sz="3600" dirty="0"/>
              <a:t>Критика </a:t>
            </a:r>
            <a:r>
              <a:rPr lang="fi-FI" sz="3600" dirty="0"/>
              <a:t>NPM</a:t>
            </a:r>
            <a:r>
              <a:rPr lang="ru-RU" sz="3600" dirty="0"/>
              <a:t> в зарубежных публикациях</a:t>
            </a:r>
          </a:p>
        </p:txBody>
      </p:sp>
      <p:sp>
        <p:nvSpPr>
          <p:cNvPr id="3" name="Объект 2"/>
          <p:cNvSpPr>
            <a:spLocks noGrp="1"/>
          </p:cNvSpPr>
          <p:nvPr>
            <p:ph idx="1"/>
          </p:nvPr>
        </p:nvSpPr>
        <p:spPr>
          <a:xfrm>
            <a:off x="467544" y="1340768"/>
            <a:ext cx="8229600" cy="4781128"/>
          </a:xfrm>
        </p:spPr>
        <p:txBody>
          <a:bodyPr>
            <a:noAutofit/>
          </a:bodyPr>
          <a:lstStyle/>
          <a:p>
            <a:r>
              <a:rPr lang="ru-RU" sz="2200" dirty="0" smtClean="0"/>
              <a:t>Деформация профессиональной этики и коллегиальности</a:t>
            </a:r>
            <a:endParaRPr lang="en-US" sz="2200" dirty="0"/>
          </a:p>
          <a:p>
            <a:r>
              <a:rPr lang="ru-RU" sz="2200" dirty="0" smtClean="0"/>
              <a:t>Игнорирование интересов менее социально защищенных и влиятельных «потребителей» и «заказчиков»</a:t>
            </a:r>
            <a:endParaRPr lang="en-US" sz="2200" dirty="0"/>
          </a:p>
          <a:p>
            <a:r>
              <a:rPr lang="ru-RU" sz="2200" dirty="0" smtClean="0"/>
              <a:t>Снижение значимости деятельности, не приносящей доход</a:t>
            </a:r>
            <a:endParaRPr lang="en-US" sz="2200" dirty="0"/>
          </a:p>
          <a:p>
            <a:r>
              <a:rPr lang="ru-RU" sz="2200" dirty="0" smtClean="0"/>
              <a:t>Реальное увеличение бюрократии</a:t>
            </a:r>
          </a:p>
          <a:p>
            <a:r>
              <a:rPr lang="ru-RU" sz="2200" dirty="0" smtClean="0"/>
              <a:t>Внутренние противоречия (снижают эффективность действий):</a:t>
            </a:r>
          </a:p>
          <a:p>
            <a:pPr lvl="1"/>
            <a:r>
              <a:rPr lang="ru-RU" sz="2000" dirty="0" smtClean="0"/>
              <a:t>Требование постоянных инноваций </a:t>
            </a:r>
            <a:r>
              <a:rPr lang="fi-FI" sz="2000" dirty="0" smtClean="0"/>
              <a:t>vs.</a:t>
            </a:r>
            <a:r>
              <a:rPr lang="ru-RU" sz="2000" dirty="0" smtClean="0"/>
              <a:t> Увеличение стандартизации</a:t>
            </a:r>
          </a:p>
          <a:p>
            <a:pPr lvl="1"/>
            <a:r>
              <a:rPr lang="ru-RU" sz="2000" dirty="0" smtClean="0"/>
              <a:t>Предоставление автономии бюджетным организациям </a:t>
            </a:r>
            <a:r>
              <a:rPr lang="fi-FI" sz="2000" dirty="0" smtClean="0"/>
              <a:t>vs.</a:t>
            </a:r>
            <a:r>
              <a:rPr lang="ru-RU" sz="2000" dirty="0" smtClean="0"/>
              <a:t> Усиление контроля за результатами</a:t>
            </a:r>
          </a:p>
          <a:p>
            <a:pPr lvl="1"/>
            <a:r>
              <a:rPr lang="ru-RU" sz="2000" dirty="0" smtClean="0"/>
              <a:t>Поощрение «предпринимательского духа» и инициативы сотрудников </a:t>
            </a:r>
            <a:r>
              <a:rPr lang="fi-FI" sz="2000" dirty="0" smtClean="0"/>
              <a:t>vs</a:t>
            </a:r>
            <a:r>
              <a:rPr lang="fi-FI" sz="2000" dirty="0"/>
              <a:t>.</a:t>
            </a:r>
            <a:r>
              <a:rPr lang="ru-RU" sz="2000" dirty="0"/>
              <a:t> </a:t>
            </a:r>
            <a:r>
              <a:rPr lang="ru-RU" sz="2000" dirty="0" smtClean="0"/>
              <a:t>Постоянный мониторинг и стимулирование конкретных показателей</a:t>
            </a:r>
            <a:endParaRPr lang="en-US" sz="2000" dirty="0"/>
          </a:p>
          <a:p>
            <a:r>
              <a:rPr lang="ru-RU" sz="2200" dirty="0" smtClean="0"/>
              <a:t>Преподносится как «естественный» и «неизбежный» процесс</a:t>
            </a:r>
            <a:r>
              <a:rPr lang="en-US" sz="2200" dirty="0" smtClean="0"/>
              <a:t> </a:t>
            </a:r>
            <a:endParaRPr lang="ru-RU" sz="2200" dirty="0" smtClean="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260648"/>
            <a:ext cx="1869098" cy="354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573303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2777</TotalTime>
  <Words>1311</Words>
  <Application>Microsoft Office PowerPoint</Application>
  <PresentationFormat>Экран (4:3)</PresentationFormat>
  <Paragraphs>139</Paragraphs>
  <Slides>11</Slides>
  <Notes>9</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Презентация PowerPoint</vt:lpstr>
      <vt:lpstr>Обзор российской литературы</vt:lpstr>
      <vt:lpstr>4 периода / тематических блока</vt:lpstr>
      <vt:lpstr>Логика дискуссии в 90-е</vt:lpstr>
      <vt:lpstr>Логика дискуссии в 2000-е</vt:lpstr>
      <vt:lpstr>Через призму 2х теорий управления</vt:lpstr>
      <vt:lpstr>Контекстуализация логики научной дискуссии</vt:lpstr>
      <vt:lpstr>Темы, оставленные без внимания</vt:lpstr>
      <vt:lpstr>Критика NPM в зарубежных публикациях</vt:lpstr>
      <vt:lpstr>Критика управления на основе данных</vt:lpstr>
      <vt:lpstr>Вопросы к НСОКО</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Transnational Dynamics in Quality Assurance and Evaluation Politics of Basic Education in Brazil, China and Russia (BCR)</dc:title>
  <dc:creator>Galina</dc:creator>
  <cp:lastModifiedBy>Galina</cp:lastModifiedBy>
  <cp:revision>73</cp:revision>
  <dcterms:created xsi:type="dcterms:W3CDTF">2015-01-28T06:07:18Z</dcterms:created>
  <dcterms:modified xsi:type="dcterms:W3CDTF">2015-10-30T04:49:44Z</dcterms:modified>
</cp:coreProperties>
</file>