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323" r:id="rId4"/>
    <p:sldId id="324" r:id="rId5"/>
    <p:sldId id="340" r:id="rId6"/>
    <p:sldId id="351" r:id="rId7"/>
    <p:sldId id="348" r:id="rId8"/>
    <p:sldId id="349" r:id="rId9"/>
    <p:sldId id="343" r:id="rId10"/>
    <p:sldId id="344" r:id="rId11"/>
    <p:sldId id="345" r:id="rId12"/>
    <p:sldId id="346" r:id="rId13"/>
    <p:sldId id="350" r:id="rId14"/>
    <p:sldId id="347" r:id="rId15"/>
    <p:sldId id="352" r:id="rId16"/>
    <p:sldId id="326" r:id="rId17"/>
    <p:sldId id="327" r:id="rId18"/>
    <p:sldId id="328" r:id="rId19"/>
    <p:sldId id="329" r:id="rId20"/>
    <p:sldId id="353" r:id="rId21"/>
    <p:sldId id="338" r:id="rId22"/>
    <p:sldId id="339" r:id="rId23"/>
    <p:sldId id="25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90" autoAdjust="0"/>
    <p:restoredTop sz="94704" autoAdjust="0"/>
  </p:normalViewPr>
  <p:slideViewPr>
    <p:cSldViewPr snapToGrid="0" snapToObjects="1">
      <p:cViewPr varScale="1">
        <p:scale>
          <a:sx n="82" d="100"/>
          <a:sy n="82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58B9E-E787-4283-9168-E4DCEB9B70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7874-8DEB-459E-96AA-6F7F19930A45}">
      <dgm:prSet phldrT="[Текст]" custT="1"/>
      <dgm:spPr/>
      <dgm:t>
        <a:bodyPr/>
        <a:lstStyle/>
        <a:p>
          <a:r>
            <a:rPr lang="ru-RU" altLang="ru-RU" sz="1800" dirty="0" smtClean="0">
              <a:ea typeface="ＭＳ Ｐゴシック" pitchFamily="34" charset="-128"/>
            </a:rPr>
            <a:t>Создавать и адаптировать инструменты оценки в сфере психологии и образования в соответствии с высокими международными стандартами</a:t>
          </a:r>
          <a:endParaRPr lang="ru-RU" dirty="0"/>
        </a:p>
      </dgm:t>
    </dgm:pt>
    <dgm:pt modelId="{A0A10728-A9DB-4D34-917A-1B469E86CAA5}" type="parTrans" cxnId="{EE5BC974-75F2-4F06-898F-999ECA189AC2}">
      <dgm:prSet/>
      <dgm:spPr/>
      <dgm:t>
        <a:bodyPr/>
        <a:lstStyle/>
        <a:p>
          <a:endParaRPr lang="ru-RU"/>
        </a:p>
      </dgm:t>
    </dgm:pt>
    <dgm:pt modelId="{E2192DDE-96E2-441B-B9C9-421B892ACE2A}" type="sibTrans" cxnId="{EE5BC974-75F2-4F06-898F-999ECA189AC2}">
      <dgm:prSet/>
      <dgm:spPr/>
      <dgm:t>
        <a:bodyPr/>
        <a:lstStyle/>
        <a:p>
          <a:endParaRPr lang="ru-RU"/>
        </a:p>
      </dgm:t>
    </dgm:pt>
    <dgm:pt modelId="{A8B718FF-530B-4ED4-AC42-F5932C25E67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ea typeface="ＭＳ Ｐゴシック" pitchFamily="34" charset="-128"/>
            </a:rPr>
            <a:t>Интерпретировать полученные результаты, использовать их для рекомендаций и принятия решений.  </a:t>
          </a:r>
          <a:endParaRPr lang="ru-RU" dirty="0"/>
        </a:p>
      </dgm:t>
    </dgm:pt>
    <dgm:pt modelId="{4FF78C86-54BE-4205-8278-7A75012DDCAA}" type="parTrans" cxnId="{3DC1D76B-3247-4431-8766-BD057D5A8167}">
      <dgm:prSet/>
      <dgm:spPr/>
      <dgm:t>
        <a:bodyPr/>
        <a:lstStyle/>
        <a:p>
          <a:endParaRPr lang="ru-RU"/>
        </a:p>
      </dgm:t>
    </dgm:pt>
    <dgm:pt modelId="{247DB7DC-5F17-4E27-BB7D-7C7CFD495422}" type="sibTrans" cxnId="{3DC1D76B-3247-4431-8766-BD057D5A8167}">
      <dgm:prSet/>
      <dgm:spPr/>
      <dgm:t>
        <a:bodyPr/>
        <a:lstStyle/>
        <a:p>
          <a:endParaRPr lang="ru-RU"/>
        </a:p>
      </dgm:t>
    </dgm:pt>
    <dgm:pt modelId="{AEDA2C3C-8A67-4B7E-A137-0659AD7B95D7}">
      <dgm:prSet phldrT="[Текст]" custT="1"/>
      <dgm:spPr/>
      <dgm:t>
        <a:bodyPr/>
        <a:lstStyle/>
        <a:p>
          <a:r>
            <a:rPr lang="ru-RU" altLang="ru-RU" sz="1800" dirty="0" smtClean="0">
              <a:ea typeface="ＭＳ Ｐゴシック" pitchFamily="34" charset="-128"/>
            </a:rPr>
            <a:t>Самостоятельно планировать и проводить исследование</a:t>
          </a:r>
          <a:endParaRPr lang="ru-RU" dirty="0"/>
        </a:p>
      </dgm:t>
    </dgm:pt>
    <dgm:pt modelId="{01E4F6B1-17E8-42E9-9906-4A39F2792793}" type="parTrans" cxnId="{46AC5433-FF41-4EF3-99B0-B1EB4E295F4B}">
      <dgm:prSet/>
      <dgm:spPr/>
      <dgm:t>
        <a:bodyPr/>
        <a:lstStyle/>
        <a:p>
          <a:endParaRPr lang="ru-RU"/>
        </a:p>
      </dgm:t>
    </dgm:pt>
    <dgm:pt modelId="{7FE1BC2A-0051-40A8-B9AC-FE0A41D4D594}" type="sibTrans" cxnId="{46AC5433-FF41-4EF3-99B0-B1EB4E295F4B}">
      <dgm:prSet/>
      <dgm:spPr/>
      <dgm:t>
        <a:bodyPr/>
        <a:lstStyle/>
        <a:p>
          <a:endParaRPr lang="ru-RU"/>
        </a:p>
      </dgm:t>
    </dgm:pt>
    <dgm:pt modelId="{375CE58E-BA75-49DA-A07B-4F41F6E8C744}">
      <dgm:prSet custT="1"/>
      <dgm:spPr/>
      <dgm:t>
        <a:bodyPr/>
        <a:lstStyle/>
        <a:p>
          <a:r>
            <a:rPr lang="ru-RU" altLang="ru-RU" sz="1800" dirty="0" smtClean="0">
              <a:ea typeface="ＭＳ Ｐゴシック" pitchFamily="34" charset="-128"/>
            </a:rPr>
            <a:t>Вести профессиональную, в том числе научно-исследовательскую деятельность в международной среде</a:t>
          </a:r>
          <a:endParaRPr lang="ru-RU" dirty="0"/>
        </a:p>
      </dgm:t>
    </dgm:pt>
    <dgm:pt modelId="{38CE1C59-ADB8-4960-90C4-03755E9974C8}" type="parTrans" cxnId="{DDF79D31-8D1E-4984-9255-CE9ACCA43DD4}">
      <dgm:prSet/>
      <dgm:spPr/>
      <dgm:t>
        <a:bodyPr/>
        <a:lstStyle/>
        <a:p>
          <a:endParaRPr lang="ru-RU"/>
        </a:p>
      </dgm:t>
    </dgm:pt>
    <dgm:pt modelId="{A03640F5-3103-4594-BB68-3D30E74F6757}" type="sibTrans" cxnId="{DDF79D31-8D1E-4984-9255-CE9ACCA43DD4}">
      <dgm:prSet/>
      <dgm:spPr/>
      <dgm:t>
        <a:bodyPr/>
        <a:lstStyle/>
        <a:p>
          <a:endParaRPr lang="ru-RU"/>
        </a:p>
      </dgm:t>
    </dgm:pt>
    <dgm:pt modelId="{8408497D-C7C0-4305-8E64-AEB289917DCF}" type="pres">
      <dgm:prSet presAssocID="{69D58B9E-E787-4283-9168-E4DCEB9B70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9C0ED-26DB-42BE-96DD-F0F14C06B839}" type="pres">
      <dgm:prSet presAssocID="{154B7874-8DEB-459E-96AA-6F7F19930A45}" presName="parentLin" presStyleCnt="0"/>
      <dgm:spPr/>
    </dgm:pt>
    <dgm:pt modelId="{F3607A57-AD70-4538-BA54-1350D700ED87}" type="pres">
      <dgm:prSet presAssocID="{154B7874-8DEB-459E-96AA-6F7F19930A4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88676EF-A8B6-497F-8CE9-47DD40C8F543}" type="pres">
      <dgm:prSet presAssocID="{154B7874-8DEB-459E-96AA-6F7F19930A45}" presName="parentText" presStyleLbl="node1" presStyleIdx="0" presStyleCnt="4" custScaleX="117681" custScaleY="145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9517E-E3D2-4245-868B-7BD3218DB84D}" type="pres">
      <dgm:prSet presAssocID="{154B7874-8DEB-459E-96AA-6F7F19930A45}" presName="negativeSpace" presStyleCnt="0"/>
      <dgm:spPr/>
    </dgm:pt>
    <dgm:pt modelId="{AFB6B828-B81E-436A-8D2B-F511471A7FE1}" type="pres">
      <dgm:prSet presAssocID="{154B7874-8DEB-459E-96AA-6F7F19930A45}" presName="childText" presStyleLbl="conFgAcc1" presStyleIdx="0" presStyleCnt="4">
        <dgm:presLayoutVars>
          <dgm:bulletEnabled val="1"/>
        </dgm:presLayoutVars>
      </dgm:prSet>
      <dgm:spPr/>
    </dgm:pt>
    <dgm:pt modelId="{0E5159DE-8544-4126-A691-3479EB06AA7A}" type="pres">
      <dgm:prSet presAssocID="{E2192DDE-96E2-441B-B9C9-421B892ACE2A}" presName="spaceBetweenRectangles" presStyleCnt="0"/>
      <dgm:spPr/>
    </dgm:pt>
    <dgm:pt modelId="{4BFD603F-810F-4C6C-8312-57098B810734}" type="pres">
      <dgm:prSet presAssocID="{A8B718FF-530B-4ED4-AC42-F5932C25E67F}" presName="parentLin" presStyleCnt="0"/>
      <dgm:spPr/>
    </dgm:pt>
    <dgm:pt modelId="{149DBA4D-BCD1-4418-B234-1148DE385096}" type="pres">
      <dgm:prSet presAssocID="{A8B718FF-530B-4ED4-AC42-F5932C25E67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0782BDA-9C2F-41A7-9A7D-8C21F402F10F}" type="pres">
      <dgm:prSet presAssocID="{A8B718FF-530B-4ED4-AC42-F5932C25E67F}" presName="parentText" presStyleLbl="node1" presStyleIdx="1" presStyleCnt="4" custScaleX="118585" custScaleY="140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84444-4E1F-4F5D-BEE3-54B67815AB86}" type="pres">
      <dgm:prSet presAssocID="{A8B718FF-530B-4ED4-AC42-F5932C25E67F}" presName="negativeSpace" presStyleCnt="0"/>
      <dgm:spPr/>
    </dgm:pt>
    <dgm:pt modelId="{74F5B01B-68E5-43B2-A32A-118086A5FBD1}" type="pres">
      <dgm:prSet presAssocID="{A8B718FF-530B-4ED4-AC42-F5932C25E67F}" presName="childText" presStyleLbl="conFgAcc1" presStyleIdx="1" presStyleCnt="4">
        <dgm:presLayoutVars>
          <dgm:bulletEnabled val="1"/>
        </dgm:presLayoutVars>
      </dgm:prSet>
      <dgm:spPr/>
    </dgm:pt>
    <dgm:pt modelId="{785D64F9-1CD7-4012-AF1D-DF7CDDB5797E}" type="pres">
      <dgm:prSet presAssocID="{247DB7DC-5F17-4E27-BB7D-7C7CFD495422}" presName="spaceBetweenRectangles" presStyleCnt="0"/>
      <dgm:spPr/>
    </dgm:pt>
    <dgm:pt modelId="{CBFB0C35-0C48-43E6-AAFC-783CCDB4FEDF}" type="pres">
      <dgm:prSet presAssocID="{AEDA2C3C-8A67-4B7E-A137-0659AD7B95D7}" presName="parentLin" presStyleCnt="0"/>
      <dgm:spPr/>
    </dgm:pt>
    <dgm:pt modelId="{8D28DDB5-F856-4E53-BA9A-2628DEFE9A84}" type="pres">
      <dgm:prSet presAssocID="{AEDA2C3C-8A67-4B7E-A137-0659AD7B95D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4182613-A624-4C36-95A6-E8F1B64E891A}" type="pres">
      <dgm:prSet presAssocID="{AEDA2C3C-8A67-4B7E-A137-0659AD7B95D7}" presName="parentText" presStyleLbl="node1" presStyleIdx="2" presStyleCnt="4" custScaleX="116877" custLinFactNeighborX="28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89110-2FD0-4394-9474-61906450E1FC}" type="pres">
      <dgm:prSet presAssocID="{AEDA2C3C-8A67-4B7E-A137-0659AD7B95D7}" presName="negativeSpace" presStyleCnt="0"/>
      <dgm:spPr/>
    </dgm:pt>
    <dgm:pt modelId="{4C325FF6-348A-4293-9B33-355B5FA29202}" type="pres">
      <dgm:prSet presAssocID="{AEDA2C3C-8A67-4B7E-A137-0659AD7B95D7}" presName="childText" presStyleLbl="conFgAcc1" presStyleIdx="2" presStyleCnt="4">
        <dgm:presLayoutVars>
          <dgm:bulletEnabled val="1"/>
        </dgm:presLayoutVars>
      </dgm:prSet>
      <dgm:spPr/>
    </dgm:pt>
    <dgm:pt modelId="{28E98635-7C9F-4A51-B238-3B5BF8F87970}" type="pres">
      <dgm:prSet presAssocID="{7FE1BC2A-0051-40A8-B9AC-FE0A41D4D594}" presName="spaceBetweenRectangles" presStyleCnt="0"/>
      <dgm:spPr/>
    </dgm:pt>
    <dgm:pt modelId="{6C0296BF-860F-4DE9-ADD8-A3571BB57201}" type="pres">
      <dgm:prSet presAssocID="{375CE58E-BA75-49DA-A07B-4F41F6E8C744}" presName="parentLin" presStyleCnt="0"/>
      <dgm:spPr/>
    </dgm:pt>
    <dgm:pt modelId="{05D15BC7-8B18-408B-8708-7283B9F986AA}" type="pres">
      <dgm:prSet presAssocID="{375CE58E-BA75-49DA-A07B-4F41F6E8C74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39B233E-E798-43D5-8D25-C3C17C87E248}" type="pres">
      <dgm:prSet presAssocID="{375CE58E-BA75-49DA-A07B-4F41F6E8C744}" presName="parentText" presStyleLbl="node1" presStyleIdx="3" presStyleCnt="4" custScaleX="118987" custScaleY="137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77B44-6650-455A-BA20-068B632A8506}" type="pres">
      <dgm:prSet presAssocID="{375CE58E-BA75-49DA-A07B-4F41F6E8C744}" presName="negativeSpace" presStyleCnt="0"/>
      <dgm:spPr/>
    </dgm:pt>
    <dgm:pt modelId="{88B9884E-0F2A-452F-A0B2-E7693624E917}" type="pres">
      <dgm:prSet presAssocID="{375CE58E-BA75-49DA-A07B-4F41F6E8C7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F79D31-8D1E-4984-9255-CE9ACCA43DD4}" srcId="{69D58B9E-E787-4283-9168-E4DCEB9B701B}" destId="{375CE58E-BA75-49DA-A07B-4F41F6E8C744}" srcOrd="3" destOrd="0" parTransId="{38CE1C59-ADB8-4960-90C4-03755E9974C8}" sibTransId="{A03640F5-3103-4594-BB68-3D30E74F6757}"/>
    <dgm:cxn modelId="{906A7955-5CA8-4432-AAAF-832DE59CD8FC}" type="presOf" srcId="{375CE58E-BA75-49DA-A07B-4F41F6E8C744}" destId="{439B233E-E798-43D5-8D25-C3C17C87E248}" srcOrd="1" destOrd="0" presId="urn:microsoft.com/office/officeart/2005/8/layout/list1"/>
    <dgm:cxn modelId="{C36D99CF-2AF8-4775-B8EA-CEF0DB6BD6CD}" type="presOf" srcId="{154B7874-8DEB-459E-96AA-6F7F19930A45}" destId="{F3607A57-AD70-4538-BA54-1350D700ED87}" srcOrd="0" destOrd="0" presId="urn:microsoft.com/office/officeart/2005/8/layout/list1"/>
    <dgm:cxn modelId="{9882A2E1-004C-40BB-B1EF-F913D6DDF6AA}" type="presOf" srcId="{A8B718FF-530B-4ED4-AC42-F5932C25E67F}" destId="{00782BDA-9C2F-41A7-9A7D-8C21F402F10F}" srcOrd="1" destOrd="0" presId="urn:microsoft.com/office/officeart/2005/8/layout/list1"/>
    <dgm:cxn modelId="{905C1359-6F35-44C9-8C6C-FB2A2B2A62A7}" type="presOf" srcId="{AEDA2C3C-8A67-4B7E-A137-0659AD7B95D7}" destId="{8D28DDB5-F856-4E53-BA9A-2628DEFE9A84}" srcOrd="0" destOrd="0" presId="urn:microsoft.com/office/officeart/2005/8/layout/list1"/>
    <dgm:cxn modelId="{9A9CACF4-7283-41A1-9CDB-596070B7FCAA}" type="presOf" srcId="{AEDA2C3C-8A67-4B7E-A137-0659AD7B95D7}" destId="{F4182613-A624-4C36-95A6-E8F1B64E891A}" srcOrd="1" destOrd="0" presId="urn:microsoft.com/office/officeart/2005/8/layout/list1"/>
    <dgm:cxn modelId="{46AC5433-FF41-4EF3-99B0-B1EB4E295F4B}" srcId="{69D58B9E-E787-4283-9168-E4DCEB9B701B}" destId="{AEDA2C3C-8A67-4B7E-A137-0659AD7B95D7}" srcOrd="2" destOrd="0" parTransId="{01E4F6B1-17E8-42E9-9906-4A39F2792793}" sibTransId="{7FE1BC2A-0051-40A8-B9AC-FE0A41D4D594}"/>
    <dgm:cxn modelId="{3DC1D76B-3247-4431-8766-BD057D5A8167}" srcId="{69D58B9E-E787-4283-9168-E4DCEB9B701B}" destId="{A8B718FF-530B-4ED4-AC42-F5932C25E67F}" srcOrd="1" destOrd="0" parTransId="{4FF78C86-54BE-4205-8278-7A75012DDCAA}" sibTransId="{247DB7DC-5F17-4E27-BB7D-7C7CFD495422}"/>
    <dgm:cxn modelId="{E0461204-313E-44BA-9EC9-40A5D84B67FE}" type="presOf" srcId="{375CE58E-BA75-49DA-A07B-4F41F6E8C744}" destId="{05D15BC7-8B18-408B-8708-7283B9F986AA}" srcOrd="0" destOrd="0" presId="urn:microsoft.com/office/officeart/2005/8/layout/list1"/>
    <dgm:cxn modelId="{EE5BC974-75F2-4F06-898F-999ECA189AC2}" srcId="{69D58B9E-E787-4283-9168-E4DCEB9B701B}" destId="{154B7874-8DEB-459E-96AA-6F7F19930A45}" srcOrd="0" destOrd="0" parTransId="{A0A10728-A9DB-4D34-917A-1B469E86CAA5}" sibTransId="{E2192DDE-96E2-441B-B9C9-421B892ACE2A}"/>
    <dgm:cxn modelId="{0E5DB58A-D81F-41C3-8536-2BFD0AF19C1A}" type="presOf" srcId="{A8B718FF-530B-4ED4-AC42-F5932C25E67F}" destId="{149DBA4D-BCD1-4418-B234-1148DE385096}" srcOrd="0" destOrd="0" presId="urn:microsoft.com/office/officeart/2005/8/layout/list1"/>
    <dgm:cxn modelId="{39FB68D0-7FE4-4417-B717-41965BB1224D}" type="presOf" srcId="{154B7874-8DEB-459E-96AA-6F7F19930A45}" destId="{088676EF-A8B6-497F-8CE9-47DD40C8F543}" srcOrd="1" destOrd="0" presId="urn:microsoft.com/office/officeart/2005/8/layout/list1"/>
    <dgm:cxn modelId="{DADE8FB8-9A2F-4281-929E-F41EA4D17717}" type="presOf" srcId="{69D58B9E-E787-4283-9168-E4DCEB9B701B}" destId="{8408497D-C7C0-4305-8E64-AEB289917DCF}" srcOrd="0" destOrd="0" presId="urn:microsoft.com/office/officeart/2005/8/layout/list1"/>
    <dgm:cxn modelId="{4C7ABEAB-9B00-4FEF-A022-6FFE6C59C44D}" type="presParOf" srcId="{8408497D-C7C0-4305-8E64-AEB289917DCF}" destId="{B009C0ED-26DB-42BE-96DD-F0F14C06B839}" srcOrd="0" destOrd="0" presId="urn:microsoft.com/office/officeart/2005/8/layout/list1"/>
    <dgm:cxn modelId="{E5F49C1F-E0CE-4DF2-B7F9-CF9B1F86CEC8}" type="presParOf" srcId="{B009C0ED-26DB-42BE-96DD-F0F14C06B839}" destId="{F3607A57-AD70-4538-BA54-1350D700ED87}" srcOrd="0" destOrd="0" presId="urn:microsoft.com/office/officeart/2005/8/layout/list1"/>
    <dgm:cxn modelId="{5B926A14-2BC2-447F-840E-0078379D4B38}" type="presParOf" srcId="{B009C0ED-26DB-42BE-96DD-F0F14C06B839}" destId="{088676EF-A8B6-497F-8CE9-47DD40C8F543}" srcOrd="1" destOrd="0" presId="urn:microsoft.com/office/officeart/2005/8/layout/list1"/>
    <dgm:cxn modelId="{4A7C77F0-3FC9-48D1-B994-7EDC8813FD36}" type="presParOf" srcId="{8408497D-C7C0-4305-8E64-AEB289917DCF}" destId="{4429517E-E3D2-4245-868B-7BD3218DB84D}" srcOrd="1" destOrd="0" presId="urn:microsoft.com/office/officeart/2005/8/layout/list1"/>
    <dgm:cxn modelId="{98E43109-6DB6-4A90-8508-50F9613BE9A3}" type="presParOf" srcId="{8408497D-C7C0-4305-8E64-AEB289917DCF}" destId="{AFB6B828-B81E-436A-8D2B-F511471A7FE1}" srcOrd="2" destOrd="0" presId="urn:microsoft.com/office/officeart/2005/8/layout/list1"/>
    <dgm:cxn modelId="{3A0A0DB2-7562-4727-BD69-BA4823F702F8}" type="presParOf" srcId="{8408497D-C7C0-4305-8E64-AEB289917DCF}" destId="{0E5159DE-8544-4126-A691-3479EB06AA7A}" srcOrd="3" destOrd="0" presId="urn:microsoft.com/office/officeart/2005/8/layout/list1"/>
    <dgm:cxn modelId="{BBDBDD1B-9879-4014-8796-548BE7AA466E}" type="presParOf" srcId="{8408497D-C7C0-4305-8E64-AEB289917DCF}" destId="{4BFD603F-810F-4C6C-8312-57098B810734}" srcOrd="4" destOrd="0" presId="urn:microsoft.com/office/officeart/2005/8/layout/list1"/>
    <dgm:cxn modelId="{678597F4-D429-49E0-9EC8-8C6F32A25828}" type="presParOf" srcId="{4BFD603F-810F-4C6C-8312-57098B810734}" destId="{149DBA4D-BCD1-4418-B234-1148DE385096}" srcOrd="0" destOrd="0" presId="urn:microsoft.com/office/officeart/2005/8/layout/list1"/>
    <dgm:cxn modelId="{42F69077-6F7D-43A7-BAA4-57012D1EC07D}" type="presParOf" srcId="{4BFD603F-810F-4C6C-8312-57098B810734}" destId="{00782BDA-9C2F-41A7-9A7D-8C21F402F10F}" srcOrd="1" destOrd="0" presId="urn:microsoft.com/office/officeart/2005/8/layout/list1"/>
    <dgm:cxn modelId="{DA81226E-02AB-4535-9F19-E994F1D106D9}" type="presParOf" srcId="{8408497D-C7C0-4305-8E64-AEB289917DCF}" destId="{C0384444-4E1F-4F5D-BEE3-54B67815AB86}" srcOrd="5" destOrd="0" presId="urn:microsoft.com/office/officeart/2005/8/layout/list1"/>
    <dgm:cxn modelId="{99E97949-1BBA-4DE0-AA70-C30DA56DE11A}" type="presParOf" srcId="{8408497D-C7C0-4305-8E64-AEB289917DCF}" destId="{74F5B01B-68E5-43B2-A32A-118086A5FBD1}" srcOrd="6" destOrd="0" presId="urn:microsoft.com/office/officeart/2005/8/layout/list1"/>
    <dgm:cxn modelId="{7652C1DA-B9F1-4EC5-9179-60F98FA01385}" type="presParOf" srcId="{8408497D-C7C0-4305-8E64-AEB289917DCF}" destId="{785D64F9-1CD7-4012-AF1D-DF7CDDB5797E}" srcOrd="7" destOrd="0" presId="urn:microsoft.com/office/officeart/2005/8/layout/list1"/>
    <dgm:cxn modelId="{F0675790-372B-45FF-96D1-C9D8F9721243}" type="presParOf" srcId="{8408497D-C7C0-4305-8E64-AEB289917DCF}" destId="{CBFB0C35-0C48-43E6-AAFC-783CCDB4FEDF}" srcOrd="8" destOrd="0" presId="urn:microsoft.com/office/officeart/2005/8/layout/list1"/>
    <dgm:cxn modelId="{98A230B9-6E33-45B4-A9A1-BE7DB52179D9}" type="presParOf" srcId="{CBFB0C35-0C48-43E6-AAFC-783CCDB4FEDF}" destId="{8D28DDB5-F856-4E53-BA9A-2628DEFE9A84}" srcOrd="0" destOrd="0" presId="urn:microsoft.com/office/officeart/2005/8/layout/list1"/>
    <dgm:cxn modelId="{A6E4D326-4370-4CE8-AC2B-5D820AFF4B6F}" type="presParOf" srcId="{CBFB0C35-0C48-43E6-AAFC-783CCDB4FEDF}" destId="{F4182613-A624-4C36-95A6-E8F1B64E891A}" srcOrd="1" destOrd="0" presId="urn:microsoft.com/office/officeart/2005/8/layout/list1"/>
    <dgm:cxn modelId="{91D76B7C-C29A-4601-930F-F681FA6361EB}" type="presParOf" srcId="{8408497D-C7C0-4305-8E64-AEB289917DCF}" destId="{03589110-2FD0-4394-9474-61906450E1FC}" srcOrd="9" destOrd="0" presId="urn:microsoft.com/office/officeart/2005/8/layout/list1"/>
    <dgm:cxn modelId="{89EC3897-4253-4C04-B7E4-7EA4887C7524}" type="presParOf" srcId="{8408497D-C7C0-4305-8E64-AEB289917DCF}" destId="{4C325FF6-348A-4293-9B33-355B5FA29202}" srcOrd="10" destOrd="0" presId="urn:microsoft.com/office/officeart/2005/8/layout/list1"/>
    <dgm:cxn modelId="{F002D08A-8269-4E12-A44F-3A4A4D888438}" type="presParOf" srcId="{8408497D-C7C0-4305-8E64-AEB289917DCF}" destId="{28E98635-7C9F-4A51-B238-3B5BF8F87970}" srcOrd="11" destOrd="0" presId="urn:microsoft.com/office/officeart/2005/8/layout/list1"/>
    <dgm:cxn modelId="{F11B0384-35C2-49B5-A12E-A51FA50D3EF7}" type="presParOf" srcId="{8408497D-C7C0-4305-8E64-AEB289917DCF}" destId="{6C0296BF-860F-4DE9-ADD8-A3571BB57201}" srcOrd="12" destOrd="0" presId="urn:microsoft.com/office/officeart/2005/8/layout/list1"/>
    <dgm:cxn modelId="{9802AD6A-BF4E-4CB9-9B4D-93FE20AC9070}" type="presParOf" srcId="{6C0296BF-860F-4DE9-ADD8-A3571BB57201}" destId="{05D15BC7-8B18-408B-8708-7283B9F986AA}" srcOrd="0" destOrd="0" presId="urn:microsoft.com/office/officeart/2005/8/layout/list1"/>
    <dgm:cxn modelId="{5E166051-1FAE-483B-8B52-F8F080C8782B}" type="presParOf" srcId="{6C0296BF-860F-4DE9-ADD8-A3571BB57201}" destId="{439B233E-E798-43D5-8D25-C3C17C87E248}" srcOrd="1" destOrd="0" presId="urn:microsoft.com/office/officeart/2005/8/layout/list1"/>
    <dgm:cxn modelId="{4A154BED-AF28-4166-B432-40DA433971C4}" type="presParOf" srcId="{8408497D-C7C0-4305-8E64-AEB289917DCF}" destId="{D4577B44-6650-455A-BA20-068B632A8506}" srcOrd="13" destOrd="0" presId="urn:microsoft.com/office/officeart/2005/8/layout/list1"/>
    <dgm:cxn modelId="{905DBD6B-6AFC-4411-BBDA-1D016232412F}" type="presParOf" srcId="{8408497D-C7C0-4305-8E64-AEB289917DCF}" destId="{88B9884E-0F2A-452F-A0B2-E7693624E917}" srcOrd="14" destOrd="0" presId="urn:microsoft.com/office/officeart/2005/8/layout/list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3C6C8-533D-0D47-9B18-8B252A099F60}" type="doc">
      <dgm:prSet loTypeId="urn:microsoft.com/office/officeart/2005/8/layout/hierarchy4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D814392-9F89-F44E-9507-6F0F0C5CC4E5}">
      <dgm:prSet phldrT="[Текст]" custT="1"/>
      <dgm:spPr/>
      <dgm:t>
        <a:bodyPr anchor="t"/>
        <a:lstStyle/>
        <a:p>
          <a:pPr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 smtClean="0"/>
            <a:t>Ядро программы:</a:t>
          </a:r>
        </a:p>
        <a:p>
          <a:pPr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Принципы измерений 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Теория и практика разработки тестов 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Психометрические теории и анализ тестовых заданий 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Методы исследований в психологии и образовании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Методы анализа данных </a:t>
          </a:r>
          <a:r>
            <a:rPr lang="ru-RU" altLang="ru-RU" sz="2000" dirty="0" smtClean="0"/>
            <a:t> </a:t>
          </a:r>
          <a:endParaRPr lang="ru-RU" sz="20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/>
        </a:p>
      </dgm:t>
    </dgm:pt>
    <dgm:pt modelId="{4F45BC91-CD99-F54C-9CE0-41DF5E4FB0BF}" type="parTrans" cxnId="{DE55987C-9ACF-D44C-86C8-D97C38E8B98D}">
      <dgm:prSet/>
      <dgm:spPr/>
      <dgm:t>
        <a:bodyPr/>
        <a:lstStyle/>
        <a:p>
          <a:endParaRPr lang="ru-RU"/>
        </a:p>
      </dgm:t>
    </dgm:pt>
    <dgm:pt modelId="{8BFD0B75-861D-DB41-AE15-86D71915099C}" type="sibTrans" cxnId="{DE55987C-9ACF-D44C-86C8-D97C38E8B98D}">
      <dgm:prSet/>
      <dgm:spPr/>
      <dgm:t>
        <a:bodyPr/>
        <a:lstStyle/>
        <a:p>
          <a:endParaRPr lang="ru-RU"/>
        </a:p>
      </dgm:t>
    </dgm:pt>
    <dgm:pt modelId="{3E45A3EC-2C32-ED45-84A5-E451FAA25349}">
      <dgm:prSet phldrT="[Текст]" custT="1"/>
      <dgm:spPr/>
      <dgm:t>
        <a:bodyPr anchor="t"/>
        <a:lstStyle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dirty="0" smtClean="0"/>
            <a:t>Психологический трек</a:t>
          </a:r>
        </a:p>
        <a:p>
          <a:pPr marL="0" marR="0" indent="0" algn="l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/>
            <a:t>Разработка психологических методик</a:t>
          </a:r>
        </a:p>
        <a:p>
          <a:pPr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dirty="0" smtClean="0"/>
            <a:t>Методы оценки персонала в организации  </a:t>
          </a:r>
        </a:p>
        <a:p>
          <a:pPr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dirty="0" smtClean="0">
              <a:solidFill>
                <a:schemeClr val="bg1"/>
              </a:solidFill>
            </a:rPr>
            <a:t>Анализ работы и моделирование профессиональных компетенций</a:t>
          </a:r>
          <a:endParaRPr lang="ru-RU" sz="1800" b="0" i="0" dirty="0" smtClean="0"/>
        </a:p>
        <a:p>
          <a:pPr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dirty="0" smtClean="0"/>
            <a:t>Психология исследовательского поведения и решения комплексных задач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dirty="0"/>
        </a:p>
      </dgm:t>
    </dgm:pt>
    <dgm:pt modelId="{E318C392-DAB6-A145-B4FB-D2EE57A66A73}" type="parTrans" cxnId="{71476236-712D-E04C-9033-40331965C4C7}">
      <dgm:prSet/>
      <dgm:spPr/>
      <dgm:t>
        <a:bodyPr/>
        <a:lstStyle/>
        <a:p>
          <a:endParaRPr lang="ru-RU"/>
        </a:p>
      </dgm:t>
    </dgm:pt>
    <dgm:pt modelId="{AC914E3B-110D-3C4B-BA3E-FEB9B31007AF}" type="sibTrans" cxnId="{71476236-712D-E04C-9033-40331965C4C7}">
      <dgm:prSet/>
      <dgm:spPr/>
      <dgm:t>
        <a:bodyPr/>
        <a:lstStyle/>
        <a:p>
          <a:endParaRPr lang="ru-RU"/>
        </a:p>
      </dgm:t>
    </dgm:pt>
    <dgm:pt modelId="{BCE117FD-58B5-464E-8268-9DD63F827073}">
      <dgm:prSet phldrT="[Текст]" custT="1"/>
      <dgm:spPr/>
      <dgm:t>
        <a:bodyPr vert="horz" anchor="t"/>
        <a:lstStyle/>
        <a:p>
          <a:pPr algn="ctr"/>
          <a:r>
            <a:rPr lang="ru-RU" sz="2400" b="1" i="1" dirty="0" smtClean="0">
              <a:solidFill>
                <a:schemeClr val="bg1"/>
              </a:solidFill>
            </a:rPr>
            <a:t>Образовательный трек</a:t>
          </a:r>
        </a:p>
        <a:p>
          <a:pPr algn="l"/>
          <a:r>
            <a:rPr lang="en-US" sz="1800" b="0" i="0" dirty="0" smtClean="0"/>
            <a:t>Large-scale assessment</a:t>
          </a:r>
          <a:endParaRPr lang="ru-RU" sz="1800" b="0" i="0" dirty="0" smtClean="0"/>
        </a:p>
        <a:p>
          <a:pPr algn="l"/>
          <a:r>
            <a:rPr lang="ru-RU" sz="1800" b="0" i="0" dirty="0" smtClean="0"/>
            <a:t>Проектирование в образовании </a:t>
          </a:r>
        </a:p>
        <a:p>
          <a:pPr algn="l"/>
          <a:r>
            <a:rPr lang="ru-RU" altLang="ru-RU" sz="1800" dirty="0" smtClean="0"/>
            <a:t>Теория и практика компьютерного тестирования</a:t>
          </a:r>
        </a:p>
        <a:p>
          <a:pPr algn="l"/>
          <a:r>
            <a:rPr lang="ru-RU" sz="1800" dirty="0" smtClean="0"/>
            <a:t>Многоуровневые методы анализа данных </a:t>
          </a:r>
          <a:r>
            <a:rPr lang="ru-RU" altLang="ru-RU" sz="1800" dirty="0" smtClean="0"/>
            <a:t> </a:t>
          </a:r>
          <a:endParaRPr lang="ru-RU" sz="1800" b="0" i="0" dirty="0">
            <a:solidFill>
              <a:schemeClr val="bg1"/>
            </a:solidFill>
          </a:endParaRPr>
        </a:p>
      </dgm:t>
    </dgm:pt>
    <dgm:pt modelId="{ED691CF5-7CF2-574E-8CB4-FAF5E969EE5C}" type="parTrans" cxnId="{A743BB4B-D17E-7747-A1A2-7933CC48597B}">
      <dgm:prSet/>
      <dgm:spPr/>
      <dgm:t>
        <a:bodyPr/>
        <a:lstStyle/>
        <a:p>
          <a:endParaRPr lang="ru-RU"/>
        </a:p>
      </dgm:t>
    </dgm:pt>
    <dgm:pt modelId="{807F71F0-1D0A-D540-B842-E7CFFBE02372}" type="sibTrans" cxnId="{A743BB4B-D17E-7747-A1A2-7933CC48597B}">
      <dgm:prSet/>
      <dgm:spPr/>
      <dgm:t>
        <a:bodyPr/>
        <a:lstStyle/>
        <a:p>
          <a:endParaRPr lang="ru-RU"/>
        </a:p>
      </dgm:t>
    </dgm:pt>
    <dgm:pt modelId="{8340BDE5-C610-8F4D-B377-CCED1BB7036E}" type="pres">
      <dgm:prSet presAssocID="{31A3C6C8-533D-0D47-9B18-8B252A099F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AFB201-55FC-284C-8F7E-7EB187812F08}" type="pres">
      <dgm:prSet presAssocID="{2D814392-9F89-F44E-9507-6F0F0C5CC4E5}" presName="vertOne" presStyleCnt="0"/>
      <dgm:spPr/>
    </dgm:pt>
    <dgm:pt modelId="{91C88499-D89F-5249-9ABC-CBA6B242CF90}" type="pres">
      <dgm:prSet presAssocID="{2D814392-9F89-F44E-9507-6F0F0C5CC4E5}" presName="txOne" presStyleLbl="node0" presStyleIdx="0" presStyleCnt="1" custScaleY="121932" custLinFactNeighborX="90" custLinFactNeighborY="-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0AA71-1F42-7248-B3F6-ADDA7EFFDF17}" type="pres">
      <dgm:prSet presAssocID="{2D814392-9F89-F44E-9507-6F0F0C5CC4E5}" presName="parTransOne" presStyleCnt="0"/>
      <dgm:spPr/>
    </dgm:pt>
    <dgm:pt modelId="{A7952790-B9D5-4243-BA22-7BBD31071CB8}" type="pres">
      <dgm:prSet presAssocID="{2D814392-9F89-F44E-9507-6F0F0C5CC4E5}" presName="horzOne" presStyleCnt="0"/>
      <dgm:spPr/>
    </dgm:pt>
    <dgm:pt modelId="{7FC07F9B-B401-764A-BB52-3EF5EB64996A}" type="pres">
      <dgm:prSet presAssocID="{3E45A3EC-2C32-ED45-84A5-E451FAA25349}" presName="vertTwo" presStyleCnt="0"/>
      <dgm:spPr/>
    </dgm:pt>
    <dgm:pt modelId="{AF580719-2D9C-B045-8BDF-A55469628FF3}" type="pres">
      <dgm:prSet presAssocID="{3E45A3EC-2C32-ED45-84A5-E451FAA25349}" presName="txTwo" presStyleLbl="node2" presStyleIdx="0" presStyleCnt="2" custScaleX="406984" custScaleY="142181" custLinFactNeighborX="-6921" custLinFactNeighborY="22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A4356-E2CA-E34C-9B47-8B5F2434D1E3}" type="pres">
      <dgm:prSet presAssocID="{3E45A3EC-2C32-ED45-84A5-E451FAA25349}" presName="horzTwo" presStyleCnt="0"/>
      <dgm:spPr/>
    </dgm:pt>
    <dgm:pt modelId="{8CFA8664-71E7-A44B-991C-CE2F438FA877}" type="pres">
      <dgm:prSet presAssocID="{AC914E3B-110D-3C4B-BA3E-FEB9B31007AF}" presName="sibSpaceTwo" presStyleCnt="0"/>
      <dgm:spPr/>
    </dgm:pt>
    <dgm:pt modelId="{C34D8144-E80D-FC49-ABC9-AAC81C30E4B8}" type="pres">
      <dgm:prSet presAssocID="{BCE117FD-58B5-464E-8268-9DD63F827073}" presName="vertTwo" presStyleCnt="0"/>
      <dgm:spPr/>
    </dgm:pt>
    <dgm:pt modelId="{0CCF2C2D-6F90-3347-993B-42D9F4A39CBA}" type="pres">
      <dgm:prSet presAssocID="{BCE117FD-58B5-464E-8268-9DD63F827073}" presName="txTwo" presStyleLbl="node2" presStyleIdx="1" presStyleCnt="2" custScaleX="376992" custScaleY="142797" custLinFactNeighborX="-4342" custLinFactNeighborY="10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9D27A-AE35-EA46-8B9C-38DF12114377}" type="pres">
      <dgm:prSet presAssocID="{BCE117FD-58B5-464E-8268-9DD63F827073}" presName="horzTwo" presStyleCnt="0"/>
      <dgm:spPr/>
    </dgm:pt>
  </dgm:ptLst>
  <dgm:cxnLst>
    <dgm:cxn modelId="{9043F654-4BE6-419B-AE3C-FA50FBE3FCDF}" type="presOf" srcId="{3E45A3EC-2C32-ED45-84A5-E451FAA25349}" destId="{AF580719-2D9C-B045-8BDF-A55469628FF3}" srcOrd="0" destOrd="0" presId="urn:microsoft.com/office/officeart/2005/8/layout/hierarchy4"/>
    <dgm:cxn modelId="{DE55987C-9ACF-D44C-86C8-D97C38E8B98D}" srcId="{31A3C6C8-533D-0D47-9B18-8B252A099F60}" destId="{2D814392-9F89-F44E-9507-6F0F0C5CC4E5}" srcOrd="0" destOrd="0" parTransId="{4F45BC91-CD99-F54C-9CE0-41DF5E4FB0BF}" sibTransId="{8BFD0B75-861D-DB41-AE15-86D71915099C}"/>
    <dgm:cxn modelId="{DCEE6BA0-35F0-4A13-B7F1-9290A10EB447}" type="presOf" srcId="{31A3C6C8-533D-0D47-9B18-8B252A099F60}" destId="{8340BDE5-C610-8F4D-B377-CCED1BB7036E}" srcOrd="0" destOrd="0" presId="urn:microsoft.com/office/officeart/2005/8/layout/hierarchy4"/>
    <dgm:cxn modelId="{71476236-712D-E04C-9033-40331965C4C7}" srcId="{2D814392-9F89-F44E-9507-6F0F0C5CC4E5}" destId="{3E45A3EC-2C32-ED45-84A5-E451FAA25349}" srcOrd="0" destOrd="0" parTransId="{E318C392-DAB6-A145-B4FB-D2EE57A66A73}" sibTransId="{AC914E3B-110D-3C4B-BA3E-FEB9B31007AF}"/>
    <dgm:cxn modelId="{422EB7BF-1539-4AE8-BB47-4062C5EE6406}" type="presOf" srcId="{2D814392-9F89-F44E-9507-6F0F0C5CC4E5}" destId="{91C88499-D89F-5249-9ABC-CBA6B242CF90}" srcOrd="0" destOrd="0" presId="urn:microsoft.com/office/officeart/2005/8/layout/hierarchy4"/>
    <dgm:cxn modelId="{A743BB4B-D17E-7747-A1A2-7933CC48597B}" srcId="{2D814392-9F89-F44E-9507-6F0F0C5CC4E5}" destId="{BCE117FD-58B5-464E-8268-9DD63F827073}" srcOrd="1" destOrd="0" parTransId="{ED691CF5-7CF2-574E-8CB4-FAF5E969EE5C}" sibTransId="{807F71F0-1D0A-D540-B842-E7CFFBE02372}"/>
    <dgm:cxn modelId="{A25595BA-7D3A-4762-817B-2FFA91EF776A}" type="presOf" srcId="{BCE117FD-58B5-464E-8268-9DD63F827073}" destId="{0CCF2C2D-6F90-3347-993B-42D9F4A39CBA}" srcOrd="0" destOrd="0" presId="urn:microsoft.com/office/officeart/2005/8/layout/hierarchy4"/>
    <dgm:cxn modelId="{769DD4E3-7D87-4BEA-8A75-FD7F3AC6415C}" type="presParOf" srcId="{8340BDE5-C610-8F4D-B377-CCED1BB7036E}" destId="{01AFB201-55FC-284C-8F7E-7EB187812F08}" srcOrd="0" destOrd="0" presId="urn:microsoft.com/office/officeart/2005/8/layout/hierarchy4"/>
    <dgm:cxn modelId="{E45C463B-9B7F-431B-954D-E446A9D74F6C}" type="presParOf" srcId="{01AFB201-55FC-284C-8F7E-7EB187812F08}" destId="{91C88499-D89F-5249-9ABC-CBA6B242CF90}" srcOrd="0" destOrd="0" presId="urn:microsoft.com/office/officeart/2005/8/layout/hierarchy4"/>
    <dgm:cxn modelId="{5B1B1C94-B569-4F72-8A67-6908960BEC0B}" type="presParOf" srcId="{01AFB201-55FC-284C-8F7E-7EB187812F08}" destId="{0040AA71-1F42-7248-B3F6-ADDA7EFFDF17}" srcOrd="1" destOrd="0" presId="urn:microsoft.com/office/officeart/2005/8/layout/hierarchy4"/>
    <dgm:cxn modelId="{B37C4961-42E0-4252-89E0-92635E5D8B7E}" type="presParOf" srcId="{01AFB201-55FC-284C-8F7E-7EB187812F08}" destId="{A7952790-B9D5-4243-BA22-7BBD31071CB8}" srcOrd="2" destOrd="0" presId="urn:microsoft.com/office/officeart/2005/8/layout/hierarchy4"/>
    <dgm:cxn modelId="{C9CE725E-3A2E-4757-9179-42ED91E3C904}" type="presParOf" srcId="{A7952790-B9D5-4243-BA22-7BBD31071CB8}" destId="{7FC07F9B-B401-764A-BB52-3EF5EB64996A}" srcOrd="0" destOrd="0" presId="urn:microsoft.com/office/officeart/2005/8/layout/hierarchy4"/>
    <dgm:cxn modelId="{21A2C6BB-9A1D-4E4B-AF1F-0009A7C818E3}" type="presParOf" srcId="{7FC07F9B-B401-764A-BB52-3EF5EB64996A}" destId="{AF580719-2D9C-B045-8BDF-A55469628FF3}" srcOrd="0" destOrd="0" presId="urn:microsoft.com/office/officeart/2005/8/layout/hierarchy4"/>
    <dgm:cxn modelId="{5E4A359E-8559-4FED-870B-011E8027E70E}" type="presParOf" srcId="{7FC07F9B-B401-764A-BB52-3EF5EB64996A}" destId="{FD0A4356-E2CA-E34C-9B47-8B5F2434D1E3}" srcOrd="1" destOrd="0" presId="urn:microsoft.com/office/officeart/2005/8/layout/hierarchy4"/>
    <dgm:cxn modelId="{20800919-38D5-417C-80D7-51E149810B0E}" type="presParOf" srcId="{A7952790-B9D5-4243-BA22-7BBD31071CB8}" destId="{8CFA8664-71E7-A44B-991C-CE2F438FA877}" srcOrd="1" destOrd="0" presId="urn:microsoft.com/office/officeart/2005/8/layout/hierarchy4"/>
    <dgm:cxn modelId="{FE131F4F-081D-4547-880A-377E0ADCDA40}" type="presParOf" srcId="{A7952790-B9D5-4243-BA22-7BBD31071CB8}" destId="{C34D8144-E80D-FC49-ABC9-AAC81C30E4B8}" srcOrd="2" destOrd="0" presId="urn:microsoft.com/office/officeart/2005/8/layout/hierarchy4"/>
    <dgm:cxn modelId="{7D161182-BCC0-4A66-9EB9-C3F44F1A8692}" type="presParOf" srcId="{C34D8144-E80D-FC49-ABC9-AAC81C30E4B8}" destId="{0CCF2C2D-6F90-3347-993B-42D9F4A39CBA}" srcOrd="0" destOrd="0" presId="urn:microsoft.com/office/officeart/2005/8/layout/hierarchy4"/>
    <dgm:cxn modelId="{6FD0F908-940E-43B5-BD8D-0715CD1D5B45}" type="presParOf" srcId="{C34D8144-E80D-FC49-ABC9-AAC81C30E4B8}" destId="{92B9D27A-AE35-EA46-8B9C-38DF121143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6B828-B81E-436A-8D2B-F511471A7FE1}">
      <dsp:nvSpPr>
        <dsp:cNvPr id="0" name=""/>
        <dsp:cNvSpPr/>
      </dsp:nvSpPr>
      <dsp:spPr>
        <a:xfrm>
          <a:off x="0" y="62397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676EF-A8B6-497F-8CE9-47DD40C8F543}">
      <dsp:nvSpPr>
        <dsp:cNvPr id="0" name=""/>
        <dsp:cNvSpPr/>
      </dsp:nvSpPr>
      <dsp:spPr>
        <a:xfrm>
          <a:off x="411480" y="30263"/>
          <a:ext cx="6779272" cy="903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ea typeface="ＭＳ Ｐゴシック" pitchFamily="34" charset="-128"/>
            </a:rPr>
            <a:t>Создавать и адаптировать инструменты оценки в сфере психологии и образования в соответствии с высокими международными стандартами</a:t>
          </a:r>
          <a:endParaRPr lang="ru-RU" kern="1200" dirty="0"/>
        </a:p>
      </dsp:txBody>
      <dsp:txXfrm>
        <a:off x="455593" y="74376"/>
        <a:ext cx="6691046" cy="815443"/>
      </dsp:txXfrm>
    </dsp:sp>
    <dsp:sp modelId="{74F5B01B-68E5-43B2-A32A-118086A5FBD1}">
      <dsp:nvSpPr>
        <dsp:cNvPr id="0" name=""/>
        <dsp:cNvSpPr/>
      </dsp:nvSpPr>
      <dsp:spPr>
        <a:xfrm>
          <a:off x="0" y="182857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82BDA-9C2F-41A7-9A7D-8C21F402F10F}">
      <dsp:nvSpPr>
        <dsp:cNvPr id="0" name=""/>
        <dsp:cNvSpPr/>
      </dsp:nvSpPr>
      <dsp:spPr>
        <a:xfrm>
          <a:off x="411480" y="1266573"/>
          <a:ext cx="6831349" cy="87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kern="1200" dirty="0" smtClean="0">
              <a:ea typeface="ＭＳ Ｐゴシック" pitchFamily="34" charset="-128"/>
            </a:rPr>
            <a:t>Интерпретировать полученные результаты, использовать их для рекомендаций и принятия решений.  </a:t>
          </a:r>
          <a:endParaRPr lang="ru-RU" kern="1200" dirty="0"/>
        </a:p>
      </dsp:txBody>
      <dsp:txXfrm>
        <a:off x="454046" y="1309139"/>
        <a:ext cx="6746217" cy="786828"/>
      </dsp:txXfrm>
    </dsp:sp>
    <dsp:sp modelId="{4C325FF6-348A-4293-9B33-355B5FA29202}">
      <dsp:nvSpPr>
        <dsp:cNvPr id="0" name=""/>
        <dsp:cNvSpPr/>
      </dsp:nvSpPr>
      <dsp:spPr>
        <a:xfrm>
          <a:off x="0" y="278113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82613-A624-4C36-95A6-E8F1B64E891A}">
      <dsp:nvSpPr>
        <dsp:cNvPr id="0" name=""/>
        <dsp:cNvSpPr/>
      </dsp:nvSpPr>
      <dsp:spPr>
        <a:xfrm>
          <a:off x="527225" y="2471174"/>
          <a:ext cx="673295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ea typeface="ＭＳ Ｐゴシック" pitchFamily="34" charset="-128"/>
            </a:rPr>
            <a:t>Самостоятельно планировать и проводить исследование</a:t>
          </a:r>
          <a:endParaRPr lang="ru-RU" kern="1200" dirty="0"/>
        </a:p>
      </dsp:txBody>
      <dsp:txXfrm>
        <a:off x="557487" y="2501436"/>
        <a:ext cx="6672432" cy="559396"/>
      </dsp:txXfrm>
    </dsp:sp>
    <dsp:sp modelId="{88B9884E-0F2A-452F-A0B2-E7693624E917}">
      <dsp:nvSpPr>
        <dsp:cNvPr id="0" name=""/>
        <dsp:cNvSpPr/>
      </dsp:nvSpPr>
      <dsp:spPr>
        <a:xfrm>
          <a:off x="0" y="396649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233E-E798-43D5-8D25-C3C17C87E248}">
      <dsp:nvSpPr>
        <dsp:cNvPr id="0" name=""/>
        <dsp:cNvSpPr/>
      </dsp:nvSpPr>
      <dsp:spPr>
        <a:xfrm>
          <a:off x="411480" y="3423734"/>
          <a:ext cx="6854507" cy="852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ea typeface="ＭＳ Ｐゴシック" pitchFamily="34" charset="-128"/>
            </a:rPr>
            <a:t>Вести профессиональную, в том числе научно-исследовательскую деятельность в международной среде</a:t>
          </a:r>
          <a:endParaRPr lang="ru-RU" kern="1200" dirty="0"/>
        </a:p>
      </dsp:txBody>
      <dsp:txXfrm>
        <a:off x="453107" y="3465361"/>
        <a:ext cx="6771253" cy="769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88499-D89F-5249-9ABC-CBA6B242CF90}">
      <dsp:nvSpPr>
        <dsp:cNvPr id="0" name=""/>
        <dsp:cNvSpPr/>
      </dsp:nvSpPr>
      <dsp:spPr>
        <a:xfrm>
          <a:off x="14747" y="1822"/>
          <a:ext cx="8214852" cy="2527240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Ядро программы: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Принципы измерений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и практика разработки тестов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Психометрические теории и анализ тестовых заданий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Методы исследований в психологии и образовании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Методы анализа данных </a:t>
          </a:r>
          <a:r>
            <a:rPr lang="ru-RU" altLang="ru-RU" sz="2000" kern="1200" dirty="0" smtClean="0"/>
            <a:t> </a:t>
          </a:r>
          <a:endParaRPr lang="ru-RU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</dsp:txBody>
      <dsp:txXfrm>
        <a:off x="88767" y="75842"/>
        <a:ext cx="8066812" cy="2379200"/>
      </dsp:txXfrm>
    </dsp:sp>
    <dsp:sp modelId="{AF580719-2D9C-B045-8BDF-A55469628FF3}">
      <dsp:nvSpPr>
        <dsp:cNvPr id="0" name=""/>
        <dsp:cNvSpPr/>
      </dsp:nvSpPr>
      <dsp:spPr>
        <a:xfrm>
          <a:off x="0" y="2712819"/>
          <a:ext cx="4211115" cy="294693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Психологический трек</a:t>
          </a:r>
        </a:p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/>
            <a:t>Разработка психологических методик</a:t>
          </a:r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/>
            <a:t>Методы оценки персонала в организации  </a:t>
          </a:r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bg1"/>
              </a:solidFill>
            </a:rPr>
            <a:t>Анализ работы и моделирование профессиональных компетенций</a:t>
          </a:r>
          <a:endParaRPr lang="ru-RU" sz="1800" b="0" i="0" kern="1200" dirty="0" smtClean="0"/>
        </a:p>
        <a:p>
          <a:pPr lvl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Психология исследовательского поведения и решения комплексных задач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dirty="0"/>
        </a:p>
      </dsp:txBody>
      <dsp:txXfrm>
        <a:off x="86313" y="2799132"/>
        <a:ext cx="4038489" cy="2774308"/>
      </dsp:txXfrm>
    </dsp:sp>
    <dsp:sp modelId="{0CCF2C2D-6F90-3347-993B-42D9F4A39CBA}">
      <dsp:nvSpPr>
        <dsp:cNvPr id="0" name=""/>
        <dsp:cNvSpPr/>
      </dsp:nvSpPr>
      <dsp:spPr>
        <a:xfrm>
          <a:off x="4268496" y="2700052"/>
          <a:ext cx="3900784" cy="2959701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</a:rPr>
            <a:t>Образовательный трек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Large-scale assessment</a:t>
          </a:r>
          <a:endParaRPr lang="ru-RU" sz="1800" b="0" i="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Проектирование в образовании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/>
            <a:t>Теория и практика компьютерного тестирования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Многоуровневые методы анализа данных </a:t>
          </a:r>
          <a:r>
            <a:rPr lang="ru-RU" altLang="ru-RU" sz="1800" kern="1200" dirty="0" smtClean="0"/>
            <a:t> </a:t>
          </a:r>
          <a:endParaRPr lang="ru-RU" sz="1800" b="0" i="0" kern="1200" dirty="0">
            <a:solidFill>
              <a:schemeClr val="bg1"/>
            </a:solidFill>
          </a:endParaRPr>
        </a:p>
      </dsp:txBody>
      <dsp:txXfrm>
        <a:off x="4355183" y="2786739"/>
        <a:ext cx="3727410" cy="278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C3305-ED78-4552-A50E-EC7A8FFE98FF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57D1-246E-4D39-83B2-A7FCC712B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58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1000" dirty="0" smtClean="0"/>
              <a:t>Самостоятельно планировать и реализовывать свою …?</a:t>
            </a:r>
            <a:endParaRPr lang="en-GB" altLang="ru-RU" sz="1000" dirty="0" smtClean="0"/>
          </a:p>
          <a:p>
            <a:pPr eaLnBrk="1" hangingPunct="1"/>
            <a:endParaRPr lang="en-GB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4756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Нет психологии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9729AC-D7D6-4497-BA95-FA77B9056AFD}" type="slidenum">
              <a:rPr lang="en-GB" altLang="ru-RU"/>
              <a:pPr/>
              <a:t>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356428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73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oleObject" Target="../embeddings/Microsoft_Office_Excel_97-2003_Worksheet1.xls"/><Relationship Id="rId9" Type="http://schemas.openxmlformats.org/officeDocument/2006/relationships/image" Target="../media/image23.jpe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oe.hse.ru/psy_edu/" TargetMode="External"/><Relationship Id="rId2" Type="http://schemas.openxmlformats.org/officeDocument/2006/relationships/hyperlink" Target="http://ma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hse.ru/ma/psyedu/casecup" TargetMode="External"/><Relationship Id="rId4" Type="http://schemas.openxmlformats.org/officeDocument/2006/relationships/hyperlink" Target="http://olymp.hse.ru/m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oe.hse.ru/announcements/144679564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oe.hse.ru/sumschoo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kardanova@hse.ru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965910"/>
            <a:ext cx="7772400" cy="187559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1C2A55"/>
                </a:solidFill>
              </a:rPr>
              <a:t>О проблеме</a:t>
            </a:r>
            <a:br>
              <a:rPr lang="ru-RU" sz="3200" b="1" dirty="0" smtClean="0">
                <a:solidFill>
                  <a:srgbClr val="1C2A55"/>
                </a:solidFill>
              </a:rPr>
            </a:br>
            <a:r>
              <a:rPr lang="ru-RU" sz="3200" b="1" dirty="0" smtClean="0">
                <a:solidFill>
                  <a:srgbClr val="1C2A55"/>
                </a:solidFill>
              </a:rPr>
              <a:t>подготовки кадров в сфере оценки</a:t>
            </a:r>
            <a:br>
              <a:rPr lang="ru-RU" sz="3200" b="1" dirty="0" smtClean="0">
                <a:solidFill>
                  <a:srgbClr val="1C2A55"/>
                </a:solidFill>
              </a:rPr>
            </a:br>
            <a:r>
              <a:rPr lang="ru-RU" sz="3200" b="1" dirty="0" smtClean="0">
                <a:solidFill>
                  <a:srgbClr val="1C2A55"/>
                </a:solidFill>
              </a:rPr>
              <a:t>качества образования</a:t>
            </a:r>
            <a:endParaRPr lang="en-US" sz="3200" b="1" dirty="0" smtClean="0">
              <a:solidFill>
                <a:srgbClr val="1C2A55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141125"/>
            <a:ext cx="7385538" cy="855784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Карданова Е.Ю.</a:t>
            </a:r>
          </a:p>
          <a:p>
            <a:pPr algn="r"/>
            <a:r>
              <a:rPr lang="ru-RU" sz="1400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Академический руководитель МП «Измерения в психологии и образовании»</a:t>
            </a:r>
          </a:p>
          <a:p>
            <a:pPr algn="r"/>
            <a:r>
              <a:rPr lang="ru-RU" sz="1400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Директор Центра мониторинга качества образования </a:t>
            </a:r>
          </a:p>
          <a:p>
            <a:pPr algn="r"/>
            <a:r>
              <a:rPr lang="ru-RU" sz="1400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Институт образования НИУ ВШЭ</a:t>
            </a:r>
            <a:endParaRPr lang="ru-RU" sz="1400" dirty="0">
              <a:solidFill>
                <a:srgbClr val="213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9" y="1680232"/>
            <a:ext cx="8270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IV </a:t>
            </a:r>
            <a:r>
              <a:rPr lang="ru-RU" sz="1400" dirty="0" smtClean="0">
                <a:solidFill>
                  <a:schemeClr val="tx2"/>
                </a:solidFill>
              </a:rPr>
              <a:t>ежегодная международная конференция ЕАОКО 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«Независимая оценка качества образования: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современные вызовы и лучшие практики»</a:t>
            </a:r>
            <a:r>
              <a:rPr lang="ru-RU" sz="1400" dirty="0">
                <a:solidFill>
                  <a:schemeClr val="tx2"/>
                </a:solidFill>
              </a:rPr>
              <a:t/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  </a:t>
            </a:r>
            <a:r>
              <a:rPr lang="ru-RU" sz="1400" dirty="0" smtClean="0">
                <a:solidFill>
                  <a:schemeClr val="tx2"/>
                </a:solidFill>
              </a:rPr>
              <a:t>29-30 октября 2015 </a:t>
            </a:r>
            <a:r>
              <a:rPr lang="ru-RU" sz="1400" dirty="0">
                <a:solidFill>
                  <a:schemeClr val="tx2"/>
                </a:solidFill>
              </a:rPr>
              <a:t>года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г. </a:t>
            </a:r>
            <a:r>
              <a:rPr lang="ru-RU" sz="1400" dirty="0" smtClean="0">
                <a:solidFill>
                  <a:schemeClr val="tx2"/>
                </a:solidFill>
              </a:rPr>
              <a:t>Казань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Институт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1097"/>
            <a:ext cx="1143008" cy="1143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Вовлеченность в реальные проекты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iPIPS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(The International Performance Indicators in Primary Schools)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– совместно с 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Durham University (UK)</a:t>
            </a:r>
            <a:endParaRPr lang="ru-RU" altLang="ru-RU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(Student Achievment's Monitoring) – 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с 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World Bank</a:t>
            </a:r>
            <a:endParaRPr lang="ru-RU" altLang="ru-RU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ISHEL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(International Study of Higher Education Outputs) – 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совместно со 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Stanford University (USA)</a:t>
            </a:r>
          </a:p>
          <a:p>
            <a:pPr eaLnBrk="1" hangingPunct="1"/>
            <a:r>
              <a:rPr lang="ru-RU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Решение контекстных задач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роль предметного знания, переноса и мышления по аналогии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–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совместно с 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Boston College (USA)</a:t>
            </a:r>
            <a:endParaRPr lang="ru-RU" altLang="ru-RU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ru-RU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Когнитивные и некогнитивные навыки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национальные достижения в международных исследованиях качества образования 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PISA, TIMSS, PIAAC, ESP </a:t>
            </a:r>
            <a:r>
              <a:rPr lang="ru-RU" altLang="ru-RU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другие)</a:t>
            </a:r>
            <a:endParaRPr lang="en-US" altLang="ru-RU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ru-RU" altLang="ru-RU" sz="20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ru-RU" altLang="ru-RU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много других</a:t>
            </a:r>
          </a:p>
        </p:txBody>
      </p:sp>
      <p:pic>
        <p:nvPicPr>
          <p:cNvPr id="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804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Структура программы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0295326"/>
              </p:ext>
            </p:extLst>
          </p:nvPr>
        </p:nvGraphicFramePr>
        <p:xfrm>
          <a:off x="517525" y="1112520"/>
          <a:ext cx="8229600" cy="565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993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526"/>
          </a:xfrm>
          <a:solidFill>
            <a:srgbClr val="003F82"/>
          </a:solidFill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Наши гости 2015 г. </a:t>
            </a:r>
          </a:p>
        </p:txBody>
      </p:sp>
      <p:pic>
        <p:nvPicPr>
          <p:cNvPr id="12291" name="Содержимое 5" descr="Carol Myfor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" r="-409"/>
          <a:stretch>
            <a:fillRect/>
          </a:stretch>
        </p:blipFill>
        <p:spPr>
          <a:xfrm>
            <a:off x="493713" y="1090136"/>
            <a:ext cx="1619250" cy="1606550"/>
          </a:xfrm>
        </p:spPr>
      </p:pic>
      <p:pic>
        <p:nvPicPr>
          <p:cNvPr id="12292" name="Изображение 7" descr="MVasilyeva.jpg"/>
          <p:cNvPicPr>
            <a:picLocks noChangeAspect="1"/>
          </p:cNvPicPr>
          <p:nvPr/>
        </p:nvPicPr>
        <p:blipFill>
          <a:blip r:embed="rId3"/>
          <a:srcRect b="16626"/>
          <a:stretch>
            <a:fillRect/>
          </a:stretch>
        </p:blipFill>
        <p:spPr bwMode="auto">
          <a:xfrm>
            <a:off x="569913" y="4785360"/>
            <a:ext cx="16192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Изображение 8" descr="loyalka.jpeg"/>
          <p:cNvPicPr>
            <a:picLocks noChangeAspect="1"/>
          </p:cNvPicPr>
          <p:nvPr/>
        </p:nvPicPr>
        <p:blipFill>
          <a:blip r:embed="rId4"/>
          <a:srcRect l="-2" t="5002" r="992" b="21541"/>
          <a:stretch>
            <a:fillRect/>
          </a:stretch>
        </p:blipFill>
        <p:spPr bwMode="auto">
          <a:xfrm>
            <a:off x="4491038" y="1155701"/>
            <a:ext cx="16033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Изображение 10" descr="Zelman.jpg"/>
          <p:cNvPicPr>
            <a:picLocks noChangeAspect="1"/>
          </p:cNvPicPr>
          <p:nvPr/>
        </p:nvPicPr>
        <p:blipFill>
          <a:blip r:embed="rId5"/>
          <a:srcRect r="13255"/>
          <a:stretch>
            <a:fillRect/>
          </a:stretch>
        </p:blipFill>
        <p:spPr bwMode="auto">
          <a:xfrm>
            <a:off x="4468813" y="4786948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2393950" y="1576388"/>
            <a:ext cx="147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Carol Myford,</a:t>
            </a:r>
          </a:p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UIC, USA</a:t>
            </a:r>
            <a:endParaRPr lang="ru-RU" altLang="ru-RU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2366963" y="3298825"/>
            <a:ext cx="2417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Peter Tymss,</a:t>
            </a:r>
          </a:p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Durham University, UKA</a:t>
            </a:r>
            <a:endParaRPr lang="ru-RU" altLang="ru-RU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2393950" y="5106988"/>
            <a:ext cx="173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Marina Vasilieva</a:t>
            </a:r>
          </a:p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BC, USA</a:t>
            </a:r>
            <a:endParaRPr lang="ru-RU" altLang="ru-RU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6437313" y="1576388"/>
            <a:ext cx="2490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Prashant Loyalka,</a:t>
            </a:r>
          </a:p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Stanford University, USA</a:t>
            </a:r>
            <a:endParaRPr lang="ru-RU" altLang="ru-RU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6437313" y="3328988"/>
            <a:ext cx="207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Larry Ludlow,</a:t>
            </a:r>
          </a:p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Boston College, USA</a:t>
            </a:r>
            <a:endParaRPr lang="ru-RU" altLang="ru-RU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6437313" y="5137150"/>
            <a:ext cx="1481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Mark Zelman,</a:t>
            </a:r>
          </a:p>
          <a:p>
            <a:pPr eaLnBrk="1" hangingPunct="1"/>
            <a:r>
              <a:rPr lang="en-US" altLang="ru-RU">
                <a:latin typeface="Calibri" pitchFamily="34" charset="0"/>
                <a:ea typeface="ＭＳ Ｐゴシック" pitchFamily="34" charset="-128"/>
              </a:rPr>
              <a:t>WorldBank</a:t>
            </a:r>
            <a:endParaRPr lang="ru-RU" altLang="ru-RU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2301" name="Picture 16" descr="ludlow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0726" y="2859088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 descr="http://i1.rgstatic.net/ii/profile.image/AS%3A278597341335565%401443434190776_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756" y="2773363"/>
            <a:ext cx="17319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7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tyurina\Desktop\Документы Тюрина\рабочий стол ноябрь\картинки компании выпускники\яндек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700213"/>
            <a:ext cx="20558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Где работают наши выпускники?</a:t>
            </a:r>
          </a:p>
        </p:txBody>
      </p:sp>
      <p:graphicFrame>
        <p:nvGraphicFramePr>
          <p:cNvPr id="16388" name="Объект 3"/>
          <p:cNvGraphicFramePr>
            <a:graphicFrameLocks noGrp="1"/>
          </p:cNvGraphicFramePr>
          <p:nvPr>
            <p:ph idx="1"/>
          </p:nvPr>
        </p:nvGraphicFramePr>
        <p:xfrm>
          <a:off x="430213" y="1071563"/>
          <a:ext cx="8229600" cy="4524375"/>
        </p:xfrm>
        <a:graphic>
          <a:graphicData uri="http://schemas.openxmlformats.org/presentationml/2006/ole">
            <p:oleObj spid="_x0000_s1028" r:id="rId4" imgW="8230313" imgH="4523624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5138" y="1606550"/>
            <a:ext cx="3040062" cy="172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0" name="Picture 3" descr="C:\Users\ntyurina\Desktop\Документы Тюрина\рабочий стол ноябрь\картинки компании выпускники\borlas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633663"/>
            <a:ext cx="2000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Users\ntyurina\Desktop\Документы Тюрина\рабочий стол ноябрь\картинки компании выпускники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06688"/>
            <a:ext cx="1495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C:\Users\ntyurina\Desktop\Документы Тюрина\рабочий стол ноябрь\картинки компании выпускники\вс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714500"/>
            <a:ext cx="2266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C:\Users\ntyurina\Desktop\Документы Тюрина\рабочий стол ноябрь\картинки компании выпускники\иг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697538"/>
            <a:ext cx="32956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C:\Users\ntyurina\Desktop\Документы Тюрина\рабочий стол ноябрь\картинки компании выпускники\мфю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725" y="4405313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C:\Users\ntyurina\Desktop\Документы Тюрина\рабочий стол ноябрь\картинки компании выпускники\тн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2181225"/>
            <a:ext cx="9001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451350"/>
            <a:ext cx="1400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218113"/>
            <a:ext cx="1133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67388" y="1419225"/>
            <a:ext cx="3079750" cy="172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63" y="4419600"/>
            <a:ext cx="3041650" cy="172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0" name="Picture 5" descr="C:\Users\ntyurina\Desktop\Документы Тюрина\рабочий стол ноябрь\картинки компании выпускники\ht-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4645025"/>
            <a:ext cx="2867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45150" y="4073525"/>
            <a:ext cx="3444875" cy="245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2" name="Прямоугольник 4"/>
          <p:cNvSpPr>
            <a:spLocks noChangeArrowheads="1"/>
          </p:cNvSpPr>
          <p:nvPr/>
        </p:nvSpPr>
        <p:spPr bwMode="auto">
          <a:xfrm>
            <a:off x="3184525" y="2351088"/>
            <a:ext cx="125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Аналитика</a:t>
            </a:r>
          </a:p>
        </p:txBody>
      </p:sp>
      <p:sp>
        <p:nvSpPr>
          <p:cNvPr id="16403" name="Прямоугольник 5"/>
          <p:cNvSpPr>
            <a:spLocks noChangeArrowheads="1"/>
          </p:cNvSpPr>
          <p:nvPr/>
        </p:nvSpPr>
        <p:spPr bwMode="auto">
          <a:xfrm>
            <a:off x="4645025" y="2351088"/>
            <a:ext cx="131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Консалтинг</a:t>
            </a:r>
          </a:p>
        </p:txBody>
      </p:sp>
      <p:sp>
        <p:nvSpPr>
          <p:cNvPr id="16404" name="Прямоугольник 6"/>
          <p:cNvSpPr>
            <a:spLocks noChangeArrowheads="1"/>
          </p:cNvSpPr>
          <p:nvPr/>
        </p:nvSpPr>
        <p:spPr bwMode="auto">
          <a:xfrm>
            <a:off x="4645025" y="3916363"/>
            <a:ext cx="1836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      Оценка</a:t>
            </a:r>
            <a:r>
              <a:rPr lang="en-US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образовании</a:t>
            </a:r>
          </a:p>
        </p:txBody>
      </p:sp>
      <p:sp>
        <p:nvSpPr>
          <p:cNvPr id="16405" name="Прямоугольник 7"/>
          <p:cNvSpPr>
            <a:spLocks noChangeArrowheads="1"/>
          </p:cNvSpPr>
          <p:nvPr/>
        </p:nvSpPr>
        <p:spPr bwMode="auto">
          <a:xfrm>
            <a:off x="2830513" y="3962400"/>
            <a:ext cx="159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Разработка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               тестов</a:t>
            </a:r>
          </a:p>
        </p:txBody>
      </p:sp>
      <p:pic>
        <p:nvPicPr>
          <p:cNvPr id="22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  <p:pic>
        <p:nvPicPr>
          <p:cNvPr id="23" name="Изображение 23" descr="scolkov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5100" y="5697538"/>
            <a:ext cx="1155700" cy="736600"/>
          </a:xfrm>
          <a:prstGeom prst="rect">
            <a:avLst/>
          </a:prstGeom>
          <a:noFill/>
          <a:ln w="19050">
            <a:solidFill>
              <a:srgbClr val="003F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Изображение 22" descr="ecopsy_en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72" y="5500370"/>
            <a:ext cx="1082855" cy="52863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8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ea typeface="ＭＳ Ｐゴシック" pitchFamily="34" charset="-128"/>
              </a:rPr>
              <a:t>Как к нам поступить?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39738" y="1417638"/>
            <a:ext cx="8229600" cy="48021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200" dirty="0" smtClean="0">
                <a:ea typeface="ＭＳ Ｐゴシック" panose="020B0600070205080204" pitchFamily="34" charset="-128"/>
              </a:rPr>
              <a:t>Следите за новостями о датах поступления на </a:t>
            </a:r>
            <a:r>
              <a:rPr lang="en-US" altLang="ru-RU" sz="2200" dirty="0" smtClean="0">
                <a:ea typeface="ＭＳ Ｐゴシック" panose="020B0600070205080204" pitchFamily="34" charset="-128"/>
                <a:hlinkClick r:id="rId2"/>
              </a:rPr>
              <a:t>http://ma.hse.ru/</a:t>
            </a:r>
            <a:r>
              <a:rPr lang="ru-RU" altLang="ru-RU" sz="22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800" dirty="0" smtClean="0">
                <a:ea typeface="ＭＳ Ｐゴシック" panose="020B0600070205080204" pitchFamily="34" charset="-128"/>
              </a:rPr>
              <a:t>(точные даты на 2016/2017 уч. год будут доступны с января-февраля)</a:t>
            </a:r>
            <a:endParaRPr lang="en-US" altLang="ru-RU" sz="18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ru-RU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ea typeface="ＭＳ Ｐゴシック" panose="020B0600070205080204" pitchFamily="34" charset="-128"/>
              </a:rPr>
              <a:t>Приёмная кампания: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ru-RU" altLang="ru-RU" sz="1400" dirty="0" smtClean="0">
                <a:ea typeface="ＭＳ Ｐゴシック" panose="020B0600070205080204" pitchFamily="34" charset="-128"/>
              </a:rPr>
              <a:t>Конкурс портфолио: диплом, мотивационное письмо, сертификаты, список публикаций. Полная информация на: </a:t>
            </a:r>
            <a:r>
              <a:rPr lang="en-US" altLang="ru-RU" sz="1400" dirty="0" smtClean="0">
                <a:ea typeface="ＭＳ Ｐゴシック" panose="020B0600070205080204" pitchFamily="34" charset="-128"/>
                <a:hlinkClick r:id="rId3"/>
              </a:rPr>
              <a:t>http://ioe.hse.ru/psy_edu/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ru-RU" altLang="ru-RU" sz="1400" dirty="0" smtClean="0">
                <a:ea typeface="ＭＳ Ｐゴシック" panose="020B0600070205080204" pitchFamily="34" charset="-128"/>
              </a:rPr>
              <a:t>Английский язык: квалификационный экзамен (тест и </a:t>
            </a:r>
            <a:r>
              <a:rPr lang="ru-RU" altLang="ru-RU" sz="1400" dirty="0" err="1" smtClean="0">
                <a:ea typeface="ＭＳ Ｐゴシック" panose="020B0600070205080204" pitchFamily="34" charset="-128"/>
              </a:rPr>
              <a:t>аудирование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) ЛИБО сертификат (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IELTS, TOEFL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 и пр.) </a:t>
            </a:r>
            <a:endParaRPr lang="en-US" altLang="ru-RU" sz="1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ru-RU" sz="1400" dirty="0"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Олимпиада</a:t>
            </a:r>
            <a:r>
              <a:rPr lang="ru-RU" sz="1400" dirty="0"/>
              <a:t> для студентов и выпускников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sz="1400" dirty="0"/>
              <a:t>Пройдет в феврале 2016 года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sz="1400" dirty="0"/>
              <a:t>Регистрация на участие с 1 декабря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sz="1400" dirty="0"/>
              <a:t>Больше информации на </a:t>
            </a:r>
            <a:r>
              <a:rPr lang="en-US" sz="1400" dirty="0">
                <a:hlinkClick r:id="rId4"/>
              </a:rPr>
              <a:t>http://olymp.hse.ru/ma/</a:t>
            </a:r>
            <a:r>
              <a:rPr lang="ru-RU" sz="14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Кейс-чемпионат </a:t>
            </a:r>
            <a:r>
              <a:rPr lang="ru-RU" sz="1400" dirty="0"/>
              <a:t>"Измерения в психологии и образовании»,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sz="1400" dirty="0"/>
              <a:t>Подача заявок </a:t>
            </a:r>
            <a:r>
              <a:rPr lang="ru-RU" sz="1400" dirty="0" smtClean="0"/>
              <a:t>в марте</a:t>
            </a:r>
            <a:endParaRPr lang="ru-RU" sz="14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sz="1400" dirty="0"/>
              <a:t>больше информации на  </a:t>
            </a:r>
            <a:r>
              <a:rPr lang="en-US" sz="1400" dirty="0">
                <a:hlinkClick r:id="rId5"/>
              </a:rPr>
              <a:t>http://www.hse.ru/ma/psyedu/casecup</a:t>
            </a:r>
            <a:endParaRPr lang="ru-RU" sz="1400" dirty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ru-RU" altLang="ru-RU" sz="1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211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bg1"/>
                </a:solidFill>
                <a:ea typeface="ＭＳ Ｐゴシック" pitchFamily="34" charset="-128"/>
              </a:rPr>
              <a:t>Летняя школа по </a:t>
            </a:r>
            <a:r>
              <a:rPr lang="ru-RU" altLang="ru-RU" sz="3200" b="1" dirty="0" err="1" smtClean="0">
                <a:solidFill>
                  <a:schemeClr val="bg1"/>
                </a:solidFill>
                <a:ea typeface="ＭＳ Ｐゴシック" pitchFamily="34" charset="-128"/>
              </a:rPr>
              <a:t>психометрике</a:t>
            </a:r>
            <a:endParaRPr lang="ru-RU" altLang="ru-RU" sz="32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39738" y="1417638"/>
            <a:ext cx="8229600" cy="4802187"/>
          </a:xfrm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Организатор: Институт образования НИУ ВШЭ</a:t>
            </a:r>
          </a:p>
          <a:p>
            <a:pPr defTabSz="914400" eaLnBrk="1" hangingPunct="1">
              <a:spcBef>
                <a:spcPct val="0"/>
              </a:spcBef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МЕЖДУНАРОДНАЯ ЛЕТНЯЯ ШКОЛА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«Теория и практика разработки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тестов в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психологии и образовании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Тема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2015 года: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Политомические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задания: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принципов разработки до анализа качества»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r>
              <a:rPr lang="ru-RU" sz="2000" dirty="0"/>
              <a:t>20-25 июля 2015 г. </a:t>
            </a:r>
          </a:p>
          <a:p>
            <a:r>
              <a:rPr lang="ru-RU" sz="2000" dirty="0" smtClean="0"/>
              <a:t>Учебный центр НИУ ВШЭ, Вороново (Подмосковье)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ioe.hse.ru/announcements/144679564.html</a:t>
            </a:r>
            <a:endParaRPr lang="ru-RU" sz="2000" dirty="0" smtClean="0"/>
          </a:p>
          <a:p>
            <a:endParaRPr lang="ru-RU" sz="2000" dirty="0"/>
          </a:p>
          <a:p>
            <a:pPr marL="0" lvl="0" indent="0" defTabSz="914400">
              <a:spcBef>
                <a:spcPct val="0"/>
              </a:spcBef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ru-RU" altLang="ru-RU" sz="1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8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Участники летней школы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972452" cy="46974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44 человека (из них 25 с оплатой участия) + вольнослушатели </a:t>
            </a:r>
          </a:p>
          <a:p>
            <a:endParaRPr lang="ru-RU" dirty="0" smtClean="0"/>
          </a:p>
          <a:p>
            <a:r>
              <a:rPr lang="ru-RU" dirty="0" smtClean="0"/>
              <a:t>Представители центров тестирования, центров сертификации,  ЦОКО, а также учителя и преподаватели университетов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Страны: </a:t>
            </a:r>
          </a:p>
          <a:p>
            <a:pPr indent="374650">
              <a:buNone/>
            </a:pPr>
            <a:r>
              <a:rPr lang="ru-RU" dirty="0" smtClean="0"/>
              <a:t>Казахстан, </a:t>
            </a:r>
          </a:p>
          <a:p>
            <a:pPr indent="374650">
              <a:buNone/>
            </a:pPr>
            <a:r>
              <a:rPr lang="ru-RU" dirty="0" smtClean="0"/>
              <a:t>Киргизия, </a:t>
            </a:r>
          </a:p>
          <a:p>
            <a:pPr indent="374650">
              <a:buNone/>
            </a:pPr>
            <a:r>
              <a:rPr lang="ru-RU" dirty="0" smtClean="0"/>
              <a:t>Таджикистан, </a:t>
            </a:r>
          </a:p>
          <a:p>
            <a:pPr indent="374650">
              <a:buNone/>
            </a:pPr>
            <a:r>
              <a:rPr lang="ru-RU" dirty="0" smtClean="0"/>
              <a:t>Азербайджан, </a:t>
            </a:r>
          </a:p>
          <a:p>
            <a:pPr indent="374650">
              <a:buNone/>
            </a:pPr>
            <a:r>
              <a:rPr lang="ru-RU" dirty="0" smtClean="0"/>
              <a:t>Россия </a:t>
            </a:r>
          </a:p>
          <a:p>
            <a:pPr indent="374650">
              <a:buNone/>
            </a:pPr>
            <a:r>
              <a:rPr lang="ru-RU" sz="2000" dirty="0" smtClean="0"/>
              <a:t>(Москва, Новосибирск, </a:t>
            </a:r>
          </a:p>
          <a:p>
            <a:pPr indent="374650">
              <a:buNone/>
            </a:pPr>
            <a:r>
              <a:rPr lang="ru-RU" sz="2000" dirty="0" err="1" smtClean="0"/>
              <a:t>Йошкар</a:t>
            </a:r>
            <a:r>
              <a:rPr lang="ru-RU" sz="2000" dirty="0" smtClean="0"/>
              <a:t> Ола, Астрахань, </a:t>
            </a:r>
          </a:p>
          <a:p>
            <a:pPr indent="374650">
              <a:buNone/>
            </a:pPr>
            <a:r>
              <a:rPr lang="ru-RU" sz="2000" dirty="0" smtClean="0"/>
              <a:t>Красноярск)</a:t>
            </a:r>
            <a:endParaRPr lang="ru-RU" dirty="0"/>
          </a:p>
        </p:txBody>
      </p:sp>
      <p:pic>
        <p:nvPicPr>
          <p:cNvPr id="6148" name="Picture 4" descr="http://ioe.hse.ru/data/2015/07/28/1084555325/IMG_4217.JPG.%28400x267x12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5214974" cy="3480995"/>
          </a:xfrm>
          <a:prstGeom prst="rect">
            <a:avLst/>
          </a:prstGeom>
          <a:noFill/>
        </p:spPr>
      </p:pic>
      <p:pic>
        <p:nvPicPr>
          <p:cNvPr id="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52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solidFill>
            <a:srgbClr val="003F82"/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sz="3600" dirty="0" smtClean="0">
                <a:solidFill>
                  <a:schemeClr val="bg1"/>
                </a:solidFill>
              </a:rPr>
              <a:t>Преподаватели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" y="1600200"/>
            <a:ext cx="4575812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Carol Myford (UIC, Chicago, USA)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Сотрудники ЦМКО и преподаватели МП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«Измерения в психологии и   	образовании»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smtClean="0"/>
              <a:t>Специальные гости</a:t>
            </a:r>
          </a:p>
          <a:p>
            <a:r>
              <a:rPr lang="ru-RU" sz="2400" dirty="0" smtClean="0"/>
              <a:t>Болотов В.А.</a:t>
            </a:r>
          </a:p>
          <a:p>
            <a:r>
              <a:rPr lang="ru-RU" sz="2400" dirty="0" smtClean="0"/>
              <a:t>Ковалева Г.С.</a:t>
            </a:r>
            <a:endParaRPr lang="ru-RU" sz="2400" dirty="0"/>
          </a:p>
        </p:txBody>
      </p:sp>
      <p:pic>
        <p:nvPicPr>
          <p:cNvPr id="6" name="Picture 5" descr="C:\Users\Asus\Desktop\Фото_летняя школв\Все фотки Летней школы 2015\IMG_4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29577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ioe.hse.ru/data/2015/07/28/1084556141/IMG_20150723_114845.JPG.%28433x258x123%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4276741" cy="30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03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642918"/>
            <a:ext cx="304323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Активности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0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Лекции, семинары,</a:t>
            </a:r>
            <a:r>
              <a:rPr lang="en-US" sz="2400" dirty="0" smtClean="0"/>
              <a:t> </a:t>
            </a:r>
            <a:r>
              <a:rPr lang="ru-RU" sz="2400" dirty="0" smtClean="0"/>
              <a:t>дискуссии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43025" indent="-174625">
              <a:buNone/>
            </a:pPr>
            <a:endParaRPr lang="en-US" dirty="0" smtClean="0"/>
          </a:p>
          <a:p>
            <a:pPr marL="360363" indent="-360363"/>
            <a:r>
              <a:rPr lang="ru-RU" sz="2400" dirty="0" smtClean="0"/>
              <a:t>Проектная</a:t>
            </a:r>
            <a:r>
              <a:rPr lang="en-US" sz="2400" dirty="0" smtClean="0"/>
              <a:t> </a:t>
            </a:r>
            <a:r>
              <a:rPr lang="ru-RU" sz="2400" dirty="0" smtClean="0"/>
              <a:t>деятельность</a:t>
            </a:r>
            <a:r>
              <a:rPr lang="en-US" sz="2400" dirty="0" smtClean="0"/>
              <a:t>  </a:t>
            </a:r>
            <a:endParaRPr lang="ru-RU" sz="2400" dirty="0"/>
          </a:p>
        </p:txBody>
      </p:sp>
      <p:pic>
        <p:nvPicPr>
          <p:cNvPr id="4" name="Picture 3" descr="http://ioe.hse.ru/data/2015/07/28/1084555513/IMG_20150723_173511.jpg.%28405x228x123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42849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oe.hse.ru/data/2015/07/28/1084556141/IMG_20150723_114845.JPG.%28433x258x123%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4840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14685"/>
            <a:ext cx="3929090" cy="298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629" y="2071678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Индивидуальное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консультирование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6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357166"/>
            <a:ext cx="332898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Вечер национальной культуры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Asus\Desktop\Фото_летняя школв\IMG_1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7940">
            <a:off x="311400" y="131899"/>
            <a:ext cx="4380571" cy="3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sus\Desktop\Фото_летняя школв\IMG_1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6928">
            <a:off x="613089" y="3234239"/>
            <a:ext cx="464347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Asus\Desktop\Фото_летняя школв\IMG_198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350739">
            <a:off x="3924134" y="2826241"/>
            <a:ext cx="5040225" cy="37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93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856096" y="428625"/>
            <a:ext cx="690321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Региональные ЦОКО сегодня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1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55589" y="1637731"/>
            <a:ext cx="850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ru-RU" sz="2800" dirty="0" smtClean="0"/>
              <a:t>Число региональных ЦОКО, как отдельных организаций: 62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2800" dirty="0" smtClean="0"/>
              <a:t>В остальных регионах - организации в рамках Институтов развития образования / Институтов повышения квалификации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2800" dirty="0" smtClean="0"/>
              <a:t>Число работающих: от 1 человека до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Анонс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972452" cy="4697427"/>
          </a:xfrm>
        </p:spPr>
        <p:txBody>
          <a:bodyPr>
            <a:normAutofit/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МЕЖДУНАРОДНАЯ ЛЕТНЯЯ ШКОЛА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«Теория и практика разработки тестов в психологии и образовании»</a:t>
            </a:r>
          </a:p>
          <a:p>
            <a:pPr marL="0" indent="0" defTabSz="914400">
              <a:spcBef>
                <a:spcPct val="0"/>
              </a:spcBef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defTabSz="914400"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Тема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года: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itchFamily="18" charset="0"/>
                <a:cs typeface="Times New Roman" pitchFamily="18" charset="0"/>
              </a:rPr>
              <a:t>«Современные тренды оценивания в образовании»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r>
              <a:rPr lang="ru-RU" sz="2000" dirty="0" smtClean="0"/>
              <a:t>Июль</a:t>
            </a:r>
            <a:r>
              <a:rPr lang="ru-RU" sz="2000" dirty="0"/>
              <a:t> </a:t>
            </a:r>
            <a:r>
              <a:rPr lang="ru-RU" sz="2000" dirty="0" smtClean="0"/>
              <a:t>2016</a:t>
            </a:r>
            <a:r>
              <a:rPr lang="ru-RU" sz="2000" dirty="0"/>
              <a:t> г.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Учебный центр НИУ ВШЭ, Вороново (Подмосковье)</a:t>
            </a:r>
          </a:p>
          <a:p>
            <a:pPr marL="0" lvl="0" indent="0" defTabSz="914400">
              <a:spcBef>
                <a:spcPct val="0"/>
              </a:spcBef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altLang="ru-RU" sz="1600" dirty="0">
                <a:ea typeface="ＭＳ Ｐゴシック" panose="020B0600070205080204" pitchFamily="34" charset="-128"/>
                <a:hlinkClick r:id="rId2"/>
              </a:rPr>
              <a:t>http://</a:t>
            </a:r>
            <a:r>
              <a:rPr lang="en-US" altLang="ru-RU" sz="1600" dirty="0" smtClean="0">
                <a:ea typeface="ＭＳ Ｐゴシック" panose="020B0600070205080204" pitchFamily="34" charset="-128"/>
                <a:hlinkClick r:id="rId2"/>
              </a:rPr>
              <a:t>ioe.hse.ru/sumschool</a:t>
            </a:r>
            <a:endParaRPr lang="ru-RU" altLang="ru-RU" sz="1600" dirty="0" smtClean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  <a:defRPr/>
            </a:pPr>
            <a:endParaRPr lang="ru-RU" altLang="ru-RU" sz="16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  <a:defRPr/>
            </a:pPr>
            <a:endParaRPr lang="ru-RU" altLang="ru-RU" sz="1600" dirty="0">
              <a:ea typeface="ＭＳ Ｐゴシック" panose="020B0600070205080204" pitchFamily="34" charset="-128"/>
            </a:endParaRPr>
          </a:p>
        </p:txBody>
      </p:sp>
      <p:pic>
        <p:nvPicPr>
          <p:cNvPr id="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98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342808" y="294683"/>
            <a:ext cx="5343992" cy="368200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Приглашаем на первый Всероссийский день </a:t>
            </a:r>
            <a:r>
              <a:rPr lang="ru-RU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психометрика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199" y="4062333"/>
            <a:ext cx="6355081" cy="2063829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Дата 20.11.2015</a:t>
            </a:r>
          </a:p>
          <a:p>
            <a:pPr eaLnBrk="1" hangingPunct="1"/>
            <a:r>
              <a:rPr lang="ru-RU" sz="2400" dirty="0" smtClean="0"/>
              <a:t>Адрес: Москва, Потаповский пер., 16 ,стр.10 (Институт образования НИУ ВШЭ) </a:t>
            </a:r>
          </a:p>
          <a:p>
            <a:pPr eaLnBrk="1" hangingPunct="1">
              <a:buNone/>
            </a:pPr>
            <a:r>
              <a:rPr lang="ru-RU" sz="2400" dirty="0" smtClean="0"/>
              <a:t>     Центр мониторинга качества образования</a:t>
            </a:r>
          </a:p>
        </p:txBody>
      </p:sp>
      <p:pic>
        <p:nvPicPr>
          <p:cNvPr id="4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069" y="4379534"/>
            <a:ext cx="1792732" cy="1376689"/>
          </a:xfrm>
          <a:prstGeom prst="rect">
            <a:avLst/>
          </a:prstGeom>
        </p:spPr>
      </p:pic>
      <p:pic>
        <p:nvPicPr>
          <p:cNvPr id="14341" name="Picture 5" descr="http://t2.ftcdn.net/jpg/00/47/35/33/400_F_47353393_iBaQ62N1HwhTwJbgcXnEVFvmWYUD1Yj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503" y="639456"/>
            <a:ext cx="2987305" cy="27483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62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27226" y="4212236"/>
            <a:ext cx="4706912" cy="1426564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2"/>
                </a:solidFill>
              </a:rPr>
              <a:t>Сайт магистерской программы: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</a:rPr>
              <a:t>http://ioe.hse.ru/psy_edu/ </a:t>
            </a: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129354" y="1005959"/>
            <a:ext cx="86643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Поступайте к нам! </a:t>
            </a:r>
          </a:p>
          <a:p>
            <a:pPr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Вливайтесь в команду специалистов по измерениям!</a:t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54" y="3207895"/>
            <a:ext cx="3798068" cy="34990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06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106390"/>
            <a:ext cx="6400800" cy="708255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Центр мониторинга качества образования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Институт образования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НИУ Высшая школа экономики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http://ioe.hse.ru/monitoring/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767" y="3927232"/>
            <a:ext cx="7846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21386F"/>
                </a:solidFill>
              </a:rPr>
              <a:t>Карданова Е.Ю.             </a:t>
            </a:r>
          </a:p>
          <a:p>
            <a:pPr algn="ctr">
              <a:buNone/>
            </a:pPr>
            <a:r>
              <a:rPr lang="en-US" dirty="0" smtClean="0">
                <a:solidFill>
                  <a:srgbClr val="21386F"/>
                </a:solidFill>
                <a:hlinkClick r:id="rId3"/>
              </a:rPr>
              <a:t>ekardanova@hse.ru</a:t>
            </a:r>
            <a:endParaRPr lang="en-US" dirty="0" smtClean="0">
              <a:solidFill>
                <a:srgbClr val="21386F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21386F"/>
              </a:solidFill>
            </a:endParaRPr>
          </a:p>
        </p:txBody>
      </p:sp>
      <p:pic>
        <p:nvPicPr>
          <p:cNvPr id="5" name="Picture 4" descr="Институт образов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2" y="4580576"/>
            <a:ext cx="1613856" cy="16138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856096" y="428625"/>
            <a:ext cx="690321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   Дефицит кадров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1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55589" y="1241946"/>
            <a:ext cx="8503718" cy="632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defTabSz="1398588">
              <a:buFont typeface="Arial" pitchFamily="34" charset="0"/>
              <a:buChar char="•"/>
            </a:pPr>
            <a:r>
              <a:rPr lang="ru-RU" sz="2400" dirty="0" smtClean="0"/>
              <a:t>Большинство ЦОКО испытывают очень сильный кадровый дефицит (по отзывам региональных экспертов)</a:t>
            </a:r>
          </a:p>
          <a:p>
            <a:pPr marL="355600" indent="-355600" defTabSz="1398588">
              <a:buFont typeface="Arial" pitchFamily="34" charset="0"/>
              <a:buChar char="•"/>
            </a:pPr>
            <a:r>
              <a:rPr lang="ru-RU" sz="2400" dirty="0" smtClean="0"/>
              <a:t>Не хватает квалифицированных :   </a:t>
            </a:r>
          </a:p>
          <a:p>
            <a:pPr marL="355600" indent="-355600" defTabSz="1398588"/>
            <a:r>
              <a:rPr lang="ru-RU" sz="2400" dirty="0" smtClean="0"/>
              <a:t>     - тестологов, психометриков, статистиков, аналитиков и т.д.</a:t>
            </a:r>
          </a:p>
          <a:p>
            <a:pPr marL="355600" indent="-355600" defTabSz="1398588"/>
            <a:r>
              <a:rPr lang="ru-RU" sz="2400" dirty="0" smtClean="0"/>
              <a:t>	-  специалистов, способных понимать специфику вопросов ОКО, интерпретировать результаты оценивания, понимать потребности управленцев, особенности организации системы образования. </a:t>
            </a:r>
          </a:p>
          <a:p>
            <a:pPr marL="355600" indent="-355600" defTabSz="1398588">
              <a:buFont typeface="Arial" pitchFamily="34" charset="0"/>
              <a:buChar char="•"/>
            </a:pPr>
            <a:r>
              <a:rPr lang="ru-RU" sz="2400" dirty="0" smtClean="0"/>
              <a:t>Даже лучшие регионы в области построения РСОКО среди первых и самых важных проблем, с которыми  сталкиваются, называют кадровый дефицит. </a:t>
            </a:r>
          </a:p>
          <a:p>
            <a:pPr marL="355600" indent="-355600">
              <a:buFont typeface="Arial" pitchFamily="34" charset="0"/>
              <a:buChar char="•"/>
            </a:pPr>
            <a:endParaRPr lang="ru-RU" dirty="0" smtClean="0"/>
          </a:p>
          <a:p>
            <a:r>
              <a:rPr lang="x-none" dirty="0" smtClean="0"/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856096" y="428625"/>
            <a:ext cx="690321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Подготовка кадров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1637731"/>
            <a:ext cx="850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1460311"/>
            <a:ext cx="85037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defTabSz="1398588">
              <a:buFont typeface="Arial" pitchFamily="34" charset="0"/>
              <a:buChar char="•"/>
            </a:pPr>
            <a:r>
              <a:rPr lang="ru-RU" dirty="0" smtClean="0"/>
              <a:t>Только в 24 регионах есть курсы повышения квалификации в области ОКО, только в трети из них, примерно, они на серьезном уровне (по данным с региональных сайтов ЦОКО, ИРО / ИПК, МОН). </a:t>
            </a:r>
          </a:p>
          <a:p>
            <a:pPr marL="355600" indent="-355600" defTabSz="1398588">
              <a:buFont typeface="Arial" pitchFamily="34" charset="0"/>
              <a:buChar char="•"/>
            </a:pPr>
            <a:r>
              <a:rPr lang="ru-RU" dirty="0" smtClean="0"/>
              <a:t>Не готовят специально тестологов и психометриков</a:t>
            </a:r>
          </a:p>
          <a:p>
            <a:pPr marL="355600" indent="-355600" defTabSz="1398588">
              <a:buFont typeface="Arial" pitchFamily="34" charset="0"/>
              <a:buChar char="•"/>
            </a:pPr>
            <a:r>
              <a:rPr lang="ru-RU" dirty="0" smtClean="0"/>
              <a:t>Отдельные примеры: Томский политехнический университет, кафедра Инженерной педагогики:</a:t>
            </a:r>
          </a:p>
          <a:p>
            <a:pPr marL="355600" indent="-355600" defTabSz="1398588"/>
            <a:r>
              <a:rPr lang="ru-RU" dirty="0" smtClean="0"/>
              <a:t>     	         - дополнительная профессиональная программа «Тестолог – специалист в области педагогических измерений»</a:t>
            </a:r>
            <a:r>
              <a:rPr lang="ru-RU" b="1" dirty="0" smtClean="0"/>
              <a:t> </a:t>
            </a:r>
            <a:r>
              <a:rPr lang="ru-RU" dirty="0"/>
              <a:t>(более 10 </a:t>
            </a:r>
            <a:r>
              <a:rPr lang="ru-RU" dirty="0" smtClean="0"/>
              <a:t>лет, подготовлено 132 специалиста-тестолога)</a:t>
            </a:r>
          </a:p>
          <a:p>
            <a:pPr marL="355600" indent="-355600" defTabSz="1398588"/>
            <a:r>
              <a:rPr lang="ru-RU" dirty="0" smtClean="0"/>
              <a:t>               - слушатели программы: учителя средних образовательных учреждений, преподаватели средних специальных и высших учебных заведений, ведущие специалисты центров оценки качества образования.</a:t>
            </a:r>
          </a:p>
          <a:p>
            <a:pPr marL="355600" indent="-355600" defTabSz="1398588">
              <a:buFont typeface="Arial" pitchFamily="34" charset="0"/>
              <a:buChar char="•"/>
              <a:tabLst>
                <a:tab pos="7805738" algn="l"/>
              </a:tabLst>
            </a:pPr>
            <a:r>
              <a:rPr lang="ru-RU" dirty="0" smtClean="0"/>
              <a:t>Ранее РУДН организовывал подготовку специалистов по профессиональной образовательной программе «Тестолог (специалист в области педагогических измерениий)» (факультет повышения    квалификации)</a:t>
            </a:r>
          </a:p>
          <a:p>
            <a:pPr marL="355600" indent="-355600" defTabSz="1398588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749416" y="376842"/>
            <a:ext cx="690321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Магистерская </a:t>
            </a:r>
            <a:r>
              <a:rPr lang="ru-RU" altLang="ru-RU" sz="2000" b="1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программа НИУ ВШЭ</a:t>
            </a:r>
            <a:r>
              <a:rPr lang="ru-RU" altLang="ru-RU" sz="3200" b="1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ru-RU" altLang="ru-RU" sz="3200" b="1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</a:br>
            <a:r>
              <a:rPr lang="ru-RU" altLang="ru-RU" sz="2400" b="1" dirty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«Измерения в психологии и образовании»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1637731"/>
            <a:ext cx="850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1460311"/>
            <a:ext cx="85037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>
                <a:ea typeface="ＭＳ Ｐゴシック" pitchFamily="34" charset="-128"/>
              </a:rPr>
              <a:t>Единственная программа данного профиля в РФ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dirty="0" smtClean="0"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 smtClean="0">
                <a:ea typeface="ＭＳ Ｐゴシック" pitchFamily="34" charset="-128"/>
              </a:rPr>
              <a:t>Программа </a:t>
            </a:r>
            <a:r>
              <a:rPr lang="ru-RU" altLang="ru-RU" dirty="0">
                <a:ea typeface="ＭＳ Ｐゴシック" pitchFamily="34" charset="-128"/>
              </a:rPr>
              <a:t>открыта в 201</a:t>
            </a:r>
            <a:r>
              <a:rPr lang="en-US" altLang="ru-RU" dirty="0">
                <a:ea typeface="ＭＳ Ｐゴシック" pitchFamily="34" charset="-128"/>
              </a:rPr>
              <a:t>0</a:t>
            </a:r>
            <a:r>
              <a:rPr lang="ru-RU" altLang="ru-RU" dirty="0">
                <a:ea typeface="ＭＳ Ｐゴシック" pitchFamily="34" charset="-128"/>
              </a:rPr>
              <a:t> г. на базе Института образования и Факультета психологии НИУ ВШЭ при финансовой поддержке Всемирного банка </a:t>
            </a:r>
            <a:endParaRPr lang="ru-RU" altLang="ru-RU" dirty="0" smtClean="0"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ru-RU" dirty="0"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ea typeface="ＭＳ Ｐゴシック" pitchFamily="34" charset="-128"/>
              </a:rPr>
              <a:t>Партнерский университет: </a:t>
            </a:r>
            <a:r>
              <a:rPr lang="ru-RU" altLang="ru-RU" dirty="0" err="1">
                <a:ea typeface="ＭＳ Ｐゴシック" pitchFamily="34" charset="-128"/>
              </a:rPr>
              <a:t>University</a:t>
            </a:r>
            <a:r>
              <a:rPr lang="ru-RU" altLang="ru-RU" dirty="0">
                <a:ea typeface="ＭＳ Ｐゴシック" pitchFamily="34" charset="-128"/>
              </a:rPr>
              <a:t> </a:t>
            </a:r>
            <a:r>
              <a:rPr lang="ru-RU" altLang="ru-RU" dirty="0" err="1">
                <a:ea typeface="ＭＳ Ｐゴシック" pitchFamily="34" charset="-128"/>
              </a:rPr>
              <a:t>of</a:t>
            </a:r>
            <a:r>
              <a:rPr lang="ru-RU" altLang="ru-RU" dirty="0">
                <a:ea typeface="ＭＳ Ｐゴシック" pitchFamily="34" charset="-128"/>
              </a:rPr>
              <a:t> </a:t>
            </a:r>
            <a:r>
              <a:rPr lang="ru-RU" altLang="ru-RU" dirty="0" err="1" smtClean="0">
                <a:ea typeface="ＭＳ Ｐゴシック" pitchFamily="34" charset="-128"/>
              </a:rPr>
              <a:t>Massachusetts</a:t>
            </a:r>
            <a:endParaRPr lang="ru-RU" altLang="ru-RU" dirty="0" smtClean="0">
              <a:ea typeface="ＭＳ Ｐゴシック" pitchFamily="34" charset="-128"/>
            </a:endParaRPr>
          </a:p>
          <a:p>
            <a:pPr eaLnBrk="1" hangingPunct="1"/>
            <a:r>
              <a:rPr lang="ru-RU" altLang="ru-RU" dirty="0" smtClean="0">
                <a:ea typeface="ＭＳ Ｐゴシック" pitchFamily="34" charset="-128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ea typeface="ＭＳ Ｐゴシック" pitchFamily="34" charset="-128"/>
              </a:rPr>
              <a:t>Минимальный уровень квалификации для поступления: степень бакалавра/ диплом специалиста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ru-RU" dirty="0"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ea typeface="ＭＳ Ｐゴシック" pitchFamily="34" charset="-128"/>
              </a:rPr>
              <a:t>Количество бюджетных</a:t>
            </a:r>
            <a:r>
              <a:rPr lang="en-US" altLang="ru-RU" dirty="0">
                <a:ea typeface="ＭＳ Ｐゴシック" pitchFamily="34" charset="-128"/>
              </a:rPr>
              <a:t> </a:t>
            </a:r>
            <a:r>
              <a:rPr lang="ru-RU" altLang="ru-RU" dirty="0">
                <a:ea typeface="ＭＳ Ｐゴシック" pitchFamily="34" charset="-128"/>
              </a:rPr>
              <a:t>мест: 20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dirty="0" smtClean="0"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ru-RU" dirty="0">
              <a:ea typeface="ＭＳ Ｐゴシック" pitchFamily="34" charset="-128"/>
            </a:endParaRPr>
          </a:p>
          <a:p>
            <a:pPr marL="355600" indent="-355600" defTabSz="1398588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12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87" y="4918359"/>
            <a:ext cx="1736278" cy="114299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1449" y="4996064"/>
            <a:ext cx="1414663" cy="119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3484" y="5374253"/>
            <a:ext cx="2447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520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749416" y="376842"/>
            <a:ext cx="690321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2000" b="1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smtClean="0">
                <a:solidFill>
                  <a:schemeClr val="bg1"/>
                </a:solidFill>
              </a:rPr>
              <a:t>Почему </a:t>
            </a:r>
            <a:r>
              <a:rPr lang="ru-RU" sz="2800" b="1" dirty="0">
                <a:solidFill>
                  <a:schemeClr val="bg1"/>
                </a:solidFill>
              </a:rPr>
              <a:t>стоит учиться у нас?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1637731"/>
            <a:ext cx="850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1460311"/>
            <a:ext cx="85037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 smtClean="0"/>
              <a:t>Наши</a:t>
            </a:r>
            <a:r>
              <a:rPr lang="ru-RU" dirty="0"/>
              <a:t> </a:t>
            </a:r>
            <a:r>
              <a:rPr lang="ru-RU" dirty="0" smtClean="0"/>
              <a:t>преподаватели – </a:t>
            </a:r>
            <a:r>
              <a:rPr lang="ru-RU" dirty="0"/>
              <a:t>успешные ученые с мировым именем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/>
              <a:t>Участие в международных исследовательских </a:t>
            </a:r>
            <a:r>
              <a:rPr lang="ru-RU" dirty="0" smtClean="0"/>
              <a:t>проектах</a:t>
            </a:r>
            <a:endParaRPr lang="ru-RU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 smtClean="0"/>
              <a:t>Трудоустройство</a:t>
            </a:r>
            <a:r>
              <a:rPr lang="ru-RU" dirty="0"/>
              <a:t> студентов в научных центрах Института образования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/>
              <a:t>Заработная плата – 20000 рублей в месяц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/>
              <a:t>Регулярные лекции и мастер-классы зарубежных научных «звезд»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 smtClean="0"/>
              <a:t>Спецкурсы </a:t>
            </a:r>
            <a:r>
              <a:rPr lang="ru-RU" dirty="0"/>
              <a:t>от </a:t>
            </a:r>
            <a:r>
              <a:rPr lang="ru-RU" dirty="0" smtClean="0"/>
              <a:t>ведущих российских компаний</a:t>
            </a:r>
            <a:endParaRPr lang="ru-RU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/>
              <a:t>Возможность стажировок и командировок в </a:t>
            </a:r>
            <a:r>
              <a:rPr lang="ru-RU" dirty="0" smtClean="0"/>
              <a:t>российских</a:t>
            </a:r>
            <a:r>
              <a:rPr lang="ru-RU" dirty="0"/>
              <a:t> и зарубежных </a:t>
            </a:r>
            <a:r>
              <a:rPr lang="ru-RU" dirty="0" smtClean="0"/>
              <a:t>университетах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продолжения учебы в аспирантуре</a:t>
            </a:r>
            <a:endParaRPr lang="ru-RU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dirty="0" smtClean="0"/>
              <a:t>Иногородним </a:t>
            </a:r>
            <a:r>
              <a:rPr lang="ru-RU" dirty="0"/>
              <a:t>студентам предоставляется место в комфортабельном общежитии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dirty="0">
              <a:ea typeface="ＭＳ Ｐゴシック" pitchFamily="34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ru-RU" dirty="0">
              <a:ea typeface="ＭＳ Ｐゴシック" pitchFamily="34" charset="-128"/>
            </a:endParaRPr>
          </a:p>
          <a:p>
            <a:pPr marL="355600" indent="-355600" defTabSz="1398588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3666" y="4335463"/>
            <a:ext cx="3494493" cy="248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70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3460"/>
          </a:xfrm>
          <a:solidFill>
            <a:srgbClr val="003F8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Ключевые компетенции выпускников</a:t>
            </a:r>
            <a:endParaRPr lang="en-GB" altLang="ru-RU" sz="28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6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392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1756" y="344227"/>
            <a:ext cx="7546984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charset="0"/>
              </a:rPr>
              <a:t>Чему мы учим наших студентов: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1637731"/>
            <a:ext cx="850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1460311"/>
            <a:ext cx="85037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Конструировать</a:t>
            </a:r>
            <a:r>
              <a:rPr lang="ru-RU" sz="2000" dirty="0"/>
              <a:t> и адаптировать измерительные инструменты – тесты, опросники, гайды для интервью, </a:t>
            </a:r>
            <a:r>
              <a:rPr lang="ru-RU" sz="2000" dirty="0" smtClean="0"/>
              <a:t>кейсы</a:t>
            </a:r>
            <a:endParaRPr lang="ru-RU" sz="2000" dirty="0"/>
          </a:p>
          <a:p>
            <a:pPr marL="358775" indent="-358775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Оценивать </a:t>
            </a:r>
            <a:r>
              <a:rPr lang="ru-RU" sz="2000" dirty="0"/>
              <a:t>качество и валидность существующих измерительных инструментов</a:t>
            </a:r>
          </a:p>
          <a:p>
            <a:pPr marL="358775" indent="-358775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Обращаться </a:t>
            </a:r>
            <a:r>
              <a:rPr lang="ru-RU" sz="2000" dirty="0"/>
              <a:t>с оценочными процедурами: оценка знаний, навыков, компетенций</a:t>
            </a:r>
          </a:p>
          <a:p>
            <a:pPr marL="358775" indent="-358775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Работать </a:t>
            </a:r>
            <a:r>
              <a:rPr lang="ru-RU" sz="2000" dirty="0"/>
              <a:t>с адаптивным тестированием на уровне разработчика</a:t>
            </a:r>
          </a:p>
          <a:p>
            <a:pPr marL="358775" indent="-358775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Проводить </a:t>
            </a:r>
            <a:r>
              <a:rPr lang="ru-RU" sz="2000" dirty="0"/>
              <a:t>качественные научные исследования в области психометрики, кросс-культурной валидизации инструментов, разработки стандартизированных инструментов для </a:t>
            </a:r>
            <a:r>
              <a:rPr lang="en-US" sz="2000" dirty="0"/>
              <a:t>large-scale assessment</a:t>
            </a:r>
            <a:r>
              <a:rPr lang="ru-RU" sz="2000" dirty="0"/>
              <a:t> и т.д. </a:t>
            </a:r>
          </a:p>
          <a:p>
            <a:pPr marL="358775" indent="-358775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Писать</a:t>
            </a:r>
            <a:r>
              <a:rPr lang="ru-RU" sz="2000" dirty="0"/>
              <a:t> тексты, достойные публикации в ведущих российских и зарубежных журналах</a:t>
            </a:r>
          </a:p>
          <a:p>
            <a:pPr marL="355600" indent="-355600" defTabSz="1398588"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622" y="5210698"/>
            <a:ext cx="3343275" cy="16002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780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  <a:solidFill>
            <a:srgbClr val="003F82"/>
          </a:solidFill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Научно-исследовательская работа 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69823" y="1417638"/>
            <a:ext cx="4138891" cy="248489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500" dirty="0" smtClean="0">
                <a:ea typeface="ＭＳ Ｐゴシック" pitchFamily="34" charset="-128"/>
              </a:rPr>
              <a:t>Главная цель МП – сформировать у студентов готовность и способность соответствовать современным высоким стандартам в области измерений и оценки в социальных науках</a:t>
            </a:r>
          </a:p>
          <a:p>
            <a:pPr eaLnBrk="1" hangingPunct="1">
              <a:defRPr/>
            </a:pPr>
            <a:endParaRPr lang="ru-RU" altLang="ru-RU" sz="2000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2486" y="5159829"/>
            <a:ext cx="21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8731" y="4882244"/>
            <a:ext cx="8147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b="1" i="1" dirty="0">
                <a:ea typeface="ＭＳ Ｐゴシック" pitchFamily="34" charset="-128"/>
              </a:rPr>
              <a:t>Для этого мы предлагаем</a:t>
            </a:r>
            <a:r>
              <a:rPr lang="ru-RU" altLang="ru-RU" dirty="0">
                <a:ea typeface="ＭＳ Ｐゴシック" pitchFamily="34" charset="-128"/>
              </a:rPr>
              <a:t>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dirty="0">
                <a:ea typeface="ＭＳ Ｐゴシック" pitchFamily="34" charset="-128"/>
              </a:rPr>
              <a:t>  - Участие в международных конференциях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dirty="0">
                <a:ea typeface="ＭＳ Ｐゴシック" pitchFamily="34" charset="-128"/>
              </a:rPr>
              <a:t>  - Участие в международных проектах по оценке качества образования и компетенций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dirty="0">
                <a:ea typeface="ＭＳ Ｐゴシック" pitchFamily="34" charset="-128"/>
              </a:rPr>
              <a:t>  - Участие в научных проектах НИУ ВШЭ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2708" y="1417638"/>
            <a:ext cx="3993076" cy="338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059249" cy="1013460"/>
          </a:xfrm>
          <a:prstGeom prst="rect">
            <a:avLst/>
          </a:prstGeom>
          <a:solidFill>
            <a:srgbClr val="1C2A55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486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928</Words>
  <Application>Microsoft Office PowerPoint</Application>
  <PresentationFormat>On-screen Show (4:3)</PresentationFormat>
  <Paragraphs>249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Office Excel 97-2003 Worksheet</vt:lpstr>
      <vt:lpstr>О проблеме подготовки кадров в сфере оценки качества образования</vt:lpstr>
      <vt:lpstr>Slide 2</vt:lpstr>
      <vt:lpstr>Slide 3</vt:lpstr>
      <vt:lpstr>Slide 4</vt:lpstr>
      <vt:lpstr>Slide 5</vt:lpstr>
      <vt:lpstr>Slide 6</vt:lpstr>
      <vt:lpstr>       Ключевые компетенции выпускников</vt:lpstr>
      <vt:lpstr>Slide 8</vt:lpstr>
      <vt:lpstr>    Научно-исследовательская работа </vt:lpstr>
      <vt:lpstr>      Вовлеченность в реальные проекты</vt:lpstr>
      <vt:lpstr>Структура программы</vt:lpstr>
      <vt:lpstr>Наши гости 2015 г. </vt:lpstr>
      <vt:lpstr>Где работают наши выпускники?</vt:lpstr>
      <vt:lpstr>Как к нам поступить?</vt:lpstr>
      <vt:lpstr>Летняя школа по психометрике</vt:lpstr>
      <vt:lpstr>Участники летней школы</vt:lpstr>
      <vt:lpstr>      Преподаватели </vt:lpstr>
      <vt:lpstr>Активности</vt:lpstr>
      <vt:lpstr>Вечер национальной культуры</vt:lpstr>
      <vt:lpstr>Анонс </vt:lpstr>
      <vt:lpstr>Приглашаем на первый Всероссийский день психометрика </vt:lpstr>
      <vt:lpstr>Slide 22</vt:lpstr>
      <vt:lpstr>Slide 23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Elena Kardanovs</cp:lastModifiedBy>
  <cp:revision>97</cp:revision>
  <dcterms:created xsi:type="dcterms:W3CDTF">2010-09-30T06:45:29Z</dcterms:created>
  <dcterms:modified xsi:type="dcterms:W3CDTF">2015-10-28T21:05:52Z</dcterms:modified>
</cp:coreProperties>
</file>