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2" r:id="rId10"/>
    <p:sldId id="267" r:id="rId11"/>
    <p:sldId id="268" r:id="rId12"/>
    <p:sldId id="271" r:id="rId13"/>
    <p:sldId id="269" r:id="rId14"/>
    <p:sldId id="270" r:id="rId15"/>
    <p:sldId id="273" r:id="rId16"/>
    <p:sldId id="277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A2AA8"/>
    <a:srgbClr val="3333CC"/>
    <a:srgbClr val="0000FF"/>
    <a:srgbClr val="7EC234"/>
    <a:srgbClr val="3333FF"/>
    <a:srgbClr val="6AC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6" d="100"/>
          <a:sy n="106" d="100"/>
        </p:scale>
        <p:origin x="-9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astrminobr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7788" y="1390793"/>
            <a:ext cx="9047747" cy="3360501"/>
          </a:xfrm>
        </p:spPr>
        <p:txBody>
          <a:bodyPr>
            <a:normAutofit/>
          </a:bodyPr>
          <a:lstStyle/>
          <a:p>
            <a:pPr algn="ctr"/>
            <a:r>
              <a:rPr lang="ru-RU" sz="3600" b="1" spc="100" dirty="0">
                <a:solidFill>
                  <a:srgbClr val="002060"/>
                </a:solidFill>
                <a:effectLst/>
              </a:rPr>
              <a:t>Принципы и перспективы </a:t>
            </a:r>
            <a:r>
              <a:rPr lang="ru-RU" sz="3600" b="1" spc="1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3600" b="1" spc="100" dirty="0" smtClean="0">
                <a:solidFill>
                  <a:srgbClr val="002060"/>
                </a:solidFill>
                <a:effectLst/>
              </a:rPr>
            </a:br>
            <a:r>
              <a:rPr lang="ru-RU" sz="3600" b="1" spc="100" dirty="0" smtClean="0">
                <a:solidFill>
                  <a:srgbClr val="002060"/>
                </a:solidFill>
                <a:effectLst/>
              </a:rPr>
              <a:t>взаимодействия комплексной </a:t>
            </a:r>
            <a:br>
              <a:rPr lang="ru-RU" sz="3600" b="1" spc="100" dirty="0" smtClean="0">
                <a:solidFill>
                  <a:srgbClr val="002060"/>
                </a:solidFill>
                <a:effectLst/>
              </a:rPr>
            </a:br>
            <a:r>
              <a:rPr lang="ru-RU" sz="3600" b="1" spc="100" dirty="0" smtClean="0">
                <a:solidFill>
                  <a:srgbClr val="002060"/>
                </a:solidFill>
                <a:effectLst/>
              </a:rPr>
              <a:t>оценки </a:t>
            </a:r>
            <a:r>
              <a:rPr lang="ru-RU" sz="3600" b="1" spc="100" dirty="0">
                <a:solidFill>
                  <a:srgbClr val="002060"/>
                </a:solidFill>
                <a:effectLst/>
              </a:rPr>
              <a:t>качества образования </a:t>
            </a:r>
            <a:r>
              <a:rPr lang="ru-RU" sz="3600" b="1" spc="1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3600" b="1" spc="100" dirty="0" smtClean="0">
                <a:solidFill>
                  <a:srgbClr val="002060"/>
                </a:solidFill>
                <a:effectLst/>
              </a:rPr>
            </a:br>
            <a:r>
              <a:rPr lang="ru-RU" sz="3600" b="1" spc="100" dirty="0" smtClean="0">
                <a:solidFill>
                  <a:srgbClr val="002060"/>
                </a:solidFill>
                <a:effectLst/>
              </a:rPr>
              <a:t>и независимой </a:t>
            </a:r>
            <a:r>
              <a:rPr lang="ru-RU" sz="3600" b="1" spc="100" dirty="0">
                <a:solidFill>
                  <a:srgbClr val="002060"/>
                </a:solidFill>
                <a:effectLst/>
              </a:rPr>
              <a:t>оценки качества </a:t>
            </a:r>
            <a:r>
              <a:rPr lang="ru-RU" sz="3600" b="1" spc="1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3600" b="1" spc="100" dirty="0" smtClean="0">
                <a:solidFill>
                  <a:srgbClr val="002060"/>
                </a:solidFill>
                <a:effectLst/>
              </a:rPr>
            </a:br>
            <a:r>
              <a:rPr lang="ru-RU" sz="3600" b="1" spc="100" dirty="0" smtClean="0">
                <a:solidFill>
                  <a:srgbClr val="002060"/>
                </a:solidFill>
                <a:effectLst/>
              </a:rPr>
              <a:t>оказания образовательных </a:t>
            </a:r>
            <a:r>
              <a:rPr lang="ru-RU" sz="3600" b="1" spc="100" dirty="0">
                <a:solidFill>
                  <a:srgbClr val="002060"/>
                </a:solidFill>
                <a:effectLst/>
              </a:rPr>
              <a:t>услуг </a:t>
            </a:r>
            <a:r>
              <a:rPr lang="ru-RU" sz="3600" b="1" spc="1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3600" b="1" spc="100" dirty="0" smtClean="0">
                <a:solidFill>
                  <a:srgbClr val="002060"/>
                </a:solidFill>
                <a:effectLst/>
              </a:rPr>
            </a:br>
            <a:r>
              <a:rPr lang="ru-RU" sz="3600" b="1" spc="100" dirty="0" smtClean="0">
                <a:solidFill>
                  <a:srgbClr val="002060"/>
                </a:solidFill>
                <a:effectLst/>
              </a:rPr>
              <a:t>в Астраханской области</a:t>
            </a:r>
            <a:endParaRPr lang="ru-RU" sz="3600" spc="1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1"/>
            <a:ext cx="12192000" cy="980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3000" b="1" dirty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Министерство образования и науки Астраханской </a:t>
            </a:r>
            <a:r>
              <a:rPr lang="ru-RU" sz="3000" b="1" dirty="0" smtClean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области</a:t>
            </a:r>
            <a:endParaRPr lang="ru-RU" sz="3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3463"/>
          <a:stretch/>
        </p:blipFill>
        <p:spPr>
          <a:xfrm>
            <a:off x="342901" y="7306"/>
            <a:ext cx="771826" cy="799046"/>
          </a:xfrm>
          <a:prstGeom prst="rect">
            <a:avLst/>
          </a:prstGeom>
        </p:spPr>
      </p:pic>
      <p:pic>
        <p:nvPicPr>
          <p:cNvPr id="1026" name="Picture 2" descr="http://brand.astrobl.ru/images/logo_ob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3"/>
          <a:stretch/>
        </p:blipFill>
        <p:spPr bwMode="auto">
          <a:xfrm>
            <a:off x="116292" y="757407"/>
            <a:ext cx="1093152" cy="22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06871" y="4867835"/>
            <a:ext cx="3801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Министр образования и науки Астраханской области </a:t>
            </a:r>
          </a:p>
          <a:p>
            <a:r>
              <a:rPr lang="ru-RU" b="1" dirty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Виталий Александрович Гутман</a:t>
            </a:r>
          </a:p>
        </p:txBody>
      </p:sp>
    </p:spTree>
    <p:extLst>
      <p:ext uri="{BB962C8B-B14F-4D97-AF65-F5344CB8AC3E}">
        <p14:creationId xmlns:p14="http://schemas.microsoft.com/office/powerpoint/2010/main" val="26982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1"/>
            <a:ext cx="12192000" cy="980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3000" b="1" dirty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Министерство образования и науки Астраханской </a:t>
            </a:r>
            <a:r>
              <a:rPr lang="ru-RU" sz="3000" b="1" dirty="0" smtClean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области</a:t>
            </a:r>
            <a:endParaRPr lang="ru-RU" sz="3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3463"/>
          <a:stretch/>
        </p:blipFill>
        <p:spPr>
          <a:xfrm>
            <a:off x="342901" y="7306"/>
            <a:ext cx="771826" cy="799046"/>
          </a:xfrm>
          <a:prstGeom prst="rect">
            <a:avLst/>
          </a:prstGeom>
        </p:spPr>
      </p:pic>
      <p:pic>
        <p:nvPicPr>
          <p:cNvPr id="1026" name="Picture 2" descr="http://brand.astrobl.ru/images/logo_ob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3"/>
          <a:stretch/>
        </p:blipFill>
        <p:spPr bwMode="auto">
          <a:xfrm>
            <a:off x="116292" y="757407"/>
            <a:ext cx="1093152" cy="22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057397" y="2418354"/>
            <a:ext cx="2071687" cy="532842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j-lt"/>
              </a:rPr>
              <a:t>Кластер 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57397" y="3455852"/>
            <a:ext cx="2143125" cy="53284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j-lt"/>
              </a:rPr>
              <a:t>Кластер </a:t>
            </a:r>
            <a:r>
              <a:rPr lang="ru-RU" sz="2400" b="1" dirty="0" smtClean="0">
                <a:latin typeface="+mj-lt"/>
              </a:rPr>
              <a:t>2</a:t>
            </a:r>
            <a:endParaRPr lang="ru-RU" sz="2400" b="1" dirty="0"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82273" y="4583424"/>
            <a:ext cx="2143125" cy="488110"/>
          </a:xfrm>
          <a:prstGeom prst="roundRect">
            <a:avLst/>
          </a:prstGeom>
          <a:solidFill>
            <a:srgbClr val="7EC2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j-lt"/>
              </a:rPr>
              <a:t>Кластер </a:t>
            </a:r>
            <a:r>
              <a:rPr lang="ru-RU" sz="2400" b="1" dirty="0" smtClean="0">
                <a:latin typeface="+mj-lt"/>
              </a:rPr>
              <a:t>3</a:t>
            </a:r>
            <a:endParaRPr lang="ru-RU" sz="2400" b="1" dirty="0"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50583" y="5738870"/>
            <a:ext cx="2214563" cy="532842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j-lt"/>
              </a:rPr>
              <a:t>Кластер </a:t>
            </a:r>
            <a:r>
              <a:rPr lang="ru-RU" sz="2400" b="1" dirty="0" smtClean="0">
                <a:latin typeface="+mj-lt"/>
              </a:rPr>
              <a:t>4</a:t>
            </a:r>
            <a:endParaRPr lang="ru-RU" sz="2400" b="1" dirty="0">
              <a:latin typeface="+mj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299989" y="2413653"/>
            <a:ext cx="1571625" cy="399961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>
              <a:latin typeface="+mj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42519" y="2381804"/>
            <a:ext cx="1492250" cy="39601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rgbClr val="002060"/>
                </a:solidFill>
                <a:latin typeface="+mj-lt"/>
                <a:cs typeface="Arial" pitchFamily="34" charset="0"/>
              </a:rPr>
              <a:t>да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7755803" y="2381805"/>
            <a:ext cx="1390650" cy="396013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rgbClr val="002060"/>
                </a:solidFill>
                <a:latin typeface="+mj-lt"/>
                <a:cs typeface="Arial" pitchFamily="34" charset="0"/>
              </a:rPr>
              <a:t>да</a:t>
            </a:r>
          </a:p>
        </p:txBody>
      </p:sp>
      <p:sp>
        <p:nvSpPr>
          <p:cNvPr id="14" name="Овал 13"/>
          <p:cNvSpPr/>
          <p:nvPr/>
        </p:nvSpPr>
        <p:spPr>
          <a:xfrm>
            <a:off x="5956173" y="3545316"/>
            <a:ext cx="1493838" cy="443377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rgbClr val="002060"/>
                </a:solidFill>
                <a:latin typeface="+mj-lt"/>
                <a:cs typeface="Arial" pitchFamily="34" charset="0"/>
              </a:rPr>
              <a:t>да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9209428" y="4714965"/>
            <a:ext cx="1390650" cy="3999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FF00"/>
                </a:solidFill>
                <a:latin typeface="+mj-lt"/>
                <a:cs typeface="Arial" pitchFamily="34" charset="0"/>
              </a:rPr>
              <a:t>нет</a:t>
            </a:r>
          </a:p>
        </p:txBody>
      </p:sp>
      <p:sp>
        <p:nvSpPr>
          <p:cNvPr id="16" name="Овал 15"/>
          <p:cNvSpPr/>
          <p:nvPr/>
        </p:nvSpPr>
        <p:spPr>
          <a:xfrm>
            <a:off x="4371425" y="3545316"/>
            <a:ext cx="1436688" cy="443377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FF00"/>
                </a:solidFill>
                <a:latin typeface="+mj-lt"/>
                <a:cs typeface="Arial" pitchFamily="34" charset="0"/>
              </a:rPr>
              <a:t>нет</a:t>
            </a:r>
          </a:p>
        </p:txBody>
      </p:sp>
      <p:sp>
        <p:nvSpPr>
          <p:cNvPr id="17" name="Овал 16"/>
          <p:cNvSpPr/>
          <p:nvPr/>
        </p:nvSpPr>
        <p:spPr>
          <a:xfrm>
            <a:off x="5996677" y="4711018"/>
            <a:ext cx="1498600" cy="403908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rgbClr val="002060"/>
                </a:solidFill>
                <a:latin typeface="+mj-lt"/>
                <a:cs typeface="Arial" pitchFamily="34" charset="0"/>
              </a:rPr>
              <a:t>да</a:t>
            </a:r>
          </a:p>
        </p:txBody>
      </p:sp>
      <p:sp>
        <p:nvSpPr>
          <p:cNvPr id="18" name="Овал 17"/>
          <p:cNvSpPr/>
          <p:nvPr/>
        </p:nvSpPr>
        <p:spPr>
          <a:xfrm>
            <a:off x="7684366" y="3544001"/>
            <a:ext cx="1439863" cy="444693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rgbClr val="002060"/>
                </a:solidFill>
                <a:latin typeface="+mj-lt"/>
                <a:cs typeface="Arial" pitchFamily="34" charset="0"/>
              </a:rPr>
              <a:t>да</a:t>
            </a:r>
          </a:p>
        </p:txBody>
      </p:sp>
      <p:sp>
        <p:nvSpPr>
          <p:cNvPr id="19" name="Овал 18"/>
          <p:cNvSpPr/>
          <p:nvPr/>
        </p:nvSpPr>
        <p:spPr>
          <a:xfrm>
            <a:off x="4444450" y="5815888"/>
            <a:ext cx="1506538" cy="398645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FF00"/>
                </a:solidFill>
                <a:latin typeface="+mj-lt"/>
                <a:cs typeface="Arial" pitchFamily="34" charset="0"/>
              </a:rPr>
              <a:t>нет</a:t>
            </a:r>
          </a:p>
        </p:txBody>
      </p:sp>
      <p:sp>
        <p:nvSpPr>
          <p:cNvPr id="20" name="Овал 19"/>
          <p:cNvSpPr/>
          <p:nvPr/>
        </p:nvSpPr>
        <p:spPr>
          <a:xfrm>
            <a:off x="6100636" y="5835226"/>
            <a:ext cx="1428750" cy="402592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FF00"/>
                </a:solidFill>
                <a:latin typeface="+mj-lt"/>
                <a:cs typeface="Arial" pitchFamily="34" charset="0"/>
              </a:rPr>
              <a:t>нет</a:t>
            </a:r>
          </a:p>
        </p:txBody>
      </p:sp>
      <p:sp>
        <p:nvSpPr>
          <p:cNvPr id="21" name="Овал 20"/>
          <p:cNvSpPr/>
          <p:nvPr/>
        </p:nvSpPr>
        <p:spPr>
          <a:xfrm>
            <a:off x="7755803" y="5835226"/>
            <a:ext cx="1357312" cy="402592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FF00"/>
                </a:solidFill>
                <a:latin typeface="+mj-lt"/>
                <a:cs typeface="Arial" pitchFamily="34" charset="0"/>
              </a:rPr>
              <a:t>нет</a:t>
            </a:r>
          </a:p>
        </p:txBody>
      </p:sp>
      <p:sp>
        <p:nvSpPr>
          <p:cNvPr id="22" name="TextBox 25"/>
          <p:cNvSpPr txBox="1">
            <a:spLocks noChangeArrowheads="1"/>
          </p:cNvSpPr>
          <p:nvPr/>
        </p:nvSpPr>
        <p:spPr bwMode="auto">
          <a:xfrm>
            <a:off x="4664531" y="2345753"/>
            <a:ext cx="85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rgbClr val="002060"/>
                </a:solidFill>
                <a:latin typeface="+mj-lt"/>
              </a:rPr>
              <a:t>да</a:t>
            </a:r>
          </a:p>
        </p:txBody>
      </p:sp>
      <p:sp>
        <p:nvSpPr>
          <p:cNvPr id="23" name="TextBox 26"/>
          <p:cNvSpPr txBox="1">
            <a:spLocks noChangeArrowheads="1"/>
          </p:cNvSpPr>
          <p:nvPr/>
        </p:nvSpPr>
        <p:spPr bwMode="auto">
          <a:xfrm>
            <a:off x="4450801" y="1753164"/>
            <a:ext cx="1357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1 блок</a:t>
            </a:r>
          </a:p>
        </p:txBody>
      </p:sp>
      <p:sp>
        <p:nvSpPr>
          <p:cNvPr id="24" name="TextBox 27"/>
          <p:cNvSpPr txBox="1">
            <a:spLocks noChangeArrowheads="1"/>
          </p:cNvSpPr>
          <p:nvPr/>
        </p:nvSpPr>
        <p:spPr bwMode="auto">
          <a:xfrm>
            <a:off x="5956173" y="1738347"/>
            <a:ext cx="1428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2 блок</a:t>
            </a:r>
          </a:p>
        </p:txBody>
      </p:sp>
      <p:sp>
        <p:nvSpPr>
          <p:cNvPr id="25" name="TextBox 28"/>
          <p:cNvSpPr txBox="1">
            <a:spLocks noChangeArrowheads="1"/>
          </p:cNvSpPr>
          <p:nvPr/>
        </p:nvSpPr>
        <p:spPr bwMode="auto">
          <a:xfrm>
            <a:off x="7684365" y="1738347"/>
            <a:ext cx="1500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3 блок</a:t>
            </a:r>
          </a:p>
        </p:txBody>
      </p:sp>
      <p:sp>
        <p:nvSpPr>
          <p:cNvPr id="26" name="Овал 25"/>
          <p:cNvSpPr/>
          <p:nvPr/>
        </p:nvSpPr>
        <p:spPr>
          <a:xfrm>
            <a:off x="9257726" y="2421327"/>
            <a:ext cx="1390650" cy="396013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rgbClr val="002060"/>
                </a:solidFill>
                <a:latin typeface="+mj-lt"/>
                <a:cs typeface="Arial" pitchFamily="34" charset="0"/>
              </a:rPr>
              <a:t>да</a:t>
            </a:r>
          </a:p>
        </p:txBody>
      </p:sp>
      <p:sp>
        <p:nvSpPr>
          <p:cNvPr id="27" name="Овал 26"/>
          <p:cNvSpPr/>
          <p:nvPr/>
        </p:nvSpPr>
        <p:spPr>
          <a:xfrm>
            <a:off x="9208514" y="3543495"/>
            <a:ext cx="1439863" cy="444693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rgbClr val="002060"/>
                </a:solidFill>
                <a:latin typeface="+mj-lt"/>
                <a:cs typeface="Arial" pitchFamily="34" charset="0"/>
              </a:rPr>
              <a:t>да</a:t>
            </a:r>
          </a:p>
        </p:txBody>
      </p:sp>
      <p:sp>
        <p:nvSpPr>
          <p:cNvPr id="28" name="Овал 27"/>
          <p:cNvSpPr/>
          <p:nvPr/>
        </p:nvSpPr>
        <p:spPr>
          <a:xfrm>
            <a:off x="9279951" y="5834720"/>
            <a:ext cx="1357312" cy="402592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FF00"/>
                </a:solidFill>
                <a:latin typeface="+mj-lt"/>
                <a:cs typeface="Arial" pitchFamily="34" charset="0"/>
              </a:rPr>
              <a:t>нет</a:t>
            </a:r>
          </a:p>
        </p:txBody>
      </p:sp>
      <p:sp>
        <p:nvSpPr>
          <p:cNvPr id="29" name="Овал 28"/>
          <p:cNvSpPr/>
          <p:nvPr/>
        </p:nvSpPr>
        <p:spPr>
          <a:xfrm>
            <a:off x="7673252" y="4724588"/>
            <a:ext cx="1439863" cy="444693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rgbClr val="002060"/>
                </a:solidFill>
                <a:latin typeface="+mj-lt"/>
                <a:cs typeface="Arial" pitchFamily="34" charset="0"/>
              </a:rPr>
              <a:t>да</a:t>
            </a:r>
          </a:p>
        </p:txBody>
      </p:sp>
      <p:sp>
        <p:nvSpPr>
          <p:cNvPr id="30" name="Овал 29"/>
          <p:cNvSpPr/>
          <p:nvPr/>
        </p:nvSpPr>
        <p:spPr>
          <a:xfrm>
            <a:off x="4390476" y="4671573"/>
            <a:ext cx="1390650" cy="3999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FF00"/>
                </a:solidFill>
                <a:latin typeface="+mj-lt"/>
                <a:cs typeface="Arial" pitchFamily="34" charset="0"/>
              </a:rPr>
              <a:t>нет</a:t>
            </a:r>
          </a:p>
        </p:txBody>
      </p:sp>
      <p:sp>
        <p:nvSpPr>
          <p:cNvPr id="31" name="TextBox 28"/>
          <p:cNvSpPr txBox="1">
            <a:spLocks noChangeArrowheads="1"/>
          </p:cNvSpPr>
          <p:nvPr/>
        </p:nvSpPr>
        <p:spPr bwMode="auto">
          <a:xfrm>
            <a:off x="9184114" y="1723179"/>
            <a:ext cx="1500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4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блок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-1884953" y="1256537"/>
            <a:ext cx="8229600" cy="56303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u="sng" cap="all" dirty="0" smtClean="0">
                <a:solidFill>
                  <a:srgbClr val="003399"/>
                </a:solidFill>
                <a:effectLst/>
                <a:ea typeface="+mn-ea"/>
                <a:cs typeface="+mn-cs"/>
              </a:rPr>
              <a:t>Формирование  кластеров:</a:t>
            </a:r>
            <a:endParaRPr lang="ru-RU" sz="2400" b="1" u="sng" cap="all" dirty="0">
              <a:solidFill>
                <a:srgbClr val="003399"/>
              </a:solidFill>
              <a:effectLst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79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1"/>
            <a:ext cx="12192000" cy="980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3000" b="1" dirty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Министерство образования и науки Астраханской </a:t>
            </a:r>
            <a:r>
              <a:rPr lang="ru-RU" sz="3000" b="1" dirty="0" smtClean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области</a:t>
            </a:r>
            <a:endParaRPr lang="ru-RU" sz="3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3463"/>
          <a:stretch/>
        </p:blipFill>
        <p:spPr>
          <a:xfrm>
            <a:off x="342901" y="7306"/>
            <a:ext cx="771826" cy="799046"/>
          </a:xfrm>
          <a:prstGeom prst="rect">
            <a:avLst/>
          </a:prstGeom>
        </p:spPr>
      </p:pic>
      <p:pic>
        <p:nvPicPr>
          <p:cNvPr id="1026" name="Picture 2" descr="http://brand.astrobl.ru/images/logo_ob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3"/>
          <a:stretch/>
        </p:blipFill>
        <p:spPr bwMode="auto">
          <a:xfrm>
            <a:off x="116292" y="757407"/>
            <a:ext cx="1093152" cy="22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64941" y="945898"/>
            <a:ext cx="12191999" cy="79156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ru-RU" sz="2000" b="1" u="sng" cap="all" dirty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Комплексная оценка качества общего </a:t>
            </a:r>
            <a:r>
              <a:rPr lang="ru-RU" sz="2000" b="1" u="sng" cap="all" dirty="0" smtClean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образования Астраханской </a:t>
            </a:r>
            <a:r>
              <a:rPr lang="ru-RU" sz="2000" b="1" u="sng" cap="all" dirty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области </a:t>
            </a:r>
            <a:br>
              <a:rPr lang="ru-RU" sz="2000" b="1" u="sng" cap="all" dirty="0">
                <a:solidFill>
                  <a:srgbClr val="003399"/>
                </a:solidFill>
                <a:latin typeface="+mn-lt"/>
                <a:ea typeface="+mn-ea"/>
                <a:cs typeface="+mn-cs"/>
              </a:rPr>
            </a:br>
            <a:r>
              <a:rPr lang="ru-RU" sz="2000" b="1" u="sng" cap="all" dirty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по состоянию на 01 января 2015 года 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6212291" y="1732645"/>
            <a:ext cx="5412260" cy="173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288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buFont typeface="Wingdings 2" pitchFamily="18" charset="2"/>
              <a:buNone/>
            </a:pPr>
            <a:r>
              <a:rPr lang="ru-RU" altLang="ru-RU" sz="1800" b="1" i="1" dirty="0">
                <a:solidFill>
                  <a:srgbClr val="002060"/>
                </a:solidFill>
                <a:latin typeface="+mj-lt"/>
                <a:cs typeface="Arial" charset="0"/>
              </a:rPr>
              <a:t>Сайт министерства образования и науки Астраханской 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+mj-lt"/>
                <a:cs typeface="Arial" charset="0"/>
              </a:rPr>
              <a:t>области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altLang="ru-RU" sz="1800" b="1" i="1" dirty="0" smtClean="0">
                <a:solidFill>
                  <a:srgbClr val="35759D"/>
                </a:solidFill>
                <a:latin typeface="+mj-lt"/>
                <a:cs typeface="Arial" charset="0"/>
              </a:rPr>
              <a:t>http</a:t>
            </a:r>
            <a:r>
              <a:rPr lang="ru-RU" altLang="ru-RU" sz="1800" b="1" i="1" dirty="0">
                <a:solidFill>
                  <a:srgbClr val="35759D"/>
                </a:solidFill>
                <a:latin typeface="+mj-lt"/>
                <a:cs typeface="Arial" charset="0"/>
              </a:rPr>
              <a:t>://minobr.astrobl.ru </a:t>
            </a:r>
            <a:endParaRPr lang="ru-RU" altLang="ru-RU" sz="1800" b="1" i="1" dirty="0">
              <a:solidFill>
                <a:srgbClr val="35759D"/>
              </a:solidFill>
              <a:latin typeface="+mj-lt"/>
              <a:cs typeface="Arial" charset="0"/>
              <a:hlinkClick r:id="rId4"/>
            </a:endParaRPr>
          </a:p>
          <a:p>
            <a:pPr algn="just" eaLnBrk="1" hangingPunct="1">
              <a:buFont typeface="Wingdings 2" pitchFamily="18" charset="2"/>
              <a:buNone/>
            </a:pPr>
            <a:endParaRPr lang="ru-RU" altLang="ru-RU" sz="800" b="1" i="1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1800" b="1" i="1" dirty="0">
                <a:solidFill>
                  <a:srgbClr val="002060"/>
                </a:solidFill>
                <a:latin typeface="+mj-lt"/>
                <a:cs typeface="Arial" charset="0"/>
              </a:rPr>
              <a:t>Сайт ГБУ АО «Центр мониторинга в образовании» </a:t>
            </a:r>
            <a:endParaRPr lang="ru-RU" altLang="ru-RU" sz="1800" b="1" i="1" dirty="0" smtClean="0">
              <a:solidFill>
                <a:srgbClr val="002060"/>
              </a:solidFill>
              <a:latin typeface="+mj-lt"/>
              <a:cs typeface="Arial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ru-RU" altLang="ru-RU" sz="1800" b="1" i="1" dirty="0" smtClean="0">
                <a:solidFill>
                  <a:srgbClr val="35759D"/>
                </a:solidFill>
                <a:latin typeface="+mj-lt"/>
                <a:cs typeface="Arial" charset="0"/>
              </a:rPr>
              <a:t>http</a:t>
            </a:r>
            <a:r>
              <a:rPr lang="ru-RU" altLang="ru-RU" sz="1800" b="1" i="1" dirty="0">
                <a:solidFill>
                  <a:srgbClr val="35759D"/>
                </a:solidFill>
                <a:latin typeface="+mj-lt"/>
                <a:cs typeface="Arial" charset="0"/>
              </a:rPr>
              <a:t>://</a:t>
            </a:r>
            <a:r>
              <a:rPr lang="ru-RU" altLang="ru-RU" sz="1800" b="1" i="1" dirty="0" smtClean="0">
                <a:solidFill>
                  <a:srgbClr val="35759D"/>
                </a:solidFill>
                <a:latin typeface="+mj-lt"/>
                <a:cs typeface="Arial" charset="0"/>
              </a:rPr>
              <a:t>www.astrcmo.ru/Mon/Kokoo.html</a:t>
            </a:r>
            <a:endParaRPr lang="ru-RU" altLang="ru-RU" sz="1800" b="1" i="1" dirty="0">
              <a:solidFill>
                <a:srgbClr val="35759D"/>
              </a:solidFill>
              <a:latin typeface="+mj-lt"/>
              <a:cs typeface="Arial" charset="0"/>
              <a:hlinkClick r:id="rId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23552" t="6740" r="24319" b="4002"/>
          <a:stretch/>
        </p:blipFill>
        <p:spPr>
          <a:xfrm>
            <a:off x="601363" y="1888176"/>
            <a:ext cx="5030978" cy="4760494"/>
          </a:xfrm>
          <a:prstGeom prst="rect">
            <a:avLst/>
          </a:prstGeom>
          <a:ln w="19050">
            <a:solidFill>
              <a:srgbClr val="2A2AA8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30800" t="30286" r="31447" b="21410"/>
          <a:stretch/>
        </p:blipFill>
        <p:spPr>
          <a:xfrm>
            <a:off x="5857103" y="3633622"/>
            <a:ext cx="4189283" cy="3015048"/>
          </a:xfrm>
          <a:prstGeom prst="rect">
            <a:avLst/>
          </a:prstGeom>
          <a:ln w="19050">
            <a:solidFill>
              <a:srgbClr val="2A2AA8"/>
            </a:solidFill>
          </a:ln>
        </p:spPr>
      </p:pic>
    </p:spTree>
    <p:extLst>
      <p:ext uri="{BB962C8B-B14F-4D97-AF65-F5344CB8AC3E}">
        <p14:creationId xmlns:p14="http://schemas.microsoft.com/office/powerpoint/2010/main" val="5193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1"/>
            <a:ext cx="12192000" cy="980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3000" b="1" dirty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Министерство образования и науки Астраханской </a:t>
            </a:r>
            <a:r>
              <a:rPr lang="ru-RU" sz="3000" b="1" dirty="0" smtClean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области</a:t>
            </a:r>
            <a:endParaRPr lang="ru-RU" sz="3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3463"/>
          <a:stretch/>
        </p:blipFill>
        <p:spPr>
          <a:xfrm>
            <a:off x="342901" y="7306"/>
            <a:ext cx="771826" cy="799046"/>
          </a:xfrm>
          <a:prstGeom prst="rect">
            <a:avLst/>
          </a:prstGeom>
        </p:spPr>
      </p:pic>
      <p:pic>
        <p:nvPicPr>
          <p:cNvPr id="1026" name="Picture 2" descr="http://brand.astrobl.ru/images/logo_ob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3"/>
          <a:stretch/>
        </p:blipFill>
        <p:spPr bwMode="auto">
          <a:xfrm>
            <a:off x="116292" y="757407"/>
            <a:ext cx="1093152" cy="22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43" y="1101272"/>
            <a:ext cx="7425291" cy="5513712"/>
          </a:xfrm>
          <a:prstGeom prst="rect">
            <a:avLst/>
          </a:prstGeom>
          <a:ln w="38100">
            <a:solidFill>
              <a:srgbClr val="2A2AA8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209" y="1053840"/>
            <a:ext cx="8271789" cy="5608576"/>
          </a:xfrm>
          <a:prstGeom prst="rect">
            <a:avLst/>
          </a:prstGeom>
          <a:ln w="38100">
            <a:solidFill>
              <a:srgbClr val="3333CC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42901" y="1115149"/>
            <a:ext cx="3874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Интерактивная карта комплексной оценки качества образования Астраханской области</a:t>
            </a:r>
            <a:endParaRPr lang="ru-RU" sz="24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2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1"/>
            <a:ext cx="12192000" cy="980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3000" b="1" dirty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Министерство образования и науки Астраханской </a:t>
            </a:r>
            <a:r>
              <a:rPr lang="ru-RU" sz="3000" b="1" dirty="0" smtClean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области</a:t>
            </a:r>
            <a:endParaRPr lang="ru-RU" sz="3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3463"/>
          <a:stretch/>
        </p:blipFill>
        <p:spPr>
          <a:xfrm>
            <a:off x="342901" y="7306"/>
            <a:ext cx="771826" cy="799046"/>
          </a:xfrm>
          <a:prstGeom prst="rect">
            <a:avLst/>
          </a:prstGeom>
        </p:spPr>
      </p:pic>
      <p:pic>
        <p:nvPicPr>
          <p:cNvPr id="1026" name="Picture 2" descr="http://brand.astrobl.ru/images/logo_ob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3"/>
          <a:stretch/>
        </p:blipFill>
        <p:spPr bwMode="auto">
          <a:xfrm>
            <a:off x="116292" y="757407"/>
            <a:ext cx="1093152" cy="22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21" y="1110489"/>
            <a:ext cx="8200685" cy="5619825"/>
          </a:xfrm>
          <a:prstGeom prst="rect">
            <a:avLst/>
          </a:prstGeom>
          <a:ln w="38100">
            <a:solidFill>
              <a:srgbClr val="3333CC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8"/>
          <a:stretch/>
        </p:blipFill>
        <p:spPr>
          <a:xfrm>
            <a:off x="1628989" y="1041823"/>
            <a:ext cx="8318117" cy="5677012"/>
          </a:xfrm>
          <a:prstGeom prst="rect">
            <a:avLst/>
          </a:prstGeom>
          <a:ln w="38100">
            <a:solidFill>
              <a:srgbClr val="3333CC"/>
            </a:solidFill>
          </a:ln>
        </p:spPr>
      </p:pic>
    </p:spTree>
    <p:extLst>
      <p:ext uri="{BB962C8B-B14F-4D97-AF65-F5344CB8AC3E}">
        <p14:creationId xmlns:p14="http://schemas.microsoft.com/office/powerpoint/2010/main" val="401573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1"/>
            <a:ext cx="12192000" cy="980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3000" b="1" dirty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Министерство образования и науки Астраханской </a:t>
            </a:r>
            <a:r>
              <a:rPr lang="ru-RU" sz="3000" b="1" dirty="0" smtClean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области</a:t>
            </a:r>
            <a:endParaRPr lang="ru-RU" sz="3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3463"/>
          <a:stretch/>
        </p:blipFill>
        <p:spPr>
          <a:xfrm>
            <a:off x="342901" y="7306"/>
            <a:ext cx="771826" cy="799046"/>
          </a:xfrm>
          <a:prstGeom prst="rect">
            <a:avLst/>
          </a:prstGeom>
        </p:spPr>
      </p:pic>
      <p:pic>
        <p:nvPicPr>
          <p:cNvPr id="1026" name="Picture 2" descr="http://brand.astrobl.ru/images/logo_ob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3"/>
          <a:stretch/>
        </p:blipFill>
        <p:spPr bwMode="auto">
          <a:xfrm>
            <a:off x="116292" y="757407"/>
            <a:ext cx="1093152" cy="22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9073" r="36438" b="3803"/>
          <a:stretch/>
        </p:blipFill>
        <p:spPr>
          <a:xfrm>
            <a:off x="1833401" y="1079157"/>
            <a:ext cx="8373280" cy="5683473"/>
          </a:xfrm>
          <a:prstGeom prst="rect">
            <a:avLst/>
          </a:prstGeom>
          <a:ln w="28575">
            <a:solidFill>
              <a:srgbClr val="3333CC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t="9063" r="5900" b="7195"/>
          <a:stretch/>
        </p:blipFill>
        <p:spPr>
          <a:xfrm>
            <a:off x="395413" y="1062681"/>
            <a:ext cx="11415861" cy="5714573"/>
          </a:xfrm>
          <a:prstGeom prst="rect">
            <a:avLst/>
          </a:prstGeom>
          <a:ln w="28575">
            <a:solidFill>
              <a:srgbClr val="3333CC"/>
            </a:solidFill>
          </a:ln>
        </p:spPr>
      </p:pic>
    </p:spTree>
    <p:extLst>
      <p:ext uri="{BB962C8B-B14F-4D97-AF65-F5344CB8AC3E}">
        <p14:creationId xmlns:p14="http://schemas.microsoft.com/office/powerpoint/2010/main" val="23688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1"/>
            <a:ext cx="12192000" cy="980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3000" b="1" dirty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Министерство образования и науки Астраханской </a:t>
            </a:r>
            <a:r>
              <a:rPr lang="ru-RU" sz="3000" b="1" dirty="0" smtClean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области</a:t>
            </a:r>
            <a:endParaRPr lang="ru-RU" sz="3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3463"/>
          <a:stretch/>
        </p:blipFill>
        <p:spPr>
          <a:xfrm>
            <a:off x="342901" y="7306"/>
            <a:ext cx="771826" cy="799046"/>
          </a:xfrm>
          <a:prstGeom prst="rect">
            <a:avLst/>
          </a:prstGeom>
        </p:spPr>
      </p:pic>
      <p:pic>
        <p:nvPicPr>
          <p:cNvPr id="1026" name="Picture 2" descr="http://brand.astrobl.ru/images/logo_ob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3"/>
          <a:stretch/>
        </p:blipFill>
        <p:spPr bwMode="auto">
          <a:xfrm>
            <a:off x="116292" y="757407"/>
            <a:ext cx="1093152" cy="22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51007" y="1637900"/>
            <a:ext cx="1061033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Tx/>
              <a:buChar char="-"/>
              <a:defRPr/>
            </a:pPr>
            <a:r>
              <a:rPr lang="ru-RU" sz="2800" b="1" i="1" dirty="0" err="1" smtClean="0">
                <a:solidFill>
                  <a:srgbClr val="002060"/>
                </a:solidFill>
                <a:latin typeface="+mj-lt"/>
                <a:cs typeface="Arial" charset="0"/>
              </a:rPr>
              <a:t>несформированность</a:t>
            </a:r>
            <a:r>
              <a:rPr lang="ru-RU" sz="2800" b="1" i="1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+mj-lt"/>
                <a:cs typeface="Arial" charset="0"/>
              </a:rPr>
              <a:t>запроса общества к </a:t>
            </a:r>
            <a:r>
              <a:rPr lang="ru-RU" sz="2800" b="1" i="1" dirty="0" smtClean="0">
                <a:solidFill>
                  <a:srgbClr val="002060"/>
                </a:solidFill>
                <a:latin typeface="+mj-lt"/>
                <a:cs typeface="Arial" charset="0"/>
              </a:rPr>
              <a:t>образованию;</a:t>
            </a:r>
          </a:p>
          <a:p>
            <a:pPr>
              <a:spcAft>
                <a:spcPts val="0"/>
              </a:spcAft>
              <a:defRPr/>
            </a:pPr>
            <a:endParaRPr lang="ru-RU" sz="1000" b="1" i="1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342900" indent="-342900">
              <a:spcAft>
                <a:spcPts val="0"/>
              </a:spcAft>
              <a:buFontTx/>
              <a:buChar char="-"/>
              <a:defRPr/>
            </a:pPr>
            <a:r>
              <a:rPr lang="ru-RU" sz="2800" b="1" i="1" dirty="0" err="1" smtClean="0">
                <a:solidFill>
                  <a:srgbClr val="002060"/>
                </a:solidFill>
                <a:latin typeface="+mj-lt"/>
                <a:cs typeface="Arial" charset="0"/>
              </a:rPr>
              <a:t>несформированность</a:t>
            </a:r>
            <a:r>
              <a:rPr lang="ru-RU" sz="2800" b="1" i="1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+mj-lt"/>
                <a:cs typeface="Arial" charset="0"/>
              </a:rPr>
              <a:t>механизма общественного контроля за качеством </a:t>
            </a:r>
            <a:r>
              <a:rPr lang="ru-RU" sz="2800" b="1" i="1" dirty="0" smtClean="0">
                <a:solidFill>
                  <a:srgbClr val="002060"/>
                </a:solidFill>
                <a:latin typeface="+mj-lt"/>
                <a:cs typeface="Arial" charset="0"/>
              </a:rPr>
              <a:t>образования; </a:t>
            </a:r>
          </a:p>
          <a:p>
            <a:pPr>
              <a:spcAft>
                <a:spcPts val="0"/>
              </a:spcAft>
              <a:defRPr/>
            </a:pPr>
            <a:endParaRPr lang="ru-RU" sz="1000" b="1" i="1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342900" indent="-342900">
              <a:spcAft>
                <a:spcPts val="0"/>
              </a:spcAft>
              <a:buFontTx/>
              <a:buChar char="-"/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+mj-lt"/>
                <a:cs typeface="Arial" charset="0"/>
              </a:rPr>
              <a:t>несовершенство </a:t>
            </a:r>
            <a:r>
              <a:rPr lang="ru-RU" sz="2800" b="1" i="1" dirty="0">
                <a:solidFill>
                  <a:srgbClr val="002060"/>
                </a:solidFill>
                <a:latin typeface="+mj-lt"/>
                <a:cs typeface="Arial" charset="0"/>
              </a:rPr>
              <a:t>практики общественного </a:t>
            </a:r>
            <a:r>
              <a:rPr lang="ru-RU" sz="2800" b="1" i="1" dirty="0" smtClean="0">
                <a:solidFill>
                  <a:srgbClr val="002060"/>
                </a:solidFill>
                <a:latin typeface="+mj-lt"/>
                <a:cs typeface="Arial" charset="0"/>
              </a:rPr>
              <a:t>информирования;</a:t>
            </a:r>
          </a:p>
          <a:p>
            <a:pPr>
              <a:spcAft>
                <a:spcPts val="0"/>
              </a:spcAft>
              <a:defRPr/>
            </a:pPr>
            <a:endParaRPr lang="ru-RU" sz="1000" b="1" i="1" dirty="0" smtClean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342900" indent="-342900">
              <a:spcAft>
                <a:spcPts val="0"/>
              </a:spcAft>
              <a:buFontTx/>
              <a:buChar char="-"/>
              <a:defRPr/>
            </a:pPr>
            <a:r>
              <a:rPr lang="ru-RU" sz="2800" b="1" i="1" dirty="0" err="1">
                <a:solidFill>
                  <a:srgbClr val="002060"/>
                </a:solidFill>
                <a:latin typeface="+mj-lt"/>
                <a:cs typeface="Arial" charset="0"/>
              </a:rPr>
              <a:t>несформированность</a:t>
            </a:r>
            <a:r>
              <a:rPr lang="ru-RU" sz="2800" b="1" i="1" dirty="0">
                <a:solidFill>
                  <a:srgbClr val="002060"/>
                </a:solidFill>
                <a:latin typeface="+mj-lt"/>
                <a:cs typeface="Arial" charset="0"/>
              </a:rPr>
              <a:t> профессионального и общественного экспертного сообщества в области оценки качества образования;</a:t>
            </a:r>
          </a:p>
          <a:p>
            <a:pPr>
              <a:spcAft>
                <a:spcPts val="0"/>
              </a:spcAft>
              <a:defRPr/>
            </a:pPr>
            <a:endParaRPr lang="ru-RU" sz="1000" b="1" i="1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342900" indent="-342900">
              <a:spcAft>
                <a:spcPts val="0"/>
              </a:spcAft>
              <a:buFontTx/>
              <a:buChar char="-"/>
              <a:defRPr/>
            </a:pPr>
            <a:r>
              <a:rPr lang="ru-RU" sz="2800" b="1" i="1" dirty="0">
                <a:solidFill>
                  <a:srgbClr val="002060"/>
                </a:solidFill>
                <a:latin typeface="+mj-lt"/>
                <a:cs typeface="Arial" charset="0"/>
              </a:rPr>
              <a:t>обеспечение </a:t>
            </a:r>
            <a:r>
              <a:rPr lang="ru-RU" sz="2800" b="1" i="1" dirty="0" smtClean="0">
                <a:solidFill>
                  <a:srgbClr val="002060"/>
                </a:solidFill>
                <a:latin typeface="+mj-lt"/>
                <a:cs typeface="Arial" charset="0"/>
              </a:rPr>
              <a:t>достоверности данных и объективности результатов </a:t>
            </a:r>
            <a:r>
              <a:rPr lang="ru-RU" sz="2800" b="1" i="1" dirty="0">
                <a:solidFill>
                  <a:srgbClr val="002060"/>
                </a:solidFill>
                <a:latin typeface="+mj-lt"/>
                <a:cs typeface="Arial" charset="0"/>
              </a:rPr>
              <a:t>независимой оценки качества образования.</a:t>
            </a:r>
          </a:p>
          <a:p>
            <a:pPr algn="just" eaLnBrk="1" hangingPunct="1">
              <a:defRPr/>
            </a:pPr>
            <a:endParaRPr lang="ru-RU" sz="2800" b="1" i="1" dirty="0">
              <a:solidFill>
                <a:srgbClr val="002060"/>
              </a:solidFill>
              <a:latin typeface="+mj-lt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22" y="1040538"/>
            <a:ext cx="2020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2A2AA8"/>
                </a:solidFill>
                <a:latin typeface="+mj-lt"/>
              </a:rPr>
              <a:t>Проблемы:</a:t>
            </a:r>
          </a:p>
        </p:txBody>
      </p:sp>
    </p:spTree>
    <p:extLst>
      <p:ext uri="{BB962C8B-B14F-4D97-AF65-F5344CB8AC3E}">
        <p14:creationId xmlns:p14="http://schemas.microsoft.com/office/powerpoint/2010/main" val="206003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1"/>
            <a:ext cx="12192000" cy="980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3000" b="1" dirty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Министерство образования и науки Астраханской </a:t>
            </a:r>
            <a:r>
              <a:rPr lang="ru-RU" sz="3000" b="1" dirty="0" smtClean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области</a:t>
            </a:r>
            <a:endParaRPr lang="ru-RU" sz="3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3463"/>
          <a:stretch/>
        </p:blipFill>
        <p:spPr>
          <a:xfrm>
            <a:off x="342901" y="7306"/>
            <a:ext cx="771826" cy="799046"/>
          </a:xfrm>
          <a:prstGeom prst="rect">
            <a:avLst/>
          </a:prstGeom>
        </p:spPr>
      </p:pic>
      <p:pic>
        <p:nvPicPr>
          <p:cNvPr id="1026" name="Picture 2" descr="http://brand.astrobl.ru/images/logo_ob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3"/>
          <a:stretch/>
        </p:blipFill>
        <p:spPr bwMode="auto">
          <a:xfrm>
            <a:off x="116292" y="757407"/>
            <a:ext cx="1093152" cy="22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45" t="9614" r="1413" b="41622"/>
          <a:stretch/>
        </p:blipFill>
        <p:spPr>
          <a:xfrm>
            <a:off x="116292" y="1300293"/>
            <a:ext cx="11952597" cy="456361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449425" y="3699545"/>
            <a:ext cx="855676" cy="1820411"/>
          </a:xfrm>
          <a:prstGeom prst="ellipse">
            <a:avLst/>
          </a:prstGeom>
          <a:solidFill>
            <a:srgbClr val="FFFFFF">
              <a:alpha val="0"/>
            </a:srgbClr>
          </a:solidFill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469311" y="3699545"/>
            <a:ext cx="855676" cy="1820411"/>
          </a:xfrm>
          <a:prstGeom prst="ellipse">
            <a:avLst/>
          </a:prstGeom>
          <a:solidFill>
            <a:srgbClr val="FFFFFF">
              <a:alpha val="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6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1"/>
            <a:ext cx="12192000" cy="980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3000" b="1" dirty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Министерство образования и науки Астраханской </a:t>
            </a:r>
            <a:r>
              <a:rPr lang="ru-RU" sz="3000" b="1" dirty="0" smtClean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области</a:t>
            </a:r>
            <a:endParaRPr lang="ru-RU" sz="3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3463"/>
          <a:stretch/>
        </p:blipFill>
        <p:spPr>
          <a:xfrm>
            <a:off x="342901" y="7306"/>
            <a:ext cx="771826" cy="799046"/>
          </a:xfrm>
          <a:prstGeom prst="rect">
            <a:avLst/>
          </a:prstGeom>
        </p:spPr>
      </p:pic>
      <p:pic>
        <p:nvPicPr>
          <p:cNvPr id="1026" name="Picture 2" descr="http://brand.astrobl.ru/images/logo_ob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3"/>
          <a:stretch/>
        </p:blipFill>
        <p:spPr bwMode="auto">
          <a:xfrm>
            <a:off x="116292" y="757407"/>
            <a:ext cx="1093152" cy="22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8317" y="2716306"/>
            <a:ext cx="7895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Благодарю за внимание!</a:t>
            </a:r>
            <a:endParaRPr lang="ru-RU" sz="5400" b="1" dirty="0">
              <a:gradFill flip="none" rotWithShape="1">
                <a:gsLst>
                  <a:gs pos="2000">
                    <a:srgbClr val="3333CC"/>
                  </a:gs>
                  <a:gs pos="100000">
                    <a:schemeClr val="accent1">
                      <a:lumMod val="75000"/>
                    </a:schemeClr>
                  </a:gs>
                  <a:gs pos="0">
                    <a:schemeClr val="tx2">
                      <a:lumMod val="90000"/>
                      <a:lumOff val="10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627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1"/>
            <a:ext cx="12192000" cy="980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3000" b="1" dirty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Министерство образования и науки Астраханской </a:t>
            </a:r>
            <a:r>
              <a:rPr lang="ru-RU" sz="3000" b="1" dirty="0" smtClean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области</a:t>
            </a:r>
            <a:endParaRPr lang="ru-RU" sz="3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3463"/>
          <a:stretch/>
        </p:blipFill>
        <p:spPr>
          <a:xfrm>
            <a:off x="342901" y="7306"/>
            <a:ext cx="771826" cy="799046"/>
          </a:xfrm>
          <a:prstGeom prst="rect">
            <a:avLst/>
          </a:prstGeom>
        </p:spPr>
      </p:pic>
      <p:pic>
        <p:nvPicPr>
          <p:cNvPr id="1026" name="Picture 2" descr="http://brand.astrobl.ru/images/logo_ob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3"/>
          <a:stretch/>
        </p:blipFill>
        <p:spPr bwMode="auto">
          <a:xfrm>
            <a:off x="116292" y="757407"/>
            <a:ext cx="1093152" cy="22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 bwMode="auto">
          <a:xfrm>
            <a:off x="4213045" y="5120425"/>
            <a:ext cx="3800450" cy="13024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Сертификация квалификаций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выпускников учреждений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профессионального образования</a:t>
            </a:r>
          </a:p>
        </p:txBody>
      </p:sp>
      <p:sp>
        <p:nvSpPr>
          <p:cNvPr id="11" name="Овал 10"/>
          <p:cNvSpPr/>
          <p:nvPr/>
        </p:nvSpPr>
        <p:spPr bwMode="auto">
          <a:xfrm>
            <a:off x="8078162" y="3243727"/>
            <a:ext cx="2744935" cy="1198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Государственная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итоговая аттестация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7382964" y="2002398"/>
            <a:ext cx="2922028" cy="1013987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Государственная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аккредитация</a:t>
            </a:r>
          </a:p>
        </p:txBody>
      </p:sp>
      <p:sp>
        <p:nvSpPr>
          <p:cNvPr id="13" name="Овал 8"/>
          <p:cNvSpPr>
            <a:spLocks noChangeArrowheads="1"/>
          </p:cNvSpPr>
          <p:nvPr/>
        </p:nvSpPr>
        <p:spPr bwMode="auto">
          <a:xfrm>
            <a:off x="4804971" y="1721589"/>
            <a:ext cx="2302204" cy="868199"/>
          </a:xfrm>
          <a:prstGeom prst="ellipse">
            <a:avLst/>
          </a:prstGeom>
          <a:solidFill>
            <a:srgbClr val="78A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Лицензирование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-1738" y="1099348"/>
            <a:ext cx="12191999" cy="51726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400" b="1" kern="0" cap="all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</a:t>
            </a:r>
            <a:r>
              <a:rPr lang="ru-RU" sz="2400" b="1" kern="0" cap="all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егиональная  </a:t>
            </a:r>
            <a:r>
              <a:rPr lang="ru-RU" sz="2400" b="1" kern="0" cap="all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система оценки качества образования</a:t>
            </a:r>
          </a:p>
        </p:txBody>
      </p:sp>
      <p:sp>
        <p:nvSpPr>
          <p:cNvPr id="15" name="Овал 14"/>
          <p:cNvSpPr/>
          <p:nvPr/>
        </p:nvSpPr>
        <p:spPr bwMode="auto">
          <a:xfrm>
            <a:off x="1491989" y="3151547"/>
            <a:ext cx="2656389" cy="129053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Мониторинговые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</a:p>
        </p:txBody>
      </p:sp>
      <p:pic>
        <p:nvPicPr>
          <p:cNvPr id="16" name="Picture 2" descr="C:\Documents and Settings\User\Рабочий стол\взаимосвязь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1" b="5673"/>
          <a:stretch/>
        </p:blipFill>
        <p:spPr bwMode="auto">
          <a:xfrm>
            <a:off x="4213045" y="2836340"/>
            <a:ext cx="3800450" cy="222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3"/>
          <p:cNvSpPr>
            <a:spLocks noChangeArrowheads="1"/>
          </p:cNvSpPr>
          <p:nvPr/>
        </p:nvSpPr>
        <p:spPr bwMode="auto">
          <a:xfrm>
            <a:off x="1422469" y="4591721"/>
            <a:ext cx="2921713" cy="1179913"/>
          </a:xfrm>
          <a:prstGeom prst="ellipse">
            <a:avLst/>
          </a:prstGeom>
          <a:solidFill>
            <a:srgbClr val="B3D3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Комплексная оценка</a:t>
            </a:r>
          </a:p>
          <a:p>
            <a:pPr algn="ctr" eaLnBrk="1" hangingPunct="1"/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качества образования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1847453" y="1876898"/>
            <a:ext cx="2744935" cy="11799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Надзорно-контрольная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</p:txBody>
      </p:sp>
      <p:sp>
        <p:nvSpPr>
          <p:cNvPr id="10" name="Овал 9"/>
          <p:cNvSpPr/>
          <p:nvPr/>
        </p:nvSpPr>
        <p:spPr bwMode="auto">
          <a:xfrm>
            <a:off x="7698387" y="4530468"/>
            <a:ext cx="2921713" cy="11799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Аттестация педагогических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руководящих кадров</a:t>
            </a:r>
          </a:p>
        </p:txBody>
      </p:sp>
    </p:spTree>
    <p:extLst>
      <p:ext uri="{BB962C8B-B14F-4D97-AF65-F5344CB8AC3E}">
        <p14:creationId xmlns:p14="http://schemas.microsoft.com/office/powerpoint/2010/main" val="24125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1"/>
            <a:ext cx="12192000" cy="980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3000" b="1" dirty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Министерство образования и науки Астраханской </a:t>
            </a:r>
            <a:r>
              <a:rPr lang="ru-RU" sz="3000" b="1" dirty="0" smtClean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области</a:t>
            </a:r>
            <a:endParaRPr lang="ru-RU" sz="3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23463"/>
          <a:stretch/>
        </p:blipFill>
        <p:spPr>
          <a:xfrm>
            <a:off x="342901" y="7306"/>
            <a:ext cx="771826" cy="799046"/>
          </a:xfrm>
          <a:prstGeom prst="rect">
            <a:avLst/>
          </a:prstGeom>
        </p:spPr>
      </p:pic>
      <p:pic>
        <p:nvPicPr>
          <p:cNvPr id="1026" name="Picture 2" descr="http://brand.astrobl.ru/images/logo_ob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3"/>
          <a:stretch/>
        </p:blipFill>
        <p:spPr bwMode="auto">
          <a:xfrm>
            <a:off x="116292" y="757407"/>
            <a:ext cx="1093152" cy="22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>
            <a:spLocks/>
          </p:cNvSpPr>
          <p:nvPr/>
        </p:nvSpPr>
        <p:spPr bwMode="auto">
          <a:xfrm>
            <a:off x="179388" y="1189491"/>
            <a:ext cx="1186716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+mj-lt"/>
              </a:rPr>
              <a:t>ПИЛОТНЫЙ ПРОЕКТ ПО ПРОВЕДЕНИЮ НЕЗАВИСИМОЙ ОЦЕНКИ КАЧЕСТВА РАБОТЫ ГОСУДАРСТВЕННЫХ (МУНИЦИПАЛЬНЫХ) УЧРЕЖДЕНИЙ, ОКАЗЫВАЮЩИХ СОЦИАЛЬНЫЕ УСЛУГИ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388" y="2622883"/>
            <a:ext cx="11804064" cy="3901741"/>
          </a:xfrm>
          <a:prstGeom prst="roundRect">
            <a:avLst>
              <a:gd name="adj" fmla="val 12417"/>
            </a:avLst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11406" y="2899610"/>
            <a:ext cx="11276932" cy="3284621"/>
          </a:xfrm>
          <a:prstGeom prst="roundRect">
            <a:avLst>
              <a:gd name="adj" fmla="val 12243"/>
            </a:avLst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приказ Министерства труда и социальной защиты Российской Федерации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от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24.05.2013 № 217 «О пилотном проекте по проведению независимой оценки качества работы государственных (муниципальных) учреждений, оказывающих социальные услуги»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распоряжение Правительства Астраханской области от 02.07.2013 № 300-Пр «Об уполномоченных органах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»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362617"/>
              </p:ext>
            </p:extLst>
          </p:nvPr>
        </p:nvGraphicFramePr>
        <p:xfrm>
          <a:off x="9814864" y="5243199"/>
          <a:ext cx="1873474" cy="1153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Visio" r:id="rId5" imgW="1108626" imgH="1033023" progId="">
                  <p:embed/>
                </p:oleObj>
              </mc:Choice>
              <mc:Fallback>
                <p:oleObj name="Visio" r:id="rId5" imgW="1108626" imgH="10330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4864" y="5243199"/>
                        <a:ext cx="1873474" cy="1153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06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1"/>
            <a:ext cx="12192000" cy="980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3000" b="1" dirty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Министерство образования и науки Астраханской </a:t>
            </a:r>
            <a:r>
              <a:rPr lang="ru-RU" sz="3000" b="1" dirty="0" smtClean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области</a:t>
            </a:r>
            <a:endParaRPr lang="ru-RU" sz="3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3463"/>
          <a:stretch/>
        </p:blipFill>
        <p:spPr>
          <a:xfrm>
            <a:off x="342901" y="7306"/>
            <a:ext cx="771826" cy="799046"/>
          </a:xfrm>
          <a:prstGeom prst="rect">
            <a:avLst/>
          </a:prstGeom>
        </p:spPr>
      </p:pic>
      <p:pic>
        <p:nvPicPr>
          <p:cNvPr id="1026" name="Picture 2" descr="http://brand.astrobl.ru/images/logo_ob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3"/>
          <a:stretch/>
        </p:blipFill>
        <p:spPr bwMode="auto">
          <a:xfrm>
            <a:off x="116292" y="757407"/>
            <a:ext cx="1093152" cy="22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6655" y="1319333"/>
            <a:ext cx="109997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ru-RU" sz="2800" b="1" u="sng" dirty="0">
                <a:solidFill>
                  <a:srgbClr val="003399"/>
                </a:solidFill>
                <a:latin typeface="+mj-lt"/>
              </a:rPr>
              <a:t>В Астраханской области с 2011 года в штатном режиме действует комплексная оценка качества общего образования </a:t>
            </a:r>
          </a:p>
          <a:p>
            <a:pPr algn="just">
              <a:defRPr/>
            </a:pP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</a:t>
            </a:r>
          </a:p>
          <a:p>
            <a:pPr algn="just">
              <a:defRPr/>
            </a:pP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	Положение о комплексной оценке качества общего образования Астраханской области (утверждено постановлением министерства образования и науки Астраханской области от 03.12.2009 № 5520)</a:t>
            </a:r>
          </a:p>
          <a:p>
            <a:pPr algn="just">
              <a:defRPr/>
            </a:pPr>
            <a:endParaRPr lang="ru-RU" sz="2800" b="1" i="1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charset="0"/>
            </a:endParaRPr>
          </a:p>
          <a:p>
            <a:pPr algn="just">
              <a:defRPr/>
            </a:pP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      Основная цель - получение оперативной, объективной и целостной характеристики системы общего образования региона. </a:t>
            </a:r>
          </a:p>
        </p:txBody>
      </p:sp>
    </p:spTree>
    <p:extLst>
      <p:ext uri="{BB962C8B-B14F-4D97-AF65-F5344CB8AC3E}">
        <p14:creationId xmlns:p14="http://schemas.microsoft.com/office/powerpoint/2010/main" val="35768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1"/>
            <a:ext cx="12192000" cy="980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3000" b="1" dirty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Министерство образования и науки Астраханской </a:t>
            </a:r>
            <a:r>
              <a:rPr lang="ru-RU" sz="3000" b="1" dirty="0" smtClean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области</a:t>
            </a:r>
            <a:endParaRPr lang="ru-RU" sz="3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3463"/>
          <a:stretch/>
        </p:blipFill>
        <p:spPr>
          <a:xfrm>
            <a:off x="342901" y="7306"/>
            <a:ext cx="771826" cy="799046"/>
          </a:xfrm>
          <a:prstGeom prst="rect">
            <a:avLst/>
          </a:prstGeom>
        </p:spPr>
      </p:pic>
      <p:pic>
        <p:nvPicPr>
          <p:cNvPr id="1026" name="Picture 2" descr="http://brand.astrobl.ru/images/logo_ob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3"/>
          <a:stretch/>
        </p:blipFill>
        <p:spPr bwMode="auto">
          <a:xfrm>
            <a:off x="116292" y="757407"/>
            <a:ext cx="1093152" cy="22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36295" y="1642771"/>
            <a:ext cx="98057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Общественный совет при министерстве образования и науки Астраханской области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, действующий на основании постановления министерства образования и науки Астраханской области от 18.12.2013 № 44 «Об Общественном совете при министерстве образования и науки Астраханской области». </a:t>
            </a:r>
          </a:p>
          <a:p>
            <a:pPr algn="just"/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	</a:t>
            </a: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Оператор 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– </a:t>
            </a:r>
            <a:r>
              <a:rPr lang="ru-RU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Государственное бюджетное учреждение Астраханской области «Центр мониторинга в образовании». </a:t>
            </a:r>
          </a:p>
        </p:txBody>
      </p:sp>
    </p:spTree>
    <p:extLst>
      <p:ext uri="{BB962C8B-B14F-4D97-AF65-F5344CB8AC3E}">
        <p14:creationId xmlns:p14="http://schemas.microsoft.com/office/powerpoint/2010/main" val="84778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1"/>
            <a:ext cx="12192000" cy="980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3000" b="1" dirty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Министерство образования и науки Астраханской </a:t>
            </a:r>
            <a:r>
              <a:rPr lang="ru-RU" sz="3000" b="1" dirty="0" smtClean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области</a:t>
            </a:r>
            <a:endParaRPr lang="ru-RU" sz="3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3463"/>
          <a:stretch/>
        </p:blipFill>
        <p:spPr>
          <a:xfrm>
            <a:off x="342901" y="7306"/>
            <a:ext cx="771826" cy="799046"/>
          </a:xfrm>
          <a:prstGeom prst="rect">
            <a:avLst/>
          </a:prstGeom>
        </p:spPr>
      </p:pic>
      <p:pic>
        <p:nvPicPr>
          <p:cNvPr id="1026" name="Picture 2" descr="http://brand.astrobl.ru/images/logo_ob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3"/>
          <a:stretch/>
        </p:blipFill>
        <p:spPr bwMode="auto">
          <a:xfrm>
            <a:off x="116292" y="757407"/>
            <a:ext cx="1093152" cy="22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450849" y="410633"/>
            <a:ext cx="11747451" cy="6858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smtClean="0"/>
              <a:t> </a:t>
            </a:r>
            <a:endParaRPr lang="ru-RU" altLang="ru-RU" sz="2200" i="1" smtClean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7" name="Содержимое 6"/>
          <p:cNvSpPr txBox="1">
            <a:spLocks/>
          </p:cNvSpPr>
          <p:nvPr/>
        </p:nvSpPr>
        <p:spPr>
          <a:xfrm>
            <a:off x="-276725" y="1209679"/>
            <a:ext cx="12921914" cy="57194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itchFamily="18" charset="2"/>
              <a:buNone/>
              <a:defRPr/>
            </a:pPr>
            <a:r>
              <a:rPr lang="ru-RU" altLang="ru-RU" sz="2200" b="1" u="sng" cap="all" dirty="0" smtClean="0">
                <a:solidFill>
                  <a:srgbClr val="003399"/>
                </a:solidFill>
                <a:latin typeface="+mj-lt"/>
              </a:rPr>
              <a:t>модель комплексной оценки качества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altLang="ru-RU" sz="2200" b="1" u="sng" cap="all" dirty="0" smtClean="0">
                <a:solidFill>
                  <a:srgbClr val="003399"/>
                </a:solidFill>
                <a:latin typeface="+mj-lt"/>
              </a:rPr>
              <a:t>общего образования: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altLang="ru-RU" sz="18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/>
              </a:rPr>
              <a:t> 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0890" y="2225547"/>
            <a:ext cx="3797741" cy="14662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0849" y="3979265"/>
            <a:ext cx="3699300" cy="118590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09477" y="5395964"/>
            <a:ext cx="3664562" cy="12404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4276298" y="2306818"/>
            <a:ext cx="379774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003399"/>
                </a:solidFill>
                <a:latin typeface="+mj-lt"/>
              </a:rPr>
              <a:t>ДОСТИЖЕНИЕ ОБРАЗОВАТЕЛЬНОГО ЦЕНЗА ПО РЕЗУЛЬТАТАМ ОСВОЕНИЯ ОСНОВНЫХ ОБЩЕОБРАЗОВАТЕЛЬНЫХ ПРОГРАММ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1" dirty="0">
              <a:solidFill>
                <a:srgbClr val="FF0000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C00000"/>
                </a:solidFill>
                <a:latin typeface="+mj-lt"/>
              </a:rPr>
              <a:t>3 </a:t>
            </a:r>
            <a:r>
              <a:rPr lang="ru-RU" altLang="ru-RU" sz="1400" b="1" dirty="0" smtClean="0">
                <a:solidFill>
                  <a:srgbClr val="C00000"/>
                </a:solidFill>
                <a:latin typeface="+mj-lt"/>
              </a:rPr>
              <a:t>блок</a:t>
            </a:r>
            <a:endParaRPr lang="ru-RU" altLang="ru-RU" sz="1400" dirty="0">
              <a:latin typeface="+mj-lt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486739" y="3979265"/>
            <a:ext cx="362752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003399"/>
                </a:solidFill>
                <a:latin typeface="+mj-lt"/>
              </a:rPr>
              <a:t>РЕЗУЛЬТАТЫ</a:t>
            </a:r>
            <a:r>
              <a:rPr lang="ru-RU" altLang="ru-RU" sz="1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altLang="ru-RU" sz="1400" b="1" dirty="0">
                <a:solidFill>
                  <a:srgbClr val="003399"/>
                </a:solidFill>
                <a:latin typeface="+mj-lt"/>
              </a:rPr>
              <a:t>ОСВОЕНИЯ ОСНОВНЫХ ОБЩЕОБРАЗОВАТЕЛЬНЫХ ПРОГРАММ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1" dirty="0">
              <a:solidFill>
                <a:srgbClr val="C00000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C00000"/>
                </a:solidFill>
                <a:latin typeface="+mj-lt"/>
              </a:rPr>
              <a:t>2 блок </a:t>
            </a:r>
            <a:endParaRPr lang="ru-RU" altLang="ru-RU" sz="1400" dirty="0">
              <a:latin typeface="+mj-lt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4486471" y="5466887"/>
            <a:ext cx="349825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003399"/>
                </a:solidFill>
                <a:latin typeface="+mj-lt"/>
              </a:rPr>
              <a:t>КАЧЕСТВО УСЛОВИЙ РЕАЛИЗАЦИИ  ОБЩЕОБРАЗОВАТЕЛЬНЫХ ПРОГРАММ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1" dirty="0">
              <a:solidFill>
                <a:srgbClr val="C00000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C00000"/>
                </a:solidFill>
                <a:latin typeface="+mj-lt"/>
              </a:rPr>
              <a:t>1 </a:t>
            </a:r>
            <a:r>
              <a:rPr lang="ru-RU" altLang="ru-RU" sz="1400" b="1" dirty="0" smtClean="0">
                <a:solidFill>
                  <a:srgbClr val="C00000"/>
                </a:solidFill>
                <a:latin typeface="+mj-lt"/>
              </a:rPr>
              <a:t>блок</a:t>
            </a:r>
            <a:endParaRPr lang="ru-RU" altLang="ru-RU" sz="1400" dirty="0">
              <a:latin typeface="+mj-lt"/>
            </a:endParaRPr>
          </a:p>
        </p:txBody>
      </p:sp>
      <p:sp>
        <p:nvSpPr>
          <p:cNvPr id="14" name="Стрелка влево 13"/>
          <p:cNvSpPr/>
          <p:nvPr/>
        </p:nvSpPr>
        <p:spPr>
          <a:xfrm>
            <a:off x="2155529" y="5395964"/>
            <a:ext cx="2125361" cy="1071033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Стрелка вверх 14"/>
          <p:cNvSpPr/>
          <p:nvPr/>
        </p:nvSpPr>
        <p:spPr>
          <a:xfrm rot="3904449">
            <a:off x="2764307" y="2368404"/>
            <a:ext cx="1168400" cy="17968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Стрелка вверх 15"/>
          <p:cNvSpPr/>
          <p:nvPr/>
        </p:nvSpPr>
        <p:spPr>
          <a:xfrm rot="7407632">
            <a:off x="8414235" y="2905898"/>
            <a:ext cx="355600" cy="9166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трелка вверх 16"/>
          <p:cNvSpPr/>
          <p:nvPr/>
        </p:nvSpPr>
        <p:spPr>
          <a:xfrm rot="3336004">
            <a:off x="8517664" y="5035231"/>
            <a:ext cx="357717" cy="1215105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144906" y="3732118"/>
            <a:ext cx="3838547" cy="1451346"/>
          </a:xfrm>
          <a:prstGeom prst="round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8144906" y="3798469"/>
            <a:ext cx="378162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C00000"/>
                </a:solidFill>
                <a:latin typeface="+mj-lt"/>
              </a:rPr>
              <a:t>РЕЗУЛЬТАТЫ НЕЗАВИСИМОЙ ОЦЕНКИ КАЧЕСТВА ОКАЗАНИЯ ОБРАЗОВАТЕЛЬНЫХ УСЛУГ В ОУ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0070C0"/>
                </a:solidFill>
                <a:latin typeface="+mj-lt"/>
              </a:rPr>
              <a:t>(на основе анкетирования родительской общественности)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C00000"/>
                </a:solidFill>
                <a:latin typeface="+mj-lt"/>
              </a:rPr>
              <a:t>4 </a:t>
            </a:r>
            <a:r>
              <a:rPr lang="ru-RU" altLang="ru-RU" sz="1400" b="1" dirty="0" smtClean="0">
                <a:solidFill>
                  <a:srgbClr val="C00000"/>
                </a:solidFill>
                <a:latin typeface="+mj-lt"/>
              </a:rPr>
              <a:t>блок</a:t>
            </a:r>
            <a:endParaRPr lang="ru-RU" alt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49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1"/>
            <a:ext cx="12192000" cy="980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3000" b="1" dirty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Министерство образования и науки Астраханской </a:t>
            </a:r>
            <a:r>
              <a:rPr lang="ru-RU" sz="3000" b="1" dirty="0" smtClean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области</a:t>
            </a:r>
            <a:endParaRPr lang="ru-RU" sz="3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3463"/>
          <a:stretch/>
        </p:blipFill>
        <p:spPr>
          <a:xfrm>
            <a:off x="342901" y="7306"/>
            <a:ext cx="771826" cy="799046"/>
          </a:xfrm>
          <a:prstGeom prst="rect">
            <a:avLst/>
          </a:prstGeom>
        </p:spPr>
      </p:pic>
      <p:pic>
        <p:nvPicPr>
          <p:cNvPr id="1026" name="Picture 2" descr="http://brand.astrobl.ru/images/logo_ob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3"/>
          <a:stretch/>
        </p:blipFill>
        <p:spPr bwMode="auto">
          <a:xfrm>
            <a:off x="116292" y="757407"/>
            <a:ext cx="1093152" cy="22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28815" y="1145667"/>
            <a:ext cx="10869628" cy="576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400" b="1" u="sng" dirty="0" smtClean="0">
                <a:solidFill>
                  <a:srgbClr val="003399"/>
                </a:solidFill>
                <a:latin typeface="+mj-lt"/>
              </a:rPr>
              <a:t>Источниками </a:t>
            </a:r>
            <a:r>
              <a:rPr lang="ru-RU" sz="2400" b="1" u="sng" dirty="0">
                <a:solidFill>
                  <a:srgbClr val="003399"/>
                </a:solidFill>
                <a:latin typeface="+mj-lt"/>
              </a:rPr>
              <a:t>информации для осуществления оценки служат</a:t>
            </a:r>
            <a:r>
              <a:rPr lang="ru-RU" sz="2400" b="1" u="sng" dirty="0" smtClean="0">
                <a:solidFill>
                  <a:srgbClr val="003399"/>
                </a:solidFill>
                <a:latin typeface="+mj-lt"/>
              </a:rPr>
              <a:t>: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1400" b="1" u="sng" dirty="0">
              <a:solidFill>
                <a:srgbClr val="003399"/>
              </a:solidFill>
              <a:latin typeface="+mj-lt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Arial" charset="0"/>
              </a:rPr>
              <a:t>результаты </a:t>
            </a:r>
            <a:r>
              <a:rPr lang="ru-RU" sz="2400" b="1" i="1" dirty="0">
                <a:solidFill>
                  <a:srgbClr val="002060"/>
                </a:solidFill>
                <a:latin typeface="+mj-lt"/>
                <a:cs typeface="Arial" charset="0"/>
              </a:rPr>
              <a:t>анкетирования родителей детей, обучающихся в общеобразовательных учреждениях Астраханской области, в целях изучения общественного мнения о качестве оказания образовательных услуг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Arial" charset="0"/>
              </a:rPr>
              <a:t>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  <a:defRPr/>
            </a:pPr>
            <a:endParaRPr lang="ru-RU" sz="1000" b="1" i="1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Arial" charset="0"/>
              </a:rPr>
              <a:t>стандартизированные </a:t>
            </a:r>
            <a:r>
              <a:rPr lang="ru-RU" sz="2400" b="1" i="1" dirty="0">
                <a:solidFill>
                  <a:srgbClr val="002060"/>
                </a:solidFill>
                <a:latin typeface="+mj-lt"/>
                <a:cs typeface="Arial" charset="0"/>
              </a:rPr>
              <a:t>процедуры мониторинга качества общего 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Arial" charset="0"/>
              </a:rPr>
              <a:t>образования, региональные мониторинговые работы;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  <a:defRPr/>
            </a:pPr>
            <a:endParaRPr lang="ru-RU" sz="1000" b="1" i="1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Arial" charset="0"/>
              </a:rPr>
              <a:t>данные </a:t>
            </a:r>
            <a:r>
              <a:rPr lang="ru-RU" sz="2400" b="1" i="1" dirty="0">
                <a:solidFill>
                  <a:srgbClr val="002060"/>
                </a:solidFill>
                <a:latin typeface="+mj-lt"/>
                <a:cs typeface="Arial" charset="0"/>
              </a:rPr>
              <a:t>федерального государственного статистического наблюдения по образованию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Arial" charset="0"/>
              </a:rPr>
              <a:t>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  <a:defRPr/>
            </a:pPr>
            <a:endParaRPr lang="ru-RU" sz="1000" b="1" i="1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Arial" charset="0"/>
              </a:rPr>
              <a:t>данные </a:t>
            </a:r>
            <a:r>
              <a:rPr lang="ru-RU" sz="2400" b="1" i="1" dirty="0">
                <a:solidFill>
                  <a:srgbClr val="002060"/>
                </a:solidFill>
                <a:latin typeface="+mj-lt"/>
                <a:cs typeface="Arial" charset="0"/>
              </a:rPr>
              <a:t>процедур лицензирования и государственной аккредитации образовательных учреждений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Arial" charset="0"/>
              </a:rPr>
              <a:t>;</a:t>
            </a:r>
          </a:p>
          <a:p>
            <a:pPr algn="just">
              <a:spcAft>
                <a:spcPts val="0"/>
              </a:spcAft>
              <a:defRPr/>
            </a:pPr>
            <a:endParaRPr lang="ru-RU" sz="1000" b="1" i="1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latin typeface="+mj-lt"/>
                <a:cs typeface="Arial" charset="0"/>
              </a:rPr>
              <a:t>- 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Arial" charset="0"/>
              </a:rPr>
              <a:t> результаты итоговой </a:t>
            </a:r>
            <a:r>
              <a:rPr lang="ru-RU" sz="2400" b="1" i="1" dirty="0">
                <a:solidFill>
                  <a:srgbClr val="002060"/>
                </a:solidFill>
                <a:latin typeface="+mj-lt"/>
                <a:cs typeface="Arial" charset="0"/>
              </a:rPr>
              <a:t>аттестации выпускников 9, 11 (12) классов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cs typeface="Arial" charset="0"/>
              </a:rPr>
              <a:t>.</a:t>
            </a:r>
            <a:endParaRPr lang="ru-RU" sz="2400" b="1" i="1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algn="just" eaLnBrk="1" hangingPunct="1">
              <a:defRPr/>
            </a:pPr>
            <a:endParaRPr lang="ru-RU" sz="2400" b="1" i="1" dirty="0">
              <a:solidFill>
                <a:srgbClr val="00206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6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1"/>
            <a:ext cx="12192000" cy="980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3000" b="1" dirty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Министерство образования и науки Астраханской </a:t>
            </a:r>
            <a:r>
              <a:rPr lang="ru-RU" sz="3000" b="1" dirty="0" smtClean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области</a:t>
            </a:r>
            <a:endParaRPr lang="ru-RU" sz="3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3463"/>
          <a:stretch/>
        </p:blipFill>
        <p:spPr>
          <a:xfrm>
            <a:off x="342901" y="7306"/>
            <a:ext cx="771826" cy="799046"/>
          </a:xfrm>
          <a:prstGeom prst="rect">
            <a:avLst/>
          </a:prstGeom>
        </p:spPr>
      </p:pic>
      <p:pic>
        <p:nvPicPr>
          <p:cNvPr id="1026" name="Picture 2" descr="http://brand.astrobl.ru/images/logo_ob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3"/>
          <a:stretch/>
        </p:blipFill>
        <p:spPr bwMode="auto">
          <a:xfrm>
            <a:off x="116292" y="757407"/>
            <a:ext cx="1093152" cy="22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28814" y="1143493"/>
            <a:ext cx="10972800" cy="926531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altLang="ru-RU" sz="2000" b="1" cap="all" spc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АИС «Региональная образовательная статистика» </a:t>
            </a:r>
          </a:p>
          <a:p>
            <a:r>
              <a:rPr lang="ru-RU" altLang="ru-RU" sz="2000" b="1" cap="all" spc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клиент-серверное приложение</a:t>
            </a:r>
            <a:endParaRPr lang="en-US" altLang="ru-RU" sz="2000" b="1" cap="all" spc="10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801" y="2167885"/>
            <a:ext cx="5472608" cy="3996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 8"/>
          <p:cNvSpPr/>
          <p:nvPr/>
        </p:nvSpPr>
        <p:spPr bwMode="auto">
          <a:xfrm>
            <a:off x="5004120" y="4174890"/>
            <a:ext cx="1080048" cy="288032"/>
          </a:xfrm>
          <a:prstGeom prst="ellipse">
            <a:avLst/>
          </a:prstGeom>
          <a:gradFill flip="none" rotWithShape="1">
            <a:gsLst>
              <a:gs pos="0">
                <a:srgbClr val="B3D3EA">
                  <a:shade val="30000"/>
                  <a:satMod val="115000"/>
                </a:srgbClr>
              </a:gs>
              <a:gs pos="50000">
                <a:srgbClr val="B3D3EA">
                  <a:shade val="67500"/>
                  <a:satMod val="115000"/>
                </a:srgbClr>
              </a:gs>
              <a:gs pos="100000">
                <a:srgbClr val="B3D3E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latin typeface="Arial" charset="0"/>
              </a:rPr>
              <a:t>сервер</a:t>
            </a:r>
          </a:p>
        </p:txBody>
      </p:sp>
      <p:sp>
        <p:nvSpPr>
          <p:cNvPr id="10" name="Овал 9"/>
          <p:cNvSpPr/>
          <p:nvPr/>
        </p:nvSpPr>
        <p:spPr bwMode="auto">
          <a:xfrm>
            <a:off x="728814" y="4812087"/>
            <a:ext cx="2892316" cy="164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науки АО</a:t>
            </a:r>
          </a:p>
        </p:txBody>
      </p:sp>
      <p:sp>
        <p:nvSpPr>
          <p:cNvPr id="11" name="Овал 10"/>
          <p:cNvSpPr/>
          <p:nvPr/>
        </p:nvSpPr>
        <p:spPr bwMode="auto">
          <a:xfrm>
            <a:off x="7575398" y="4418463"/>
            <a:ext cx="3055674" cy="191683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–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7524183" y="2233456"/>
            <a:ext cx="3158103" cy="147616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операторы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789877" y="2160193"/>
            <a:ext cx="2770189" cy="140415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операторы</a:t>
            </a:r>
          </a:p>
        </p:txBody>
      </p:sp>
    </p:spTree>
    <p:extLst>
      <p:ext uri="{BB962C8B-B14F-4D97-AF65-F5344CB8AC3E}">
        <p14:creationId xmlns:p14="http://schemas.microsoft.com/office/powerpoint/2010/main" val="42515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1"/>
            <a:ext cx="12192000" cy="980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3000" b="1" dirty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Министерство образования и науки Астраханской </a:t>
            </a:r>
            <a:r>
              <a:rPr lang="ru-RU" sz="3000" b="1" dirty="0" smtClean="0">
                <a:gradFill flip="none" rotWithShape="1">
                  <a:gsLst>
                    <a:gs pos="2000">
                      <a:srgbClr val="3333CC"/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области</a:t>
            </a:r>
            <a:endParaRPr lang="ru-RU" sz="3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3463"/>
          <a:stretch/>
        </p:blipFill>
        <p:spPr>
          <a:xfrm>
            <a:off x="342901" y="7306"/>
            <a:ext cx="771826" cy="799046"/>
          </a:xfrm>
          <a:prstGeom prst="rect">
            <a:avLst/>
          </a:prstGeom>
        </p:spPr>
      </p:pic>
      <p:pic>
        <p:nvPicPr>
          <p:cNvPr id="1026" name="Picture 2" descr="http://brand.astrobl.ru/images/logo_ob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3"/>
          <a:stretch/>
        </p:blipFill>
        <p:spPr bwMode="auto">
          <a:xfrm>
            <a:off x="116292" y="757407"/>
            <a:ext cx="1093152" cy="22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8020" y="1164654"/>
            <a:ext cx="12192001" cy="647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1800" b="1" cap="all" spc="0" dirty="0" smtClean="0">
                <a:solidFill>
                  <a:srgbClr val="002060"/>
                </a:solidFill>
                <a:effectLst/>
              </a:rPr>
              <a:t>Взаимодействие АИС «Региональная образовательная статистика» </a:t>
            </a:r>
            <a:br>
              <a:rPr lang="ru-RU" altLang="ru-RU" sz="1800" b="1" cap="all" spc="0" dirty="0" smtClean="0">
                <a:solidFill>
                  <a:srgbClr val="002060"/>
                </a:solidFill>
                <a:effectLst/>
              </a:rPr>
            </a:br>
            <a:r>
              <a:rPr lang="ru-RU" altLang="ru-RU" sz="1800" b="1" cap="all" spc="0" dirty="0" smtClean="0">
                <a:solidFill>
                  <a:srgbClr val="002060"/>
                </a:solidFill>
                <a:effectLst/>
              </a:rPr>
              <a:t>с другими системами сбора информации</a:t>
            </a:r>
          </a:p>
        </p:txBody>
      </p:sp>
      <p:sp>
        <p:nvSpPr>
          <p:cNvPr id="15" name="Овал 14"/>
          <p:cNvSpPr/>
          <p:nvPr/>
        </p:nvSpPr>
        <p:spPr>
          <a:xfrm>
            <a:off x="1087397" y="5383200"/>
            <a:ext cx="10263906" cy="131043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Кольцо 15"/>
          <p:cNvSpPr/>
          <p:nvPr/>
        </p:nvSpPr>
        <p:spPr>
          <a:xfrm>
            <a:off x="651959" y="4291408"/>
            <a:ext cx="10898312" cy="982901"/>
          </a:xfrm>
          <a:prstGeom prst="donut">
            <a:avLst>
              <a:gd name="adj" fmla="val 3019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АИС «Региональная образовательная статистика»</a:t>
            </a:r>
          </a:p>
        </p:txBody>
      </p:sp>
      <p:sp>
        <p:nvSpPr>
          <p:cNvPr id="17" name="Прямоугольник 5"/>
          <p:cNvSpPr>
            <a:spLocks noChangeArrowheads="1"/>
          </p:cNvSpPr>
          <p:nvPr/>
        </p:nvSpPr>
        <p:spPr bwMode="auto">
          <a:xfrm rot="412409">
            <a:off x="6518241" y="5587745"/>
            <a:ext cx="1653583" cy="954107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Архив форм федерального статистического наблюдения ОО</a:t>
            </a:r>
          </a:p>
        </p:txBody>
      </p:sp>
      <p:sp>
        <p:nvSpPr>
          <p:cNvPr id="18" name="Прямоугольник 6"/>
          <p:cNvSpPr>
            <a:spLocks noChangeArrowheads="1"/>
          </p:cNvSpPr>
          <p:nvPr/>
        </p:nvSpPr>
        <p:spPr bwMode="auto">
          <a:xfrm rot="21249654">
            <a:off x="4381350" y="5574027"/>
            <a:ext cx="1903413" cy="954107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Архив форм федерального статистического наблюдения МОУО</a:t>
            </a:r>
          </a:p>
        </p:txBody>
      </p:sp>
      <p:sp>
        <p:nvSpPr>
          <p:cNvPr id="19" name="Прямоугольник 7"/>
          <p:cNvSpPr>
            <a:spLocks noChangeArrowheads="1"/>
          </p:cNvSpPr>
          <p:nvPr/>
        </p:nvSpPr>
        <p:spPr bwMode="auto">
          <a:xfrm rot="202883">
            <a:off x="2416984" y="5695467"/>
            <a:ext cx="1657350" cy="738664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Отчеты по мониторинговым исследованиям</a:t>
            </a:r>
          </a:p>
        </p:txBody>
      </p:sp>
      <p:sp>
        <p:nvSpPr>
          <p:cNvPr id="20" name="Прямоугольник 8"/>
          <p:cNvSpPr>
            <a:spLocks noChangeArrowheads="1"/>
          </p:cNvSpPr>
          <p:nvPr/>
        </p:nvSpPr>
        <p:spPr bwMode="auto">
          <a:xfrm rot="21362129">
            <a:off x="8357069" y="5709186"/>
            <a:ext cx="1817688" cy="738664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ln>
                  <a:solidFill>
                    <a:schemeClr val="bg2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Сводные отчеты по дополнительным запросам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25172" y="3514372"/>
            <a:ext cx="5357699" cy="358339"/>
          </a:xfrm>
          <a:prstGeom prst="roundRect">
            <a:avLst/>
          </a:prstGeom>
          <a:solidFill>
            <a:srgbClr val="AE85FF"/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универсальная система показателей и индикаторов</a:t>
            </a:r>
          </a:p>
        </p:txBody>
      </p:sp>
      <p:sp>
        <p:nvSpPr>
          <p:cNvPr id="22" name="Двойная стрелка вверх/вниз 21"/>
          <p:cNvSpPr/>
          <p:nvPr/>
        </p:nvSpPr>
        <p:spPr>
          <a:xfrm>
            <a:off x="5972436" y="3907461"/>
            <a:ext cx="245258" cy="332360"/>
          </a:xfrm>
          <a:prstGeom prst="up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56837" y="2396449"/>
            <a:ext cx="2288239" cy="9279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j-lt"/>
              </a:rPr>
              <a:t>Федеральный мониторинг системы образования</a:t>
            </a:r>
          </a:p>
        </p:txBody>
      </p:sp>
      <p:sp>
        <p:nvSpPr>
          <p:cNvPr id="24" name="Овал 23"/>
          <p:cNvSpPr/>
          <p:nvPr/>
        </p:nvSpPr>
        <p:spPr>
          <a:xfrm>
            <a:off x="9258773" y="2485406"/>
            <a:ext cx="2381294" cy="9319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j-lt"/>
              </a:rPr>
              <a:t>Комплексная оценка качества образования</a:t>
            </a:r>
          </a:p>
        </p:txBody>
      </p:sp>
      <p:sp>
        <p:nvSpPr>
          <p:cNvPr id="25" name="Овал 24"/>
          <p:cNvSpPr/>
          <p:nvPr/>
        </p:nvSpPr>
        <p:spPr>
          <a:xfrm>
            <a:off x="3293616" y="2178087"/>
            <a:ext cx="1252735" cy="5917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j-lt"/>
              </a:rPr>
              <a:t>МРСДО</a:t>
            </a:r>
          </a:p>
        </p:txBody>
      </p:sp>
      <p:sp>
        <p:nvSpPr>
          <p:cNvPr id="26" name="Овал 25"/>
          <p:cNvSpPr/>
          <p:nvPr/>
        </p:nvSpPr>
        <p:spPr>
          <a:xfrm>
            <a:off x="7760885" y="2229573"/>
            <a:ext cx="1159457" cy="59322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j-lt"/>
              </a:rPr>
              <a:t>ННШ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104021" y="2686517"/>
            <a:ext cx="0" cy="75277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3" idx="6"/>
          </p:cNvCxnSpPr>
          <p:nvPr/>
        </p:nvCxnSpPr>
        <p:spPr>
          <a:xfrm>
            <a:off x="2545076" y="2860439"/>
            <a:ext cx="1704975" cy="55745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321279" y="2706383"/>
            <a:ext cx="1118697" cy="729843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6" idx="3"/>
          </p:cNvCxnSpPr>
          <p:nvPr/>
        </p:nvCxnSpPr>
        <p:spPr>
          <a:xfrm flipH="1">
            <a:off x="7010872" y="2735919"/>
            <a:ext cx="919812" cy="70337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4" idx="2"/>
          </p:cNvCxnSpPr>
          <p:nvPr/>
        </p:nvCxnSpPr>
        <p:spPr>
          <a:xfrm flipH="1">
            <a:off x="7549039" y="2951381"/>
            <a:ext cx="1709734" cy="46071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4748523" y="1724594"/>
            <a:ext cx="2710996" cy="978375"/>
          </a:xfrm>
          <a:prstGeom prst="ellipse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j-lt"/>
              </a:rPr>
              <a:t>Государственная программа «Развитие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400871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Глубина</Template>
  <TotalTime>285</TotalTime>
  <Words>585</Words>
  <Application>Microsoft Office PowerPoint</Application>
  <PresentationFormat>Произвольный</PresentationFormat>
  <Paragraphs>145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Глубина</vt:lpstr>
      <vt:lpstr>Visio</vt:lpstr>
      <vt:lpstr>Принципы и перспективы  взаимодействия комплексной  оценки качества образования  и независимой оценки качества  оказания образовательных услуг  в Астраханской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33</cp:revision>
  <dcterms:created xsi:type="dcterms:W3CDTF">2015-09-29T13:56:03Z</dcterms:created>
  <dcterms:modified xsi:type="dcterms:W3CDTF">2015-10-26T08:31:24Z</dcterms:modified>
</cp:coreProperties>
</file>