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04" r:id="rId2"/>
    <p:sldId id="324" r:id="rId3"/>
    <p:sldId id="337" r:id="rId4"/>
    <p:sldId id="342" r:id="rId5"/>
    <p:sldId id="340" r:id="rId6"/>
    <p:sldId id="329" r:id="rId7"/>
    <p:sldId id="327" r:id="rId8"/>
    <p:sldId id="333" r:id="rId9"/>
    <p:sldId id="338" r:id="rId10"/>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0033"/>
    <a:srgbClr val="199376"/>
    <a:srgbClr val="000000"/>
    <a:srgbClr val="ABC9BC"/>
    <a:srgbClr val="85A680"/>
    <a:srgbClr val="B2B2B2"/>
    <a:srgbClr val="D4E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57853" autoAdjust="0"/>
  </p:normalViewPr>
  <p:slideViewPr>
    <p:cSldViewPr>
      <p:cViewPr>
        <p:scale>
          <a:sx n="70" d="100"/>
          <a:sy n="70" d="100"/>
        </p:scale>
        <p:origin x="-2730" y="-7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672" y="-108"/>
      </p:cViewPr>
      <p:guideLst>
        <p:guide orient="horz" pos="283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1768B-BDC4-461D-BAFE-7A1DFEB789EC}" type="doc">
      <dgm:prSet loTypeId="urn:microsoft.com/office/officeart/2008/layout/VerticalCurvedList" loCatId="list" qsTypeId="urn:microsoft.com/office/officeart/2005/8/quickstyle/3d1" qsCatId="3D" csTypeId="urn:microsoft.com/office/officeart/2005/8/colors/accent2_2" csCatId="accent2" phldr="1"/>
      <dgm:spPr/>
      <dgm:t>
        <a:bodyPr/>
        <a:lstStyle/>
        <a:p>
          <a:endParaRPr lang="ru-RU"/>
        </a:p>
      </dgm:t>
    </dgm:pt>
    <dgm:pt modelId="{8267B6F9-7EEB-4709-A221-900158475812}">
      <dgm:prSet phldrT="[Текст]" custT="1"/>
      <dgm:spPr/>
      <dgm:t>
        <a:bodyPr/>
        <a:lstStyle/>
        <a:p>
          <a:pPr algn="r"/>
          <a:r>
            <a:rPr lang="ru-RU" sz="1400" b="1" dirty="0" smtClean="0">
              <a:solidFill>
                <a:schemeClr val="tx2"/>
              </a:solidFill>
              <a:latin typeface="Calibri" pitchFamily="34" charset="0"/>
              <a:cs typeface="Calibri" pitchFamily="34" charset="0"/>
            </a:rPr>
            <a:t>для администрации, методических объединений  педагогических работников</a:t>
          </a:r>
          <a:endParaRPr lang="ru-RU" sz="1400" dirty="0">
            <a:solidFill>
              <a:schemeClr val="tx2"/>
            </a:solidFill>
            <a:latin typeface="Calibri" pitchFamily="34" charset="0"/>
            <a:cs typeface="Calibri" pitchFamily="34" charset="0"/>
          </a:endParaRPr>
        </a:p>
      </dgm:t>
    </dgm:pt>
    <dgm:pt modelId="{5B44F219-DA72-406B-8D2C-CD4D32F4F7B4}" type="parTrans" cxnId="{633ED0CA-35D0-4AF5-A2EC-CFB35E01636D}">
      <dgm:prSet/>
      <dgm:spPr/>
      <dgm:t>
        <a:bodyPr/>
        <a:lstStyle/>
        <a:p>
          <a:endParaRPr lang="ru-RU"/>
        </a:p>
      </dgm:t>
    </dgm:pt>
    <dgm:pt modelId="{027C9E42-1F32-4E07-933A-246D11DEB5E8}" type="sibTrans" cxnId="{633ED0CA-35D0-4AF5-A2EC-CFB35E01636D}">
      <dgm:prSet/>
      <dgm:spPr/>
      <dgm:t>
        <a:bodyPr/>
        <a:lstStyle/>
        <a:p>
          <a:endParaRPr lang="ru-RU"/>
        </a:p>
      </dgm:t>
    </dgm:pt>
    <dgm:pt modelId="{C1068B8A-38CE-4430-BA60-51639A4D2E01}">
      <dgm:prSet phldrT="[Текст]" custT="1"/>
      <dgm:spPr/>
      <dgm:t>
        <a:bodyPr/>
        <a:lstStyle/>
        <a:p>
          <a:pPr algn="r"/>
          <a:r>
            <a:rPr lang="ru-RU" sz="1400" b="1" dirty="0" smtClean="0">
              <a:solidFill>
                <a:schemeClr val="tx2"/>
              </a:solidFill>
              <a:latin typeface="Calibri" pitchFamily="34" charset="0"/>
              <a:cs typeface="Calibri" pitchFamily="34" charset="0"/>
            </a:rPr>
            <a:t>для управленцев и специалистов по оценке качества обучения</a:t>
          </a:r>
          <a:endParaRPr lang="ru-RU" sz="1400" dirty="0">
            <a:solidFill>
              <a:schemeClr val="tx2"/>
            </a:solidFill>
            <a:latin typeface="Calibri" pitchFamily="34" charset="0"/>
            <a:cs typeface="Calibri" pitchFamily="34" charset="0"/>
          </a:endParaRPr>
        </a:p>
      </dgm:t>
    </dgm:pt>
    <dgm:pt modelId="{8DAD6575-4FA8-48D0-A079-931D48A74BA4}" type="parTrans" cxnId="{7E5733FF-F3FA-4EFB-88A8-BD159CB2D000}">
      <dgm:prSet/>
      <dgm:spPr/>
      <dgm:t>
        <a:bodyPr/>
        <a:lstStyle/>
        <a:p>
          <a:endParaRPr lang="ru-RU"/>
        </a:p>
      </dgm:t>
    </dgm:pt>
    <dgm:pt modelId="{DEC560DB-AF94-40D4-AF1B-372BB50CF3DC}" type="sibTrans" cxnId="{7E5733FF-F3FA-4EFB-88A8-BD159CB2D000}">
      <dgm:prSet/>
      <dgm:spPr/>
      <dgm:t>
        <a:bodyPr/>
        <a:lstStyle/>
        <a:p>
          <a:endParaRPr lang="ru-RU"/>
        </a:p>
      </dgm:t>
    </dgm:pt>
    <dgm:pt modelId="{5C00D7C6-0CD6-49B7-8933-58A78B1B480F}">
      <dgm:prSet phldrT="[Текст]" custT="1"/>
      <dgm:spPr/>
      <dgm:t>
        <a:bodyPr/>
        <a:lstStyle/>
        <a:p>
          <a:pPr algn="r"/>
          <a:r>
            <a:rPr lang="ru-RU" sz="1400" b="1" dirty="0" smtClean="0">
              <a:solidFill>
                <a:schemeClr val="tx2"/>
              </a:solidFill>
              <a:latin typeface="Calibri" pitchFamily="34" charset="0"/>
              <a:cs typeface="Calibri" pitchFamily="34" charset="0"/>
            </a:rPr>
            <a:t>для учащихся и родителей</a:t>
          </a:r>
          <a:endParaRPr lang="ru-RU" sz="1400" dirty="0">
            <a:solidFill>
              <a:schemeClr val="tx2"/>
            </a:solidFill>
            <a:latin typeface="Calibri" pitchFamily="34" charset="0"/>
            <a:cs typeface="Calibri" pitchFamily="34" charset="0"/>
          </a:endParaRPr>
        </a:p>
      </dgm:t>
    </dgm:pt>
    <dgm:pt modelId="{B438C591-267D-4E94-8448-B17B65FB2014}" type="parTrans" cxnId="{F44AE767-BF36-459D-AAA7-B76E19EFBF1A}">
      <dgm:prSet/>
      <dgm:spPr/>
      <dgm:t>
        <a:bodyPr/>
        <a:lstStyle/>
        <a:p>
          <a:endParaRPr lang="ru-RU"/>
        </a:p>
      </dgm:t>
    </dgm:pt>
    <dgm:pt modelId="{89FBA369-1A76-41AC-8203-5F04A9AD29C1}" type="sibTrans" cxnId="{F44AE767-BF36-459D-AAA7-B76E19EFBF1A}">
      <dgm:prSet/>
      <dgm:spPr/>
      <dgm:t>
        <a:bodyPr/>
        <a:lstStyle/>
        <a:p>
          <a:endParaRPr lang="ru-RU"/>
        </a:p>
      </dgm:t>
    </dgm:pt>
    <dgm:pt modelId="{EE2122CB-FFD0-48BF-82A5-0339F40E29C9}" type="pres">
      <dgm:prSet presAssocID="{8EC1768B-BDC4-461D-BAFE-7A1DFEB789EC}" presName="Name0" presStyleCnt="0">
        <dgm:presLayoutVars>
          <dgm:chMax val="7"/>
          <dgm:chPref val="7"/>
          <dgm:dir/>
        </dgm:presLayoutVars>
      </dgm:prSet>
      <dgm:spPr/>
      <dgm:t>
        <a:bodyPr/>
        <a:lstStyle/>
        <a:p>
          <a:endParaRPr lang="ru-RU"/>
        </a:p>
      </dgm:t>
    </dgm:pt>
    <dgm:pt modelId="{D8C5E222-E61D-49AC-B41D-7166CF8531EB}" type="pres">
      <dgm:prSet presAssocID="{8EC1768B-BDC4-461D-BAFE-7A1DFEB789EC}" presName="Name1" presStyleCnt="0"/>
      <dgm:spPr/>
    </dgm:pt>
    <dgm:pt modelId="{EFBA5EF3-FE3A-4937-92B4-CA982A7DF5D5}" type="pres">
      <dgm:prSet presAssocID="{8EC1768B-BDC4-461D-BAFE-7A1DFEB789EC}" presName="cycle" presStyleCnt="0"/>
      <dgm:spPr/>
    </dgm:pt>
    <dgm:pt modelId="{88D1D647-63CC-4B6B-B51C-FE9D4412DF76}" type="pres">
      <dgm:prSet presAssocID="{8EC1768B-BDC4-461D-BAFE-7A1DFEB789EC}" presName="srcNode" presStyleLbl="node1" presStyleIdx="0" presStyleCnt="3"/>
      <dgm:spPr/>
    </dgm:pt>
    <dgm:pt modelId="{743EF81C-811D-4272-8040-2BFB597392DC}" type="pres">
      <dgm:prSet presAssocID="{8EC1768B-BDC4-461D-BAFE-7A1DFEB789EC}" presName="conn" presStyleLbl="parChTrans1D2" presStyleIdx="0" presStyleCnt="1"/>
      <dgm:spPr/>
      <dgm:t>
        <a:bodyPr/>
        <a:lstStyle/>
        <a:p>
          <a:endParaRPr lang="ru-RU"/>
        </a:p>
      </dgm:t>
    </dgm:pt>
    <dgm:pt modelId="{4062D085-E2A7-41CE-A044-816E50DAA5AF}" type="pres">
      <dgm:prSet presAssocID="{8EC1768B-BDC4-461D-BAFE-7A1DFEB789EC}" presName="extraNode" presStyleLbl="node1" presStyleIdx="0" presStyleCnt="3"/>
      <dgm:spPr/>
    </dgm:pt>
    <dgm:pt modelId="{5DAC10D5-23C5-4AFC-A7EB-BB8223B7E786}" type="pres">
      <dgm:prSet presAssocID="{8EC1768B-BDC4-461D-BAFE-7A1DFEB789EC}" presName="dstNode" presStyleLbl="node1" presStyleIdx="0" presStyleCnt="3"/>
      <dgm:spPr/>
    </dgm:pt>
    <dgm:pt modelId="{78D6E379-DA70-4969-A40B-7328618B77F5}" type="pres">
      <dgm:prSet presAssocID="{8267B6F9-7EEB-4709-A221-900158475812}" presName="text_1" presStyleLbl="node1" presStyleIdx="0" presStyleCnt="3" custScaleX="93475">
        <dgm:presLayoutVars>
          <dgm:bulletEnabled val="1"/>
        </dgm:presLayoutVars>
      </dgm:prSet>
      <dgm:spPr/>
      <dgm:t>
        <a:bodyPr/>
        <a:lstStyle/>
        <a:p>
          <a:endParaRPr lang="ru-RU"/>
        </a:p>
      </dgm:t>
    </dgm:pt>
    <dgm:pt modelId="{4EB73FC8-1795-490F-8355-DC8AA2A14D67}" type="pres">
      <dgm:prSet presAssocID="{8267B6F9-7EEB-4709-A221-900158475812}" presName="accent_1" presStyleCnt="0"/>
      <dgm:spPr/>
    </dgm:pt>
    <dgm:pt modelId="{7139E958-0B2D-44DD-AA88-88EE941B3B54}" type="pres">
      <dgm:prSet presAssocID="{8267B6F9-7EEB-4709-A221-900158475812}" presName="accentRepeatNode" presStyleLbl="solidFgAcc1" presStyleIdx="0" presStyleCnt="3"/>
      <dgm:spPr/>
    </dgm:pt>
    <dgm:pt modelId="{8B2FE817-4E81-4CE2-B0DB-6D59D581552C}" type="pres">
      <dgm:prSet presAssocID="{C1068B8A-38CE-4430-BA60-51639A4D2E01}" presName="text_2" presStyleLbl="node1" presStyleIdx="1" presStyleCnt="3" custScaleX="95182" custLinFactNeighborX="-1067" custLinFactNeighborY="-21029">
        <dgm:presLayoutVars>
          <dgm:bulletEnabled val="1"/>
        </dgm:presLayoutVars>
      </dgm:prSet>
      <dgm:spPr/>
      <dgm:t>
        <a:bodyPr/>
        <a:lstStyle/>
        <a:p>
          <a:endParaRPr lang="ru-RU"/>
        </a:p>
      </dgm:t>
    </dgm:pt>
    <dgm:pt modelId="{EA23813E-77DE-4B85-8ACC-A6F79C5CACC4}" type="pres">
      <dgm:prSet presAssocID="{C1068B8A-38CE-4430-BA60-51639A4D2E01}" presName="accent_2" presStyleCnt="0"/>
      <dgm:spPr/>
    </dgm:pt>
    <dgm:pt modelId="{A3EC1E45-88A1-451D-8FC2-5BBB71E3BEF2}" type="pres">
      <dgm:prSet presAssocID="{C1068B8A-38CE-4430-BA60-51639A4D2E01}" presName="accentRepeatNode" presStyleLbl="solidFgAcc1" presStyleIdx="1" presStyleCnt="3" custLinFactNeighborX="-17824" custLinFactNeighborY="-14079"/>
      <dgm:spPr/>
    </dgm:pt>
    <dgm:pt modelId="{DCEAC445-EF9F-46D5-B0EF-BD7EC557157E}" type="pres">
      <dgm:prSet presAssocID="{5C00D7C6-0CD6-49B7-8933-58A78B1B480F}" presName="text_3" presStyleLbl="node1" presStyleIdx="2" presStyleCnt="3" custScaleX="89519" custLinFactNeighborX="1756" custLinFactNeighborY="-45850">
        <dgm:presLayoutVars>
          <dgm:bulletEnabled val="1"/>
        </dgm:presLayoutVars>
      </dgm:prSet>
      <dgm:spPr/>
      <dgm:t>
        <a:bodyPr/>
        <a:lstStyle/>
        <a:p>
          <a:endParaRPr lang="ru-RU"/>
        </a:p>
      </dgm:t>
    </dgm:pt>
    <dgm:pt modelId="{995527B5-AD07-49E2-BD38-57D381DB7234}" type="pres">
      <dgm:prSet presAssocID="{5C00D7C6-0CD6-49B7-8933-58A78B1B480F}" presName="accent_3" presStyleCnt="0"/>
      <dgm:spPr/>
    </dgm:pt>
    <dgm:pt modelId="{EDCE29FB-67CB-452F-9CC5-9E154AA17778}" type="pres">
      <dgm:prSet presAssocID="{5C00D7C6-0CD6-49B7-8933-58A78B1B480F}" presName="accentRepeatNode" presStyleLbl="solidFgAcc1" presStyleIdx="2" presStyleCnt="3" custLinFactNeighborX="17570" custLinFactNeighborY="-28010"/>
      <dgm:spPr/>
    </dgm:pt>
  </dgm:ptLst>
  <dgm:cxnLst>
    <dgm:cxn modelId="{903E4A9B-4D04-4664-8B8E-4523EDA4534B}" type="presOf" srcId="{C1068B8A-38CE-4430-BA60-51639A4D2E01}" destId="{8B2FE817-4E81-4CE2-B0DB-6D59D581552C}" srcOrd="0" destOrd="0" presId="urn:microsoft.com/office/officeart/2008/layout/VerticalCurvedList"/>
    <dgm:cxn modelId="{F44AE767-BF36-459D-AAA7-B76E19EFBF1A}" srcId="{8EC1768B-BDC4-461D-BAFE-7A1DFEB789EC}" destId="{5C00D7C6-0CD6-49B7-8933-58A78B1B480F}" srcOrd="2" destOrd="0" parTransId="{B438C591-267D-4E94-8448-B17B65FB2014}" sibTransId="{89FBA369-1A76-41AC-8203-5F04A9AD29C1}"/>
    <dgm:cxn modelId="{8307213D-4BAE-4C5D-B126-F8B3BB178E3D}" type="presOf" srcId="{5C00D7C6-0CD6-49B7-8933-58A78B1B480F}" destId="{DCEAC445-EF9F-46D5-B0EF-BD7EC557157E}" srcOrd="0" destOrd="0" presId="urn:microsoft.com/office/officeart/2008/layout/VerticalCurvedList"/>
    <dgm:cxn modelId="{7E5733FF-F3FA-4EFB-88A8-BD159CB2D000}" srcId="{8EC1768B-BDC4-461D-BAFE-7A1DFEB789EC}" destId="{C1068B8A-38CE-4430-BA60-51639A4D2E01}" srcOrd="1" destOrd="0" parTransId="{8DAD6575-4FA8-48D0-A079-931D48A74BA4}" sibTransId="{DEC560DB-AF94-40D4-AF1B-372BB50CF3DC}"/>
    <dgm:cxn modelId="{54F0B4FF-3375-4A42-A8C6-A35AF7CA5396}" type="presOf" srcId="{8267B6F9-7EEB-4709-A221-900158475812}" destId="{78D6E379-DA70-4969-A40B-7328618B77F5}" srcOrd="0" destOrd="0" presId="urn:microsoft.com/office/officeart/2008/layout/VerticalCurvedList"/>
    <dgm:cxn modelId="{633ED0CA-35D0-4AF5-A2EC-CFB35E01636D}" srcId="{8EC1768B-BDC4-461D-BAFE-7A1DFEB789EC}" destId="{8267B6F9-7EEB-4709-A221-900158475812}" srcOrd="0" destOrd="0" parTransId="{5B44F219-DA72-406B-8D2C-CD4D32F4F7B4}" sibTransId="{027C9E42-1F32-4E07-933A-246D11DEB5E8}"/>
    <dgm:cxn modelId="{A48AAF3D-C340-4F3C-BDFB-8C0BF2D39E10}" type="presOf" srcId="{8EC1768B-BDC4-461D-BAFE-7A1DFEB789EC}" destId="{EE2122CB-FFD0-48BF-82A5-0339F40E29C9}" srcOrd="0" destOrd="0" presId="urn:microsoft.com/office/officeart/2008/layout/VerticalCurvedList"/>
    <dgm:cxn modelId="{5DBCA20A-D3BD-4F23-BFD8-85E2D8B217CB}" type="presOf" srcId="{027C9E42-1F32-4E07-933A-246D11DEB5E8}" destId="{743EF81C-811D-4272-8040-2BFB597392DC}" srcOrd="0" destOrd="0" presId="urn:microsoft.com/office/officeart/2008/layout/VerticalCurvedList"/>
    <dgm:cxn modelId="{6C125AB1-05E4-469D-BEEF-2FF449F33D67}" type="presParOf" srcId="{EE2122CB-FFD0-48BF-82A5-0339F40E29C9}" destId="{D8C5E222-E61D-49AC-B41D-7166CF8531EB}" srcOrd="0" destOrd="0" presId="urn:microsoft.com/office/officeart/2008/layout/VerticalCurvedList"/>
    <dgm:cxn modelId="{07C75758-C1EB-442E-AE00-48DFFBCB1453}" type="presParOf" srcId="{D8C5E222-E61D-49AC-B41D-7166CF8531EB}" destId="{EFBA5EF3-FE3A-4937-92B4-CA982A7DF5D5}" srcOrd="0" destOrd="0" presId="urn:microsoft.com/office/officeart/2008/layout/VerticalCurvedList"/>
    <dgm:cxn modelId="{294836FD-3FA1-4CC8-BDC7-3E19251CF4DA}" type="presParOf" srcId="{EFBA5EF3-FE3A-4937-92B4-CA982A7DF5D5}" destId="{88D1D647-63CC-4B6B-B51C-FE9D4412DF76}" srcOrd="0" destOrd="0" presId="urn:microsoft.com/office/officeart/2008/layout/VerticalCurvedList"/>
    <dgm:cxn modelId="{F78F45BC-57D6-4D42-ADC5-EA0C801BE743}" type="presParOf" srcId="{EFBA5EF3-FE3A-4937-92B4-CA982A7DF5D5}" destId="{743EF81C-811D-4272-8040-2BFB597392DC}" srcOrd="1" destOrd="0" presId="urn:microsoft.com/office/officeart/2008/layout/VerticalCurvedList"/>
    <dgm:cxn modelId="{DDC235AB-4E5E-4A20-8E67-EE46FCD7BB5F}" type="presParOf" srcId="{EFBA5EF3-FE3A-4937-92B4-CA982A7DF5D5}" destId="{4062D085-E2A7-41CE-A044-816E50DAA5AF}" srcOrd="2" destOrd="0" presId="urn:microsoft.com/office/officeart/2008/layout/VerticalCurvedList"/>
    <dgm:cxn modelId="{85A7604D-5E63-4D9E-BDAC-38A3358CF250}" type="presParOf" srcId="{EFBA5EF3-FE3A-4937-92B4-CA982A7DF5D5}" destId="{5DAC10D5-23C5-4AFC-A7EB-BB8223B7E786}" srcOrd="3" destOrd="0" presId="urn:microsoft.com/office/officeart/2008/layout/VerticalCurvedList"/>
    <dgm:cxn modelId="{99151BDF-2C23-409E-9224-45FAA8254A49}" type="presParOf" srcId="{D8C5E222-E61D-49AC-B41D-7166CF8531EB}" destId="{78D6E379-DA70-4969-A40B-7328618B77F5}" srcOrd="1" destOrd="0" presId="urn:microsoft.com/office/officeart/2008/layout/VerticalCurvedList"/>
    <dgm:cxn modelId="{1A08EE53-CBEA-4BCF-8A00-0220768C8FC5}" type="presParOf" srcId="{D8C5E222-E61D-49AC-B41D-7166CF8531EB}" destId="{4EB73FC8-1795-490F-8355-DC8AA2A14D67}" srcOrd="2" destOrd="0" presId="urn:microsoft.com/office/officeart/2008/layout/VerticalCurvedList"/>
    <dgm:cxn modelId="{8692B22B-626F-41E9-8A84-40B951F3D6B8}" type="presParOf" srcId="{4EB73FC8-1795-490F-8355-DC8AA2A14D67}" destId="{7139E958-0B2D-44DD-AA88-88EE941B3B54}" srcOrd="0" destOrd="0" presId="urn:microsoft.com/office/officeart/2008/layout/VerticalCurvedList"/>
    <dgm:cxn modelId="{700E948D-1535-4126-9DA6-824AB5B0DF4B}" type="presParOf" srcId="{D8C5E222-E61D-49AC-B41D-7166CF8531EB}" destId="{8B2FE817-4E81-4CE2-B0DB-6D59D581552C}" srcOrd="3" destOrd="0" presId="urn:microsoft.com/office/officeart/2008/layout/VerticalCurvedList"/>
    <dgm:cxn modelId="{00FE3998-08F8-464A-B8B6-8D523434C462}" type="presParOf" srcId="{D8C5E222-E61D-49AC-B41D-7166CF8531EB}" destId="{EA23813E-77DE-4B85-8ACC-A6F79C5CACC4}" srcOrd="4" destOrd="0" presId="urn:microsoft.com/office/officeart/2008/layout/VerticalCurvedList"/>
    <dgm:cxn modelId="{56C8C6CD-509D-4710-B03E-EDDCF1554838}" type="presParOf" srcId="{EA23813E-77DE-4B85-8ACC-A6F79C5CACC4}" destId="{A3EC1E45-88A1-451D-8FC2-5BBB71E3BEF2}" srcOrd="0" destOrd="0" presId="urn:microsoft.com/office/officeart/2008/layout/VerticalCurvedList"/>
    <dgm:cxn modelId="{49996553-ADBA-49C2-8F77-8A8DFB79BBEB}" type="presParOf" srcId="{D8C5E222-E61D-49AC-B41D-7166CF8531EB}" destId="{DCEAC445-EF9F-46D5-B0EF-BD7EC557157E}" srcOrd="5" destOrd="0" presId="urn:microsoft.com/office/officeart/2008/layout/VerticalCurvedList"/>
    <dgm:cxn modelId="{30BF7338-7B46-475F-BB98-86F1E328A0EB}" type="presParOf" srcId="{D8C5E222-E61D-49AC-B41D-7166CF8531EB}" destId="{995527B5-AD07-49E2-BD38-57D381DB7234}" srcOrd="6" destOrd="0" presId="urn:microsoft.com/office/officeart/2008/layout/VerticalCurvedList"/>
    <dgm:cxn modelId="{7B20ACAF-D081-45C3-905B-A22759D9FA56}" type="presParOf" srcId="{995527B5-AD07-49E2-BD38-57D381DB7234}" destId="{EDCE29FB-67CB-452F-9CC5-9E154AA17778}"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EF81C-811D-4272-8040-2BFB597392DC}">
      <dsp:nvSpPr>
        <dsp:cNvPr id="0" name=""/>
        <dsp:cNvSpPr/>
      </dsp:nvSpPr>
      <dsp:spPr>
        <a:xfrm>
          <a:off x="-2931515" y="-458689"/>
          <a:ext cx="3552781" cy="3552781"/>
        </a:xfrm>
        <a:prstGeom prst="blockArc">
          <a:avLst>
            <a:gd name="adj1" fmla="val 18900000"/>
            <a:gd name="adj2" fmla="val 2700000"/>
            <a:gd name="adj3" fmla="val 608"/>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D6E379-DA70-4969-A40B-7328618B77F5}">
      <dsp:nvSpPr>
        <dsp:cNvPr id="0" name=""/>
        <dsp:cNvSpPr/>
      </dsp:nvSpPr>
      <dsp:spPr>
        <a:xfrm>
          <a:off x="548357" y="263540"/>
          <a:ext cx="3790195" cy="5270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370" tIns="35560" rIns="35560" bIns="35560" numCol="1" spcCol="1270" anchor="ctr" anchorCtr="0">
          <a:noAutofit/>
        </a:bodyPr>
        <a:lstStyle/>
        <a:p>
          <a:pPr lvl="0" algn="r" defTabSz="622300">
            <a:lnSpc>
              <a:spcPct val="90000"/>
            </a:lnSpc>
            <a:spcBef>
              <a:spcPct val="0"/>
            </a:spcBef>
            <a:spcAft>
              <a:spcPct val="35000"/>
            </a:spcAft>
          </a:pPr>
          <a:r>
            <a:rPr lang="ru-RU" sz="1400" b="1" kern="1200" dirty="0" smtClean="0">
              <a:solidFill>
                <a:schemeClr val="tx2"/>
              </a:solidFill>
              <a:latin typeface="Calibri" pitchFamily="34" charset="0"/>
              <a:cs typeface="Calibri" pitchFamily="34" charset="0"/>
            </a:rPr>
            <a:t>для администрации, методических объединений  педагогических работников</a:t>
          </a:r>
          <a:endParaRPr lang="ru-RU" sz="1400" kern="1200" dirty="0">
            <a:solidFill>
              <a:schemeClr val="tx2"/>
            </a:solidFill>
            <a:latin typeface="Calibri" pitchFamily="34" charset="0"/>
            <a:cs typeface="Calibri" pitchFamily="34" charset="0"/>
          </a:endParaRPr>
        </a:p>
      </dsp:txBody>
      <dsp:txXfrm>
        <a:off x="548357" y="263540"/>
        <a:ext cx="3790195" cy="527080"/>
      </dsp:txXfrm>
    </dsp:sp>
    <dsp:sp modelId="{7139E958-0B2D-44DD-AA88-88EE941B3B54}">
      <dsp:nvSpPr>
        <dsp:cNvPr id="0" name=""/>
        <dsp:cNvSpPr/>
      </dsp:nvSpPr>
      <dsp:spPr>
        <a:xfrm>
          <a:off x="86645" y="197655"/>
          <a:ext cx="658850" cy="65885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B2FE817-4E81-4CE2-B0DB-6D59D581552C}">
      <dsp:nvSpPr>
        <dsp:cNvPr id="0" name=""/>
        <dsp:cNvSpPr/>
      </dsp:nvSpPr>
      <dsp:spPr>
        <a:xfrm>
          <a:off x="659508" y="943321"/>
          <a:ext cx="3677047" cy="5270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370" tIns="35560" rIns="35560" bIns="35560" numCol="1" spcCol="1270" anchor="ctr" anchorCtr="0">
          <a:noAutofit/>
        </a:bodyPr>
        <a:lstStyle/>
        <a:p>
          <a:pPr lvl="0" algn="r" defTabSz="622300">
            <a:lnSpc>
              <a:spcPct val="90000"/>
            </a:lnSpc>
            <a:spcBef>
              <a:spcPct val="0"/>
            </a:spcBef>
            <a:spcAft>
              <a:spcPct val="35000"/>
            </a:spcAft>
          </a:pPr>
          <a:r>
            <a:rPr lang="ru-RU" sz="1400" b="1" kern="1200" dirty="0" smtClean="0">
              <a:solidFill>
                <a:schemeClr val="tx2"/>
              </a:solidFill>
              <a:latin typeface="Calibri" pitchFamily="34" charset="0"/>
              <a:cs typeface="Calibri" pitchFamily="34" charset="0"/>
            </a:rPr>
            <a:t>для управленцев и специалистов по оценке качества обучения</a:t>
          </a:r>
          <a:endParaRPr lang="ru-RU" sz="1400" kern="1200" dirty="0">
            <a:solidFill>
              <a:schemeClr val="tx2"/>
            </a:solidFill>
            <a:latin typeface="Calibri" pitchFamily="34" charset="0"/>
            <a:cs typeface="Calibri" pitchFamily="34" charset="0"/>
          </a:endParaRPr>
        </a:p>
      </dsp:txBody>
      <dsp:txXfrm>
        <a:off x="659508" y="943321"/>
        <a:ext cx="3677047" cy="527080"/>
      </dsp:txXfrm>
    </dsp:sp>
    <dsp:sp modelId="{A3EC1E45-88A1-451D-8FC2-5BBB71E3BEF2}">
      <dsp:nvSpPr>
        <dsp:cNvPr id="0" name=""/>
        <dsp:cNvSpPr/>
      </dsp:nvSpPr>
      <dsp:spPr>
        <a:xfrm>
          <a:off x="160805" y="895516"/>
          <a:ext cx="658850" cy="65885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CEAC445-EF9F-46D5-B0EF-BD7EC557157E}">
      <dsp:nvSpPr>
        <dsp:cNvPr id="0" name=""/>
        <dsp:cNvSpPr/>
      </dsp:nvSpPr>
      <dsp:spPr>
        <a:xfrm>
          <a:off x="699763" y="1603115"/>
          <a:ext cx="3629789" cy="5270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8370" tIns="35560" rIns="35560" bIns="35560" numCol="1" spcCol="1270" anchor="ctr" anchorCtr="0">
          <a:noAutofit/>
        </a:bodyPr>
        <a:lstStyle/>
        <a:p>
          <a:pPr lvl="0" algn="r" defTabSz="622300">
            <a:lnSpc>
              <a:spcPct val="90000"/>
            </a:lnSpc>
            <a:spcBef>
              <a:spcPct val="0"/>
            </a:spcBef>
            <a:spcAft>
              <a:spcPct val="35000"/>
            </a:spcAft>
          </a:pPr>
          <a:r>
            <a:rPr lang="ru-RU" sz="1400" b="1" kern="1200" dirty="0" smtClean="0">
              <a:solidFill>
                <a:schemeClr val="tx2"/>
              </a:solidFill>
              <a:latin typeface="Calibri" pitchFamily="34" charset="0"/>
              <a:cs typeface="Calibri" pitchFamily="34" charset="0"/>
            </a:rPr>
            <a:t>для учащихся и родителей</a:t>
          </a:r>
          <a:endParaRPr lang="ru-RU" sz="1400" kern="1200" dirty="0">
            <a:solidFill>
              <a:schemeClr val="tx2"/>
            </a:solidFill>
            <a:latin typeface="Calibri" pitchFamily="34" charset="0"/>
            <a:cs typeface="Calibri" pitchFamily="34" charset="0"/>
          </a:endParaRPr>
        </a:p>
      </dsp:txBody>
      <dsp:txXfrm>
        <a:off x="699763" y="1603115"/>
        <a:ext cx="3629789" cy="527080"/>
      </dsp:txXfrm>
    </dsp:sp>
    <dsp:sp modelId="{EDCE29FB-67CB-452F-9CC5-9E154AA17778}">
      <dsp:nvSpPr>
        <dsp:cNvPr id="0" name=""/>
        <dsp:cNvSpPr/>
      </dsp:nvSpPr>
      <dsp:spPr>
        <a:xfrm>
          <a:off x="202405" y="1594352"/>
          <a:ext cx="658850" cy="65885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10595"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0596"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10597"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2C48EB0-2EE1-45FC-888F-FF6DEF9C6818}" type="slidenum">
              <a:rPr lang="en-US"/>
              <a:pPr>
                <a:defRPr/>
              </a:pPr>
              <a:t>‹#›</a:t>
            </a:fld>
            <a:endParaRPr lang="en-US"/>
          </a:p>
        </p:txBody>
      </p:sp>
    </p:spTree>
    <p:extLst>
      <p:ext uri="{BB962C8B-B14F-4D97-AF65-F5344CB8AC3E}">
        <p14:creationId xmlns:p14="http://schemas.microsoft.com/office/powerpoint/2010/main" val="3690970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vl1pPr>
          </a:lstStyle>
          <a:p>
            <a:pPr>
              <a:defRPr/>
            </a:pPr>
            <a:fld id="{36A5044E-1C91-400A-89CC-D281F45660DF}" type="datetimeFigureOut">
              <a:rPr lang="ru-RU"/>
              <a:pPr>
                <a:defRPr/>
              </a:pPr>
              <a:t>27.10.2015</a:t>
            </a:fld>
            <a:endParaRPr lang="ru-RU"/>
          </a:p>
        </p:txBody>
      </p:sp>
      <p:sp>
        <p:nvSpPr>
          <p:cNvPr id="4" name="Образ слайда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4022725" y="8540750"/>
            <a:ext cx="3078163" cy="449263"/>
          </a:xfrm>
          <a:prstGeom prst="rect">
            <a:avLst/>
          </a:prstGeom>
        </p:spPr>
        <p:txBody>
          <a:bodyPr vert="horz" lIns="91440" tIns="45720" rIns="91440" bIns="45720" rtlCol="0" anchor="b"/>
          <a:lstStyle>
            <a:lvl1pPr algn="r">
              <a:defRPr sz="1200"/>
            </a:lvl1pPr>
          </a:lstStyle>
          <a:p>
            <a:pPr>
              <a:defRPr/>
            </a:pPr>
            <a:fld id="{986EDE01-AEA7-4956-A9CE-7082202EB26A}" type="slidenum">
              <a:rPr lang="ru-RU"/>
              <a:pPr>
                <a:defRPr/>
              </a:pPr>
              <a:t>‹#›</a:t>
            </a:fld>
            <a:endParaRPr lang="ru-RU"/>
          </a:p>
        </p:txBody>
      </p:sp>
    </p:spTree>
    <p:extLst>
      <p:ext uri="{BB962C8B-B14F-4D97-AF65-F5344CB8AC3E}">
        <p14:creationId xmlns:p14="http://schemas.microsoft.com/office/powerpoint/2010/main" val="734884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amaledu.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fontScale="92500" lnSpcReduction="10000"/>
          </a:bodyPr>
          <a:lstStyle/>
          <a:p>
            <a:pPr>
              <a:defRPr/>
            </a:pPr>
            <a:r>
              <a:rPr lang="ru-RU" dirty="0" smtClean="0"/>
              <a:t>СЛАЙД 1</a:t>
            </a:r>
          </a:p>
          <a:p>
            <a:pPr algn="just">
              <a:defRPr/>
            </a:pPr>
            <a:r>
              <a:rPr lang="ru-RU" dirty="0" smtClean="0"/>
              <a:t>Работа по проведению независимой оценки качества образования в организациях, оказывающих услуги в сфере образования и расположенных на территории Ямало-Ненецкого автономного округа, организована в соответствии с Положением о независимой оценке качества образования в ЯНАО (приказ департамента образования Ямало-Ненецкого автономного округа от 23.12.2014 №2053).</a:t>
            </a:r>
          </a:p>
          <a:p>
            <a:pPr algn="just">
              <a:defRPr/>
            </a:pPr>
            <a:r>
              <a:rPr lang="ru-RU" dirty="0" smtClean="0"/>
              <a:t>Функции по инициированию проведения независимой оценки качества образования (далее – НОКО), формированию заказа организациям, осуществляющим процедуры НОКО, обеспечению общественного обсуждения критериев планируемых оценочных процедур и результатов НОКО возложены на Общественный совет при департаменте образования Ямало-Ненецкого автономного округа (далее – Общественный совет), Положение о котором утверждено Приказом департамента образования ЯНАО от 20.03.2014 №439.</a:t>
            </a:r>
          </a:p>
          <a:p>
            <a:pPr algn="just">
              <a:defRPr/>
            </a:pPr>
            <a:r>
              <a:rPr lang="ru-RU" dirty="0" smtClean="0"/>
              <a:t>В состав совета входят: представители Всероссийского педагогического собрания, региональной организации Профсоюза работников образования и науки Российской Федерации, ассоциации коренных малочисленных народов Севера «Ямал - потомкам!», общественной организации «Литератор Ямала», регионального отделения, некоммерческого благотворительного фонда «Ямине», Торгово-промышленной палаты, средств массовой информации</a:t>
            </a:r>
            <a:r>
              <a:rPr lang="en-US" baseline="0" dirty="0" smtClean="0"/>
              <a:t> </a:t>
            </a:r>
            <a:r>
              <a:rPr lang="ru-RU" baseline="0" dirty="0" smtClean="0"/>
              <a:t>и др. организаций. Члены Общественного совета имеют активную гражданскую позицию, экспертное мнение по качеству предоставления услуг социальной направленности, поэтому заседания проходят живо и активно.</a:t>
            </a:r>
            <a:endParaRPr lang="ru-RU" dirty="0" smtClean="0"/>
          </a:p>
          <a:p>
            <a:pPr algn="just" fontAlgn="ctr">
              <a:defRPr/>
            </a:pPr>
            <a:r>
              <a:rPr lang="ru-RU" dirty="0" smtClean="0"/>
              <a:t>Региональным оператором НОКО является Государственное казенное учреждение Ямало-Ненецкого автономного округа «Региональный центр оценки качества образования» в рамках уставной деятельности. </a:t>
            </a:r>
          </a:p>
          <a:p>
            <a:pPr algn="just">
              <a:defRPr/>
            </a:pPr>
            <a:endParaRPr lang="ru-RU" dirty="0" smtClean="0"/>
          </a:p>
          <a:p>
            <a:pPr>
              <a:defRPr/>
            </a:pPr>
            <a:endParaRPr lang="ru-RU" dirty="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CD1BA2-E150-4CB4-BCF5-1F435CD66EA7}" type="slidenum">
              <a:rPr lang="ru-RU" smtClean="0"/>
              <a:pPr eaLnBrk="1" hangingPunct="1"/>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a:xfrm>
            <a:off x="310877" y="4270374"/>
            <a:ext cx="6408712" cy="4473897"/>
          </a:xfrm>
        </p:spPr>
        <p:txBody>
          <a:bodyPr>
            <a:normAutofit fontScale="85000" lnSpcReduction="20000"/>
          </a:bodyPr>
          <a:lstStyle/>
          <a:p>
            <a:pPr>
              <a:defRPr/>
            </a:pPr>
            <a:r>
              <a:rPr lang="ru-RU" dirty="0" smtClean="0"/>
              <a:t>СЛАЙД </a:t>
            </a:r>
            <a:r>
              <a:rPr lang="en-US" dirty="0" smtClean="0"/>
              <a:t>2</a:t>
            </a:r>
            <a:endParaRPr lang="ru-RU" dirty="0" smtClean="0"/>
          </a:p>
          <a:p>
            <a:pPr algn="just">
              <a:defRPr/>
            </a:pPr>
            <a:r>
              <a:rPr lang="ru-RU" dirty="0" smtClean="0"/>
              <a:t>В 2014 году в рамках апробации НОКО был проведен независимый общественный рейтинг общеобразовательных организаций. В рейтинговании приняли участие 130 школ. Научное сопровождение оценочной процедуры осуществлялось специалистами национального исследовательского университета «Высшая школа экономики» (</a:t>
            </a:r>
            <a:r>
              <a:rPr lang="ru-RU" dirty="0" err="1" smtClean="0"/>
              <a:t>Косарецкий</a:t>
            </a:r>
            <a:r>
              <a:rPr lang="ru-RU" dirty="0" smtClean="0"/>
              <a:t> Сергей Геннадьевич, </a:t>
            </a:r>
            <a:r>
              <a:rPr lang="ru-RU" dirty="0" err="1" smtClean="0"/>
              <a:t>Мерцалова</a:t>
            </a:r>
            <a:r>
              <a:rPr lang="ru-RU" dirty="0" smtClean="0"/>
              <a:t> Татьяна Анатольевна). Итоги исследования опубликованы в сборнике «Рейтинги в образовании: от разовых практик к культурным решениям», изданном Общественной палатой Российской Федерации совместно с Высшей школой экономики.</a:t>
            </a:r>
          </a:p>
          <a:p>
            <a:pPr algn="just">
              <a:defRPr/>
            </a:pPr>
            <a:r>
              <a:rPr lang="ru-RU" dirty="0" smtClean="0"/>
              <a:t>В 2015 году в автономном округе проведен независимый общественный рейтинг профессиональных образовательных организаций (6 ПОО и 5 их филиалов приняли участие); независимый общественный рейтинг дошкольных образовательных организаций, в котором приняли участие 139 ДОО ЯНАО. </a:t>
            </a:r>
          </a:p>
          <a:p>
            <a:pPr algn="just">
              <a:defRPr/>
            </a:pPr>
            <a:r>
              <a:rPr lang="ru-RU" dirty="0" smtClean="0"/>
              <a:t>НОКО проводится по таким общим критериям, открытость и доступность информации об организациях, осуществляющих образовательную деятельность; комфортность условий; доброжелательность, вежливость, компетентность работников; удовлетворенность качеством образовательных услуг и др. Показатели, характеризующие общие критерии оценки качества образовательной деятельности организаций, предварительно изучаются и обсуждаются членами Общественного совета, экспертами в области ОКО (в автономном округе создано Сетевое сообщество экспертов в области ОКО).</a:t>
            </a:r>
          </a:p>
          <a:p>
            <a:pPr algn="just">
              <a:defRPr/>
            </a:pPr>
            <a:r>
              <a:rPr lang="ru-RU" dirty="0" smtClean="0"/>
              <a:t>При рейтинговании образовательных организаций используется кластерный подход. Образовательные</a:t>
            </a:r>
            <a:r>
              <a:rPr lang="ru-RU" baseline="0" dirty="0" smtClean="0"/>
              <a:t> организации не бояться общественного рейтинга, поскольку понимают, что получат возможность увидеть себя среди равных. Сравнение организации проводится самой с собой. Для этого </a:t>
            </a:r>
            <a:r>
              <a:rPr lang="ru-RU" dirty="0" smtClean="0"/>
              <a:t>общественным советом составлена циклограмма проведения НОКО (приказ от 31.07.2014 №1190)</a:t>
            </a:r>
            <a:r>
              <a:rPr lang="en-US" dirty="0" smtClean="0"/>
              <a:t> </a:t>
            </a:r>
            <a:r>
              <a:rPr lang="ru-RU" dirty="0" smtClean="0"/>
              <a:t>. Один раз в три года организация может увидеть, как ее оценивает общественность.</a:t>
            </a:r>
          </a:p>
          <a:p>
            <a:pPr algn="just">
              <a:defRPr/>
            </a:pPr>
            <a:r>
              <a:rPr lang="ru-RU" dirty="0" smtClean="0"/>
              <a:t>По итогам рейтингования составляется реестр общеобразовательных организаций, показатели деятельности которых находятся ниже средних показателей по автономному округу. Широкому кругу общественности он не представляется, это рабочий инструмент для управленцев. Для данной категорий образовательных организаций и организаций, находящихся в сложных социальных условиях, разрабатывается перечень мероприятий, направленный на повышение качества их работы, исправление сложившейся ситуации, оказание своевременной поддержки.</a:t>
            </a:r>
          </a:p>
          <a:p>
            <a:pPr algn="just">
              <a:defRPr/>
            </a:pPr>
            <a:r>
              <a:rPr lang="ru-RU" dirty="0" smtClean="0"/>
              <a:t>Итоги рейтингования подводятся на заседании Общественного совета, обсуждаются на Региональном педагогическом совещании, на совещании с руководителями органов местного самоуправления, осуществляющих управление в сфере образования, коллегии ДО ЯНАО.</a:t>
            </a:r>
            <a:endParaRPr lang="en-US" dirty="0" smtClean="0"/>
          </a:p>
        </p:txBody>
      </p:sp>
      <p:sp>
        <p:nvSpPr>
          <p:cNvPr id="143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528809-77D8-450D-BE39-E0E67ED5AFCA}" type="slidenum">
              <a:rPr lang="ru-RU" smtClean="0"/>
              <a:pPr eaLnBrk="1" hangingPunct="1"/>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СЛАЙД 3</a:t>
            </a:r>
          </a:p>
          <a:p>
            <a:pPr algn="just"/>
            <a:r>
              <a:rPr lang="ru-RU" smtClean="0"/>
              <a:t>По итогам НОКО, с учетом предложений членов Общественного совета, определяются виды информационных продуктов для различных категорий пользователей:</a:t>
            </a:r>
          </a:p>
          <a:p>
            <a:pPr algn="just"/>
            <a:r>
              <a:rPr lang="ru-RU" smtClean="0"/>
              <a:t>Рейтинг для директора. Профиль образовательной организации. </a:t>
            </a:r>
          </a:p>
          <a:p>
            <a:pPr algn="just"/>
            <a:r>
              <a:rPr lang="ru-RU" smtClean="0"/>
              <a:t>Шаг развития. Индивидуальные рекомендации по результатам рейтинга для руководителей и органов государственно-общественного управления (советов) организаций - участников рейтинга. </a:t>
            </a:r>
          </a:p>
          <a:p>
            <a:pPr algn="just"/>
            <a:r>
              <a:rPr lang="ru-RU" smtClean="0"/>
              <a:t>Аналитический документ для управленцев и специалистов по оценке качества обучения по совершенствованию системы образования.</a:t>
            </a:r>
            <a:r>
              <a:rPr lang="en-US" smtClean="0"/>
              <a:t> </a:t>
            </a:r>
            <a:r>
              <a:rPr lang="ru-RU" smtClean="0"/>
              <a:t>Сборники аналитических материалов.</a:t>
            </a:r>
          </a:p>
          <a:p>
            <a:pPr algn="just"/>
            <a:r>
              <a:rPr lang="ru-RU" smtClean="0"/>
              <a:t>Для потребителей образовательных услуг - ТОП лучших образовательных организаций. </a:t>
            </a:r>
            <a:endParaRPr lang="en-US" smtClean="0"/>
          </a:p>
          <a:p>
            <a:pPr algn="just"/>
            <a:r>
              <a:rPr lang="ru-RU" smtClean="0"/>
              <a:t> </a:t>
            </a:r>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7DCB48-D7B4-4484-87CE-5484F24E2459}" type="slidenum">
              <a:rPr lang="ru-RU" smtClean="0"/>
              <a:pPr eaLnBrk="1" hangingPunct="1"/>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ru-RU" dirty="0" smtClean="0"/>
              <a:t>СЛАЙД </a:t>
            </a:r>
            <a:r>
              <a:rPr lang="en-US" dirty="0" smtClean="0"/>
              <a:t>4</a:t>
            </a:r>
          </a:p>
          <a:p>
            <a:pPr algn="just"/>
            <a:r>
              <a:rPr lang="ru-RU" dirty="0" smtClean="0"/>
              <a:t>В соответствии со статьей 6 Федерального закона №256-ФЗ независимая оценка качества подготовки обучающихся проводится также через анализ результатов государственной итоговой аттестации. На протяжении 4-х лет (с 2012 по 2015 годы) анализ результатов ЕГЭ по ряду предметов проводится независимыми внешними федеральными экспертами на основе кластерного подхода с учётом специфики школ (русский язык Бузина Елена Владимировна, математика – </a:t>
            </a:r>
            <a:r>
              <a:rPr lang="ru-RU" dirty="0" err="1" smtClean="0"/>
              <a:t>Ишмуратова</a:t>
            </a:r>
            <a:r>
              <a:rPr lang="ru-RU" dirty="0" smtClean="0"/>
              <a:t> Татьяна Владимировна, физика – Львовский Владимир Александрович). По итогам издаются аналитические сборники и методические материалы, которые широко используются при организации «работы над ошибками».</a:t>
            </a:r>
          </a:p>
          <a:p>
            <a:pPr algn="just"/>
            <a:r>
              <a:rPr lang="ru-RU" dirty="0" smtClean="0"/>
              <a:t>В автономном округе на всех уровнях управления по результатам всех проводимых процедур НОКО  формируется реестр затруднений На слайде пример сопоставительного анализа решаемости заданий государственной итоговой аттестации, что позволяет выделить проблемы в освоение элементов содержания.  В таблице отражены сквозные содержательные линии, видна положительная и отрицательная динамика. </a:t>
            </a:r>
          </a:p>
          <a:p>
            <a:pPr algn="just"/>
            <a:r>
              <a:rPr lang="ru-RU" dirty="0" smtClean="0"/>
              <a:t>Реестр</a:t>
            </a:r>
            <a:r>
              <a:rPr lang="en-US" dirty="0" smtClean="0"/>
              <a:t> - </a:t>
            </a:r>
            <a:r>
              <a:rPr lang="ru-RU" dirty="0" smtClean="0"/>
              <a:t>основа для планирования курсов повышения квалификации по конкретным разделам, по методике преподавания предметов, подбор качественных методов работы - основа мониторинга для корректировки результатов</a:t>
            </a:r>
          </a:p>
        </p:txBody>
      </p:sp>
      <p:sp>
        <p:nvSpPr>
          <p:cNvPr id="4" name="Номер слайда 3"/>
          <p:cNvSpPr>
            <a:spLocks noGrp="1"/>
          </p:cNvSpPr>
          <p:nvPr>
            <p:ph type="sldNum" sz="quarter" idx="10"/>
          </p:nvPr>
        </p:nvSpPr>
        <p:spPr/>
        <p:txBody>
          <a:bodyPr/>
          <a:lstStyle/>
          <a:p>
            <a:pPr>
              <a:defRPr/>
            </a:pPr>
            <a:fld id="{52DBFEE3-39A1-4028-85AB-4FDC43191205}" type="slidenum">
              <a:rPr lang="ru-RU" smtClean="0"/>
              <a:pPr>
                <a:defRPr/>
              </a:pPr>
              <a:t>4</a:t>
            </a:fld>
            <a:endParaRPr lang="ru-RU"/>
          </a:p>
        </p:txBody>
      </p:sp>
    </p:spTree>
    <p:extLst>
      <p:ext uri="{BB962C8B-B14F-4D97-AF65-F5344CB8AC3E}">
        <p14:creationId xmlns:p14="http://schemas.microsoft.com/office/powerpoint/2010/main" val="157066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t>СЛАЙД </a:t>
            </a:r>
            <a:r>
              <a:rPr lang="en-US" dirty="0" smtClean="0"/>
              <a:t>5</a:t>
            </a:r>
            <a:endParaRPr lang="ru-RU" dirty="0" smtClean="0"/>
          </a:p>
          <a:p>
            <a:pPr algn="just"/>
            <a:r>
              <a:rPr lang="ru-RU" dirty="0" smtClean="0"/>
              <a:t>Независимая оценка качества образования проводится в автономном округе через внешние оценочные процедуры (схема внешней ОКО для ООО), ежегодно организуемые в рамках реализации Региональной системы оценки качества образования, на основе валидного и прошедшего апробацию в России инструментария, привлекаются независимые организации Российской академии образования и ведущие эксперты (Ковалева Галина Сергеевна, Воронцов Алексей Борисович, Авдеева Светлана Михайловна и др.). Неоценима помощь в развитии РСОКО ЯНАО, оказываемая ведущими учеными в области ОКО (Болотов Виктор Александрович, Вальдман Игорь Александрович и </a:t>
            </a:r>
            <a:r>
              <a:rPr lang="ru-RU" dirty="0" err="1" smtClean="0"/>
              <a:t>др</a:t>
            </a:r>
            <a:r>
              <a:rPr lang="ru-RU" dirty="0" smtClean="0"/>
              <a:t>). </a:t>
            </a:r>
          </a:p>
          <a:p>
            <a:pPr algn="just"/>
            <a:r>
              <a:rPr lang="ru-RU" dirty="0" smtClean="0"/>
              <a:t>По результатам проведения внешних оценочных процедур формируется реестр затруднений (обучающихся и учителей), проектируются индивидуальные образовательные маршруты, планируется деятельность по ликвидации выявленных проблем; разрабатываются информационные продукты по интерпретации и использованию результатов различными пользователями (обучающиеся и их родители, учителя, администрация образовательных организаций, органы управления образованием, СМИ, общественность).</a:t>
            </a:r>
          </a:p>
          <a:p>
            <a:pPr algn="just" eaLnBrk="1" hangingPunct="1">
              <a:spcBef>
                <a:spcPct val="0"/>
              </a:spcBef>
            </a:pPr>
            <a:endParaRPr lang="ru-RU" dirty="0" smtClean="0"/>
          </a:p>
          <a:p>
            <a:endParaRPr lang="ru-RU" dirty="0" smtClean="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514366-595F-4EA1-B606-1964E85448AF}" type="slidenum">
              <a:rPr lang="ru-RU" smtClean="0"/>
              <a:pPr eaLnBrk="1" hangingPunct="1"/>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gn="just"/>
            <a:r>
              <a:rPr lang="ru-RU" smtClean="0"/>
              <a:t>СЛАЙД </a:t>
            </a:r>
            <a:r>
              <a:rPr lang="en-US" smtClean="0"/>
              <a:t>6</a:t>
            </a:r>
            <a:endParaRPr lang="ru-RU" smtClean="0"/>
          </a:p>
          <a:p>
            <a:pPr algn="just"/>
            <a:r>
              <a:rPr lang="ru-RU" smtClean="0"/>
              <a:t>В сфере образования ЯНАО создано единое информационно-образовательное пространство на платформе АИОС «СР.О» ЗАО «ИРТЕХ» г. Самара, все образовательные организации и органы управления образованием работают в единой автоматизированной среде.  С сентября 2015 запущен в промышленную эксплуатацию модуль «Многоуровневая система оценки качества образования» АИС «СРО», который апробирован на базе муниципальных образований АО. </a:t>
            </a:r>
          </a:p>
          <a:p>
            <a:pPr algn="just"/>
            <a:r>
              <a:rPr lang="ru-RU" smtClean="0"/>
              <a:t>Преимущества данного модуля: автоматизированный расчет показателей качества образования, построение реестра затруднений, оценка уровня учебных достижений обучающихся, выявление проблем в освоении содержания образования, прогноз повышения качества образования. </a:t>
            </a:r>
          </a:p>
          <a:p>
            <a:pPr algn="just"/>
            <a:r>
              <a:rPr lang="ru-RU" smtClean="0"/>
              <a:t>Сервис позволяет учителю выявить проблемы в освоении школьной программы каждым учеником, а руководителям школ и органов управления образованием - оценить уровень преподавания, увидеть проблемы в состоянии обучения и оперативно принять управленческие решения по повышению качества образования в конкретной образовательной организации. </a:t>
            </a:r>
          </a:p>
          <a:p>
            <a:pPr algn="just"/>
            <a:r>
              <a:rPr lang="ru-RU" smtClean="0"/>
              <a:t>Внедрение «МСОКО» на региональном уровне позволяет: родителям обучающихся — отслеживать уровень качества образования своего ребенка относительно результатов обучения всего класса; администрации школ и органам управления образованием — отслеживать динамику проблемных компонентов для своевременного реагирования на отклонения от заданных параметров; руководителям всех уровней сферы образования — сделать прогноз повышения качества образования и спланировать управленческие действия по реализации этого прогноза.</a:t>
            </a:r>
          </a:p>
        </p:txBody>
      </p:sp>
      <p:sp>
        <p:nvSpPr>
          <p:cNvPr id="18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9D1670-D6BC-4903-B009-8EA0E04B745F}" type="slidenum">
              <a:rPr lang="ru-RU" smtClean="0"/>
              <a:pPr eaLnBrk="1" hangingPunct="1"/>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gn="just"/>
            <a:r>
              <a:rPr lang="ru-RU" dirty="0" smtClean="0"/>
              <a:t>СЛАЙД </a:t>
            </a:r>
            <a:r>
              <a:rPr lang="en-US" dirty="0" smtClean="0"/>
              <a:t>7</a:t>
            </a:r>
            <a:endParaRPr lang="ru-RU" dirty="0" smtClean="0"/>
          </a:p>
          <a:p>
            <a:pPr algn="just"/>
            <a:r>
              <a:rPr lang="ru-RU" dirty="0" smtClean="0"/>
              <a:t>Информация и материалы НОКО находится в открытом доступе</a:t>
            </a:r>
          </a:p>
          <a:p>
            <a:pPr algn="just"/>
            <a:r>
              <a:rPr lang="ru-RU" dirty="0" smtClean="0"/>
              <a:t>На официальном сайте департамента образования Ямало-Ненецкого автономного округа </a:t>
            </a:r>
            <a:r>
              <a:rPr lang="en-US" u="sng" dirty="0" smtClean="0">
                <a:hlinkClick r:id="rId3"/>
              </a:rPr>
              <a:t>www</a:t>
            </a:r>
            <a:r>
              <a:rPr lang="ru-RU" u="sng" dirty="0" smtClean="0">
                <a:hlinkClick r:id="rId3"/>
              </a:rPr>
              <a:t>.</a:t>
            </a:r>
            <a:r>
              <a:rPr lang="en-US" u="sng" dirty="0" err="1" smtClean="0">
                <a:hlinkClick r:id="rId3"/>
              </a:rPr>
              <a:t>yamaledu</a:t>
            </a:r>
            <a:r>
              <a:rPr lang="ru-RU" u="sng" dirty="0" smtClean="0">
                <a:hlinkClick r:id="rId3"/>
              </a:rPr>
              <a:t>.</a:t>
            </a:r>
            <a:r>
              <a:rPr lang="en-US" u="sng" dirty="0" smtClean="0">
                <a:hlinkClick r:id="rId3"/>
              </a:rPr>
              <a:t>org</a:t>
            </a:r>
            <a:r>
              <a:rPr lang="ru-RU" dirty="0" smtClean="0"/>
              <a:t>  создан баннер «Независимая оценка качества образовательных услуг», на котором размещены нормативные правовые, локальные акты, регламентирующие работу по проведению независимой оценки качества образовательных услуг, а также информационные материалы. Организован электронный опрос жителей автономного округа о качестве образовательных услуг, оказывающих населению образовательными организациями.</a:t>
            </a:r>
          </a:p>
          <a:p>
            <a:pPr algn="just"/>
            <a:r>
              <a:rPr lang="ru-RU" dirty="0" smtClean="0"/>
              <a:t>На сайте ГКУ ЯНАО «РЦОКО» edu.rtsoko.ru размещаются аналитические материалы, рекомендации, информационные продукты для разных категорий пользователей.</a:t>
            </a:r>
          </a:p>
          <a:p>
            <a:pPr algn="just"/>
            <a:r>
              <a:rPr lang="ru-RU" dirty="0" smtClean="0"/>
              <a:t>Внимание населения к работе, проводимой в рамках НОКО, привлекается при помощи региональных и муниципальных СМИ (приглашение на заседания Общественного совета, интервью и др.), через сайты и проводимые опросы.</a:t>
            </a:r>
          </a:p>
          <a:p>
            <a:r>
              <a:rPr lang="ru-RU" dirty="0" smtClean="0"/>
              <a:t>На сайте ДО ЯНАО размещены образовательные бренды Ямала, в настоящее время  разрабатываются социальные бренды ЯМАЛА. </a:t>
            </a:r>
          </a:p>
          <a:p>
            <a:r>
              <a:rPr lang="ru-RU" dirty="0" smtClean="0"/>
              <a:t>В</a:t>
            </a:r>
            <a:r>
              <a:rPr lang="ru-RU" baseline="0" dirty="0" smtClean="0"/>
              <a:t> б</a:t>
            </a:r>
            <a:r>
              <a:rPr lang="ru-RU" dirty="0" smtClean="0"/>
              <a:t>лижайшей перспективе планируется проведение независимую оценку региональной системы</a:t>
            </a:r>
            <a:r>
              <a:rPr lang="ru-RU" baseline="0" dirty="0" smtClean="0"/>
              <a:t> образования, с целью понимания на сколько она удовлетворяет потребностям широкого</a:t>
            </a:r>
            <a:r>
              <a:rPr lang="ru-RU" dirty="0" smtClean="0"/>
              <a:t> круга общественности.  </a:t>
            </a:r>
          </a:p>
          <a:p>
            <a:pPr algn="just"/>
            <a:endParaRPr lang="ru-RU" dirty="0" smtClean="0"/>
          </a:p>
          <a:p>
            <a:pPr algn="just"/>
            <a:r>
              <a:rPr lang="ru-RU" dirty="0" smtClean="0"/>
              <a:t>Процедуры НОКО позволяют выявлять точки роста и проблемные зоны, формировать ориентиры развития, отслеживать динамику и находить моменты, требующие активного вмешательства с целью обеспечения доступного и качественного образования.</a:t>
            </a:r>
          </a:p>
          <a:p>
            <a:pPr algn="just"/>
            <a:endParaRPr lang="ru-RU" dirty="0"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821D6A-3B88-4D4A-9F77-3B49E046B8EF}" type="slidenum">
              <a:rPr lang="ru-RU" smtClean="0"/>
              <a:pPr eaLnBrk="1" hangingPunct="1"/>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ru-RU" smtClean="0">
              <a:solidFill>
                <a:srgbClr val="660033"/>
              </a:solidFill>
              <a:latin typeface="Segoe Script" pitchFamily="34" charset="0"/>
            </a:endParaRPr>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0C600B-E49D-46DB-ABB1-C7CC00EDD73C}" type="slidenum">
              <a:rPr lang="ru-RU" smtClean="0"/>
              <a:pPr eaLnBrk="1" hangingPunct="1"/>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xfrm>
            <a:off x="1301750" y="674688"/>
            <a:ext cx="4498975" cy="3373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fontScale="85000" lnSpcReduction="10000"/>
          </a:bodyPr>
          <a:lstStyle/>
          <a:p>
            <a:pPr algn="just">
              <a:defRPr/>
            </a:pPr>
            <a:r>
              <a:rPr lang="ru-RU" sz="1400" dirty="0" smtClean="0"/>
              <a:t>Ямало-Ненецкий автономный округ, столица которого Салехард – единственный город, расположенный на полярном круге. </a:t>
            </a:r>
            <a:r>
              <a:rPr lang="ru-RU" sz="1400" dirty="0" smtClean="0">
                <a:solidFill>
                  <a:schemeClr val="accent1">
                    <a:lumMod val="50000"/>
                  </a:schemeClr>
                </a:solidFill>
              </a:rPr>
              <a:t>На Ямале проживает 542 тысячи человек, представителей свыше 130 народов. Территория: более 750 тысяч кв. км. Плотность населения: 0,7 человека на кв. км. Демографическая ситуация на протяжении 10 лет является благоприятной.  Естественный прирост в среднем составляет 5 тысяч человек в год.  Наблюдается увеличение доли детей в возрасте от 1 до 6 лет. Численность коренных народов Севера составляет примерно 41 тысячу человек, или 8%. Свыше 14 тысяч жителей Ямала ведут традиционный образ жизни, в том числе 3,4 тысячи детей из числа КМНС. Половина кочующего коренного населения – дети  в возрасте до 14 лет.</a:t>
            </a:r>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426850-C6A0-4DA2-A2BE-8A58178A2D6A}" type="slidenum">
              <a:rPr lang="ru-RU" smtClean="0"/>
              <a:pPr eaLnBrk="1" hangingPunct="1"/>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17"/>
          <p:cNvSpPr>
            <a:spLocks/>
          </p:cNvSpPr>
          <p:nvPr/>
        </p:nvSpPr>
        <p:spPr bwMode="gray">
          <a:xfrm>
            <a:off x="3924300" y="5157788"/>
            <a:ext cx="1368425" cy="1368425"/>
          </a:xfrm>
          <a:custGeom>
            <a:avLst/>
            <a:gdLst/>
            <a:ahLst/>
            <a:cxnLst>
              <a:cxn ang="0">
                <a:pos x="264" y="20"/>
              </a:cxn>
              <a:cxn ang="0">
                <a:pos x="286" y="52"/>
              </a:cxn>
              <a:cxn ang="0">
                <a:pos x="242" y="68"/>
              </a:cxn>
              <a:cxn ang="0">
                <a:pos x="202" y="72"/>
              </a:cxn>
              <a:cxn ang="0">
                <a:pos x="194" y="102"/>
              </a:cxn>
              <a:cxn ang="0">
                <a:pos x="140" y="114"/>
              </a:cxn>
              <a:cxn ang="0">
                <a:pos x="116" y="136"/>
              </a:cxn>
              <a:cxn ang="0">
                <a:pos x="84" y="164"/>
              </a:cxn>
              <a:cxn ang="0">
                <a:pos x="76" y="182"/>
              </a:cxn>
              <a:cxn ang="0">
                <a:pos x="60" y="224"/>
              </a:cxn>
              <a:cxn ang="0">
                <a:pos x="42" y="272"/>
              </a:cxn>
              <a:cxn ang="0">
                <a:pos x="24" y="296"/>
              </a:cxn>
              <a:cxn ang="0">
                <a:pos x="12" y="330"/>
              </a:cxn>
              <a:cxn ang="0">
                <a:pos x="16" y="352"/>
              </a:cxn>
              <a:cxn ang="0">
                <a:pos x="6" y="396"/>
              </a:cxn>
              <a:cxn ang="0">
                <a:pos x="30" y="420"/>
              </a:cxn>
              <a:cxn ang="0">
                <a:pos x="22" y="448"/>
              </a:cxn>
              <a:cxn ang="0">
                <a:pos x="38" y="472"/>
              </a:cxn>
              <a:cxn ang="0">
                <a:pos x="64" y="500"/>
              </a:cxn>
              <a:cxn ang="0">
                <a:pos x="76" y="546"/>
              </a:cxn>
              <a:cxn ang="0">
                <a:pos x="126" y="572"/>
              </a:cxn>
              <a:cxn ang="0">
                <a:pos x="130" y="602"/>
              </a:cxn>
              <a:cxn ang="0">
                <a:pos x="170" y="614"/>
              </a:cxn>
              <a:cxn ang="0">
                <a:pos x="188" y="636"/>
              </a:cxn>
              <a:cxn ang="0">
                <a:pos x="212" y="644"/>
              </a:cxn>
              <a:cxn ang="0">
                <a:pos x="238" y="662"/>
              </a:cxn>
              <a:cxn ang="0">
                <a:pos x="280" y="668"/>
              </a:cxn>
              <a:cxn ang="0">
                <a:pos x="300" y="676"/>
              </a:cxn>
              <a:cxn ang="0">
                <a:pos x="330" y="688"/>
              </a:cxn>
              <a:cxn ang="0">
                <a:pos x="350" y="694"/>
              </a:cxn>
              <a:cxn ang="0">
                <a:pos x="392" y="718"/>
              </a:cxn>
              <a:cxn ang="0">
                <a:pos x="398" y="686"/>
              </a:cxn>
              <a:cxn ang="0">
                <a:pos x="428" y="688"/>
              </a:cxn>
              <a:cxn ang="0">
                <a:pos x="504" y="660"/>
              </a:cxn>
              <a:cxn ang="0">
                <a:pos x="534" y="656"/>
              </a:cxn>
              <a:cxn ang="0">
                <a:pos x="550" y="644"/>
              </a:cxn>
              <a:cxn ang="0">
                <a:pos x="570" y="612"/>
              </a:cxn>
              <a:cxn ang="0">
                <a:pos x="612" y="586"/>
              </a:cxn>
              <a:cxn ang="0">
                <a:pos x="630" y="554"/>
              </a:cxn>
              <a:cxn ang="0">
                <a:pos x="656" y="520"/>
              </a:cxn>
              <a:cxn ang="0">
                <a:pos x="682" y="492"/>
              </a:cxn>
              <a:cxn ang="0">
                <a:pos x="692" y="466"/>
              </a:cxn>
              <a:cxn ang="0">
                <a:pos x="696" y="410"/>
              </a:cxn>
              <a:cxn ang="0">
                <a:pos x="734" y="352"/>
              </a:cxn>
              <a:cxn ang="0">
                <a:pos x="718" y="316"/>
              </a:cxn>
              <a:cxn ang="0">
                <a:pos x="710" y="292"/>
              </a:cxn>
              <a:cxn ang="0">
                <a:pos x="698" y="258"/>
              </a:cxn>
              <a:cxn ang="0">
                <a:pos x="678" y="212"/>
              </a:cxn>
              <a:cxn ang="0">
                <a:pos x="654" y="182"/>
              </a:cxn>
              <a:cxn ang="0">
                <a:pos x="632" y="154"/>
              </a:cxn>
              <a:cxn ang="0">
                <a:pos x="612" y="104"/>
              </a:cxn>
              <a:cxn ang="0">
                <a:pos x="592" y="108"/>
              </a:cxn>
              <a:cxn ang="0">
                <a:pos x="548" y="100"/>
              </a:cxn>
              <a:cxn ang="0">
                <a:pos x="508" y="22"/>
              </a:cxn>
              <a:cxn ang="0">
                <a:pos x="456" y="48"/>
              </a:cxn>
              <a:cxn ang="0">
                <a:pos x="430" y="46"/>
              </a:cxn>
              <a:cxn ang="0">
                <a:pos x="370" y="10"/>
              </a:cxn>
              <a:cxn ang="0">
                <a:pos x="348" y="10"/>
              </a:cxn>
              <a:cxn ang="0">
                <a:pos x="326" y="28"/>
              </a:cxn>
              <a:cxn ang="0">
                <a:pos x="294" y="42"/>
              </a:cxn>
              <a:cxn ang="0">
                <a:pos x="256" y="12"/>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hlink"/>
              </a:gs>
              <a:gs pos="100000">
                <a:schemeClr val="hlink">
                  <a:gamma/>
                  <a:shade val="46275"/>
                  <a:invGamma/>
                </a:schemeClr>
              </a:gs>
            </a:gsLst>
            <a:lin ang="5400000" scaled="1"/>
          </a:gradFill>
          <a:ln w="0">
            <a:noFill/>
            <a:prstDash val="solid"/>
            <a:round/>
            <a:headEnd/>
            <a:tailEnd/>
          </a:ln>
        </p:spPr>
        <p:txBody>
          <a:bodyPr/>
          <a:lstStyle/>
          <a:p>
            <a:pPr algn="ctr">
              <a:defRPr/>
            </a:pPr>
            <a:endParaRPr lang="ru-RU"/>
          </a:p>
        </p:txBody>
      </p:sp>
      <p:sp>
        <p:nvSpPr>
          <p:cNvPr id="5" name="Freeform 18"/>
          <p:cNvSpPr>
            <a:spLocks/>
          </p:cNvSpPr>
          <p:nvPr/>
        </p:nvSpPr>
        <p:spPr bwMode="gray">
          <a:xfrm>
            <a:off x="5292725" y="6092825"/>
            <a:ext cx="215900" cy="215900"/>
          </a:xfrm>
          <a:custGeom>
            <a:avLst/>
            <a:gdLst/>
            <a:ahLst/>
            <a:cxnLst>
              <a:cxn ang="0">
                <a:pos x="264" y="20"/>
              </a:cxn>
              <a:cxn ang="0">
                <a:pos x="286" y="52"/>
              </a:cxn>
              <a:cxn ang="0">
                <a:pos x="242" y="68"/>
              </a:cxn>
              <a:cxn ang="0">
                <a:pos x="202" y="72"/>
              </a:cxn>
              <a:cxn ang="0">
                <a:pos x="194" y="102"/>
              </a:cxn>
              <a:cxn ang="0">
                <a:pos x="140" y="114"/>
              </a:cxn>
              <a:cxn ang="0">
                <a:pos x="116" y="136"/>
              </a:cxn>
              <a:cxn ang="0">
                <a:pos x="84" y="164"/>
              </a:cxn>
              <a:cxn ang="0">
                <a:pos x="76" y="182"/>
              </a:cxn>
              <a:cxn ang="0">
                <a:pos x="60" y="224"/>
              </a:cxn>
              <a:cxn ang="0">
                <a:pos x="42" y="272"/>
              </a:cxn>
              <a:cxn ang="0">
                <a:pos x="24" y="296"/>
              </a:cxn>
              <a:cxn ang="0">
                <a:pos x="12" y="330"/>
              </a:cxn>
              <a:cxn ang="0">
                <a:pos x="16" y="352"/>
              </a:cxn>
              <a:cxn ang="0">
                <a:pos x="6" y="396"/>
              </a:cxn>
              <a:cxn ang="0">
                <a:pos x="30" y="420"/>
              </a:cxn>
              <a:cxn ang="0">
                <a:pos x="22" y="448"/>
              </a:cxn>
              <a:cxn ang="0">
                <a:pos x="38" y="472"/>
              </a:cxn>
              <a:cxn ang="0">
                <a:pos x="64" y="500"/>
              </a:cxn>
              <a:cxn ang="0">
                <a:pos x="76" y="546"/>
              </a:cxn>
              <a:cxn ang="0">
                <a:pos x="126" y="572"/>
              </a:cxn>
              <a:cxn ang="0">
                <a:pos x="130" y="602"/>
              </a:cxn>
              <a:cxn ang="0">
                <a:pos x="170" y="614"/>
              </a:cxn>
              <a:cxn ang="0">
                <a:pos x="188" y="636"/>
              </a:cxn>
              <a:cxn ang="0">
                <a:pos x="212" y="644"/>
              </a:cxn>
              <a:cxn ang="0">
                <a:pos x="238" y="662"/>
              </a:cxn>
              <a:cxn ang="0">
                <a:pos x="280" y="668"/>
              </a:cxn>
              <a:cxn ang="0">
                <a:pos x="300" y="676"/>
              </a:cxn>
              <a:cxn ang="0">
                <a:pos x="330" y="688"/>
              </a:cxn>
              <a:cxn ang="0">
                <a:pos x="350" y="694"/>
              </a:cxn>
              <a:cxn ang="0">
                <a:pos x="392" y="718"/>
              </a:cxn>
              <a:cxn ang="0">
                <a:pos x="398" y="686"/>
              </a:cxn>
              <a:cxn ang="0">
                <a:pos x="428" y="688"/>
              </a:cxn>
              <a:cxn ang="0">
                <a:pos x="504" y="660"/>
              </a:cxn>
              <a:cxn ang="0">
                <a:pos x="534" y="656"/>
              </a:cxn>
              <a:cxn ang="0">
                <a:pos x="550" y="644"/>
              </a:cxn>
              <a:cxn ang="0">
                <a:pos x="570" y="612"/>
              </a:cxn>
              <a:cxn ang="0">
                <a:pos x="612" y="586"/>
              </a:cxn>
              <a:cxn ang="0">
                <a:pos x="630" y="554"/>
              </a:cxn>
              <a:cxn ang="0">
                <a:pos x="656" y="520"/>
              </a:cxn>
              <a:cxn ang="0">
                <a:pos x="682" y="492"/>
              </a:cxn>
              <a:cxn ang="0">
                <a:pos x="692" y="466"/>
              </a:cxn>
              <a:cxn ang="0">
                <a:pos x="696" y="410"/>
              </a:cxn>
              <a:cxn ang="0">
                <a:pos x="734" y="352"/>
              </a:cxn>
              <a:cxn ang="0">
                <a:pos x="718" y="316"/>
              </a:cxn>
              <a:cxn ang="0">
                <a:pos x="710" y="292"/>
              </a:cxn>
              <a:cxn ang="0">
                <a:pos x="698" y="258"/>
              </a:cxn>
              <a:cxn ang="0">
                <a:pos x="678" y="212"/>
              </a:cxn>
              <a:cxn ang="0">
                <a:pos x="654" y="182"/>
              </a:cxn>
              <a:cxn ang="0">
                <a:pos x="632" y="154"/>
              </a:cxn>
              <a:cxn ang="0">
                <a:pos x="612" y="104"/>
              </a:cxn>
              <a:cxn ang="0">
                <a:pos x="592" y="108"/>
              </a:cxn>
              <a:cxn ang="0">
                <a:pos x="548" y="100"/>
              </a:cxn>
              <a:cxn ang="0">
                <a:pos x="508" y="22"/>
              </a:cxn>
              <a:cxn ang="0">
                <a:pos x="456" y="48"/>
              </a:cxn>
              <a:cxn ang="0">
                <a:pos x="430" y="46"/>
              </a:cxn>
              <a:cxn ang="0">
                <a:pos x="370" y="10"/>
              </a:cxn>
              <a:cxn ang="0">
                <a:pos x="348" y="10"/>
              </a:cxn>
              <a:cxn ang="0">
                <a:pos x="326" y="28"/>
              </a:cxn>
              <a:cxn ang="0">
                <a:pos x="294" y="42"/>
              </a:cxn>
              <a:cxn ang="0">
                <a:pos x="256" y="12"/>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gradFill rotWithShape="1">
            <a:gsLst>
              <a:gs pos="0">
                <a:schemeClr val="hlink"/>
              </a:gs>
              <a:gs pos="100000">
                <a:schemeClr val="hlink">
                  <a:gamma/>
                  <a:shade val="46275"/>
                  <a:invGamma/>
                </a:schemeClr>
              </a:gs>
            </a:gsLst>
            <a:lin ang="0" scaled="1"/>
          </a:gradFill>
          <a:ln w="0">
            <a:noFill/>
            <a:prstDash val="solid"/>
            <a:round/>
            <a:headEnd/>
            <a:tailEnd/>
          </a:ln>
        </p:spPr>
        <p:txBody>
          <a:bodyPr/>
          <a:lstStyle/>
          <a:p>
            <a:pPr algn="ctr">
              <a:defRPr/>
            </a:pPr>
            <a:endParaRPr lang="ru-RU"/>
          </a:p>
        </p:txBody>
      </p:sp>
      <p:sp>
        <p:nvSpPr>
          <p:cNvPr id="6" name="Text Box 14"/>
          <p:cNvSpPr txBox="1">
            <a:spLocks noChangeArrowheads="1"/>
          </p:cNvSpPr>
          <p:nvPr/>
        </p:nvSpPr>
        <p:spPr bwMode="gray">
          <a:xfrm>
            <a:off x="4038600" y="5638800"/>
            <a:ext cx="1323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smtClean="0">
                <a:solidFill>
                  <a:schemeClr val="bg1"/>
                </a:solidFill>
                <a:latin typeface="Verdana" pitchFamily="34" charset="0"/>
              </a:rPr>
              <a:t>LOGO</a:t>
            </a:r>
          </a:p>
        </p:txBody>
      </p:sp>
      <p:sp>
        <p:nvSpPr>
          <p:cNvPr id="3074" name="Rectangle 2"/>
          <p:cNvSpPr>
            <a:spLocks noGrp="1" noChangeArrowheads="1"/>
          </p:cNvSpPr>
          <p:nvPr>
            <p:ph type="ctrTitle"/>
          </p:nvPr>
        </p:nvSpPr>
        <p:spPr bwMode="gray">
          <a:xfrm>
            <a:off x="962025" y="2209800"/>
            <a:ext cx="7239000" cy="1698625"/>
          </a:xfrm>
        </p:spPr>
        <p:txBody>
          <a:bodyPr/>
          <a:lstStyle>
            <a:lvl1pPr algn="ctr">
              <a:defRPr sz="3600"/>
            </a:lvl1pPr>
          </a:lstStyle>
          <a:p>
            <a:r>
              <a:rPr lang="ru-RU" smtClean="0"/>
              <a:t>Образец заголовка</a:t>
            </a:r>
            <a:endParaRPr lang="en-US"/>
          </a:p>
        </p:txBody>
      </p:sp>
      <p:sp>
        <p:nvSpPr>
          <p:cNvPr id="3075" name="Rectangle 3"/>
          <p:cNvSpPr>
            <a:spLocks noGrp="1" noChangeArrowheads="1"/>
          </p:cNvSpPr>
          <p:nvPr>
            <p:ph type="subTitle" idx="1"/>
          </p:nvPr>
        </p:nvSpPr>
        <p:spPr bwMode="white">
          <a:xfrm>
            <a:off x="1047750" y="4029075"/>
            <a:ext cx="7086600" cy="466725"/>
          </a:xfrm>
        </p:spPr>
        <p:txBody>
          <a:bodyPr/>
          <a:lstStyle>
            <a:lvl1pPr marL="0" indent="0" algn="ctr">
              <a:buFont typeface="Wingdings" pitchFamily="2" charset="2"/>
              <a:buNone/>
              <a:defRPr sz="1800" b="1">
                <a:solidFill>
                  <a:schemeClr val="bg2"/>
                </a:solidFill>
                <a:latin typeface="Verdana" pitchFamily="34" charset="0"/>
              </a:defRPr>
            </a:lvl1pPr>
          </a:lstStyle>
          <a:p>
            <a:r>
              <a:rPr lang="ru-RU" smtClean="0"/>
              <a:t>Образец подзаголовка</a:t>
            </a:r>
            <a:endParaRPr lang="en-US"/>
          </a:p>
        </p:txBody>
      </p:sp>
    </p:spTree>
    <p:extLst>
      <p:ext uri="{BB962C8B-B14F-4D97-AF65-F5344CB8AC3E}">
        <p14:creationId xmlns:p14="http://schemas.microsoft.com/office/powerpoint/2010/main" val="28870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01C59538-6300-4AD6-83BE-D9CDFDAD074B}" type="slidenum">
              <a:rPr lang="en-US"/>
              <a:pPr>
                <a:defRPr/>
              </a:pPr>
              <a:t>‹#›</a:t>
            </a:fld>
            <a:endParaRPr lang="en-US"/>
          </a:p>
        </p:txBody>
      </p:sp>
    </p:spTree>
    <p:extLst>
      <p:ext uri="{BB962C8B-B14F-4D97-AF65-F5344CB8AC3E}">
        <p14:creationId xmlns:p14="http://schemas.microsoft.com/office/powerpoint/2010/main" val="104926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0"/>
            <a:ext cx="2076450" cy="6324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076950" cy="6324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596EB494-12BF-4599-B878-028010A74DC9}" type="slidenum">
              <a:rPr lang="en-US"/>
              <a:pPr>
                <a:defRPr/>
              </a:pPr>
              <a:t>‹#›</a:t>
            </a:fld>
            <a:endParaRPr lang="en-US"/>
          </a:p>
        </p:txBody>
      </p:sp>
    </p:spTree>
    <p:extLst>
      <p:ext uri="{BB962C8B-B14F-4D97-AF65-F5344CB8AC3E}">
        <p14:creationId xmlns:p14="http://schemas.microsoft.com/office/powerpoint/2010/main" val="344228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076325"/>
            <a:ext cx="8229600" cy="5248275"/>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829C922E-46DD-4DBD-823F-061E450FCA4A}" type="slidenum">
              <a:rPr lang="en-US"/>
              <a:pPr>
                <a:defRPr/>
              </a:pPr>
              <a:t>‹#›</a:t>
            </a:fld>
            <a:endParaRPr lang="en-US"/>
          </a:p>
        </p:txBody>
      </p:sp>
    </p:spTree>
    <p:extLst>
      <p:ext uri="{BB962C8B-B14F-4D97-AF65-F5344CB8AC3E}">
        <p14:creationId xmlns:p14="http://schemas.microsoft.com/office/powerpoint/2010/main" val="28683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0DC9763D-4175-41BF-A1E0-51D9DC3BF341}" type="slidenum">
              <a:rPr lang="en-US"/>
              <a:pPr>
                <a:defRPr/>
              </a:pPr>
              <a:t>‹#›</a:t>
            </a:fld>
            <a:endParaRPr lang="en-US"/>
          </a:p>
        </p:txBody>
      </p:sp>
    </p:spTree>
    <p:extLst>
      <p:ext uri="{BB962C8B-B14F-4D97-AF65-F5344CB8AC3E}">
        <p14:creationId xmlns:p14="http://schemas.microsoft.com/office/powerpoint/2010/main" val="23247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86854B38-7F82-436C-8E94-CFEEF9FF0210}" type="slidenum">
              <a:rPr lang="en-US"/>
              <a:pPr>
                <a:defRPr/>
              </a:pPr>
              <a:t>‹#›</a:t>
            </a:fld>
            <a:endParaRPr lang="en-US"/>
          </a:p>
        </p:txBody>
      </p:sp>
    </p:spTree>
    <p:extLst>
      <p:ext uri="{BB962C8B-B14F-4D97-AF65-F5344CB8AC3E}">
        <p14:creationId xmlns:p14="http://schemas.microsoft.com/office/powerpoint/2010/main" val="308793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6B55B823-CDE4-4739-B3EA-49E936FD7076}" type="slidenum">
              <a:rPr lang="en-US"/>
              <a:pPr>
                <a:defRPr/>
              </a:pPr>
              <a:t>‹#›</a:t>
            </a:fld>
            <a:endParaRPr lang="en-US"/>
          </a:p>
        </p:txBody>
      </p:sp>
    </p:spTree>
    <p:extLst>
      <p:ext uri="{BB962C8B-B14F-4D97-AF65-F5344CB8AC3E}">
        <p14:creationId xmlns:p14="http://schemas.microsoft.com/office/powerpoint/2010/main" val="425306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9" name="Rectangle 6"/>
          <p:cNvSpPr>
            <a:spLocks noGrp="1" noChangeArrowheads="1"/>
          </p:cNvSpPr>
          <p:nvPr>
            <p:ph type="sldNum" sz="quarter" idx="12"/>
          </p:nvPr>
        </p:nvSpPr>
        <p:spPr>
          <a:ln/>
        </p:spPr>
        <p:txBody>
          <a:bodyPr/>
          <a:lstStyle>
            <a:lvl1pPr>
              <a:defRPr/>
            </a:lvl1pPr>
          </a:lstStyle>
          <a:p>
            <a:pPr>
              <a:defRPr/>
            </a:pPr>
            <a:fld id="{05521944-065B-471A-B90E-5DE555CCA12F}" type="slidenum">
              <a:rPr lang="en-US"/>
              <a:pPr>
                <a:defRPr/>
              </a:pPr>
              <a:t>‹#›</a:t>
            </a:fld>
            <a:endParaRPr lang="en-US"/>
          </a:p>
        </p:txBody>
      </p:sp>
    </p:spTree>
    <p:extLst>
      <p:ext uri="{BB962C8B-B14F-4D97-AF65-F5344CB8AC3E}">
        <p14:creationId xmlns:p14="http://schemas.microsoft.com/office/powerpoint/2010/main" val="248661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5" name="Rectangle 6"/>
          <p:cNvSpPr>
            <a:spLocks noGrp="1" noChangeArrowheads="1"/>
          </p:cNvSpPr>
          <p:nvPr>
            <p:ph type="sldNum" sz="quarter" idx="12"/>
          </p:nvPr>
        </p:nvSpPr>
        <p:spPr>
          <a:ln/>
        </p:spPr>
        <p:txBody>
          <a:bodyPr/>
          <a:lstStyle>
            <a:lvl1pPr>
              <a:defRPr/>
            </a:lvl1pPr>
          </a:lstStyle>
          <a:p>
            <a:pPr>
              <a:defRPr/>
            </a:pPr>
            <a:fld id="{5687000B-E072-4F36-BA05-257AAC33ECEC}" type="slidenum">
              <a:rPr lang="en-US"/>
              <a:pPr>
                <a:defRPr/>
              </a:pPr>
              <a:t>‹#›</a:t>
            </a:fld>
            <a:endParaRPr lang="en-US"/>
          </a:p>
        </p:txBody>
      </p:sp>
    </p:spTree>
    <p:extLst>
      <p:ext uri="{BB962C8B-B14F-4D97-AF65-F5344CB8AC3E}">
        <p14:creationId xmlns:p14="http://schemas.microsoft.com/office/powerpoint/2010/main" val="181634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4" name="Rectangle 6"/>
          <p:cNvSpPr>
            <a:spLocks noGrp="1" noChangeArrowheads="1"/>
          </p:cNvSpPr>
          <p:nvPr>
            <p:ph type="sldNum" sz="quarter" idx="12"/>
          </p:nvPr>
        </p:nvSpPr>
        <p:spPr>
          <a:ln/>
        </p:spPr>
        <p:txBody>
          <a:bodyPr/>
          <a:lstStyle>
            <a:lvl1pPr>
              <a:defRPr/>
            </a:lvl1pPr>
          </a:lstStyle>
          <a:p>
            <a:pPr>
              <a:defRPr/>
            </a:pPr>
            <a:fld id="{085BF519-E657-45AF-82A9-57CC4373BD8A}" type="slidenum">
              <a:rPr lang="en-US"/>
              <a:pPr>
                <a:defRPr/>
              </a:pPr>
              <a:t>‹#›</a:t>
            </a:fld>
            <a:endParaRPr lang="en-US"/>
          </a:p>
        </p:txBody>
      </p:sp>
    </p:spTree>
    <p:extLst>
      <p:ext uri="{BB962C8B-B14F-4D97-AF65-F5344CB8AC3E}">
        <p14:creationId xmlns:p14="http://schemas.microsoft.com/office/powerpoint/2010/main" val="295880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137DCA31-6392-4859-A3AE-55283CD8ED94}" type="slidenum">
              <a:rPr lang="en-US"/>
              <a:pPr>
                <a:defRPr/>
              </a:pPr>
              <a:t>‹#›</a:t>
            </a:fld>
            <a:endParaRPr lang="en-US"/>
          </a:p>
        </p:txBody>
      </p:sp>
    </p:spTree>
    <p:extLst>
      <p:ext uri="{BB962C8B-B14F-4D97-AF65-F5344CB8AC3E}">
        <p14:creationId xmlns:p14="http://schemas.microsoft.com/office/powerpoint/2010/main" val="175202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r>
              <a:rPr lang="en-US"/>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CFBB2FFE-0EA8-465C-B602-79A601ABD845}" type="slidenum">
              <a:rPr lang="en-US"/>
              <a:pPr>
                <a:defRPr/>
              </a:pPr>
              <a:t>‹#›</a:t>
            </a:fld>
            <a:endParaRPr lang="en-US"/>
          </a:p>
        </p:txBody>
      </p:sp>
    </p:spTree>
    <p:extLst>
      <p:ext uri="{BB962C8B-B14F-4D97-AF65-F5344CB8AC3E}">
        <p14:creationId xmlns:p14="http://schemas.microsoft.com/office/powerpoint/2010/main" val="331688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4149725"/>
            <a:ext cx="9544050" cy="2708275"/>
          </a:xfrm>
          <a:custGeom>
            <a:avLst/>
            <a:gdLst/>
            <a:ahLst/>
            <a:cxnLst>
              <a:cxn ang="0">
                <a:pos x="5760" y="0"/>
              </a:cxn>
              <a:cxn ang="0">
                <a:pos x="4332" y="1484"/>
              </a:cxn>
              <a:cxn ang="0">
                <a:pos x="0" y="1493"/>
              </a:cxn>
              <a:cxn ang="0">
                <a:pos x="1" y="1706"/>
              </a:cxn>
              <a:cxn ang="0">
                <a:pos x="5760" y="1671"/>
              </a:cxn>
            </a:cxnLst>
            <a:rect l="0" t="0" r="r" b="b"/>
            <a:pathLst>
              <a:path w="6012" h="1706">
                <a:moveTo>
                  <a:pt x="5760" y="0"/>
                </a:moveTo>
                <a:cubicBezTo>
                  <a:pt x="5736" y="43"/>
                  <a:pt x="6012" y="1484"/>
                  <a:pt x="4332" y="1484"/>
                </a:cubicBezTo>
                <a:lnTo>
                  <a:pt x="0" y="1493"/>
                </a:lnTo>
                <a:lnTo>
                  <a:pt x="1" y="1706"/>
                </a:lnTo>
                <a:lnTo>
                  <a:pt x="5760" y="1671"/>
                </a:lnTo>
              </a:path>
            </a:pathLst>
          </a:custGeom>
          <a:gradFill rotWithShape="1">
            <a:gsLst>
              <a:gs pos="0">
                <a:schemeClr val="tx1"/>
              </a:gs>
              <a:gs pos="100000">
                <a:schemeClr val="tx1">
                  <a:gamma/>
                  <a:tint val="38039"/>
                  <a:invGamma/>
                </a:schemeClr>
              </a:gs>
            </a:gsLst>
            <a:lin ang="5400000" scaled="1"/>
          </a:gradFill>
          <a:ln w="0" cap="flat" cmpd="sng">
            <a:noFill/>
            <a:prstDash val="solid"/>
            <a:round/>
            <a:headEnd type="none" w="med" len="med"/>
            <a:tailEnd type="none" w="med" len="med"/>
          </a:ln>
          <a:effectLst/>
        </p:spPr>
        <p:txBody>
          <a:bodyPr/>
          <a:lstStyle/>
          <a:p>
            <a:pPr algn="ctr">
              <a:defRPr/>
            </a:pPr>
            <a:endParaRPr lang="ru-RU"/>
          </a:p>
        </p:txBody>
      </p:sp>
      <p:sp>
        <p:nvSpPr>
          <p:cNvPr id="1040" name="Freeform 16"/>
          <p:cNvSpPr>
            <a:spLocks/>
          </p:cNvSpPr>
          <p:nvPr/>
        </p:nvSpPr>
        <p:spPr bwMode="gray">
          <a:xfrm>
            <a:off x="0" y="5791200"/>
            <a:ext cx="9144000" cy="1093788"/>
          </a:xfrm>
          <a:custGeom>
            <a:avLst/>
            <a:gdLst/>
            <a:ahLst/>
            <a:cxnLst>
              <a:cxn ang="0">
                <a:pos x="5754" y="0"/>
              </a:cxn>
              <a:cxn ang="0">
                <a:pos x="4722" y="486"/>
              </a:cxn>
              <a:cxn ang="0">
                <a:pos x="0" y="489"/>
              </a:cxn>
              <a:cxn ang="0">
                <a:pos x="1" y="689"/>
              </a:cxn>
              <a:cxn ang="0">
                <a:pos x="5760" y="657"/>
              </a:cxn>
            </a:cxnLst>
            <a:rect l="0" t="0" r="r" b="b"/>
            <a:pathLst>
              <a:path w="5760" h="689">
                <a:moveTo>
                  <a:pt x="5754" y="0"/>
                </a:moveTo>
                <a:cubicBezTo>
                  <a:pt x="5730" y="0"/>
                  <a:pt x="5640" y="474"/>
                  <a:pt x="4722" y="486"/>
                </a:cubicBezTo>
                <a:lnTo>
                  <a:pt x="0" y="489"/>
                </a:lnTo>
                <a:lnTo>
                  <a:pt x="1" y="689"/>
                </a:lnTo>
                <a:lnTo>
                  <a:pt x="5760" y="657"/>
                </a:lnTo>
              </a:path>
            </a:pathLst>
          </a:custGeom>
          <a:gradFill rotWithShape="1">
            <a:gsLst>
              <a:gs pos="0">
                <a:schemeClr val="folHlink"/>
              </a:gs>
              <a:gs pos="100000">
                <a:schemeClr val="folHlink">
                  <a:gamma/>
                  <a:tint val="15294"/>
                  <a:invGamma/>
                </a:schemeClr>
              </a:gs>
            </a:gsLst>
            <a:lin ang="5400000" scaled="1"/>
          </a:gradFill>
          <a:ln w="0" cap="flat" cmpd="sng">
            <a:noFill/>
            <a:prstDash val="solid"/>
            <a:round/>
            <a:headEnd type="none" w="med" len="med"/>
            <a:tailEnd type="none" w="med" len="med"/>
          </a:ln>
          <a:effectLst/>
        </p:spPr>
        <p:txBody>
          <a:bodyPr/>
          <a:lstStyle/>
          <a:p>
            <a:pPr algn="ctr">
              <a:defRPr/>
            </a:pPr>
            <a:endParaRPr lang="ru-RU"/>
          </a:p>
        </p:txBody>
      </p:sp>
      <p:sp>
        <p:nvSpPr>
          <p:cNvPr id="1041" name="Freeform 17"/>
          <p:cNvSpPr>
            <a:spLocks/>
          </p:cNvSpPr>
          <p:nvPr/>
        </p:nvSpPr>
        <p:spPr bwMode="gray">
          <a:xfrm>
            <a:off x="0" y="584200"/>
            <a:ext cx="9144000" cy="1260475"/>
          </a:xfrm>
          <a:custGeom>
            <a:avLst/>
            <a:gdLst/>
            <a:ahLst/>
            <a:cxnLst>
              <a:cxn ang="0">
                <a:pos x="0" y="96"/>
              </a:cxn>
              <a:cxn ang="0">
                <a:pos x="0" y="776"/>
              </a:cxn>
              <a:cxn ang="0">
                <a:pos x="1600" y="88"/>
              </a:cxn>
              <a:cxn ang="0">
                <a:pos x="5760" y="88"/>
              </a:cxn>
              <a:cxn ang="0">
                <a:pos x="5760" y="0"/>
              </a:cxn>
              <a:cxn ang="0">
                <a:pos x="752" y="0"/>
              </a:cxn>
            </a:cxnLst>
            <a:rect l="0" t="0" r="r" b="b"/>
            <a:pathLst>
              <a:path w="5760" h="794">
                <a:moveTo>
                  <a:pt x="0" y="96"/>
                </a:moveTo>
                <a:lnTo>
                  <a:pt x="0" y="776"/>
                </a:lnTo>
                <a:cubicBezTo>
                  <a:pt x="32" y="794"/>
                  <a:pt x="336" y="56"/>
                  <a:pt x="1600" y="88"/>
                </a:cubicBezTo>
                <a:lnTo>
                  <a:pt x="5760" y="88"/>
                </a:lnTo>
                <a:lnTo>
                  <a:pt x="5760" y="0"/>
                </a:lnTo>
                <a:lnTo>
                  <a:pt x="752" y="0"/>
                </a:lnTo>
              </a:path>
            </a:pathLst>
          </a:custGeom>
          <a:gradFill rotWithShape="1">
            <a:gsLst>
              <a:gs pos="0">
                <a:schemeClr val="bg2"/>
              </a:gs>
              <a:gs pos="100000">
                <a:schemeClr val="bg2">
                  <a:gamma/>
                  <a:tint val="15294"/>
                  <a:invGamma/>
                </a:schemeClr>
              </a:gs>
            </a:gsLst>
            <a:lin ang="5400000" scaled="1"/>
          </a:gradFill>
          <a:ln w="0" cap="flat" cmpd="sng">
            <a:noFill/>
            <a:prstDash val="solid"/>
            <a:round/>
            <a:headEnd type="none" w="med" len="med"/>
            <a:tailEnd type="none" w="med" len="med"/>
          </a:ln>
          <a:effectLst/>
        </p:spPr>
        <p:txBody>
          <a:bodyPr/>
          <a:lstStyle/>
          <a:p>
            <a:pPr algn="ctr">
              <a:defRPr/>
            </a:pPr>
            <a:endParaRPr lang="ru-RU"/>
          </a:p>
        </p:txBody>
      </p:sp>
      <p:sp>
        <p:nvSpPr>
          <p:cNvPr id="1029" name="Freeform 18" descr="hangul_p"/>
          <p:cNvSpPr>
            <a:spLocks/>
          </p:cNvSpPr>
          <p:nvPr/>
        </p:nvSpPr>
        <p:spPr bwMode="gray">
          <a:xfrm>
            <a:off x="0" y="0"/>
            <a:ext cx="9144000" cy="1168400"/>
          </a:xfrm>
          <a:custGeom>
            <a:avLst/>
            <a:gdLst>
              <a:gd name="T0" fmla="*/ 0 w 5760"/>
              <a:gd name="T1" fmla="*/ 0 h 680"/>
              <a:gd name="T2" fmla="*/ 0 w 5760"/>
              <a:gd name="T3" fmla="*/ 2147483647 h 680"/>
              <a:gd name="T4" fmla="*/ 2147483647 w 5760"/>
              <a:gd name="T5" fmla="*/ 2147483647 h 680"/>
              <a:gd name="T6" fmla="*/ 2147483647 w 5760"/>
              <a:gd name="T7" fmla="*/ 2147483647 h 680"/>
              <a:gd name="T8" fmla="*/ 2147483647 w 5760"/>
              <a:gd name="T9" fmla="*/ 0 h 680"/>
              <a:gd name="T10" fmla="*/ 0 w 5760"/>
              <a:gd name="T11" fmla="*/ 0 h 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680">
                <a:moveTo>
                  <a:pt x="0" y="0"/>
                </a:moveTo>
                <a:lnTo>
                  <a:pt x="0" y="680"/>
                </a:lnTo>
                <a:cubicBezTo>
                  <a:pt x="240" y="520"/>
                  <a:pt x="472" y="312"/>
                  <a:pt x="1456" y="344"/>
                </a:cubicBezTo>
                <a:lnTo>
                  <a:pt x="5760" y="342"/>
                </a:lnTo>
                <a:lnTo>
                  <a:pt x="5760" y="0"/>
                </a:lnTo>
                <a:lnTo>
                  <a:pt x="0" y="0"/>
                </a:lnTo>
                <a:close/>
              </a:path>
            </a:pathLst>
          </a:custGeom>
          <a:blipFill dpi="0" rotWithShape="1">
            <a:blip r:embed="rId14"/>
            <a:srcRect/>
            <a:stretch>
              <a:fillRect/>
            </a:stretch>
          </a:blipFill>
          <a:ln>
            <a:noFill/>
          </a:ln>
          <a:extLst>
            <a:ext uri="{91240B29-F687-4F45-9708-019B960494DF}">
              <a14:hiddenLine xmlns:a14="http://schemas.microsoft.com/office/drawing/2010/main" w="0" cap="flat" cmpd="sng">
                <a:solidFill>
                  <a:srgbClr val="000000"/>
                </a:solidFill>
                <a:prstDash val="solid"/>
                <a:round/>
                <a:headEnd type="none" w="med" len="med"/>
                <a:tailEnd type="none" w="med" len="med"/>
              </a14:hiddenLine>
            </a:ext>
          </a:extLst>
        </p:spPr>
        <p:txBody>
          <a:bodyPr/>
          <a:lstStyle/>
          <a:p>
            <a:endParaRPr lang="ru-RU"/>
          </a:p>
        </p:txBody>
      </p:sp>
      <p:sp>
        <p:nvSpPr>
          <p:cNvPr id="1030" name="Rectangle 3"/>
          <p:cNvSpPr>
            <a:spLocks noGrp="1" noChangeArrowheads="1"/>
          </p:cNvSpPr>
          <p:nvPr>
            <p:ph type="body" idx="1"/>
          </p:nvPr>
        </p:nvSpPr>
        <p:spPr bwMode="auto">
          <a:xfrm>
            <a:off x="457200" y="10763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5373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1">
                <a:latin typeface="+mj-lt"/>
              </a:defRPr>
            </a:lvl1pPr>
          </a:lstStyle>
          <a:p>
            <a:pPr>
              <a:defRPr/>
            </a:pPr>
            <a:r>
              <a:rPr lang="en-US"/>
              <a:t>www.themegallery.com</a:t>
            </a:r>
          </a:p>
        </p:txBody>
      </p:sp>
      <p:sp>
        <p:nvSpPr>
          <p:cNvPr id="3" name="Rectangle 5"/>
          <p:cNvSpPr>
            <a:spLocks noGrp="1" noChangeArrowheads="1"/>
          </p:cNvSpPr>
          <p:nvPr>
            <p:ph type="ftr" sz="quarter" idx="3"/>
          </p:nvPr>
        </p:nvSpPr>
        <p:spPr bwMode="auto">
          <a:xfrm>
            <a:off x="6172200" y="6537325"/>
            <a:ext cx="2819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a:t>Company Logo</a:t>
            </a:r>
          </a:p>
        </p:txBody>
      </p:sp>
      <p:sp>
        <p:nvSpPr>
          <p:cNvPr id="2" name="Rectangle 6"/>
          <p:cNvSpPr>
            <a:spLocks noGrp="1" noChangeArrowheads="1"/>
          </p:cNvSpPr>
          <p:nvPr>
            <p:ph type="sldNum" sz="quarter" idx="4"/>
          </p:nvPr>
        </p:nvSpPr>
        <p:spPr bwMode="auto">
          <a:xfrm>
            <a:off x="3581400" y="6537325"/>
            <a:ext cx="2286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199397-47FF-45D1-8874-E5EA7A731379}" type="slidenum">
              <a:rPr lang="en-US"/>
              <a:pPr>
                <a:defRPr/>
              </a:pPr>
              <a:t>‹#›</a:t>
            </a:fld>
            <a:endParaRPr lang="en-US"/>
          </a:p>
        </p:txBody>
      </p:sp>
      <p:sp>
        <p:nvSpPr>
          <p:cNvPr id="1034" name="Rectangle 2"/>
          <p:cNvSpPr>
            <a:spLocks noGrp="1" noChangeArrowheads="1"/>
          </p:cNvSpPr>
          <p:nvPr>
            <p:ph type="title"/>
          </p:nvPr>
        </p:nvSpPr>
        <p:spPr bwMode="white">
          <a:xfrm>
            <a:off x="1371600" y="0"/>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4193"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sldNum="0" hdr="0"/>
  <p:txStyles>
    <p:titleStyle>
      <a:lvl1pPr algn="r" rtl="0" eaLnBrk="0" fontAlgn="base" hangingPunct="0">
        <a:spcBef>
          <a:spcPct val="0"/>
        </a:spcBef>
        <a:spcAft>
          <a:spcPct val="0"/>
        </a:spcAft>
        <a:defRPr sz="2800" b="1" i="1">
          <a:solidFill>
            <a:schemeClr val="bg1"/>
          </a:solidFill>
          <a:latin typeface="+mj-lt"/>
          <a:ea typeface="+mj-ea"/>
          <a:cs typeface="+mj-cs"/>
        </a:defRPr>
      </a:lvl1pPr>
      <a:lvl2pPr algn="r" rtl="0" eaLnBrk="0" fontAlgn="base" hangingPunct="0">
        <a:spcBef>
          <a:spcPct val="0"/>
        </a:spcBef>
        <a:spcAft>
          <a:spcPct val="0"/>
        </a:spcAft>
        <a:defRPr sz="2800" b="1" i="1">
          <a:solidFill>
            <a:schemeClr val="bg1"/>
          </a:solidFill>
          <a:latin typeface="Verdana" pitchFamily="34" charset="0"/>
        </a:defRPr>
      </a:lvl2pPr>
      <a:lvl3pPr algn="r" rtl="0" eaLnBrk="0" fontAlgn="base" hangingPunct="0">
        <a:spcBef>
          <a:spcPct val="0"/>
        </a:spcBef>
        <a:spcAft>
          <a:spcPct val="0"/>
        </a:spcAft>
        <a:defRPr sz="2800" b="1" i="1">
          <a:solidFill>
            <a:schemeClr val="bg1"/>
          </a:solidFill>
          <a:latin typeface="Verdana" pitchFamily="34" charset="0"/>
        </a:defRPr>
      </a:lvl3pPr>
      <a:lvl4pPr algn="r" rtl="0" eaLnBrk="0" fontAlgn="base" hangingPunct="0">
        <a:spcBef>
          <a:spcPct val="0"/>
        </a:spcBef>
        <a:spcAft>
          <a:spcPct val="0"/>
        </a:spcAft>
        <a:defRPr sz="2800" b="1" i="1">
          <a:solidFill>
            <a:schemeClr val="bg1"/>
          </a:solidFill>
          <a:latin typeface="Verdana" pitchFamily="34" charset="0"/>
        </a:defRPr>
      </a:lvl4pPr>
      <a:lvl5pPr algn="r" rtl="0" eaLnBrk="0" fontAlgn="base" hangingPunct="0">
        <a:spcBef>
          <a:spcPct val="0"/>
        </a:spcBef>
        <a:spcAft>
          <a:spcPct val="0"/>
        </a:spcAft>
        <a:defRPr sz="2800" b="1" i="1">
          <a:solidFill>
            <a:schemeClr val="bg1"/>
          </a:solidFill>
          <a:latin typeface="Verdana" pitchFamily="34" charset="0"/>
        </a:defRPr>
      </a:lvl5pPr>
      <a:lvl6pPr marL="457200" algn="r" rtl="0" eaLnBrk="1" fontAlgn="base" hangingPunct="1">
        <a:spcBef>
          <a:spcPct val="0"/>
        </a:spcBef>
        <a:spcAft>
          <a:spcPct val="0"/>
        </a:spcAft>
        <a:defRPr sz="2800" b="1" i="1">
          <a:solidFill>
            <a:schemeClr val="bg1"/>
          </a:solidFill>
          <a:latin typeface="Verdana" pitchFamily="34" charset="0"/>
        </a:defRPr>
      </a:lvl6pPr>
      <a:lvl7pPr marL="914400" algn="r" rtl="0" eaLnBrk="1" fontAlgn="base" hangingPunct="1">
        <a:spcBef>
          <a:spcPct val="0"/>
        </a:spcBef>
        <a:spcAft>
          <a:spcPct val="0"/>
        </a:spcAft>
        <a:defRPr sz="2800" b="1" i="1">
          <a:solidFill>
            <a:schemeClr val="bg1"/>
          </a:solidFill>
          <a:latin typeface="Verdana" pitchFamily="34" charset="0"/>
        </a:defRPr>
      </a:lvl7pPr>
      <a:lvl8pPr marL="1371600" algn="r" rtl="0" eaLnBrk="1" fontAlgn="base" hangingPunct="1">
        <a:spcBef>
          <a:spcPct val="0"/>
        </a:spcBef>
        <a:spcAft>
          <a:spcPct val="0"/>
        </a:spcAft>
        <a:defRPr sz="2800" b="1" i="1">
          <a:solidFill>
            <a:schemeClr val="bg1"/>
          </a:solidFill>
          <a:latin typeface="Verdana" pitchFamily="34" charset="0"/>
        </a:defRPr>
      </a:lvl8pPr>
      <a:lvl9pPr marL="1828800" algn="r" rtl="0" eaLnBrk="1" fontAlgn="base" hangingPunct="1">
        <a:spcBef>
          <a:spcPct val="0"/>
        </a:spcBef>
        <a:spcAft>
          <a:spcPct val="0"/>
        </a:spcAft>
        <a:defRPr sz="2800" b="1" i="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diagramLayout" Target="../diagrams/layout1.xm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1.png"/><Relationship Id="rId5" Type="http://schemas.openxmlformats.org/officeDocument/2006/relationships/image" Target="../media/image10.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9.jpeg"/><Relationship Id="rId4" Type="http://schemas.openxmlformats.org/officeDocument/2006/relationships/image" Target="../media/image29.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3075" name="TextBox 6"/>
          <p:cNvSpPr txBox="1">
            <a:spLocks noChangeArrowheads="1"/>
          </p:cNvSpPr>
          <p:nvPr/>
        </p:nvSpPr>
        <p:spPr bwMode="auto">
          <a:xfrm>
            <a:off x="1331913" y="34925"/>
            <a:ext cx="558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ru-RU" sz="2000" b="1">
                <a:solidFill>
                  <a:schemeClr val="bg1"/>
                </a:solidFill>
                <a:cs typeface="Arial" charset="0"/>
              </a:rPr>
              <a:t>Ямало-Ненецкий автономный округ</a:t>
            </a:r>
          </a:p>
        </p:txBody>
      </p:sp>
      <p:sp>
        <p:nvSpPr>
          <p:cNvPr id="3077" name="TextBox 8"/>
          <p:cNvSpPr txBox="1">
            <a:spLocks noChangeArrowheads="1"/>
          </p:cNvSpPr>
          <p:nvPr/>
        </p:nvSpPr>
        <p:spPr bwMode="auto">
          <a:xfrm>
            <a:off x="103188" y="6196013"/>
            <a:ext cx="757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u-RU" dirty="0" smtClean="0">
                <a:solidFill>
                  <a:schemeClr val="tx1">
                    <a:lumMod val="50000"/>
                  </a:schemeClr>
                </a:solidFill>
              </a:rPr>
              <a:t>Головичер Галина Валентиновна, </a:t>
            </a:r>
          </a:p>
          <a:p>
            <a:pPr eaLnBrk="1" hangingPunct="1">
              <a:defRPr/>
            </a:pPr>
            <a:r>
              <a:rPr lang="ru-RU" dirty="0" smtClean="0">
                <a:solidFill>
                  <a:schemeClr val="tx1">
                    <a:lumMod val="50000"/>
                  </a:schemeClr>
                </a:solidFill>
              </a:rPr>
              <a:t>заместитель директора ГКУ ЯНАО «РЦОКО»,</a:t>
            </a:r>
            <a:r>
              <a:rPr lang="en-US" dirty="0" smtClean="0">
                <a:solidFill>
                  <a:schemeClr val="tx1">
                    <a:lumMod val="50000"/>
                  </a:schemeClr>
                </a:solidFill>
              </a:rPr>
              <a:t> </a:t>
            </a:r>
            <a:r>
              <a:rPr lang="ru-RU" dirty="0" smtClean="0">
                <a:solidFill>
                  <a:schemeClr val="tx1">
                    <a:lumMod val="50000"/>
                  </a:schemeClr>
                </a:solidFill>
              </a:rPr>
              <a:t>к.п.н.</a:t>
            </a:r>
          </a:p>
        </p:txBody>
      </p:sp>
      <p:sp>
        <p:nvSpPr>
          <p:cNvPr id="10" name="Rectangle 8"/>
          <p:cNvSpPr>
            <a:spLocks noGrp="1" noChangeArrowheads="1"/>
          </p:cNvSpPr>
          <p:nvPr>
            <p:ph type="title"/>
          </p:nvPr>
        </p:nvSpPr>
        <p:spPr>
          <a:xfrm>
            <a:off x="-33338" y="1412875"/>
            <a:ext cx="9144001" cy="2449513"/>
          </a:xfrm>
        </p:spPr>
        <p:txBody>
          <a:bodyPr/>
          <a:lstStyle/>
          <a:p>
            <a:pPr algn="ctr" eaLnBrk="1" hangingPunct="1">
              <a:defRPr/>
            </a:pPr>
            <a:r>
              <a:rPr lang="ru-RU" sz="3000" i="0" kern="1200" dirty="0" smtClean="0">
                <a:solidFill>
                  <a:schemeClr val="tx1">
                    <a:lumMod val="50000"/>
                  </a:schemeClr>
                </a:solidFill>
                <a:latin typeface="+mn-lt"/>
                <a:ea typeface="+mn-ea"/>
                <a:cs typeface="+mn-cs"/>
              </a:rPr>
              <a:t>Независимая оценка качества образования:</a:t>
            </a:r>
            <a:br>
              <a:rPr lang="ru-RU" sz="3000" i="0" kern="1200" dirty="0" smtClean="0">
                <a:solidFill>
                  <a:schemeClr val="tx1">
                    <a:lumMod val="50000"/>
                  </a:schemeClr>
                </a:solidFill>
                <a:latin typeface="+mn-lt"/>
                <a:ea typeface="+mn-ea"/>
                <a:cs typeface="+mn-cs"/>
              </a:rPr>
            </a:br>
            <a:r>
              <a:rPr lang="ru-RU" sz="3000" i="0" kern="1200" dirty="0" smtClean="0">
                <a:solidFill>
                  <a:schemeClr val="tx1">
                    <a:lumMod val="50000"/>
                  </a:schemeClr>
                </a:solidFill>
                <a:latin typeface="+mn-lt"/>
                <a:ea typeface="+mn-ea"/>
                <a:cs typeface="+mn-cs"/>
              </a:rPr>
              <a:t>опыт Ямало-Ненецкого автономного округа</a:t>
            </a:r>
            <a:endParaRPr lang="ru-RU" sz="3000" dirty="0" smtClean="0">
              <a:solidFill>
                <a:schemeClr val="tx1">
                  <a:lumMod val="50000"/>
                </a:schemeClr>
              </a:solidFill>
            </a:endParaRPr>
          </a:p>
        </p:txBody>
      </p:sp>
      <p:sp>
        <p:nvSpPr>
          <p:cNvPr id="7" name="Номер слайда 11"/>
          <p:cNvSpPr>
            <a:spLocks noGrp="1"/>
          </p:cNvSpPr>
          <p:nvPr>
            <p:ph type="sldNum" sz="quarter" idx="12"/>
          </p:nvPr>
        </p:nvSpPr>
        <p:spPr>
          <a:xfrm>
            <a:off x="6786563" y="6537325"/>
            <a:ext cx="2286000" cy="320675"/>
          </a:xfrm>
        </p:spPr>
        <p:txBody>
          <a:bodyPr/>
          <a:lstStyle/>
          <a:p>
            <a:pPr>
              <a:defRPr/>
            </a:pPr>
            <a:fld id="{0E8592DE-B26D-458E-B572-D1E1AAFACC95}" type="slidenum">
              <a:rPr lang="en-US" b="1" smtClean="0">
                <a:solidFill>
                  <a:schemeClr val="tx1">
                    <a:lumMod val="50000"/>
                  </a:schemeClr>
                </a:solidFill>
              </a:rPr>
              <a:pPr>
                <a:defRPr/>
              </a:pPr>
              <a:t>1</a:t>
            </a:fld>
            <a:endParaRPr lang="en-US" b="1" dirty="0">
              <a:solidFill>
                <a:schemeClr val="tx1">
                  <a:lumMod val="50000"/>
                </a:schemeClr>
              </a:solidFill>
            </a:endParaRPr>
          </a:p>
        </p:txBody>
      </p:sp>
      <p:pic>
        <p:nvPicPr>
          <p:cNvPr id="2" name="Рисунок 1"/>
          <p:cNvPicPr>
            <a:picLocks noChangeAspect="1"/>
          </p:cNvPicPr>
          <p:nvPr/>
        </p:nvPicPr>
        <p:blipFill>
          <a:blip r:embed="rId3"/>
          <a:stretch>
            <a:fillRect/>
          </a:stretch>
        </p:blipFill>
        <p:spPr>
          <a:xfrm>
            <a:off x="7270750" y="228600"/>
            <a:ext cx="1778000" cy="766763"/>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a:stretch>
            <a:fillRect/>
          </a:stretch>
        </p:blipFill>
        <p:spPr>
          <a:xfrm>
            <a:off x="68263" y="196850"/>
            <a:ext cx="1778000" cy="792163"/>
          </a:xfrm>
          <a:prstGeom prst="rect">
            <a:avLst/>
          </a:prstGeom>
          <a:ln>
            <a:noFill/>
          </a:ln>
          <a:effectLst>
            <a:outerShdw blurRad="292100" dist="139700" dir="2700000" algn="tl" rotWithShape="0">
              <a:srgbClr val="333333">
                <a:alpha val="65000"/>
              </a:srgbClr>
            </a:outerShdw>
          </a:effectLst>
        </p:spPr>
      </p:pic>
      <p:pic>
        <p:nvPicPr>
          <p:cNvPr id="3081" name="Picture 4"/>
          <p:cNvPicPr>
            <a:picLocks noChangeAspect="1" noChangeArrowheads="1"/>
          </p:cNvPicPr>
          <p:nvPr/>
        </p:nvPicPr>
        <p:blipFill>
          <a:blip r:embed="rId5"/>
          <a:srcRect b="9285"/>
          <a:stretch>
            <a:fillRect/>
          </a:stretch>
        </p:blipFill>
        <p:spPr bwMode="auto">
          <a:xfrm>
            <a:off x="395288" y="4567238"/>
            <a:ext cx="2162175" cy="1470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3"/>
          <p:cNvPicPr>
            <a:picLocks noChangeAspect="1" noChangeArrowheads="1"/>
          </p:cNvPicPr>
          <p:nvPr/>
        </p:nvPicPr>
        <p:blipFill>
          <a:blip r:embed="rId6"/>
          <a:srcRect l="10300" t="9572" r="8720" b="5214"/>
          <a:stretch>
            <a:fillRect/>
          </a:stretch>
        </p:blipFill>
        <p:spPr bwMode="auto">
          <a:xfrm>
            <a:off x="3452813" y="4567238"/>
            <a:ext cx="2160587" cy="1470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
          <p:cNvPicPr>
            <a:picLocks noChangeAspect="1" noChangeArrowheads="1"/>
          </p:cNvPicPr>
          <p:nvPr/>
        </p:nvPicPr>
        <p:blipFill>
          <a:blip r:embed="rId7"/>
          <a:srcRect l="2835"/>
          <a:stretch>
            <a:fillRect/>
          </a:stretch>
        </p:blipFill>
        <p:spPr bwMode="auto">
          <a:xfrm>
            <a:off x="6448425" y="4567238"/>
            <a:ext cx="2160588" cy="1470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34" name="Номер слайда 11"/>
          <p:cNvSpPr>
            <a:spLocks noGrp="1"/>
          </p:cNvSpPr>
          <p:nvPr>
            <p:ph type="sldNum" sz="quarter" idx="12"/>
          </p:nvPr>
        </p:nvSpPr>
        <p:spPr>
          <a:xfrm>
            <a:off x="6786563" y="6537325"/>
            <a:ext cx="2286000" cy="320675"/>
          </a:xfrm>
        </p:spPr>
        <p:txBody>
          <a:bodyPr/>
          <a:lstStyle/>
          <a:p>
            <a:pPr>
              <a:defRPr/>
            </a:pPr>
            <a:fld id="{7AB21921-67C1-4250-8544-F6381FACB553}" type="slidenum">
              <a:rPr lang="en-US" b="1" smtClean="0">
                <a:solidFill>
                  <a:schemeClr val="tx1">
                    <a:lumMod val="50000"/>
                  </a:schemeClr>
                </a:solidFill>
              </a:rPr>
              <a:pPr>
                <a:defRPr/>
              </a:pPr>
              <a:t>2</a:t>
            </a:fld>
            <a:endParaRPr lang="en-US" b="1" dirty="0">
              <a:solidFill>
                <a:schemeClr val="tx1">
                  <a:lumMod val="50000"/>
                </a:schemeClr>
              </a:solidFill>
            </a:endParaRPr>
          </a:p>
        </p:txBody>
      </p:sp>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l="35612" t="11272" r="34758" b="15727"/>
          <a:stretch>
            <a:fillRect/>
          </a:stretch>
        </p:blipFill>
        <p:spPr bwMode="auto">
          <a:xfrm>
            <a:off x="6273035" y="1398657"/>
            <a:ext cx="2704314" cy="374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Box 1"/>
          <p:cNvSpPr txBox="1">
            <a:spLocks noChangeArrowheads="1"/>
          </p:cNvSpPr>
          <p:nvPr/>
        </p:nvSpPr>
        <p:spPr bwMode="auto">
          <a:xfrm>
            <a:off x="1951831" y="805656"/>
            <a:ext cx="4927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solidFill>
                  <a:schemeClr val="accent2">
                    <a:lumMod val="50000"/>
                  </a:schemeClr>
                </a:solidFill>
              </a:rPr>
              <a:t>2014 </a:t>
            </a:r>
            <a:r>
              <a:rPr lang="ru-RU" b="1" dirty="0" smtClean="0">
                <a:solidFill>
                  <a:schemeClr val="accent2">
                    <a:lumMod val="50000"/>
                  </a:schemeClr>
                </a:solidFill>
              </a:rPr>
              <a:t>год </a:t>
            </a:r>
            <a:r>
              <a:rPr lang="ru-RU" b="1" dirty="0" smtClean="0"/>
              <a:t>– 130 школ</a:t>
            </a:r>
          </a:p>
          <a:p>
            <a:pPr eaLnBrk="1" hangingPunct="1">
              <a:defRPr/>
            </a:pPr>
            <a:r>
              <a:rPr lang="ru-RU" b="1" dirty="0" smtClean="0">
                <a:solidFill>
                  <a:schemeClr val="accent2">
                    <a:lumMod val="50000"/>
                  </a:schemeClr>
                </a:solidFill>
              </a:rPr>
              <a:t>2015 год</a:t>
            </a:r>
            <a:r>
              <a:rPr lang="ru-RU" b="1" dirty="0" smtClean="0"/>
              <a:t> – 139 детских садов</a:t>
            </a:r>
          </a:p>
          <a:p>
            <a:pPr eaLnBrk="1" hangingPunct="1">
              <a:defRPr/>
            </a:pPr>
            <a:r>
              <a:rPr lang="ru-RU" b="1" dirty="0" smtClean="0"/>
              <a:t>                   6 профессиональных ОО</a:t>
            </a:r>
          </a:p>
        </p:txBody>
      </p:sp>
      <p:sp>
        <p:nvSpPr>
          <p:cNvPr id="4" name="TextBox 3"/>
          <p:cNvSpPr txBox="1"/>
          <p:nvPr/>
        </p:nvSpPr>
        <p:spPr>
          <a:xfrm>
            <a:off x="323850" y="1989138"/>
            <a:ext cx="5008563" cy="3170237"/>
          </a:xfrm>
          <a:prstGeom prst="rect">
            <a:avLst/>
          </a:prstGeom>
          <a:noFill/>
        </p:spPr>
        <p:txBody>
          <a:bodyPr>
            <a:spAutoFit/>
          </a:bodyPr>
          <a:lstStyle/>
          <a:p>
            <a:pPr>
              <a:defRPr/>
            </a:pPr>
            <a:r>
              <a:rPr lang="ru-RU" sz="2000" b="1" dirty="0">
                <a:solidFill>
                  <a:schemeClr val="accent2">
                    <a:lumMod val="50000"/>
                  </a:schemeClr>
                </a:solidFill>
              </a:rPr>
              <a:t>Критерии:</a:t>
            </a:r>
            <a:endParaRPr lang="en-US" sz="2000" b="1" dirty="0">
              <a:solidFill>
                <a:schemeClr val="accent2">
                  <a:lumMod val="50000"/>
                </a:schemeClr>
              </a:solidFill>
            </a:endParaRPr>
          </a:p>
          <a:p>
            <a:pPr marL="342900" indent="-342900">
              <a:buFont typeface="Wingdings" panose="05000000000000000000" pitchFamily="2" charset="2"/>
              <a:buChar char="§"/>
              <a:defRPr/>
            </a:pPr>
            <a:r>
              <a:rPr lang="ru-RU" sz="2000" b="1" dirty="0">
                <a:solidFill>
                  <a:schemeClr val="accent4">
                    <a:lumMod val="50000"/>
                  </a:schemeClr>
                </a:solidFill>
              </a:rPr>
              <a:t>открытость и доступность информации об организациях, осуществляющих образовательную деятельность; </a:t>
            </a:r>
          </a:p>
          <a:p>
            <a:pPr marL="342900" indent="-342900">
              <a:buFont typeface="Wingdings" panose="05000000000000000000" pitchFamily="2" charset="2"/>
              <a:buChar char="§"/>
              <a:defRPr/>
            </a:pPr>
            <a:r>
              <a:rPr lang="ru-RU" sz="2000" b="1" dirty="0">
                <a:solidFill>
                  <a:schemeClr val="accent4">
                    <a:lumMod val="50000"/>
                  </a:schemeClr>
                </a:solidFill>
              </a:rPr>
              <a:t>комфортность условий; </a:t>
            </a:r>
          </a:p>
          <a:p>
            <a:pPr marL="342900" indent="-342900">
              <a:buFont typeface="Wingdings" panose="05000000000000000000" pitchFamily="2" charset="2"/>
              <a:buChar char="§"/>
              <a:defRPr/>
            </a:pPr>
            <a:r>
              <a:rPr lang="ru-RU" sz="2000" b="1" dirty="0">
                <a:solidFill>
                  <a:schemeClr val="accent4">
                    <a:lumMod val="50000"/>
                  </a:schemeClr>
                </a:solidFill>
              </a:rPr>
              <a:t>доброжелательность, вежливость, компетентность работников; </a:t>
            </a:r>
          </a:p>
          <a:p>
            <a:pPr marL="342900" indent="-342900">
              <a:buFont typeface="Wingdings" panose="05000000000000000000" pitchFamily="2" charset="2"/>
              <a:buChar char="§"/>
              <a:defRPr/>
            </a:pPr>
            <a:r>
              <a:rPr lang="ru-RU" sz="2000" b="1" dirty="0">
                <a:solidFill>
                  <a:schemeClr val="accent4">
                    <a:lumMod val="50000"/>
                  </a:schemeClr>
                </a:solidFill>
              </a:rPr>
              <a:t>удовлетворенность качеством образовательных услуг.</a:t>
            </a:r>
          </a:p>
        </p:txBody>
      </p:sp>
      <p:grpSp>
        <p:nvGrpSpPr>
          <p:cNvPr id="4103" name="Группа 1"/>
          <p:cNvGrpSpPr>
            <a:grpSpLocks/>
          </p:cNvGrpSpPr>
          <p:nvPr/>
        </p:nvGrpSpPr>
        <p:grpSpPr bwMode="auto">
          <a:xfrm>
            <a:off x="71438" y="-71438"/>
            <a:ext cx="8977312" cy="1338263"/>
            <a:chOff x="71438" y="-71438"/>
            <a:chExt cx="8977312" cy="1338263"/>
          </a:xfrm>
        </p:grpSpPr>
        <p:pic>
          <p:nvPicPr>
            <p:cNvPr id="410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Box 6"/>
            <p:cNvSpPr txBox="1">
              <a:spLocks noChangeArrowheads="1"/>
            </p:cNvSpPr>
            <p:nvPr/>
          </p:nvSpPr>
          <p:spPr bwMode="auto">
            <a:xfrm>
              <a:off x="1660525" y="134938"/>
              <a:ext cx="5286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200" b="1" dirty="0">
                  <a:solidFill>
                    <a:schemeClr val="bg1"/>
                  </a:solidFill>
                </a:rPr>
                <a:t>Ямало-Ненецкий автономный округ</a:t>
              </a:r>
            </a:p>
          </p:txBody>
        </p:sp>
        <p:pic>
          <p:nvPicPr>
            <p:cNvPr id="10" name="Рисунок 9"/>
            <p:cNvPicPr>
              <a:picLocks noChangeAspect="1"/>
            </p:cNvPicPr>
            <p:nvPr/>
          </p:nvPicPr>
          <p:blipFill>
            <a:blip r:embed="rId5"/>
            <a:stretch>
              <a:fillRect/>
            </a:stretch>
          </p:blipFill>
          <p:spPr>
            <a:xfrm>
              <a:off x="7270750" y="228600"/>
              <a:ext cx="1778000" cy="766763"/>
            </a:xfrm>
            <a:prstGeom prst="rect">
              <a:avLst/>
            </a:prstGeom>
            <a:ln>
              <a:noFill/>
            </a:ln>
            <a:effectLst>
              <a:outerShdw blurRad="292100" dist="139700" dir="2700000" algn="tl" rotWithShape="0">
                <a:srgbClr val="333333">
                  <a:alpha val="65000"/>
                </a:srgbClr>
              </a:outerShdw>
            </a:effectLst>
          </p:spPr>
        </p:pic>
      </p:grpSp>
      <p:sp>
        <p:nvSpPr>
          <p:cNvPr id="5" name="Овал 4"/>
          <p:cNvSpPr/>
          <p:nvPr/>
        </p:nvSpPr>
        <p:spPr bwMode="auto">
          <a:xfrm>
            <a:off x="468313" y="5589588"/>
            <a:ext cx="2159000" cy="1008062"/>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a:defRPr/>
            </a:pPr>
            <a:endParaRPr lang="ru-RU" sz="800" b="1" dirty="0">
              <a:solidFill>
                <a:srgbClr val="FFFFCC"/>
              </a:solidFill>
            </a:endParaRPr>
          </a:p>
          <a:p>
            <a:pPr algn="ctr">
              <a:defRPr/>
            </a:pPr>
            <a:r>
              <a:rPr lang="ru-RU" sz="1400" b="1" dirty="0">
                <a:solidFill>
                  <a:srgbClr val="FFFFCC"/>
                </a:solidFill>
              </a:rPr>
              <a:t>Кластерный подход</a:t>
            </a:r>
          </a:p>
        </p:txBody>
      </p:sp>
      <p:sp>
        <p:nvSpPr>
          <p:cNvPr id="12" name="Овал 11"/>
          <p:cNvSpPr/>
          <p:nvPr/>
        </p:nvSpPr>
        <p:spPr bwMode="auto">
          <a:xfrm>
            <a:off x="3335338" y="5554663"/>
            <a:ext cx="2160587" cy="1008062"/>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a:defRPr/>
            </a:pPr>
            <a:r>
              <a:rPr lang="ru-RU" sz="1400" b="1" dirty="0">
                <a:solidFill>
                  <a:srgbClr val="FFFFCC"/>
                </a:solidFill>
              </a:rPr>
              <a:t>Реестр ОО с низкими показателями</a:t>
            </a:r>
          </a:p>
        </p:txBody>
      </p:sp>
      <p:sp>
        <p:nvSpPr>
          <p:cNvPr id="13" name="Овал 12"/>
          <p:cNvSpPr/>
          <p:nvPr/>
        </p:nvSpPr>
        <p:spPr bwMode="auto">
          <a:xfrm>
            <a:off x="6154738" y="5578475"/>
            <a:ext cx="2449512" cy="1008063"/>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lstStyle/>
          <a:p>
            <a:pPr algn="ctr">
              <a:defRPr/>
            </a:pPr>
            <a:endParaRPr lang="ru-RU" sz="800" b="1" dirty="0">
              <a:solidFill>
                <a:srgbClr val="FFFFCC"/>
              </a:solidFill>
            </a:endParaRPr>
          </a:p>
          <a:p>
            <a:pPr algn="ctr">
              <a:defRPr/>
            </a:pPr>
            <a:r>
              <a:rPr lang="ru-RU" sz="1400" b="1" dirty="0">
                <a:solidFill>
                  <a:srgbClr val="FFFFCC"/>
                </a:solidFill>
              </a:rPr>
              <a:t>Комплекс мер по повышению КО</a:t>
            </a:r>
          </a:p>
        </p:txBody>
      </p:sp>
      <p:sp>
        <p:nvSpPr>
          <p:cNvPr id="4107" name="Стрелка вправо 5"/>
          <p:cNvSpPr>
            <a:spLocks noChangeArrowheads="1"/>
          </p:cNvSpPr>
          <p:nvPr/>
        </p:nvSpPr>
        <p:spPr bwMode="auto">
          <a:xfrm>
            <a:off x="2828925" y="5913438"/>
            <a:ext cx="374650" cy="250825"/>
          </a:xfrm>
          <a:prstGeom prst="rightArrow">
            <a:avLst>
              <a:gd name="adj1" fmla="val 50000"/>
              <a:gd name="adj2" fmla="val 49872"/>
            </a:avLst>
          </a:prstGeom>
          <a:solidFill>
            <a:schemeClr val="accent1"/>
          </a:solidFill>
          <a:ln w="9525" algn="ctr">
            <a:solidFill>
              <a:schemeClr val="tx1"/>
            </a:solidFill>
            <a:round/>
            <a:headEnd/>
            <a:tailEnd/>
          </a:ln>
        </p:spPr>
        <p:txBody>
          <a:bodyPr/>
          <a:lstStyle/>
          <a:p>
            <a:pPr algn="ctr"/>
            <a:endParaRPr lang="ru-RU"/>
          </a:p>
        </p:txBody>
      </p:sp>
      <p:sp>
        <p:nvSpPr>
          <p:cNvPr id="4108" name="Стрелка вправо 14"/>
          <p:cNvSpPr>
            <a:spLocks noChangeArrowheads="1"/>
          </p:cNvSpPr>
          <p:nvPr/>
        </p:nvSpPr>
        <p:spPr bwMode="auto">
          <a:xfrm>
            <a:off x="5664200" y="5903913"/>
            <a:ext cx="376238" cy="250825"/>
          </a:xfrm>
          <a:prstGeom prst="rightArrow">
            <a:avLst>
              <a:gd name="adj1" fmla="val 50000"/>
              <a:gd name="adj2" fmla="val 50083"/>
            </a:avLst>
          </a:prstGeom>
          <a:solidFill>
            <a:schemeClr val="accent1"/>
          </a:solidFill>
          <a:ln w="9525" algn="ctr">
            <a:solidFill>
              <a:schemeClr val="tx1"/>
            </a:solidFill>
            <a:round/>
            <a:headEnd/>
            <a:tailEnd/>
          </a:ln>
        </p:spPr>
        <p:txBody>
          <a:bodyP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61913" y="6654800"/>
            <a:ext cx="676275" cy="188913"/>
          </a:xfrm>
          <a:prstGeom prst="roundRect">
            <a:avLst/>
          </a:prstGeom>
          <a:solidFill>
            <a:srgbClr val="023E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кругленный прямоугольник 16"/>
          <p:cNvSpPr/>
          <p:nvPr/>
        </p:nvSpPr>
        <p:spPr>
          <a:xfrm>
            <a:off x="1452435" y="1114396"/>
            <a:ext cx="5662614" cy="47403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600" b="1" dirty="0">
                <a:solidFill>
                  <a:schemeClr val="bg1"/>
                </a:solidFill>
                <a:latin typeface="Calibri" pitchFamily="34" charset="0"/>
                <a:cs typeface="Calibri" pitchFamily="34" charset="0"/>
              </a:rPr>
              <a:t>Информационные продукты  по результатам НОКО  для различных категорий пользователей</a:t>
            </a:r>
          </a:p>
        </p:txBody>
      </p:sp>
      <p:sp>
        <p:nvSpPr>
          <p:cNvPr id="5126" name="AutoShape 3"/>
          <p:cNvSpPr>
            <a:spLocks noChangeArrowheads="1"/>
          </p:cNvSpPr>
          <p:nvPr/>
        </p:nvSpPr>
        <p:spPr bwMode="auto">
          <a:xfrm>
            <a:off x="6386513" y="3517900"/>
            <a:ext cx="936625" cy="10795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Aft>
                <a:spcPts val="1000"/>
              </a:spcAft>
            </a:pPr>
            <a:r>
              <a:rPr lang="ru-RU" sz="400">
                <a:latin typeface="Calibri" pitchFamily="34" charset="0"/>
              </a:rPr>
              <a:t>Образовательная организация</a:t>
            </a:r>
            <a:endParaRPr lang="ru-RU" sz="1100"/>
          </a:p>
        </p:txBody>
      </p:sp>
      <p:grpSp>
        <p:nvGrpSpPr>
          <p:cNvPr id="5127" name="Группа 9"/>
          <p:cNvGrpSpPr>
            <a:grpSpLocks/>
          </p:cNvGrpSpPr>
          <p:nvPr/>
        </p:nvGrpSpPr>
        <p:grpSpPr bwMode="auto">
          <a:xfrm>
            <a:off x="71438" y="-71438"/>
            <a:ext cx="8977312" cy="1338263"/>
            <a:chOff x="71438" y="-71438"/>
            <a:chExt cx="8977312" cy="1338263"/>
          </a:xfrm>
        </p:grpSpPr>
        <p:pic>
          <p:nvPicPr>
            <p:cNvPr id="513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6"/>
            <p:cNvSpPr txBox="1">
              <a:spLocks noChangeArrowheads="1"/>
            </p:cNvSpPr>
            <p:nvPr/>
          </p:nvSpPr>
          <p:spPr bwMode="auto">
            <a:xfrm>
              <a:off x="1660525" y="134938"/>
              <a:ext cx="5286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200" b="1">
                  <a:solidFill>
                    <a:schemeClr val="bg1"/>
                  </a:solidFill>
                </a:rPr>
                <a:t>Ямало-Ненецкий автономный округ</a:t>
              </a:r>
            </a:p>
          </p:txBody>
        </p:sp>
        <p:pic>
          <p:nvPicPr>
            <p:cNvPr id="14" name="Рисунок 13"/>
            <p:cNvPicPr>
              <a:picLocks noChangeAspect="1"/>
            </p:cNvPicPr>
            <p:nvPr/>
          </p:nvPicPr>
          <p:blipFill>
            <a:blip r:embed="rId4"/>
            <a:stretch>
              <a:fillRect/>
            </a:stretch>
          </p:blipFill>
          <p:spPr>
            <a:xfrm>
              <a:off x="7270750" y="228600"/>
              <a:ext cx="1778000" cy="766763"/>
            </a:xfrm>
            <a:prstGeom prst="rect">
              <a:avLst/>
            </a:prstGeom>
            <a:ln>
              <a:noFill/>
            </a:ln>
            <a:effectLst>
              <a:outerShdw blurRad="292100" dist="139700" dir="2700000" algn="tl" rotWithShape="0">
                <a:srgbClr val="333333">
                  <a:alpha val="65000"/>
                </a:srgbClr>
              </a:outerShdw>
            </a:effectLst>
          </p:spPr>
        </p:pic>
      </p:grpSp>
      <p:grpSp>
        <p:nvGrpSpPr>
          <p:cNvPr id="5128" name="Группа 3"/>
          <p:cNvGrpSpPr>
            <a:grpSpLocks/>
          </p:cNvGrpSpPr>
          <p:nvPr/>
        </p:nvGrpSpPr>
        <p:grpSpPr bwMode="auto">
          <a:xfrm>
            <a:off x="20638" y="1727200"/>
            <a:ext cx="9134475" cy="5230813"/>
            <a:chOff x="20638" y="1311069"/>
            <a:chExt cx="9134475" cy="4322763"/>
          </a:xfrm>
        </p:grpSpPr>
        <p:pic>
          <p:nvPicPr>
            <p:cNvPr id="26630" name="Picture 6"/>
            <p:cNvPicPr>
              <a:picLocks noChangeAspect="1" noChangeArrowheads="1"/>
            </p:cNvPicPr>
            <p:nvPr/>
          </p:nvPicPr>
          <p:blipFill rotWithShape="1">
            <a:blip r:embed="rId5"/>
            <a:srcRect l="30078" t="41667" r="27148" b="29166"/>
            <a:stretch/>
          </p:blipFill>
          <p:spPr bwMode="auto">
            <a:xfrm>
              <a:off x="6038850" y="3562317"/>
              <a:ext cx="3036888" cy="1940324"/>
            </a:xfrm>
            <a:prstGeom prst="rect">
              <a:avLst/>
            </a:prstGeom>
            <a:ln>
              <a:noFill/>
            </a:ln>
            <a:effectLst>
              <a:outerShdw blurRad="292100" dist="139700" dir="2700000" algn="tl" rotWithShape="0">
                <a:srgbClr val="333333">
                  <a:alpha val="65000"/>
                </a:srgbClr>
              </a:outerShdw>
            </a:effectLst>
          </p:spPr>
        </p:pic>
        <p:grpSp>
          <p:nvGrpSpPr>
            <p:cNvPr id="5130" name="Группа 2"/>
            <p:cNvGrpSpPr>
              <a:grpSpLocks/>
            </p:cNvGrpSpPr>
            <p:nvPr/>
          </p:nvGrpSpPr>
          <p:grpSpPr bwMode="auto">
            <a:xfrm>
              <a:off x="20638" y="1311069"/>
              <a:ext cx="9134475" cy="4322763"/>
              <a:chOff x="20638" y="1266825"/>
              <a:chExt cx="9134475" cy="4322763"/>
            </a:xfrm>
          </p:grpSpPr>
          <p:graphicFrame>
            <p:nvGraphicFramePr>
              <p:cNvPr id="2" name="Схема 1"/>
              <p:cNvGraphicFramePr/>
              <p:nvPr/>
            </p:nvGraphicFramePr>
            <p:xfrm>
              <a:off x="1597495" y="1349009"/>
              <a:ext cx="4456932" cy="21779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Рисунок 2"/>
              <p:cNvPicPr>
                <a:picLocks noChangeArrowheads="1"/>
              </p:cNvPicPr>
              <p:nvPr/>
            </p:nvPicPr>
            <p:blipFill>
              <a:blip r:embed="rId11"/>
              <a:srcRect/>
              <a:stretch>
                <a:fillRect/>
              </a:stretch>
            </p:blipFill>
            <p:spPr bwMode="auto">
              <a:xfrm>
                <a:off x="5964238" y="1266825"/>
                <a:ext cx="3190875" cy="1962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1"/>
              <p:cNvPicPr>
                <a:picLocks noChangeArrowheads="1"/>
              </p:cNvPicPr>
              <p:nvPr/>
            </p:nvPicPr>
            <p:blipFill>
              <a:blip r:embed="rId12"/>
              <a:srcRect/>
              <a:stretch>
                <a:fillRect/>
              </a:stretch>
            </p:blipFill>
            <p:spPr bwMode="auto">
              <a:xfrm>
                <a:off x="2819400" y="3518073"/>
                <a:ext cx="3203575" cy="2071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2"/>
              <p:cNvPicPr>
                <a:picLocks noChangeAspect="1" noChangeArrowheads="1"/>
              </p:cNvPicPr>
              <p:nvPr/>
            </p:nvPicPr>
            <p:blipFill>
              <a:blip r:embed="rId13">
                <a:extLst>
                  <a:ext uri="{28A0092B-C50C-407E-A947-70E740481C1C}">
                    <a14:useLocalDpi xmlns:a14="http://schemas.microsoft.com/office/drawing/2010/main" val="0"/>
                  </a:ext>
                </a:extLst>
              </a:blip>
              <a:srcRect l="38071" t="18744" r="25095" b="30176"/>
              <a:stretch>
                <a:fillRect/>
              </a:stretch>
            </p:blipFill>
            <p:spPr bwMode="auto">
              <a:xfrm>
                <a:off x="71438" y="3517900"/>
                <a:ext cx="2747962"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3"/>
              <p:cNvPicPr>
                <a:picLocks noChangeAspect="1" noChangeArrowheads="1"/>
              </p:cNvPicPr>
              <p:nvPr/>
            </p:nvPicPr>
            <p:blipFill>
              <a:blip r:embed="rId14">
                <a:extLst>
                  <a:ext uri="{28A0092B-C50C-407E-A947-70E740481C1C}">
                    <a14:useLocalDpi xmlns:a14="http://schemas.microsoft.com/office/drawing/2010/main" val="0"/>
                  </a:ext>
                </a:extLst>
              </a:blip>
              <a:srcRect l="18451" t="13377" r="17220" b="6448"/>
              <a:stretch>
                <a:fillRect/>
              </a:stretch>
            </p:blipFill>
            <p:spPr bwMode="auto">
              <a:xfrm>
                <a:off x="20638" y="1344613"/>
                <a:ext cx="2562225"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0" t="18836" r="24480" b="18340"/>
          <a:stretch/>
        </p:blipFill>
        <p:spPr bwMode="auto">
          <a:xfrm>
            <a:off x="2312089" y="1256502"/>
            <a:ext cx="1358220" cy="162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1810286453"/>
              </p:ext>
            </p:extLst>
          </p:nvPr>
        </p:nvGraphicFramePr>
        <p:xfrm>
          <a:off x="0" y="4384430"/>
          <a:ext cx="6282978" cy="2458033"/>
        </p:xfrm>
        <a:graphic>
          <a:graphicData uri="http://schemas.openxmlformats.org/drawingml/2006/table">
            <a:tbl>
              <a:tblPr firstRow="1" bandRow="1">
                <a:tableStyleId>{5C22544A-7EE6-4342-B048-85BDC9FD1C3A}</a:tableStyleId>
              </a:tblPr>
              <a:tblGrid>
                <a:gridCol w="979718"/>
                <a:gridCol w="3019648"/>
                <a:gridCol w="1142869"/>
                <a:gridCol w="1140743"/>
              </a:tblGrid>
              <a:tr h="400215">
                <a:tc>
                  <a:txBody>
                    <a:bodyPr/>
                    <a:lstStyle/>
                    <a:p>
                      <a:pPr algn="ctr"/>
                      <a:r>
                        <a:rPr lang="ru-RU" sz="1200" b="1" dirty="0" smtClean="0">
                          <a:solidFill>
                            <a:schemeClr val="bg1"/>
                          </a:solidFill>
                          <a:latin typeface="Calibri" pitchFamily="34" charset="0"/>
                        </a:rPr>
                        <a:t>Предмет</a:t>
                      </a:r>
                      <a:endParaRPr lang="ru-RU" sz="1200" b="1" dirty="0">
                        <a:solidFill>
                          <a:schemeClr val="bg1"/>
                        </a:solidFill>
                        <a:latin typeface="Calibri" pitchFamily="34" charset="0"/>
                      </a:endParaRPr>
                    </a:p>
                  </a:txBody>
                  <a:tcPr/>
                </a:tc>
                <a:tc>
                  <a:txBody>
                    <a:bodyPr/>
                    <a:lstStyle/>
                    <a:p>
                      <a:pPr algn="ctr"/>
                      <a:r>
                        <a:rPr lang="ru-RU" sz="1200" b="1" dirty="0" smtClean="0">
                          <a:solidFill>
                            <a:schemeClr val="bg1"/>
                          </a:solidFill>
                          <a:latin typeface="Calibri" pitchFamily="34" charset="0"/>
                        </a:rPr>
                        <a:t>Элементы содержания</a:t>
                      </a:r>
                      <a:endParaRPr lang="ru-RU" sz="1200" b="1" dirty="0">
                        <a:solidFill>
                          <a:schemeClr val="bg1"/>
                        </a:solidFill>
                        <a:latin typeface="Calibri" pitchFamily="34" charset="0"/>
                      </a:endParaRPr>
                    </a:p>
                  </a:txBody>
                  <a:tcPr/>
                </a:tc>
                <a:tc gridSpan="2">
                  <a:txBody>
                    <a:bodyPr/>
                    <a:lstStyle/>
                    <a:p>
                      <a:pPr algn="l"/>
                      <a:r>
                        <a:rPr lang="ru-RU" sz="1200" b="1" dirty="0" smtClean="0">
                          <a:solidFill>
                            <a:schemeClr val="bg1"/>
                          </a:solidFill>
                          <a:latin typeface="Calibri" pitchFamily="34" charset="0"/>
                        </a:rPr>
                        <a:t>Доля выпускников</a:t>
                      </a:r>
                      <a:r>
                        <a:rPr lang="ru-RU" sz="1200" b="1" baseline="0" dirty="0" smtClean="0">
                          <a:solidFill>
                            <a:schemeClr val="bg1"/>
                          </a:solidFill>
                          <a:latin typeface="Calibri" pitchFamily="34" charset="0"/>
                        </a:rPr>
                        <a:t> </a:t>
                      </a:r>
                      <a:r>
                        <a:rPr lang="ru-RU" sz="1200" b="1" dirty="0" smtClean="0">
                          <a:solidFill>
                            <a:schemeClr val="bg1"/>
                          </a:solidFill>
                          <a:latin typeface="Calibri" pitchFamily="34" charset="0"/>
                        </a:rPr>
                        <a:t>справились</a:t>
                      </a:r>
                    </a:p>
                    <a:p>
                      <a:pPr algn="l"/>
                      <a:r>
                        <a:rPr lang="ru-RU" sz="1200" b="1" dirty="0" smtClean="0">
                          <a:solidFill>
                            <a:schemeClr val="bg1"/>
                          </a:solidFill>
                          <a:latin typeface="Calibri" pitchFamily="34" charset="0"/>
                        </a:rPr>
                        <a:t>  с заданием (%)</a:t>
                      </a:r>
                      <a:endParaRPr lang="ru-RU" sz="1200" b="1" dirty="0">
                        <a:solidFill>
                          <a:schemeClr val="bg1"/>
                        </a:solidFill>
                        <a:latin typeface="Calibri" pitchFamily="34" charset="0"/>
                      </a:endParaRPr>
                    </a:p>
                  </a:txBody>
                  <a:tcPr/>
                </a:tc>
                <a:tc hMerge="1">
                  <a:txBody>
                    <a:bodyPr/>
                    <a:lstStyle/>
                    <a:p>
                      <a:endParaRPr lang="ru-RU" dirty="0"/>
                    </a:p>
                  </a:txBody>
                  <a:tcPr/>
                </a:tc>
              </a:tr>
              <a:tr h="240129">
                <a:tc>
                  <a:txBody>
                    <a:bodyPr/>
                    <a:lstStyle/>
                    <a:p>
                      <a:endParaRPr lang="ru-RU" sz="1100" b="1" dirty="0">
                        <a:latin typeface="Calibri" pitchFamily="34" charset="0"/>
                      </a:endParaRPr>
                    </a:p>
                  </a:txBody>
                  <a:tcPr/>
                </a:tc>
                <a:tc>
                  <a:txBody>
                    <a:bodyPr/>
                    <a:lstStyle/>
                    <a:p>
                      <a:endParaRPr lang="ru-RU" sz="1100" b="1" dirty="0">
                        <a:latin typeface="Calibri" pitchFamily="34" charset="0"/>
                      </a:endParaRPr>
                    </a:p>
                  </a:txBody>
                  <a:tcPr/>
                </a:tc>
                <a:tc>
                  <a:txBody>
                    <a:bodyPr/>
                    <a:lstStyle/>
                    <a:p>
                      <a:pPr algn="ctr"/>
                      <a:r>
                        <a:rPr lang="ru-RU" sz="1100" b="1" dirty="0" smtClean="0">
                          <a:latin typeface="Calibri" pitchFamily="34" charset="0"/>
                        </a:rPr>
                        <a:t>9 классы</a:t>
                      </a:r>
                      <a:endParaRPr lang="ru-RU" sz="1100" b="1" dirty="0">
                        <a:latin typeface="Calibri" pitchFamily="34" charset="0"/>
                      </a:endParaRPr>
                    </a:p>
                  </a:txBody>
                  <a:tcPr/>
                </a:tc>
                <a:tc>
                  <a:txBody>
                    <a:bodyPr/>
                    <a:lstStyle/>
                    <a:p>
                      <a:r>
                        <a:rPr lang="ru-RU" sz="1100" b="1" dirty="0" smtClean="0">
                          <a:latin typeface="Calibri" pitchFamily="34" charset="0"/>
                        </a:rPr>
                        <a:t>11 классы</a:t>
                      </a:r>
                      <a:endParaRPr lang="ru-RU" sz="1100" b="1" dirty="0">
                        <a:latin typeface="Calibri" pitchFamily="34" charset="0"/>
                      </a:endParaRPr>
                    </a:p>
                  </a:txBody>
                  <a:tcPr/>
                </a:tc>
              </a:tr>
              <a:tr h="173315">
                <a:tc rowSpan="2">
                  <a:txBody>
                    <a:bodyPr/>
                    <a:lstStyle/>
                    <a:p>
                      <a:pPr>
                        <a:lnSpc>
                          <a:spcPct val="115000"/>
                        </a:lnSpc>
                        <a:spcAft>
                          <a:spcPts val="0"/>
                        </a:spcAft>
                      </a:pPr>
                      <a:r>
                        <a:rPr lang="ru-RU" sz="1000" b="1" dirty="0">
                          <a:effectLst/>
                          <a:latin typeface="Calibri" pitchFamily="34" charset="0"/>
                          <a:ea typeface="Times New Roman"/>
                          <a:cs typeface="Times New Roman"/>
                        </a:rPr>
                        <a:t>Русский язык</a:t>
                      </a:r>
                    </a:p>
                  </a:txBody>
                  <a:tcPr marL="68580" marR="68580" marT="0" marB="0"/>
                </a:tc>
                <a:tc>
                  <a:txBody>
                    <a:bodyPr/>
                    <a:lstStyle/>
                    <a:p>
                      <a:pPr>
                        <a:spcAft>
                          <a:spcPts val="0"/>
                        </a:spcAft>
                      </a:pPr>
                      <a:r>
                        <a:rPr lang="ru-RU" sz="1000" b="1" dirty="0">
                          <a:solidFill>
                            <a:srgbClr val="000000"/>
                          </a:solidFill>
                          <a:effectLst/>
                          <a:latin typeface="Calibri" pitchFamily="34" charset="0"/>
                          <a:ea typeface="Times New Roman"/>
                          <a:cs typeface="Times New Roman"/>
                        </a:rPr>
                        <a:t>Соблюдение пунктуационных норм </a:t>
                      </a:r>
                    </a:p>
                  </a:txBody>
                  <a:tcPr marL="68580" marR="68580" marT="0" marB="0"/>
                </a:tc>
                <a:tc>
                  <a:txBody>
                    <a:bodyPr/>
                    <a:lstStyle/>
                    <a:p>
                      <a:pPr lvl="1" algn="l">
                        <a:lnSpc>
                          <a:spcPct val="115000"/>
                        </a:lnSpc>
                        <a:spcAft>
                          <a:spcPts val="0"/>
                        </a:spcAft>
                      </a:pPr>
                      <a:r>
                        <a:rPr lang="ru-RU" sz="1000" b="1" dirty="0">
                          <a:effectLst/>
                          <a:latin typeface="Calibri" pitchFamily="34" charset="0"/>
                          <a:ea typeface="Times New Roman"/>
                          <a:cs typeface="Times New Roman"/>
                        </a:rPr>
                        <a:t>48,23</a:t>
                      </a:r>
                    </a:p>
                  </a:txBody>
                  <a:tcPr marL="68580" marR="68580" marT="0" marB="0" anchor="ctr"/>
                </a:tc>
                <a:tc>
                  <a:txBody>
                    <a:bodyPr/>
                    <a:lstStyle/>
                    <a:p>
                      <a:pPr algn="l">
                        <a:lnSpc>
                          <a:spcPct val="115000"/>
                        </a:lnSpc>
                        <a:spcAft>
                          <a:spcPts val="0"/>
                        </a:spcAft>
                      </a:pPr>
                      <a:r>
                        <a:rPr lang="ru-RU" sz="1000" b="1" dirty="0">
                          <a:effectLst/>
                          <a:latin typeface="Calibri" pitchFamily="34" charset="0"/>
                          <a:ea typeface="Times New Roman"/>
                          <a:cs typeface="Times New Roman"/>
                        </a:rPr>
                        <a:t>44,99</a:t>
                      </a:r>
                    </a:p>
                  </a:txBody>
                  <a:tcPr marL="68580" marR="68580" marT="0" marB="0" anchor="ctr"/>
                </a:tc>
              </a:tr>
              <a:tr h="173315">
                <a:tc vMerge="1">
                  <a:txBody>
                    <a:bodyPr/>
                    <a:lstStyle/>
                    <a:p>
                      <a:endParaRPr lang="ru-RU"/>
                    </a:p>
                  </a:txBody>
                  <a:tcPr/>
                </a:tc>
                <a:tc>
                  <a:txBody>
                    <a:bodyPr/>
                    <a:lstStyle/>
                    <a:p>
                      <a:pPr>
                        <a:spcAft>
                          <a:spcPts val="0"/>
                        </a:spcAft>
                      </a:pPr>
                      <a:r>
                        <a:rPr lang="ru-RU" sz="1000" b="1" dirty="0">
                          <a:solidFill>
                            <a:srgbClr val="000000"/>
                          </a:solidFill>
                          <a:effectLst/>
                          <a:latin typeface="Calibri" pitchFamily="34" charset="0"/>
                          <a:ea typeface="Times New Roman"/>
                          <a:cs typeface="Times New Roman"/>
                        </a:rPr>
                        <a:t>Соблюдение речевых норм </a:t>
                      </a:r>
                    </a:p>
                  </a:txBody>
                  <a:tcPr marL="68580" marR="68580" marT="0" marB="0"/>
                </a:tc>
                <a:tc>
                  <a:txBody>
                    <a:bodyPr/>
                    <a:lstStyle/>
                    <a:p>
                      <a:pPr lvl="1" algn="l">
                        <a:lnSpc>
                          <a:spcPct val="115000"/>
                        </a:lnSpc>
                        <a:spcAft>
                          <a:spcPts val="0"/>
                        </a:spcAft>
                      </a:pPr>
                      <a:r>
                        <a:rPr lang="ru-RU" sz="1000" b="1" dirty="0">
                          <a:effectLst/>
                          <a:latin typeface="Calibri" pitchFamily="34" charset="0"/>
                          <a:ea typeface="Times New Roman"/>
                          <a:cs typeface="Times New Roman"/>
                        </a:rPr>
                        <a:t>78,63</a:t>
                      </a:r>
                    </a:p>
                  </a:txBody>
                  <a:tcPr marL="68580" marR="68580" marT="0" marB="0" anchor="ctr"/>
                </a:tc>
                <a:tc>
                  <a:txBody>
                    <a:bodyPr/>
                    <a:lstStyle/>
                    <a:p>
                      <a:pPr algn="l">
                        <a:lnSpc>
                          <a:spcPct val="115000"/>
                        </a:lnSpc>
                        <a:spcAft>
                          <a:spcPts val="0"/>
                        </a:spcAft>
                      </a:pPr>
                      <a:r>
                        <a:rPr lang="ru-RU" sz="1000" b="1" dirty="0">
                          <a:effectLst/>
                          <a:latin typeface="Calibri" pitchFamily="34" charset="0"/>
                          <a:ea typeface="Times New Roman"/>
                          <a:cs typeface="Times New Roman"/>
                        </a:rPr>
                        <a:t>49,89</a:t>
                      </a:r>
                    </a:p>
                  </a:txBody>
                  <a:tcPr marL="68580" marR="68580" marT="0" marB="0" anchor="ctr"/>
                </a:tc>
              </a:tr>
              <a:tr h="415542">
                <a:tc rowSpan="3">
                  <a:txBody>
                    <a:bodyPr/>
                    <a:lstStyle/>
                    <a:p>
                      <a:pPr>
                        <a:lnSpc>
                          <a:spcPct val="115000"/>
                        </a:lnSpc>
                        <a:spcAft>
                          <a:spcPts val="0"/>
                        </a:spcAft>
                      </a:pPr>
                      <a:r>
                        <a:rPr lang="ru-RU" sz="1000" b="1" dirty="0">
                          <a:effectLst/>
                          <a:latin typeface="Calibri" pitchFamily="34" charset="0"/>
                          <a:ea typeface="Times New Roman"/>
                          <a:cs typeface="Times New Roman"/>
                        </a:rPr>
                        <a:t>Математика</a:t>
                      </a:r>
                    </a:p>
                  </a:txBody>
                  <a:tcPr marL="68580" marR="68580" marT="0" marB="0"/>
                </a:tc>
                <a:tc>
                  <a:txBody>
                    <a:bodyPr/>
                    <a:lstStyle/>
                    <a:p>
                      <a:pPr>
                        <a:spcAft>
                          <a:spcPts val="0"/>
                        </a:spcAft>
                      </a:pPr>
                      <a:r>
                        <a:rPr lang="ru-RU" sz="1000" b="1" dirty="0" smtClean="0">
                          <a:solidFill>
                            <a:srgbClr val="000000"/>
                          </a:solidFill>
                          <a:effectLst/>
                          <a:latin typeface="Calibri" pitchFamily="34" charset="0"/>
                          <a:ea typeface="Times New Roman"/>
                          <a:cs typeface="Times New Roman"/>
                        </a:rPr>
                        <a:t>Умение </a:t>
                      </a:r>
                      <a:r>
                        <a:rPr lang="ru-RU" sz="1000" b="1" dirty="0">
                          <a:solidFill>
                            <a:srgbClr val="000000"/>
                          </a:solidFill>
                          <a:effectLst/>
                          <a:latin typeface="Calibri" pitchFamily="34" charset="0"/>
                          <a:ea typeface="Times New Roman"/>
                          <a:cs typeface="Times New Roman"/>
                        </a:rPr>
                        <a:t>выполнять действия с геометрическими фигурами, координатами и векторами </a:t>
                      </a:r>
                    </a:p>
                  </a:txBody>
                  <a:tcPr marL="68580" marR="68580" marT="0" marB="0"/>
                </a:tc>
                <a:tc>
                  <a:txBody>
                    <a:bodyPr/>
                    <a:lstStyle/>
                    <a:p>
                      <a:pPr lvl="1" algn="l">
                        <a:lnSpc>
                          <a:spcPct val="115000"/>
                        </a:lnSpc>
                        <a:spcAft>
                          <a:spcPts val="0"/>
                        </a:spcAft>
                      </a:pPr>
                      <a:r>
                        <a:rPr lang="ru-RU" sz="1000" b="1" dirty="0">
                          <a:effectLst/>
                          <a:latin typeface="Calibri" pitchFamily="34" charset="0"/>
                          <a:ea typeface="Times New Roman"/>
                          <a:cs typeface="Times New Roman"/>
                        </a:rPr>
                        <a:t>35,62</a:t>
                      </a: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640000"/>
                          </a:solidFill>
                          <a:effectLst/>
                          <a:latin typeface="Calibri" pitchFamily="34" charset="0"/>
                          <a:ea typeface="Times New Roman"/>
                          <a:cs typeface="Times New Roman"/>
                        </a:rPr>
                        <a:t>13,85</a:t>
                      </a:r>
                      <a:r>
                        <a:rPr lang="ru-RU" sz="1000" b="1" dirty="0" smtClean="0">
                          <a:effectLst/>
                          <a:latin typeface="Calibri" pitchFamily="34" charset="0"/>
                          <a:ea typeface="Times New Roman"/>
                          <a:cs typeface="Times New Roman"/>
                        </a:rPr>
                        <a:t> </a:t>
                      </a:r>
                      <a:r>
                        <a:rPr lang="ru-RU" sz="1000" b="1" kern="1200" dirty="0" smtClean="0">
                          <a:solidFill>
                            <a:srgbClr val="FF0000"/>
                          </a:solidFill>
                          <a:latin typeface="Calibri" pitchFamily="34" charset="0"/>
                          <a:ea typeface="+mn-ea"/>
                          <a:cs typeface="+mn-cs"/>
                          <a:sym typeface="Symbol"/>
                        </a:rPr>
                        <a:t> !</a:t>
                      </a:r>
                      <a:endParaRPr lang="ru-RU" sz="1000" b="1" dirty="0">
                        <a:solidFill>
                          <a:srgbClr val="FF0000"/>
                        </a:solidFill>
                        <a:effectLst/>
                        <a:latin typeface="Calibri" pitchFamily="34" charset="0"/>
                        <a:ea typeface="Times New Roman"/>
                        <a:cs typeface="Times New Roman"/>
                      </a:endParaRPr>
                    </a:p>
                  </a:txBody>
                  <a:tcPr marL="68580" marR="68580" marT="0" marB="0" anchor="ctr">
                    <a:solidFill>
                      <a:srgbClr val="F3C9CD"/>
                    </a:solidFill>
                  </a:tcPr>
                </a:tc>
              </a:tr>
              <a:tr h="173315">
                <a:tc vMerge="1">
                  <a:txBody>
                    <a:bodyPr/>
                    <a:lstStyle/>
                    <a:p>
                      <a:endParaRPr lang="ru-RU"/>
                    </a:p>
                  </a:txBody>
                  <a:tcPr/>
                </a:tc>
                <a:tc>
                  <a:txBody>
                    <a:bodyPr/>
                    <a:lstStyle/>
                    <a:p>
                      <a:pPr>
                        <a:spcAft>
                          <a:spcPts val="0"/>
                        </a:spcAft>
                      </a:pPr>
                      <a:r>
                        <a:rPr lang="ru-RU" sz="1000" b="1" dirty="0" smtClean="0">
                          <a:solidFill>
                            <a:srgbClr val="000000"/>
                          </a:solidFill>
                          <a:effectLst/>
                          <a:latin typeface="Calibri" pitchFamily="34" charset="0"/>
                          <a:ea typeface="Times New Roman"/>
                          <a:cs typeface="Times New Roman"/>
                        </a:rPr>
                        <a:t>Умение </a:t>
                      </a:r>
                      <a:r>
                        <a:rPr lang="ru-RU" sz="1000" b="1" dirty="0">
                          <a:solidFill>
                            <a:srgbClr val="000000"/>
                          </a:solidFill>
                          <a:effectLst/>
                          <a:latin typeface="Calibri" pitchFamily="34" charset="0"/>
                          <a:ea typeface="Times New Roman"/>
                          <a:cs typeface="Times New Roman"/>
                        </a:rPr>
                        <a:t>выполнять вычисления и преобразования </a:t>
                      </a:r>
                    </a:p>
                  </a:txBody>
                  <a:tcPr marL="68580" marR="68580" marT="0" marB="0"/>
                </a:tc>
                <a:tc>
                  <a:txBody>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640000"/>
                          </a:solidFill>
                          <a:effectLst/>
                          <a:latin typeface="Calibri" pitchFamily="34" charset="0"/>
                          <a:ea typeface="Times New Roman"/>
                          <a:cs typeface="Times New Roman"/>
                        </a:rPr>
                        <a:t>3,31 </a:t>
                      </a:r>
                      <a:endParaRPr lang="ru-RU" sz="1000" b="1" dirty="0">
                        <a:solidFill>
                          <a:srgbClr val="FF0000"/>
                        </a:solidFill>
                        <a:effectLst/>
                        <a:latin typeface="Calibri" pitchFamily="34" charset="0"/>
                        <a:ea typeface="Times New Roman"/>
                        <a:cs typeface="Times New Roman"/>
                      </a:endParaRPr>
                    </a:p>
                  </a:txBody>
                  <a:tcPr marL="68580" marR="68580" marT="0" marB="0" anchor="ctr">
                    <a:solidFill>
                      <a:srgbClr val="F3C9CD"/>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640000"/>
                          </a:solidFill>
                          <a:effectLst/>
                          <a:latin typeface="Calibri" pitchFamily="34" charset="0"/>
                          <a:ea typeface="Times New Roman"/>
                          <a:cs typeface="Times New Roman"/>
                        </a:rPr>
                        <a:t>21,09 </a:t>
                      </a:r>
                      <a:endParaRPr lang="ru-RU" sz="1000" b="1" dirty="0">
                        <a:solidFill>
                          <a:srgbClr val="FF0000"/>
                        </a:solidFill>
                        <a:effectLst/>
                        <a:latin typeface="Calibri" pitchFamily="34" charset="0"/>
                        <a:ea typeface="Times New Roman"/>
                        <a:cs typeface="Times New Roman"/>
                      </a:endParaRPr>
                    </a:p>
                  </a:txBody>
                  <a:tcPr marL="68580" marR="68580" marT="0" marB="0" anchor="ctr">
                    <a:solidFill>
                      <a:srgbClr val="F3C9CD"/>
                    </a:solidFill>
                  </a:tcPr>
                </a:tc>
              </a:tr>
              <a:tr h="800431">
                <a:tc vMerge="1">
                  <a:txBody>
                    <a:bodyPr/>
                    <a:lstStyle/>
                    <a:p>
                      <a:endParaRPr lang="ru-RU"/>
                    </a:p>
                  </a:txBody>
                  <a:tcPr/>
                </a:tc>
                <a:tc>
                  <a:txBody>
                    <a:bodyPr/>
                    <a:lstStyle/>
                    <a:p>
                      <a:pPr>
                        <a:spcAft>
                          <a:spcPts val="0"/>
                        </a:spcAft>
                      </a:pPr>
                      <a:r>
                        <a:rPr lang="ru-RU" sz="1000" b="1" dirty="0" smtClean="0">
                          <a:solidFill>
                            <a:srgbClr val="000000"/>
                          </a:solidFill>
                          <a:effectLst/>
                          <a:latin typeface="Calibri" pitchFamily="34" charset="0"/>
                          <a:ea typeface="Times New Roman"/>
                          <a:cs typeface="Times New Roman"/>
                        </a:rPr>
                        <a:t>Умение </a:t>
                      </a:r>
                      <a:r>
                        <a:rPr lang="ru-RU" sz="1000" b="1" dirty="0">
                          <a:solidFill>
                            <a:srgbClr val="000000"/>
                          </a:solidFill>
                          <a:effectLst/>
                          <a:latin typeface="Calibri" pitchFamily="34" charset="0"/>
                          <a:ea typeface="Times New Roman"/>
                          <a:cs typeface="Times New Roman"/>
                        </a:rPr>
                        <a:t>выполнять преобразования алгебраических выражений, решать уравнения, неравенства и их системы, строить и читать графики функции, строить и исследовать простейшие математические модели </a:t>
                      </a:r>
                    </a:p>
                  </a:txBody>
                  <a:tcPr marL="68580" marR="68580" marT="0" marB="0"/>
                </a:tc>
                <a:tc>
                  <a:txBody>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640000"/>
                          </a:solidFill>
                          <a:effectLst/>
                          <a:latin typeface="Calibri" pitchFamily="34" charset="0"/>
                          <a:ea typeface="Times New Roman"/>
                          <a:cs typeface="Times New Roman"/>
                        </a:rPr>
                        <a:t>5,05 </a:t>
                      </a:r>
                      <a:endParaRPr lang="ru-RU" sz="1000" b="1" dirty="0">
                        <a:solidFill>
                          <a:srgbClr val="FF0000"/>
                        </a:solidFill>
                        <a:effectLst/>
                        <a:latin typeface="Calibri" pitchFamily="34" charset="0"/>
                        <a:ea typeface="Times New Roman"/>
                        <a:cs typeface="Times New Roman"/>
                      </a:endParaRPr>
                    </a:p>
                  </a:txBody>
                  <a:tcPr marL="68580" marR="68580" marT="0" marB="0" anchor="ctr">
                    <a:solidFill>
                      <a:srgbClr val="F3C9CD"/>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ru-RU" sz="1000" b="1" dirty="0" smtClean="0">
                        <a:effectLst/>
                        <a:latin typeface="Calibri" pitchFamily="34" charset="0"/>
                        <a:ea typeface="Times New Roman"/>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ru-RU" sz="1000" b="1" dirty="0" smtClean="0">
                          <a:solidFill>
                            <a:srgbClr val="640000"/>
                          </a:solidFill>
                          <a:effectLst/>
                          <a:latin typeface="Calibri" pitchFamily="34" charset="0"/>
                          <a:ea typeface="Times New Roman"/>
                          <a:cs typeface="Times New Roman"/>
                        </a:rPr>
                        <a:t>0,11</a:t>
                      </a:r>
                      <a:r>
                        <a:rPr lang="ru-RU" sz="1000" b="1" dirty="0" smtClean="0">
                          <a:effectLst/>
                          <a:latin typeface="Calibri" pitchFamily="34" charset="0"/>
                          <a:ea typeface="Times New Roman"/>
                          <a:cs typeface="Times New Roman"/>
                        </a:rPr>
                        <a:t> </a:t>
                      </a:r>
                      <a:r>
                        <a:rPr lang="ru-RU" sz="1000" b="1" kern="1200" dirty="0" smtClean="0">
                          <a:solidFill>
                            <a:srgbClr val="FF0000"/>
                          </a:solidFill>
                          <a:effectLst/>
                          <a:latin typeface="Calibri" pitchFamily="34" charset="0"/>
                          <a:ea typeface="+mn-ea"/>
                          <a:cs typeface="+mn-cs"/>
                          <a:sym typeface="Symbol"/>
                        </a:rPr>
                        <a:t>!</a:t>
                      </a:r>
                      <a:endParaRPr lang="ru-RU" sz="1000" kern="1200" dirty="0" smtClean="0">
                        <a:solidFill>
                          <a:schemeClr val="dk1"/>
                        </a:solidFill>
                        <a:latin typeface="Calibri" pitchFamily="34" charset="0"/>
                        <a:ea typeface="+mn-ea"/>
                        <a:cs typeface="+mn-cs"/>
                      </a:endParaRPr>
                    </a:p>
                    <a:p>
                      <a:pPr algn="l">
                        <a:lnSpc>
                          <a:spcPct val="115000"/>
                        </a:lnSpc>
                        <a:spcAft>
                          <a:spcPts val="0"/>
                        </a:spcAft>
                      </a:pPr>
                      <a:endParaRPr lang="ru-RU" sz="1000" b="1" dirty="0">
                        <a:effectLst/>
                        <a:latin typeface="Calibri" pitchFamily="34" charset="0"/>
                        <a:ea typeface="Times New Roman"/>
                        <a:cs typeface="Times New Roman"/>
                      </a:endParaRPr>
                    </a:p>
                  </a:txBody>
                  <a:tcPr marL="68580" marR="68580" marT="0" marB="0" anchor="ctr">
                    <a:solidFill>
                      <a:srgbClr val="F3C9CD"/>
                    </a:solidFill>
                  </a:tcPr>
                </a:tc>
              </a:tr>
            </a:tbl>
          </a:graphicData>
        </a:graphic>
      </p:graphicFrame>
      <p:pic>
        <p:nvPicPr>
          <p:cNvPr id="14" name="Picture 3"/>
          <p:cNvPicPr>
            <a:picLocks noChangeAspect="1" noChangeArrowheads="1"/>
          </p:cNvPicPr>
          <p:nvPr/>
        </p:nvPicPr>
        <p:blipFill>
          <a:blip r:embed="rId4" cstate="print"/>
          <a:srcRect l="16875" t="10833" r="15625" b="4166"/>
          <a:stretch>
            <a:fillRect/>
          </a:stretch>
        </p:blipFill>
        <p:spPr bwMode="auto">
          <a:xfrm>
            <a:off x="755575" y="1256501"/>
            <a:ext cx="1426327" cy="1628904"/>
          </a:xfrm>
          <a:prstGeom prst="rect">
            <a:avLst/>
          </a:prstGeom>
          <a:noFill/>
          <a:ln w="9525">
            <a:noFill/>
            <a:miter lim="800000"/>
            <a:headEnd/>
            <a:tailEnd/>
          </a:ln>
          <a:effectLst/>
        </p:spPr>
      </p:pic>
      <p:cxnSp>
        <p:nvCxnSpPr>
          <p:cNvPr id="31" name="Прямая со стрелкой 30"/>
          <p:cNvCxnSpPr/>
          <p:nvPr/>
        </p:nvCxnSpPr>
        <p:spPr>
          <a:xfrm rot="5400000" flipH="1" flipV="1">
            <a:off x="5947157" y="5839619"/>
            <a:ext cx="214314" cy="1588"/>
          </a:xfrm>
          <a:prstGeom prst="straightConnector1">
            <a:avLst/>
          </a:prstGeom>
          <a:ln w="28575">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4294967295"/>
          </p:nvPr>
        </p:nvSpPr>
        <p:spPr>
          <a:xfrm>
            <a:off x="7010400" y="6472647"/>
            <a:ext cx="2133600" cy="365125"/>
          </a:xfrm>
          <a:prstGeom prst="rect">
            <a:avLst/>
          </a:prstGeom>
        </p:spPr>
        <p:txBody>
          <a:bodyPr/>
          <a:lstStyle/>
          <a:p>
            <a:fld id="{E8836D8B-6C4B-48B0-9472-DE37AA3F2A8B}" type="slidenum">
              <a:rPr lang="ru-RU" smtClean="0"/>
              <a:pPr/>
              <a:t>4</a:t>
            </a:fld>
            <a:endParaRPr lang="ru-RU" dirty="0"/>
          </a:p>
        </p:txBody>
      </p:sp>
      <p:sp>
        <p:nvSpPr>
          <p:cNvPr id="3" name="TextBox 2"/>
          <p:cNvSpPr txBox="1"/>
          <p:nvPr/>
        </p:nvSpPr>
        <p:spPr>
          <a:xfrm>
            <a:off x="606425" y="887169"/>
            <a:ext cx="4421267" cy="369332"/>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b="1" dirty="0">
                <a:ln>
                  <a:solidFill>
                    <a:schemeClr val="bg1"/>
                  </a:solidFill>
                </a:ln>
                <a:solidFill>
                  <a:srgbClr val="005776"/>
                </a:solidFill>
              </a:rPr>
              <a:t>Аналитические материалы</a:t>
            </a:r>
            <a:r>
              <a:rPr lang="en-US" b="1" dirty="0">
                <a:ln>
                  <a:solidFill>
                    <a:schemeClr val="bg1"/>
                  </a:solidFill>
                </a:ln>
                <a:solidFill>
                  <a:srgbClr val="005776"/>
                </a:solidFill>
              </a:rPr>
              <a:t> </a:t>
            </a:r>
            <a:endParaRPr lang="ru-RU" b="1" dirty="0">
              <a:ln>
                <a:solidFill>
                  <a:schemeClr val="bg1"/>
                </a:solidFill>
              </a:ln>
              <a:solidFill>
                <a:srgbClr val="005776"/>
              </a:solidFill>
            </a:endParaRPr>
          </a:p>
        </p:txBody>
      </p:sp>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941167"/>
            <a:ext cx="226736" cy="35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5366746"/>
            <a:ext cx="2254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395" y="6170542"/>
            <a:ext cx="2254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915049" y="957612"/>
            <a:ext cx="3949094" cy="369332"/>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p>
            <a:r>
              <a:rPr lang="ru-RU" b="1" dirty="0">
                <a:ln>
                  <a:solidFill>
                    <a:schemeClr val="bg1"/>
                  </a:solidFill>
                </a:ln>
                <a:solidFill>
                  <a:srgbClr val="005776"/>
                </a:solidFill>
              </a:rPr>
              <a:t>Кластерная модель анализа ЕГЭ</a:t>
            </a:r>
          </a:p>
        </p:txBody>
      </p:sp>
      <p:pic>
        <p:nvPicPr>
          <p:cNvPr id="20"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7027" y="1297772"/>
            <a:ext cx="4727462" cy="281741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39234" y="3921156"/>
            <a:ext cx="8389941" cy="615553"/>
          </a:xfrm>
          <a:prstGeom prst="rect">
            <a:avLst/>
          </a:prstGeom>
          <a:noFill/>
        </p:spPr>
        <p:txBody>
          <a:bodyPr wrap="square" rtlCol="0">
            <a:spAutoFit/>
          </a:bodyPr>
          <a:lstStyle/>
          <a:p>
            <a:r>
              <a:rPr lang="ru-RU" sz="1600" b="1" dirty="0" smtClean="0">
                <a:solidFill>
                  <a:schemeClr val="accent2">
                    <a:lumMod val="75000"/>
                  </a:schemeClr>
                </a:solidFill>
                <a:effectLst>
                  <a:outerShdw blurRad="38100" dist="38100" dir="2700000" algn="tl">
                    <a:srgbClr val="000000">
                      <a:alpha val="43137"/>
                    </a:srgbClr>
                  </a:outerShdw>
                </a:effectLst>
                <a:latin typeface="Calibri" pitchFamily="34" charset="0"/>
              </a:rPr>
              <a:t>Пример сопоставительного анализа решаемости заданий</a:t>
            </a:r>
          </a:p>
          <a:p>
            <a:endParaRPr lang="ru-RU" dirty="0"/>
          </a:p>
        </p:txBody>
      </p:sp>
      <p:sp>
        <p:nvSpPr>
          <p:cNvPr id="7" name="Скругленный прямоугольник 6"/>
          <p:cNvSpPr/>
          <p:nvPr/>
        </p:nvSpPr>
        <p:spPr>
          <a:xfrm>
            <a:off x="251521" y="2996952"/>
            <a:ext cx="3601594" cy="843447"/>
          </a:xfrm>
          <a:prstGeom prst="roundRect">
            <a:avLst/>
          </a:prstGeom>
          <a:solidFill>
            <a:srgbClr val="0070C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schemeClr val="bg1"/>
                </a:solidFill>
              </a:rPr>
              <a:t>Аналитические материалы по итогам ЕГЭ выполненные внешними экспертами по русскому языку, математике, физике, истории, химии</a:t>
            </a:r>
            <a:endParaRPr lang="ru-RU" sz="1300" b="1" dirty="0">
              <a:solidFill>
                <a:schemeClr val="bg1"/>
              </a:solidFill>
            </a:endParaRPr>
          </a:p>
        </p:txBody>
      </p:sp>
      <p:sp>
        <p:nvSpPr>
          <p:cNvPr id="21" name="TextBox 20"/>
          <p:cNvSpPr txBox="1"/>
          <p:nvPr/>
        </p:nvSpPr>
        <p:spPr>
          <a:xfrm>
            <a:off x="6307902" y="4454228"/>
            <a:ext cx="2836097" cy="2062103"/>
          </a:xfrm>
          <a:prstGeom prst="rect">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defRPr/>
            </a:pPr>
            <a:r>
              <a:rPr lang="ru-RU" sz="1600" dirty="0">
                <a:solidFill>
                  <a:schemeClr val="tx1"/>
                </a:solidFill>
              </a:rPr>
              <a:t>Основа для планирования КПК по конкретным разделам, по методике преподавания предметов, подбор качественных методов работы - основа мониторинга для корректировки результатов</a:t>
            </a:r>
          </a:p>
        </p:txBody>
      </p:sp>
      <p:sp>
        <p:nvSpPr>
          <p:cNvPr id="23" name="TextBox 6"/>
          <p:cNvSpPr txBox="1">
            <a:spLocks noChangeArrowheads="1"/>
          </p:cNvSpPr>
          <p:nvPr/>
        </p:nvSpPr>
        <p:spPr bwMode="auto">
          <a:xfrm>
            <a:off x="1660525" y="134938"/>
            <a:ext cx="5286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200" b="1" dirty="0">
                <a:solidFill>
                  <a:schemeClr val="bg1"/>
                </a:solidFill>
              </a:rPr>
              <a:t>Ямало-Ненецкий автономный округ</a:t>
            </a:r>
          </a:p>
        </p:txBody>
      </p:sp>
      <p:pic>
        <p:nvPicPr>
          <p:cNvPr id="24"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p:cNvPicPr>
            <a:picLocks noChangeAspect="1"/>
          </p:cNvPicPr>
          <p:nvPr/>
        </p:nvPicPr>
        <p:blipFill>
          <a:blip r:embed="rId9"/>
          <a:stretch>
            <a:fillRect/>
          </a:stretch>
        </p:blipFill>
        <p:spPr bwMode="auto">
          <a:xfrm>
            <a:off x="7270750" y="228600"/>
            <a:ext cx="1778000" cy="766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99058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9900" y="-171450"/>
            <a:ext cx="8229600" cy="1143000"/>
          </a:xfrm>
        </p:spPr>
        <p:txBody>
          <a:bodyPr/>
          <a:lstStyle/>
          <a:p>
            <a:pPr algn="ctr">
              <a:defRPr/>
            </a:pPr>
            <a:r>
              <a:rPr lang="ru-RU" sz="2200" i="0" kern="1200" dirty="0">
                <a:latin typeface="+mn-lt"/>
                <a:ea typeface="+mn-ea"/>
                <a:cs typeface="+mn-cs"/>
              </a:rPr>
              <a:t>Внешняя</a:t>
            </a:r>
            <a:r>
              <a:rPr lang="ru-RU" sz="2200" i="0" dirty="0" smtClean="0">
                <a:latin typeface="+mn-lt"/>
              </a:rPr>
              <a:t> оценка качества образования</a:t>
            </a:r>
            <a:br>
              <a:rPr lang="ru-RU" sz="2200" i="0" dirty="0" smtClean="0">
                <a:latin typeface="+mn-lt"/>
              </a:rPr>
            </a:br>
            <a:endParaRPr lang="ru-RU" sz="2200" i="0" dirty="0" smtClean="0">
              <a:latin typeface="+mn-lt"/>
            </a:endParaRPr>
          </a:p>
        </p:txBody>
      </p:sp>
      <p:sp>
        <p:nvSpPr>
          <p:cNvPr id="8" name="Скругленный прямоугольник 7"/>
          <p:cNvSpPr/>
          <p:nvPr/>
        </p:nvSpPr>
        <p:spPr>
          <a:xfrm>
            <a:off x="2413000" y="704850"/>
            <a:ext cx="4429125" cy="500063"/>
          </a:xfrm>
          <a:prstGeom prst="roundRect">
            <a:avLst/>
          </a:prstGeom>
          <a:solidFill>
            <a:schemeClr val="accent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002060"/>
                </a:solidFill>
                <a:latin typeface="Calibri" pitchFamily="34" charset="0"/>
              </a:rPr>
              <a:t>Школа</a:t>
            </a:r>
          </a:p>
        </p:txBody>
      </p:sp>
      <p:sp>
        <p:nvSpPr>
          <p:cNvPr id="17" name="Скругленный прямоугольник 16"/>
          <p:cNvSpPr/>
          <p:nvPr/>
        </p:nvSpPr>
        <p:spPr>
          <a:xfrm>
            <a:off x="179388" y="1331913"/>
            <a:ext cx="8893175" cy="1819275"/>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ru-RU" sz="1100" b="1" dirty="0">
              <a:solidFill>
                <a:srgbClr val="002060"/>
              </a:solidFill>
              <a:latin typeface="Calibri" pitchFamily="34" charset="0"/>
            </a:endParaRPr>
          </a:p>
        </p:txBody>
      </p:sp>
      <p:sp>
        <p:nvSpPr>
          <p:cNvPr id="7173" name="TextBox 37"/>
          <p:cNvSpPr txBox="1">
            <a:spLocks noChangeArrowheads="1"/>
          </p:cNvSpPr>
          <p:nvPr/>
        </p:nvSpPr>
        <p:spPr bwMode="auto">
          <a:xfrm>
            <a:off x="8858250" y="6500813"/>
            <a:ext cx="428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600">
                <a:latin typeface="Calibri" pitchFamily="34" charset="0"/>
              </a:rPr>
              <a:t>5</a:t>
            </a:r>
          </a:p>
        </p:txBody>
      </p:sp>
      <p:sp>
        <p:nvSpPr>
          <p:cNvPr id="36" name="Прямоугольник 35"/>
          <p:cNvSpPr/>
          <p:nvPr/>
        </p:nvSpPr>
        <p:spPr>
          <a:xfrm>
            <a:off x="1757363" y="1591468"/>
            <a:ext cx="1911350" cy="1300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0" dirty="0">
                <a:solidFill>
                  <a:srgbClr val="B80000"/>
                </a:solidFill>
                <a:latin typeface="Calibri" pitchFamily="34" charset="0"/>
              </a:rPr>
              <a:t>1 -</a:t>
            </a:r>
            <a:r>
              <a:rPr lang="ru-RU" sz="1400" b="1" kern="0" dirty="0" smtClean="0">
                <a:solidFill>
                  <a:srgbClr val="B80000"/>
                </a:solidFill>
                <a:latin typeface="Calibri" pitchFamily="34" charset="0"/>
              </a:rPr>
              <a:t>3 </a:t>
            </a:r>
            <a:r>
              <a:rPr lang="ru-RU" sz="1400" b="1" kern="0" dirty="0">
                <a:solidFill>
                  <a:srgbClr val="B80000"/>
                </a:solidFill>
                <a:latin typeface="Calibri" pitchFamily="34" charset="0"/>
              </a:rPr>
              <a:t>класс</a:t>
            </a:r>
          </a:p>
          <a:p>
            <a:pPr algn="ctr">
              <a:defRPr/>
            </a:pPr>
            <a:r>
              <a:rPr lang="ru-RU" sz="1400" b="1" kern="0" dirty="0">
                <a:solidFill>
                  <a:srgbClr val="002060"/>
                </a:solidFill>
                <a:latin typeface="Calibri" pitchFamily="34" charset="0"/>
              </a:rPr>
              <a:t>Оценка достижений </a:t>
            </a:r>
            <a:r>
              <a:rPr lang="ru-RU" sz="1400" b="1" kern="0" dirty="0" smtClean="0">
                <a:solidFill>
                  <a:srgbClr val="002060"/>
                </a:solidFill>
                <a:latin typeface="Calibri" pitchFamily="34" charset="0"/>
              </a:rPr>
              <a:t>обучающихся</a:t>
            </a:r>
          </a:p>
          <a:p>
            <a:pPr algn="ctr">
              <a:defRPr/>
            </a:pPr>
            <a:r>
              <a:rPr lang="ru-RU" sz="1400" b="1" kern="0" dirty="0">
                <a:solidFill>
                  <a:srgbClr val="B80000"/>
                </a:solidFill>
                <a:latin typeface="Calibri" pitchFamily="34" charset="0"/>
              </a:rPr>
              <a:t>4 класс</a:t>
            </a:r>
          </a:p>
          <a:p>
            <a:pPr algn="ctr">
              <a:defRPr/>
            </a:pPr>
            <a:r>
              <a:rPr lang="ru-RU" sz="1400" b="1" kern="0" dirty="0" smtClean="0">
                <a:solidFill>
                  <a:srgbClr val="002060"/>
                </a:solidFill>
                <a:latin typeface="Calibri" pitchFamily="34" charset="0"/>
              </a:rPr>
              <a:t>Оценка </a:t>
            </a:r>
            <a:r>
              <a:rPr lang="ru-RU" sz="1400" b="1" kern="0" dirty="0">
                <a:solidFill>
                  <a:srgbClr val="002060"/>
                </a:solidFill>
                <a:latin typeface="Calibri" pitchFamily="34" charset="0"/>
              </a:rPr>
              <a:t>качества начального общего </a:t>
            </a:r>
            <a:r>
              <a:rPr lang="ru-RU" sz="1400" b="1" kern="0" dirty="0" smtClean="0">
                <a:solidFill>
                  <a:srgbClr val="002060"/>
                </a:solidFill>
                <a:latin typeface="Calibri" pitchFamily="34" charset="0"/>
              </a:rPr>
              <a:t>образования</a:t>
            </a:r>
            <a:r>
              <a:rPr lang="ru-RU" sz="1400" b="1" kern="0" dirty="0" smtClean="0">
                <a:solidFill>
                  <a:srgbClr val="002060"/>
                </a:solidFill>
                <a:latin typeface="Calibri" pitchFamily="34" charset="0"/>
              </a:rPr>
              <a:t> </a:t>
            </a:r>
            <a:endParaRPr lang="ru-RU" sz="1400" b="1" kern="0" dirty="0">
              <a:solidFill>
                <a:srgbClr val="002060"/>
              </a:solidFill>
              <a:latin typeface="Calibri" pitchFamily="34" charset="0"/>
            </a:endParaRPr>
          </a:p>
          <a:p>
            <a:pPr algn="ctr">
              <a:defRPr/>
            </a:pPr>
            <a:r>
              <a:rPr lang="ru-RU" sz="1400" b="1" kern="0" dirty="0">
                <a:solidFill>
                  <a:srgbClr val="002060"/>
                </a:solidFill>
                <a:latin typeface="Calibri" pitchFamily="34" charset="0"/>
              </a:rPr>
              <a:t>(Г.С. Ковалева)</a:t>
            </a:r>
            <a:endParaRPr lang="ru-RU" sz="1400" b="1" dirty="0">
              <a:solidFill>
                <a:srgbClr val="002060"/>
              </a:solidFill>
              <a:latin typeface="Calibri" pitchFamily="34" charset="0"/>
            </a:endParaRPr>
          </a:p>
        </p:txBody>
      </p:sp>
      <p:sp>
        <p:nvSpPr>
          <p:cNvPr id="39" name="Прямоугольник 38"/>
          <p:cNvSpPr/>
          <p:nvPr/>
        </p:nvSpPr>
        <p:spPr>
          <a:xfrm>
            <a:off x="6028070" y="1614488"/>
            <a:ext cx="1728788" cy="1214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C00000"/>
                </a:solidFill>
                <a:latin typeface="Calibri" pitchFamily="34" charset="0"/>
              </a:rPr>
              <a:t>9 класс</a:t>
            </a:r>
            <a:endParaRPr lang="ru-RU" sz="1400" b="1" dirty="0">
              <a:solidFill>
                <a:srgbClr val="FF0000"/>
              </a:solidFill>
              <a:latin typeface="Calibri" pitchFamily="34" charset="0"/>
            </a:endParaRPr>
          </a:p>
          <a:p>
            <a:pPr algn="ctr">
              <a:defRPr/>
            </a:pPr>
            <a:r>
              <a:rPr lang="ru-RU" sz="1400" b="1" dirty="0">
                <a:solidFill>
                  <a:srgbClr val="002060"/>
                </a:solidFill>
                <a:latin typeface="Calibri" pitchFamily="34" charset="0"/>
              </a:rPr>
              <a:t>Оценка ИК компетенций</a:t>
            </a:r>
          </a:p>
          <a:p>
            <a:pPr algn="ctr">
              <a:defRPr/>
            </a:pPr>
            <a:r>
              <a:rPr lang="ru-RU" sz="1400" b="1" dirty="0">
                <a:solidFill>
                  <a:srgbClr val="002060"/>
                </a:solidFill>
                <a:latin typeface="Calibri" pitchFamily="34" charset="0"/>
              </a:rPr>
              <a:t>(Авдеева С.М.) </a:t>
            </a:r>
          </a:p>
          <a:p>
            <a:pPr algn="ctr">
              <a:defRPr/>
            </a:pPr>
            <a:endParaRPr lang="ru-RU" sz="1400" b="1" dirty="0">
              <a:solidFill>
                <a:srgbClr val="002060"/>
              </a:solidFill>
              <a:latin typeface="Calibri" pitchFamily="34" charset="0"/>
            </a:endParaRPr>
          </a:p>
        </p:txBody>
      </p:sp>
      <p:sp>
        <p:nvSpPr>
          <p:cNvPr id="46" name="Стрелка вниз 45"/>
          <p:cNvSpPr/>
          <p:nvPr/>
        </p:nvSpPr>
        <p:spPr>
          <a:xfrm>
            <a:off x="1071563" y="3222625"/>
            <a:ext cx="285750" cy="142875"/>
          </a:xfrm>
          <a:prstGeom prst="downArrow">
            <a:avLst>
              <a:gd name="adj1" fmla="val 50000"/>
              <a:gd name="adj2" fmla="val 43962"/>
            </a:avLst>
          </a:prstGeom>
          <a:solidFill>
            <a:srgbClr val="F8E0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7" name="Стрелка вниз 46"/>
          <p:cNvSpPr/>
          <p:nvPr/>
        </p:nvSpPr>
        <p:spPr>
          <a:xfrm>
            <a:off x="4529138" y="1189038"/>
            <a:ext cx="285750" cy="142875"/>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1" name="Стрелка вниз 50"/>
          <p:cNvSpPr/>
          <p:nvPr/>
        </p:nvSpPr>
        <p:spPr>
          <a:xfrm>
            <a:off x="7643813" y="3222625"/>
            <a:ext cx="285750" cy="14287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Стрелка вниз 47"/>
          <p:cNvSpPr/>
          <p:nvPr/>
        </p:nvSpPr>
        <p:spPr>
          <a:xfrm>
            <a:off x="4127500" y="3778250"/>
            <a:ext cx="285750" cy="142875"/>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7180" name="Группа 2"/>
          <p:cNvGrpSpPr>
            <a:grpSpLocks/>
          </p:cNvGrpSpPr>
          <p:nvPr/>
        </p:nvGrpSpPr>
        <p:grpSpPr bwMode="auto">
          <a:xfrm>
            <a:off x="857250" y="3394075"/>
            <a:ext cx="7429500" cy="827088"/>
            <a:chOff x="857224" y="3494625"/>
            <a:chExt cx="7429552" cy="1148458"/>
          </a:xfrm>
        </p:grpSpPr>
        <p:sp>
          <p:nvSpPr>
            <p:cNvPr id="16" name="Скругленный прямоугольник 15"/>
            <p:cNvSpPr/>
            <p:nvPr/>
          </p:nvSpPr>
          <p:spPr>
            <a:xfrm>
              <a:off x="857224" y="3507851"/>
              <a:ext cx="7429552" cy="1135232"/>
            </a:xfrm>
            <a:prstGeom prst="roundRect">
              <a:avLst/>
            </a:prstGeom>
            <a:solidFill>
              <a:srgbClr val="F8E0E2"/>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b="1" dirty="0">
                <a:solidFill>
                  <a:srgbClr val="002060"/>
                </a:solidFill>
                <a:latin typeface="Calibri" pitchFamily="34" charset="0"/>
              </a:endParaRPr>
            </a:p>
          </p:txBody>
        </p:sp>
        <p:sp>
          <p:nvSpPr>
            <p:cNvPr id="54" name="Прямоугольник 53"/>
            <p:cNvSpPr/>
            <p:nvPr/>
          </p:nvSpPr>
          <p:spPr>
            <a:xfrm>
              <a:off x="1000100" y="3494625"/>
              <a:ext cx="6929487" cy="797968"/>
            </a:xfrm>
            <a:prstGeom prst="rect">
              <a:avLst/>
            </a:prstGeom>
            <a:solidFill>
              <a:srgbClr val="F8E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002060"/>
                </a:solidFill>
                <a:latin typeface="Calibri" pitchFamily="34" charset="0"/>
              </a:endParaRPr>
            </a:p>
            <a:p>
              <a:pPr algn="ctr">
                <a:defRPr/>
              </a:pPr>
              <a:r>
                <a:rPr lang="ru-RU" b="1" dirty="0">
                  <a:solidFill>
                    <a:srgbClr val="002060"/>
                  </a:solidFill>
                  <a:latin typeface="Calibri" pitchFamily="34" charset="0"/>
                </a:rPr>
                <a:t>Проектирование индивидуальных образовательных маршрутов,</a:t>
              </a:r>
            </a:p>
            <a:p>
              <a:pPr algn="ctr">
                <a:defRPr/>
              </a:pPr>
              <a:r>
                <a:rPr lang="ru-RU" b="1" dirty="0">
                  <a:solidFill>
                    <a:srgbClr val="002060"/>
                  </a:solidFill>
                  <a:latin typeface="Calibri" pitchFamily="34" charset="0"/>
                </a:rPr>
                <a:t>оценка индивидуального прогресса учащихся</a:t>
              </a:r>
            </a:p>
          </p:txBody>
        </p:sp>
      </p:grpSp>
      <p:sp>
        <p:nvSpPr>
          <p:cNvPr id="41" name="Прямоугольник 40"/>
          <p:cNvSpPr/>
          <p:nvPr/>
        </p:nvSpPr>
        <p:spPr>
          <a:xfrm>
            <a:off x="4768057" y="1767325"/>
            <a:ext cx="1624012" cy="1119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0" dirty="0">
                <a:solidFill>
                  <a:srgbClr val="B80000"/>
                </a:solidFill>
                <a:latin typeface="Calibri" pitchFamily="34" charset="0"/>
              </a:rPr>
              <a:t>5-9 класс</a:t>
            </a:r>
          </a:p>
          <a:p>
            <a:pPr algn="ctr">
              <a:defRPr/>
            </a:pPr>
            <a:r>
              <a:rPr lang="ru-RU" sz="1400" b="1" kern="0" dirty="0">
                <a:solidFill>
                  <a:srgbClr val="002060"/>
                </a:solidFill>
                <a:latin typeface="Calibri" pitchFamily="34" charset="0"/>
              </a:rPr>
              <a:t>Оценка учебно-предметных достижений (</a:t>
            </a:r>
            <a:r>
              <a:rPr lang="en-US" sz="1400" b="1" kern="0" dirty="0">
                <a:solidFill>
                  <a:srgbClr val="002060"/>
                </a:solidFill>
                <a:latin typeface="Calibri" pitchFamily="34" charset="0"/>
              </a:rPr>
              <a:t>SAM</a:t>
            </a:r>
            <a:r>
              <a:rPr lang="ru-RU" sz="1400" b="1" kern="0" dirty="0">
                <a:solidFill>
                  <a:srgbClr val="002060"/>
                </a:solidFill>
                <a:latin typeface="Calibri" pitchFamily="34" charset="0"/>
              </a:rPr>
              <a:t>)</a:t>
            </a:r>
            <a:r>
              <a:rPr lang="en-US" sz="1400" b="1" kern="0" dirty="0">
                <a:solidFill>
                  <a:srgbClr val="002060"/>
                </a:solidFill>
                <a:latin typeface="Calibri" pitchFamily="34" charset="0"/>
              </a:rPr>
              <a:t> </a:t>
            </a:r>
            <a:endParaRPr lang="ru-RU" sz="1400" b="1" kern="0" dirty="0">
              <a:solidFill>
                <a:srgbClr val="002060"/>
              </a:solidFill>
              <a:latin typeface="Calibri" pitchFamily="34" charset="0"/>
            </a:endParaRPr>
          </a:p>
          <a:p>
            <a:pPr algn="ctr">
              <a:defRPr/>
            </a:pPr>
            <a:r>
              <a:rPr lang="en-US" sz="1400" b="1" kern="0" dirty="0">
                <a:solidFill>
                  <a:srgbClr val="002060"/>
                </a:solidFill>
                <a:latin typeface="Calibri" pitchFamily="34" charset="0"/>
              </a:rPr>
              <a:t>(</a:t>
            </a:r>
            <a:r>
              <a:rPr lang="ru-RU" sz="1400" b="1" kern="0" dirty="0">
                <a:solidFill>
                  <a:srgbClr val="002060"/>
                </a:solidFill>
                <a:latin typeface="Calibri" pitchFamily="34" charset="0"/>
              </a:rPr>
              <a:t>Воронцов А.Б)</a:t>
            </a:r>
          </a:p>
        </p:txBody>
      </p:sp>
      <p:sp>
        <p:nvSpPr>
          <p:cNvPr id="37" name="Прямоугольник 36"/>
          <p:cNvSpPr/>
          <p:nvPr/>
        </p:nvSpPr>
        <p:spPr>
          <a:xfrm>
            <a:off x="3386307" y="1511300"/>
            <a:ext cx="1707827" cy="1414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0" dirty="0" smtClean="0">
                <a:solidFill>
                  <a:srgbClr val="B80000"/>
                </a:solidFill>
                <a:latin typeface="Calibri" pitchFamily="34" charset="0"/>
              </a:rPr>
              <a:t>5, 7, 9</a:t>
            </a:r>
            <a:r>
              <a:rPr lang="ru-RU" sz="1400" b="1" kern="0" dirty="0" smtClean="0">
                <a:solidFill>
                  <a:srgbClr val="B80000"/>
                </a:solidFill>
                <a:latin typeface="Calibri" pitchFamily="34" charset="0"/>
              </a:rPr>
              <a:t> класс </a:t>
            </a:r>
          </a:p>
          <a:p>
            <a:pPr algn="ctr">
              <a:defRPr/>
            </a:pPr>
            <a:r>
              <a:rPr lang="ru-RU" sz="1400" b="1" kern="0" dirty="0">
                <a:solidFill>
                  <a:srgbClr val="002060"/>
                </a:solidFill>
                <a:latin typeface="Calibri" pitchFamily="34" charset="0"/>
              </a:rPr>
              <a:t>Оценка читательской грамотности</a:t>
            </a:r>
            <a:endParaRPr lang="ru-RU" sz="1400" b="1" kern="0" dirty="0">
              <a:solidFill>
                <a:srgbClr val="002060"/>
              </a:solidFill>
              <a:latin typeface="Calibri" pitchFamily="34" charset="0"/>
            </a:endParaRPr>
          </a:p>
          <a:p>
            <a:pPr algn="ctr">
              <a:defRPr/>
            </a:pPr>
            <a:r>
              <a:rPr lang="ru-RU" sz="1400" b="1" kern="0" dirty="0" smtClean="0">
                <a:solidFill>
                  <a:srgbClr val="002060"/>
                </a:solidFill>
                <a:latin typeface="Calibri" pitchFamily="34" charset="0"/>
              </a:rPr>
              <a:t> </a:t>
            </a:r>
            <a:r>
              <a:rPr lang="ru-RU" sz="1400" b="1" kern="0" dirty="0">
                <a:solidFill>
                  <a:srgbClr val="002060"/>
                </a:solidFill>
                <a:latin typeface="Calibri" pitchFamily="34" charset="0"/>
              </a:rPr>
              <a:t>(Г.С. Ковалева)</a:t>
            </a:r>
            <a:endParaRPr lang="ru-RU" sz="1400" b="1" dirty="0">
              <a:solidFill>
                <a:srgbClr val="002060"/>
              </a:solidFill>
              <a:latin typeface="Calibri" pitchFamily="34" charset="0"/>
            </a:endParaRPr>
          </a:p>
        </p:txBody>
      </p:sp>
      <p:sp>
        <p:nvSpPr>
          <p:cNvPr id="30" name="Прямоугольник 29"/>
          <p:cNvSpPr/>
          <p:nvPr/>
        </p:nvSpPr>
        <p:spPr>
          <a:xfrm>
            <a:off x="7496175" y="1708150"/>
            <a:ext cx="1512888" cy="112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0" dirty="0">
                <a:solidFill>
                  <a:srgbClr val="B80000"/>
                </a:solidFill>
                <a:latin typeface="Calibri" pitchFamily="34" charset="0"/>
              </a:rPr>
              <a:t>4-10 класс</a:t>
            </a:r>
          </a:p>
          <a:p>
            <a:pPr algn="ctr">
              <a:defRPr/>
            </a:pPr>
            <a:r>
              <a:rPr lang="ru-RU" sz="1400" b="1" kern="0" dirty="0">
                <a:solidFill>
                  <a:srgbClr val="002060"/>
                </a:solidFill>
                <a:latin typeface="Calibri" pitchFamily="34" charset="0"/>
              </a:rPr>
              <a:t>Диагностическое тестирование </a:t>
            </a:r>
          </a:p>
          <a:p>
            <a:pPr algn="ctr">
              <a:defRPr/>
            </a:pPr>
            <a:r>
              <a:rPr lang="ru-RU" sz="1400" b="1" kern="0" dirty="0">
                <a:solidFill>
                  <a:srgbClr val="C00000"/>
                </a:solidFill>
                <a:latin typeface="Calibri" pitchFamily="34" charset="0"/>
              </a:rPr>
              <a:t>10 классы</a:t>
            </a:r>
          </a:p>
          <a:p>
            <a:pPr algn="ctr">
              <a:defRPr/>
            </a:pPr>
            <a:r>
              <a:rPr lang="ru-RU" sz="1400" b="1" kern="0" dirty="0">
                <a:solidFill>
                  <a:srgbClr val="002060"/>
                </a:solidFill>
                <a:latin typeface="Calibri" pitchFamily="34" charset="0"/>
              </a:rPr>
              <a:t>Оценка умения решать проблемы</a:t>
            </a:r>
            <a:endParaRPr lang="ru-RU" sz="1400" b="1" dirty="0">
              <a:solidFill>
                <a:srgbClr val="002060"/>
              </a:solidFill>
              <a:latin typeface="Calibri" pitchFamily="34" charset="0"/>
            </a:endParaRPr>
          </a:p>
        </p:txBody>
      </p:sp>
      <p:pic>
        <p:nvPicPr>
          <p:cNvPr id="718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Прямоугольник 21"/>
          <p:cNvSpPr/>
          <p:nvPr/>
        </p:nvSpPr>
        <p:spPr>
          <a:xfrm>
            <a:off x="128588" y="1511300"/>
            <a:ext cx="1653381" cy="1300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0" dirty="0">
                <a:solidFill>
                  <a:srgbClr val="B80000"/>
                </a:solidFill>
                <a:latin typeface="Calibri" pitchFamily="34" charset="0"/>
              </a:rPr>
              <a:t>1 класс</a:t>
            </a:r>
          </a:p>
          <a:p>
            <a:pPr algn="ctr">
              <a:defRPr/>
            </a:pPr>
            <a:r>
              <a:rPr lang="ru-RU" sz="1400" b="1" kern="0" dirty="0">
                <a:solidFill>
                  <a:srgbClr val="002060"/>
                </a:solidFill>
                <a:latin typeface="Calibri" pitchFamily="34" charset="0"/>
              </a:rPr>
              <a:t>Оценка готовности к обучению в школе</a:t>
            </a:r>
          </a:p>
          <a:p>
            <a:pPr algn="ctr">
              <a:defRPr/>
            </a:pPr>
            <a:r>
              <a:rPr lang="ru-RU" sz="1400" b="1" kern="0" dirty="0">
                <a:solidFill>
                  <a:srgbClr val="002060"/>
                </a:solidFill>
                <a:latin typeface="Calibri" pitchFamily="34" charset="0"/>
              </a:rPr>
              <a:t>(Г.С. Ковалева)</a:t>
            </a:r>
            <a:endParaRPr lang="ru-RU" sz="1400" b="1" dirty="0">
              <a:solidFill>
                <a:srgbClr val="002060"/>
              </a:solidFill>
              <a:latin typeface="Calibri" pitchFamily="34" charset="0"/>
            </a:endParaRPr>
          </a:p>
        </p:txBody>
      </p:sp>
      <p:pic>
        <p:nvPicPr>
          <p:cNvPr id="23" name="Picture 2"/>
          <p:cNvPicPr>
            <a:picLocks noChangeAspect="1" noChangeArrowheads="1"/>
          </p:cNvPicPr>
          <p:nvPr/>
        </p:nvPicPr>
        <p:blipFill rotWithShape="1">
          <a:blip r:embed="rId4"/>
          <a:srcRect l="15581" t="8107" r="14275" b="4736"/>
          <a:stretch/>
        </p:blipFill>
        <p:spPr bwMode="auto">
          <a:xfrm>
            <a:off x="128588" y="4335463"/>
            <a:ext cx="3306762" cy="2449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5"/>
          <a:srcRect l="19673" t="19752" r="52625" b="8927"/>
          <a:stretch/>
        </p:blipFill>
        <p:spPr bwMode="auto">
          <a:xfrm>
            <a:off x="3668713" y="4244975"/>
            <a:ext cx="1720850" cy="248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8" name="Picture 22"/>
          <p:cNvPicPr>
            <a:picLocks noChangeAspect="1" noChangeArrowheads="1"/>
          </p:cNvPicPr>
          <p:nvPr/>
        </p:nvPicPr>
        <p:blipFill>
          <a:blip r:embed="rId6">
            <a:extLst>
              <a:ext uri="{28A0092B-C50C-407E-A947-70E740481C1C}">
                <a14:useLocalDpi xmlns:a14="http://schemas.microsoft.com/office/drawing/2010/main" val="0"/>
              </a:ext>
            </a:extLst>
          </a:blip>
          <a:srcRect l="16875" t="11382" r="15163" b="4678"/>
          <a:stretch>
            <a:fillRect/>
          </a:stretch>
        </p:blipFill>
        <p:spPr bwMode="auto">
          <a:xfrm>
            <a:off x="5580063" y="4275138"/>
            <a:ext cx="3492500" cy="245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srcRect t="1957" r="26323" b="4638"/>
          <a:stretch/>
        </p:blipFill>
        <p:spPr bwMode="auto">
          <a:xfrm>
            <a:off x="0" y="811213"/>
            <a:ext cx="9144000" cy="6046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Прямоугольник 1"/>
          <p:cNvSpPr>
            <a:spLocks noChangeArrowheads="1"/>
          </p:cNvSpPr>
          <p:nvPr/>
        </p:nvSpPr>
        <p:spPr bwMode="auto">
          <a:xfrm>
            <a:off x="808038" y="17463"/>
            <a:ext cx="752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a:solidFill>
                  <a:schemeClr val="bg1"/>
                </a:solidFill>
              </a:rPr>
              <a:t>МНОГОУРОВНЕВАЯ СИСТЕМА ОЦЕНКИ КАЧЕСТВА ОБРАЗОВАНИЯ (МСОКО)</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00" t="11346" r="10260" b="11731"/>
          <a:stretch/>
        </p:blipFill>
        <p:spPr bwMode="auto">
          <a:xfrm>
            <a:off x="7696188" y="178401"/>
            <a:ext cx="1075760" cy="633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7"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pic>
        <p:nvPicPr>
          <p:cNvPr id="92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2244725" y="141288"/>
            <a:ext cx="5286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200" b="1">
                <a:solidFill>
                  <a:schemeClr val="bg1"/>
                </a:solidFill>
              </a:rPr>
              <a:t>Ямало-Ненецкий автономный округ</a:t>
            </a:r>
          </a:p>
        </p:txBody>
      </p:sp>
      <p:sp>
        <p:nvSpPr>
          <p:cNvPr id="34" name="Номер слайда 11"/>
          <p:cNvSpPr>
            <a:spLocks noGrp="1"/>
          </p:cNvSpPr>
          <p:nvPr>
            <p:ph type="sldNum" sz="quarter" idx="12"/>
          </p:nvPr>
        </p:nvSpPr>
        <p:spPr>
          <a:xfrm>
            <a:off x="6786563" y="6537325"/>
            <a:ext cx="2286000" cy="320675"/>
          </a:xfrm>
        </p:spPr>
        <p:txBody>
          <a:bodyPr/>
          <a:lstStyle/>
          <a:p>
            <a:pPr>
              <a:defRPr/>
            </a:pPr>
            <a:fld id="{CFCA9F03-FCAA-474C-8DF5-B813F855275E}" type="slidenum">
              <a:rPr lang="en-US" b="1" smtClean="0">
                <a:solidFill>
                  <a:schemeClr val="tx1">
                    <a:lumMod val="50000"/>
                  </a:schemeClr>
                </a:solidFill>
              </a:rPr>
              <a:pPr>
                <a:defRPr/>
              </a:pPr>
              <a:t>7</a:t>
            </a:fld>
            <a:endParaRPr lang="en-US" b="1" dirty="0">
              <a:solidFill>
                <a:schemeClr val="tx1">
                  <a:lumMod val="50000"/>
                </a:schemeClr>
              </a:solidFill>
            </a:endParaRPr>
          </a:p>
        </p:txBody>
      </p:sp>
      <p:sp>
        <p:nvSpPr>
          <p:cNvPr id="9222" name="TextBox 1"/>
          <p:cNvSpPr txBox="1">
            <a:spLocks noChangeArrowheads="1"/>
          </p:cNvSpPr>
          <p:nvPr/>
        </p:nvSpPr>
        <p:spPr bwMode="auto">
          <a:xfrm>
            <a:off x="4512084" y="6245742"/>
            <a:ext cx="487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http://www.yamaledu.org</a:t>
            </a:r>
            <a:endParaRPr lang="ru-RU" sz="2400" dirty="0"/>
          </a:p>
        </p:txBody>
      </p:sp>
      <p:sp>
        <p:nvSpPr>
          <p:cNvPr id="9223" name="TextBox 2"/>
          <p:cNvSpPr txBox="1">
            <a:spLocks noChangeArrowheads="1"/>
          </p:cNvSpPr>
          <p:nvPr/>
        </p:nvSpPr>
        <p:spPr bwMode="auto">
          <a:xfrm>
            <a:off x="5793404" y="4074473"/>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http://edu.rtsoko.ru</a:t>
            </a:r>
            <a:endParaRPr lang="ru-RU" sz="2400" dirty="0"/>
          </a:p>
        </p:txBody>
      </p:sp>
      <p:pic>
        <p:nvPicPr>
          <p:cNvPr id="922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1523" t="8376" r="36908" b="3259"/>
          <a:stretch/>
        </p:blipFill>
        <p:spPr bwMode="auto">
          <a:xfrm>
            <a:off x="71438" y="1312330"/>
            <a:ext cx="4718926" cy="5301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22984" t="4642" r="24593" b="2460"/>
          <a:stretch>
            <a:fillRect/>
          </a:stretch>
        </p:blipFill>
        <p:spPr bwMode="auto">
          <a:xfrm>
            <a:off x="5076057" y="747304"/>
            <a:ext cx="3750442" cy="3319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374" t="46825" r="38751" b="20488"/>
          <a:stretch/>
        </p:blipFill>
        <p:spPr bwMode="auto">
          <a:xfrm>
            <a:off x="5280657" y="4509282"/>
            <a:ext cx="3331038" cy="1707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a:xfrm>
            <a:off x="627063" y="3717032"/>
            <a:ext cx="5877918" cy="2382594"/>
          </a:xfrm>
          <a:custGeom>
            <a:avLst/>
            <a:gdLst>
              <a:gd name="connsiteX0" fmla="*/ 0 w 6500858"/>
              <a:gd name="connsiteY0" fmla="*/ 0 h 3500462"/>
              <a:gd name="connsiteX1" fmla="*/ 6500858 w 6500858"/>
              <a:gd name="connsiteY1" fmla="*/ 0 h 3500462"/>
              <a:gd name="connsiteX2" fmla="*/ 6500858 w 6500858"/>
              <a:gd name="connsiteY2" fmla="*/ 3500462 h 3500462"/>
              <a:gd name="connsiteX3" fmla="*/ 0 w 6500858"/>
              <a:gd name="connsiteY3" fmla="*/ 3500462 h 3500462"/>
              <a:gd name="connsiteX4" fmla="*/ 0 w 6500858"/>
              <a:gd name="connsiteY4" fmla="*/ 0 h 350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858" h="3500462">
                <a:moveTo>
                  <a:pt x="0" y="0"/>
                </a:moveTo>
                <a:lnTo>
                  <a:pt x="6500858" y="0"/>
                </a:lnTo>
                <a:lnTo>
                  <a:pt x="6500858" y="3500462"/>
                </a:lnTo>
                <a:lnTo>
                  <a:pt x="0" y="3500462"/>
                </a:lnTo>
                <a:lnTo>
                  <a:pt x="0" y="0"/>
                </a:lnTo>
                <a:close/>
              </a:path>
            </a:pathLst>
          </a:custGeom>
          <a:solidFill>
            <a:schemeClr val="accent1">
              <a:lumMod val="50000"/>
            </a:schemeClr>
          </a:solidFill>
          <a:ln w="57150">
            <a:solidFill>
              <a:schemeClr val="bg1"/>
            </a:solidFill>
          </a:ln>
          <a:effectLst>
            <a:outerShdw blurRad="50800" dist="38100" dir="8100000" algn="tr" rotWithShape="0">
              <a:prstClr val="black">
                <a:alpha val="40000"/>
              </a:prstClr>
            </a:outerShdw>
          </a:effectLst>
          <a:scene3d>
            <a:camera prst="orthographicFront"/>
            <a:lightRig rig="balanced" dir="t"/>
          </a:scene3d>
          <a:sp3d prstMaterial="matte">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t>Головичер Галина Валентиновна, </a:t>
            </a:r>
            <a:endParaRPr lang="en-US" sz="2000" b="1" dirty="0"/>
          </a:p>
          <a:p>
            <a:pPr algn="ctr">
              <a:defRPr/>
            </a:pPr>
            <a:r>
              <a:rPr lang="ru-RU" sz="2000" dirty="0"/>
              <a:t>заместитель директора ГКУ ЯНАО «РЦОКО», к.п.н.</a:t>
            </a:r>
            <a:endParaRPr lang="en-US" sz="2000" dirty="0"/>
          </a:p>
          <a:p>
            <a:pPr algn="ctr">
              <a:defRPr/>
            </a:pPr>
            <a:endParaRPr lang="ru-RU" sz="2000" dirty="0"/>
          </a:p>
          <a:p>
            <a:pPr algn="ctr">
              <a:defRPr/>
            </a:pPr>
            <a:r>
              <a:rPr lang="ru-RU" sz="2000" b="1" dirty="0">
                <a:solidFill>
                  <a:schemeClr val="accent4">
                    <a:lumMod val="60000"/>
                    <a:lumOff val="40000"/>
                  </a:schemeClr>
                </a:solidFill>
              </a:rPr>
              <a:t>Тел. (34922) 33325 </a:t>
            </a:r>
            <a:r>
              <a:rPr lang="en-US" sz="2000" b="1" dirty="0">
                <a:solidFill>
                  <a:schemeClr val="accent4">
                    <a:lumMod val="60000"/>
                    <a:lumOff val="40000"/>
                  </a:schemeClr>
                </a:solidFill>
              </a:rPr>
              <a:t> </a:t>
            </a:r>
            <a:endParaRPr lang="ru-RU" sz="2000" b="1" dirty="0">
              <a:solidFill>
                <a:schemeClr val="accent4">
                  <a:lumMod val="60000"/>
                  <a:lumOff val="40000"/>
                </a:schemeClr>
              </a:solidFill>
            </a:endParaRPr>
          </a:p>
          <a:p>
            <a:pPr algn="ctr">
              <a:defRPr/>
            </a:pPr>
            <a:endParaRPr lang="en-US" sz="2000" b="1" dirty="0">
              <a:solidFill>
                <a:schemeClr val="accent4">
                  <a:lumMod val="60000"/>
                  <a:lumOff val="40000"/>
                </a:schemeClr>
              </a:solidFill>
            </a:endParaRPr>
          </a:p>
          <a:p>
            <a:pPr algn="ctr">
              <a:defRPr/>
            </a:pPr>
            <a:r>
              <a:rPr lang="en-US" sz="2000" b="1" dirty="0">
                <a:solidFill>
                  <a:schemeClr val="accent4">
                    <a:lumMod val="60000"/>
                    <a:lumOff val="40000"/>
                  </a:schemeClr>
                </a:solidFill>
              </a:rPr>
              <a:t>E-mail: Golovichergv@list.ru</a:t>
            </a:r>
            <a:endParaRPr lang="ru-RU" sz="2000" b="1" dirty="0">
              <a:solidFill>
                <a:schemeClr val="accent4">
                  <a:lumMod val="60000"/>
                  <a:lumOff val="40000"/>
                </a:schemeClr>
              </a:solidFill>
            </a:endParaRPr>
          </a:p>
        </p:txBody>
      </p:sp>
      <p:sp>
        <p:nvSpPr>
          <p:cNvPr id="5" name="TextBox 4"/>
          <p:cNvSpPr txBox="1"/>
          <p:nvPr/>
        </p:nvSpPr>
        <p:spPr>
          <a:xfrm>
            <a:off x="900113" y="42863"/>
            <a:ext cx="8027987" cy="647700"/>
          </a:xfrm>
          <a:prstGeom prst="rect">
            <a:avLst/>
          </a:prstGeom>
          <a:noFill/>
        </p:spPr>
        <p:txBody>
          <a:bodyPr>
            <a:spAutoFit/>
          </a:bodyPr>
          <a:lstStyle/>
          <a:p>
            <a:pPr algn="ctr">
              <a:defRPr/>
            </a:pPr>
            <a:r>
              <a:rPr lang="ru-RU" b="1" dirty="0">
                <a:solidFill>
                  <a:schemeClr val="accent2">
                    <a:lumMod val="60000"/>
                    <a:lumOff val="40000"/>
                  </a:schemeClr>
                </a:solidFill>
              </a:rPr>
              <a:t>Ямало-Ненецкий автономный округ</a:t>
            </a:r>
            <a:endParaRPr lang="ru-RU" dirty="0">
              <a:solidFill>
                <a:schemeClr val="accent2">
                  <a:lumMod val="60000"/>
                  <a:lumOff val="40000"/>
                </a:schemeClr>
              </a:solidFill>
            </a:endParaRPr>
          </a:p>
          <a:p>
            <a:pPr>
              <a:defRPr/>
            </a:pPr>
            <a:endParaRPr lang="ru-RU" dirty="0"/>
          </a:p>
        </p:txBody>
      </p:sp>
      <p:sp>
        <p:nvSpPr>
          <p:cNvPr id="2" name="TextBox 1"/>
          <p:cNvSpPr txBox="1"/>
          <p:nvPr/>
        </p:nvSpPr>
        <p:spPr>
          <a:xfrm>
            <a:off x="1187450" y="1743075"/>
            <a:ext cx="6062663" cy="523875"/>
          </a:xfrm>
          <a:prstGeom prst="rect">
            <a:avLst/>
          </a:prstGeom>
          <a:noFill/>
        </p:spPr>
        <p:txBody>
          <a:bodyPr>
            <a:spAutoFit/>
          </a:bodyPr>
          <a:lstStyle/>
          <a:p>
            <a:pPr algn="ctr">
              <a:defRPr/>
            </a:pPr>
            <a:r>
              <a:rPr lang="ru-RU" sz="2800" b="1" dirty="0">
                <a:solidFill>
                  <a:schemeClr val="accent6">
                    <a:lumMod val="50000"/>
                  </a:schemeClr>
                </a:solidFill>
              </a:rPr>
              <a:t>СПАСИБО ЗА ВНИМАНИЕ!</a:t>
            </a:r>
          </a:p>
        </p:txBody>
      </p:sp>
      <p:sp>
        <p:nvSpPr>
          <p:cNvPr id="9" name="Freeform 133"/>
          <p:cNvSpPr>
            <a:spLocks/>
          </p:cNvSpPr>
          <p:nvPr/>
        </p:nvSpPr>
        <p:spPr bwMode="auto">
          <a:xfrm rot="21261509">
            <a:off x="6434138" y="3833813"/>
            <a:ext cx="2533650" cy="3014662"/>
          </a:xfrm>
          <a:custGeom>
            <a:avLst/>
            <a:gdLst/>
            <a:ahLst/>
            <a:cxnLst>
              <a:cxn ang="0">
                <a:pos x="1366" y="1758"/>
              </a:cxn>
              <a:cxn ang="0">
                <a:pos x="1401" y="1649"/>
              </a:cxn>
              <a:cxn ang="0">
                <a:pos x="1451" y="1525"/>
              </a:cxn>
              <a:cxn ang="0">
                <a:pos x="1357" y="1395"/>
              </a:cxn>
              <a:cxn ang="0">
                <a:pos x="1312" y="1249"/>
              </a:cxn>
              <a:cxn ang="0">
                <a:pos x="1266" y="1059"/>
              </a:cxn>
              <a:cxn ang="0">
                <a:pos x="1288" y="900"/>
              </a:cxn>
              <a:cxn ang="0">
                <a:pos x="1306" y="827"/>
              </a:cxn>
              <a:cxn ang="0">
                <a:pos x="1266" y="718"/>
              </a:cxn>
              <a:cxn ang="0">
                <a:pos x="1145" y="653"/>
              </a:cxn>
              <a:cxn ang="0">
                <a:pos x="1227" y="516"/>
              </a:cxn>
              <a:cxn ang="0">
                <a:pos x="1187" y="371"/>
              </a:cxn>
              <a:cxn ang="0">
                <a:pos x="1237" y="292"/>
              </a:cxn>
              <a:cxn ang="0">
                <a:pos x="1167" y="226"/>
              </a:cxn>
              <a:cxn ang="0">
                <a:pos x="1144" y="268"/>
              </a:cxn>
              <a:cxn ang="0">
                <a:pos x="1030" y="262"/>
              </a:cxn>
              <a:cxn ang="0">
                <a:pos x="1136" y="413"/>
              </a:cxn>
              <a:cxn ang="0">
                <a:pos x="1060" y="378"/>
              </a:cxn>
              <a:cxn ang="0">
                <a:pos x="1008" y="229"/>
              </a:cxn>
              <a:cxn ang="0">
                <a:pos x="1014" y="74"/>
              </a:cxn>
              <a:cxn ang="0">
                <a:pos x="954" y="215"/>
              </a:cxn>
              <a:cxn ang="0">
                <a:pos x="876" y="333"/>
              </a:cxn>
              <a:cxn ang="0">
                <a:pos x="837" y="590"/>
              </a:cxn>
              <a:cxn ang="0">
                <a:pos x="943" y="667"/>
              </a:cxn>
              <a:cxn ang="0">
                <a:pos x="1033" y="802"/>
              </a:cxn>
              <a:cxn ang="0">
                <a:pos x="990" y="901"/>
              </a:cxn>
              <a:cxn ang="0">
                <a:pos x="987" y="936"/>
              </a:cxn>
              <a:cxn ang="0">
                <a:pos x="990" y="779"/>
              </a:cxn>
              <a:cxn ang="0">
                <a:pos x="865" y="712"/>
              </a:cxn>
              <a:cxn ang="0">
                <a:pos x="783" y="924"/>
              </a:cxn>
              <a:cxn ang="0">
                <a:pos x="654" y="1028"/>
              </a:cxn>
              <a:cxn ang="0">
                <a:pos x="506" y="1008"/>
              </a:cxn>
              <a:cxn ang="0">
                <a:pos x="496" y="934"/>
              </a:cxn>
              <a:cxn ang="0">
                <a:pos x="594" y="1019"/>
              </a:cxn>
              <a:cxn ang="0">
                <a:pos x="752" y="842"/>
              </a:cxn>
              <a:cxn ang="0">
                <a:pos x="768" y="675"/>
              </a:cxn>
              <a:cxn ang="0">
                <a:pos x="852" y="376"/>
              </a:cxn>
              <a:cxn ang="0">
                <a:pos x="843" y="229"/>
              </a:cxn>
              <a:cxn ang="0">
                <a:pos x="913" y="100"/>
              </a:cxn>
              <a:cxn ang="0">
                <a:pos x="781" y="1"/>
              </a:cxn>
              <a:cxn ang="0">
                <a:pos x="670" y="168"/>
              </a:cxn>
              <a:cxn ang="0">
                <a:pos x="540" y="274"/>
              </a:cxn>
              <a:cxn ang="0">
                <a:pos x="514" y="412"/>
              </a:cxn>
              <a:cxn ang="0">
                <a:pos x="533" y="527"/>
              </a:cxn>
              <a:cxn ang="0">
                <a:pos x="547" y="664"/>
              </a:cxn>
              <a:cxn ang="0">
                <a:pos x="438" y="576"/>
              </a:cxn>
              <a:cxn ang="0">
                <a:pos x="359" y="565"/>
              </a:cxn>
              <a:cxn ang="0">
                <a:pos x="334" y="679"/>
              </a:cxn>
              <a:cxn ang="0">
                <a:pos x="323" y="795"/>
              </a:cxn>
              <a:cxn ang="0">
                <a:pos x="31" y="949"/>
              </a:cxn>
              <a:cxn ang="0">
                <a:pos x="0" y="1111"/>
              </a:cxn>
              <a:cxn ang="0">
                <a:pos x="48" y="1180"/>
              </a:cxn>
              <a:cxn ang="0">
                <a:pos x="225" y="1231"/>
              </a:cxn>
              <a:cxn ang="0">
                <a:pos x="319" y="1300"/>
              </a:cxn>
              <a:cxn ang="0">
                <a:pos x="396" y="1299"/>
              </a:cxn>
              <a:cxn ang="0">
                <a:pos x="480" y="1432"/>
              </a:cxn>
              <a:cxn ang="0">
                <a:pos x="624" y="1559"/>
              </a:cxn>
              <a:cxn ang="0">
                <a:pos x="825" y="1637"/>
              </a:cxn>
              <a:cxn ang="0">
                <a:pos x="1001" y="1721"/>
              </a:cxn>
              <a:cxn ang="0">
                <a:pos x="1099" y="1660"/>
              </a:cxn>
              <a:cxn ang="0">
                <a:pos x="1193" y="1715"/>
              </a:cxn>
              <a:cxn ang="0">
                <a:pos x="1272" y="1769"/>
              </a:cxn>
            </a:cxnLst>
            <a:rect l="0" t="0" r="r" b="b"/>
            <a:pathLst>
              <a:path w="1454" h="1810">
                <a:moveTo>
                  <a:pt x="1328" y="1805"/>
                </a:moveTo>
                <a:lnTo>
                  <a:pt x="1328" y="1810"/>
                </a:lnTo>
                <a:lnTo>
                  <a:pt x="1328" y="1810"/>
                </a:lnTo>
                <a:lnTo>
                  <a:pt x="1328" y="1810"/>
                </a:lnTo>
                <a:lnTo>
                  <a:pt x="1336" y="1807"/>
                </a:lnTo>
                <a:lnTo>
                  <a:pt x="1342" y="1806"/>
                </a:lnTo>
                <a:lnTo>
                  <a:pt x="1348" y="1805"/>
                </a:lnTo>
                <a:lnTo>
                  <a:pt x="1355" y="1802"/>
                </a:lnTo>
                <a:lnTo>
                  <a:pt x="1355" y="1802"/>
                </a:lnTo>
                <a:lnTo>
                  <a:pt x="1358" y="1798"/>
                </a:lnTo>
                <a:lnTo>
                  <a:pt x="1361" y="1795"/>
                </a:lnTo>
                <a:lnTo>
                  <a:pt x="1362" y="1789"/>
                </a:lnTo>
                <a:lnTo>
                  <a:pt x="1363" y="1783"/>
                </a:lnTo>
                <a:lnTo>
                  <a:pt x="1364" y="1771"/>
                </a:lnTo>
                <a:lnTo>
                  <a:pt x="1366" y="1758"/>
                </a:lnTo>
                <a:lnTo>
                  <a:pt x="1366" y="1758"/>
                </a:lnTo>
                <a:lnTo>
                  <a:pt x="1367" y="1752"/>
                </a:lnTo>
                <a:lnTo>
                  <a:pt x="1370" y="1748"/>
                </a:lnTo>
                <a:lnTo>
                  <a:pt x="1377" y="1738"/>
                </a:lnTo>
                <a:lnTo>
                  <a:pt x="1384" y="1731"/>
                </a:lnTo>
                <a:lnTo>
                  <a:pt x="1392" y="1725"/>
                </a:lnTo>
                <a:lnTo>
                  <a:pt x="1400" y="1717"/>
                </a:lnTo>
                <a:lnTo>
                  <a:pt x="1407" y="1708"/>
                </a:lnTo>
                <a:lnTo>
                  <a:pt x="1410" y="1704"/>
                </a:lnTo>
                <a:lnTo>
                  <a:pt x="1411" y="1699"/>
                </a:lnTo>
                <a:lnTo>
                  <a:pt x="1412" y="1693"/>
                </a:lnTo>
                <a:lnTo>
                  <a:pt x="1413" y="1688"/>
                </a:lnTo>
                <a:lnTo>
                  <a:pt x="1413" y="1688"/>
                </a:lnTo>
                <a:lnTo>
                  <a:pt x="1412" y="1676"/>
                </a:lnTo>
                <a:lnTo>
                  <a:pt x="1409" y="1666"/>
                </a:lnTo>
                <a:lnTo>
                  <a:pt x="1405" y="1657"/>
                </a:lnTo>
                <a:lnTo>
                  <a:pt x="1401" y="1649"/>
                </a:lnTo>
                <a:lnTo>
                  <a:pt x="1392" y="1634"/>
                </a:lnTo>
                <a:lnTo>
                  <a:pt x="1388" y="1626"/>
                </a:lnTo>
                <a:lnTo>
                  <a:pt x="1387" y="1619"/>
                </a:lnTo>
                <a:lnTo>
                  <a:pt x="1387" y="1619"/>
                </a:lnTo>
                <a:lnTo>
                  <a:pt x="1388" y="1607"/>
                </a:lnTo>
                <a:lnTo>
                  <a:pt x="1390" y="1598"/>
                </a:lnTo>
                <a:lnTo>
                  <a:pt x="1394" y="1590"/>
                </a:lnTo>
                <a:lnTo>
                  <a:pt x="1397" y="1583"/>
                </a:lnTo>
                <a:lnTo>
                  <a:pt x="1403" y="1577"/>
                </a:lnTo>
                <a:lnTo>
                  <a:pt x="1409" y="1573"/>
                </a:lnTo>
                <a:lnTo>
                  <a:pt x="1420" y="1562"/>
                </a:lnTo>
                <a:lnTo>
                  <a:pt x="1433" y="1553"/>
                </a:lnTo>
                <a:lnTo>
                  <a:pt x="1439" y="1547"/>
                </a:lnTo>
                <a:lnTo>
                  <a:pt x="1443" y="1542"/>
                </a:lnTo>
                <a:lnTo>
                  <a:pt x="1448" y="1534"/>
                </a:lnTo>
                <a:lnTo>
                  <a:pt x="1451" y="1525"/>
                </a:lnTo>
                <a:lnTo>
                  <a:pt x="1454" y="1515"/>
                </a:lnTo>
                <a:lnTo>
                  <a:pt x="1454" y="1504"/>
                </a:lnTo>
                <a:lnTo>
                  <a:pt x="1454" y="1504"/>
                </a:lnTo>
                <a:lnTo>
                  <a:pt x="1453" y="1483"/>
                </a:lnTo>
                <a:lnTo>
                  <a:pt x="1450" y="1465"/>
                </a:lnTo>
                <a:lnTo>
                  <a:pt x="1448" y="1447"/>
                </a:lnTo>
                <a:lnTo>
                  <a:pt x="1446" y="1430"/>
                </a:lnTo>
                <a:lnTo>
                  <a:pt x="1446" y="1430"/>
                </a:lnTo>
                <a:lnTo>
                  <a:pt x="1435" y="1430"/>
                </a:lnTo>
                <a:lnTo>
                  <a:pt x="1422" y="1428"/>
                </a:lnTo>
                <a:lnTo>
                  <a:pt x="1407" y="1423"/>
                </a:lnTo>
                <a:lnTo>
                  <a:pt x="1390" y="1418"/>
                </a:lnTo>
                <a:lnTo>
                  <a:pt x="1377" y="1412"/>
                </a:lnTo>
                <a:lnTo>
                  <a:pt x="1365" y="1405"/>
                </a:lnTo>
                <a:lnTo>
                  <a:pt x="1361" y="1400"/>
                </a:lnTo>
                <a:lnTo>
                  <a:pt x="1357" y="1395"/>
                </a:lnTo>
                <a:lnTo>
                  <a:pt x="1355" y="1391"/>
                </a:lnTo>
                <a:lnTo>
                  <a:pt x="1355" y="1386"/>
                </a:lnTo>
                <a:lnTo>
                  <a:pt x="1355" y="1386"/>
                </a:lnTo>
                <a:lnTo>
                  <a:pt x="1355" y="1382"/>
                </a:lnTo>
                <a:lnTo>
                  <a:pt x="1356" y="1377"/>
                </a:lnTo>
                <a:lnTo>
                  <a:pt x="1361" y="1369"/>
                </a:lnTo>
                <a:lnTo>
                  <a:pt x="1365" y="1362"/>
                </a:lnTo>
                <a:lnTo>
                  <a:pt x="1370" y="1357"/>
                </a:lnTo>
                <a:lnTo>
                  <a:pt x="1370" y="1357"/>
                </a:lnTo>
                <a:lnTo>
                  <a:pt x="1366" y="1287"/>
                </a:lnTo>
                <a:lnTo>
                  <a:pt x="1366" y="1287"/>
                </a:lnTo>
                <a:lnTo>
                  <a:pt x="1366" y="1287"/>
                </a:lnTo>
                <a:lnTo>
                  <a:pt x="1343" y="1273"/>
                </a:lnTo>
                <a:lnTo>
                  <a:pt x="1332" y="1267"/>
                </a:lnTo>
                <a:lnTo>
                  <a:pt x="1321" y="1259"/>
                </a:lnTo>
                <a:lnTo>
                  <a:pt x="1312" y="1249"/>
                </a:lnTo>
                <a:lnTo>
                  <a:pt x="1309" y="1244"/>
                </a:lnTo>
                <a:lnTo>
                  <a:pt x="1305" y="1238"/>
                </a:lnTo>
                <a:lnTo>
                  <a:pt x="1303" y="1232"/>
                </a:lnTo>
                <a:lnTo>
                  <a:pt x="1301" y="1225"/>
                </a:lnTo>
                <a:lnTo>
                  <a:pt x="1300" y="1218"/>
                </a:lnTo>
                <a:lnTo>
                  <a:pt x="1300" y="1210"/>
                </a:lnTo>
                <a:lnTo>
                  <a:pt x="1300" y="1210"/>
                </a:lnTo>
                <a:lnTo>
                  <a:pt x="1300" y="1111"/>
                </a:lnTo>
                <a:lnTo>
                  <a:pt x="1300" y="1111"/>
                </a:lnTo>
                <a:lnTo>
                  <a:pt x="1298" y="1100"/>
                </a:lnTo>
                <a:lnTo>
                  <a:pt x="1296" y="1091"/>
                </a:lnTo>
                <a:lnTo>
                  <a:pt x="1294" y="1085"/>
                </a:lnTo>
                <a:lnTo>
                  <a:pt x="1289" y="1080"/>
                </a:lnTo>
                <a:lnTo>
                  <a:pt x="1279" y="1072"/>
                </a:lnTo>
                <a:lnTo>
                  <a:pt x="1273" y="1066"/>
                </a:lnTo>
                <a:lnTo>
                  <a:pt x="1266" y="1059"/>
                </a:lnTo>
                <a:lnTo>
                  <a:pt x="1266" y="1059"/>
                </a:lnTo>
                <a:lnTo>
                  <a:pt x="1263" y="1050"/>
                </a:lnTo>
                <a:lnTo>
                  <a:pt x="1259" y="1034"/>
                </a:lnTo>
                <a:lnTo>
                  <a:pt x="1251" y="992"/>
                </a:lnTo>
                <a:lnTo>
                  <a:pt x="1241" y="935"/>
                </a:lnTo>
                <a:lnTo>
                  <a:pt x="1241" y="935"/>
                </a:lnTo>
                <a:lnTo>
                  <a:pt x="1241" y="929"/>
                </a:lnTo>
                <a:lnTo>
                  <a:pt x="1244" y="925"/>
                </a:lnTo>
                <a:lnTo>
                  <a:pt x="1248" y="921"/>
                </a:lnTo>
                <a:lnTo>
                  <a:pt x="1254" y="920"/>
                </a:lnTo>
                <a:lnTo>
                  <a:pt x="1264" y="918"/>
                </a:lnTo>
                <a:lnTo>
                  <a:pt x="1274" y="916"/>
                </a:lnTo>
                <a:lnTo>
                  <a:pt x="1274" y="916"/>
                </a:lnTo>
                <a:lnTo>
                  <a:pt x="1279" y="911"/>
                </a:lnTo>
                <a:lnTo>
                  <a:pt x="1285" y="905"/>
                </a:lnTo>
                <a:lnTo>
                  <a:pt x="1288" y="900"/>
                </a:lnTo>
                <a:lnTo>
                  <a:pt x="1293" y="893"/>
                </a:lnTo>
                <a:lnTo>
                  <a:pt x="1295" y="885"/>
                </a:lnTo>
                <a:lnTo>
                  <a:pt x="1297" y="878"/>
                </a:lnTo>
                <a:lnTo>
                  <a:pt x="1298" y="871"/>
                </a:lnTo>
                <a:lnTo>
                  <a:pt x="1300" y="865"/>
                </a:lnTo>
                <a:lnTo>
                  <a:pt x="1300" y="865"/>
                </a:lnTo>
                <a:lnTo>
                  <a:pt x="1303" y="865"/>
                </a:lnTo>
                <a:lnTo>
                  <a:pt x="1300" y="857"/>
                </a:lnTo>
                <a:lnTo>
                  <a:pt x="1300" y="857"/>
                </a:lnTo>
                <a:lnTo>
                  <a:pt x="1300" y="857"/>
                </a:lnTo>
                <a:lnTo>
                  <a:pt x="1298" y="851"/>
                </a:lnTo>
                <a:lnTo>
                  <a:pt x="1297" y="845"/>
                </a:lnTo>
                <a:lnTo>
                  <a:pt x="1296" y="835"/>
                </a:lnTo>
                <a:lnTo>
                  <a:pt x="1296" y="835"/>
                </a:lnTo>
                <a:lnTo>
                  <a:pt x="1302" y="832"/>
                </a:lnTo>
                <a:lnTo>
                  <a:pt x="1306" y="827"/>
                </a:lnTo>
                <a:lnTo>
                  <a:pt x="1310" y="822"/>
                </a:lnTo>
                <a:lnTo>
                  <a:pt x="1312" y="818"/>
                </a:lnTo>
                <a:lnTo>
                  <a:pt x="1313" y="812"/>
                </a:lnTo>
                <a:lnTo>
                  <a:pt x="1313" y="806"/>
                </a:lnTo>
                <a:lnTo>
                  <a:pt x="1314" y="791"/>
                </a:lnTo>
                <a:lnTo>
                  <a:pt x="1314" y="791"/>
                </a:lnTo>
                <a:lnTo>
                  <a:pt x="1313" y="783"/>
                </a:lnTo>
                <a:lnTo>
                  <a:pt x="1312" y="776"/>
                </a:lnTo>
                <a:lnTo>
                  <a:pt x="1311" y="771"/>
                </a:lnTo>
                <a:lnTo>
                  <a:pt x="1309" y="765"/>
                </a:lnTo>
                <a:lnTo>
                  <a:pt x="1303" y="755"/>
                </a:lnTo>
                <a:lnTo>
                  <a:pt x="1296" y="746"/>
                </a:lnTo>
                <a:lnTo>
                  <a:pt x="1280" y="733"/>
                </a:lnTo>
                <a:lnTo>
                  <a:pt x="1273" y="726"/>
                </a:lnTo>
                <a:lnTo>
                  <a:pt x="1266" y="718"/>
                </a:lnTo>
                <a:lnTo>
                  <a:pt x="1266" y="718"/>
                </a:lnTo>
                <a:lnTo>
                  <a:pt x="1260" y="717"/>
                </a:lnTo>
                <a:lnTo>
                  <a:pt x="1256" y="719"/>
                </a:lnTo>
                <a:lnTo>
                  <a:pt x="1249" y="720"/>
                </a:lnTo>
                <a:lnTo>
                  <a:pt x="1244" y="721"/>
                </a:lnTo>
                <a:lnTo>
                  <a:pt x="1237" y="721"/>
                </a:lnTo>
                <a:lnTo>
                  <a:pt x="1237" y="721"/>
                </a:lnTo>
                <a:lnTo>
                  <a:pt x="1229" y="721"/>
                </a:lnTo>
                <a:lnTo>
                  <a:pt x="1222" y="719"/>
                </a:lnTo>
                <a:lnTo>
                  <a:pt x="1214" y="715"/>
                </a:lnTo>
                <a:lnTo>
                  <a:pt x="1205" y="711"/>
                </a:lnTo>
                <a:lnTo>
                  <a:pt x="1197" y="706"/>
                </a:lnTo>
                <a:lnTo>
                  <a:pt x="1188" y="699"/>
                </a:lnTo>
                <a:lnTo>
                  <a:pt x="1172" y="685"/>
                </a:lnTo>
                <a:lnTo>
                  <a:pt x="1157" y="671"/>
                </a:lnTo>
                <a:lnTo>
                  <a:pt x="1151" y="661"/>
                </a:lnTo>
                <a:lnTo>
                  <a:pt x="1145" y="653"/>
                </a:lnTo>
                <a:lnTo>
                  <a:pt x="1141" y="645"/>
                </a:lnTo>
                <a:lnTo>
                  <a:pt x="1137" y="637"/>
                </a:lnTo>
                <a:lnTo>
                  <a:pt x="1135" y="630"/>
                </a:lnTo>
                <a:lnTo>
                  <a:pt x="1134" y="622"/>
                </a:lnTo>
                <a:lnTo>
                  <a:pt x="1134" y="622"/>
                </a:lnTo>
                <a:lnTo>
                  <a:pt x="1135" y="607"/>
                </a:lnTo>
                <a:lnTo>
                  <a:pt x="1138" y="593"/>
                </a:lnTo>
                <a:lnTo>
                  <a:pt x="1143" y="583"/>
                </a:lnTo>
                <a:lnTo>
                  <a:pt x="1150" y="574"/>
                </a:lnTo>
                <a:lnTo>
                  <a:pt x="1158" y="567"/>
                </a:lnTo>
                <a:lnTo>
                  <a:pt x="1166" y="561"/>
                </a:lnTo>
                <a:lnTo>
                  <a:pt x="1186" y="551"/>
                </a:lnTo>
                <a:lnTo>
                  <a:pt x="1204" y="539"/>
                </a:lnTo>
                <a:lnTo>
                  <a:pt x="1213" y="534"/>
                </a:lnTo>
                <a:lnTo>
                  <a:pt x="1221" y="526"/>
                </a:lnTo>
                <a:lnTo>
                  <a:pt x="1227" y="516"/>
                </a:lnTo>
                <a:lnTo>
                  <a:pt x="1233" y="506"/>
                </a:lnTo>
                <a:lnTo>
                  <a:pt x="1236" y="492"/>
                </a:lnTo>
                <a:lnTo>
                  <a:pt x="1237" y="476"/>
                </a:lnTo>
                <a:lnTo>
                  <a:pt x="1237" y="476"/>
                </a:lnTo>
                <a:lnTo>
                  <a:pt x="1236" y="466"/>
                </a:lnTo>
                <a:lnTo>
                  <a:pt x="1235" y="455"/>
                </a:lnTo>
                <a:lnTo>
                  <a:pt x="1232" y="446"/>
                </a:lnTo>
                <a:lnTo>
                  <a:pt x="1229" y="438"/>
                </a:lnTo>
                <a:lnTo>
                  <a:pt x="1225" y="431"/>
                </a:lnTo>
                <a:lnTo>
                  <a:pt x="1221" y="423"/>
                </a:lnTo>
                <a:lnTo>
                  <a:pt x="1211" y="410"/>
                </a:lnTo>
                <a:lnTo>
                  <a:pt x="1202" y="399"/>
                </a:lnTo>
                <a:lnTo>
                  <a:pt x="1194" y="387"/>
                </a:lnTo>
                <a:lnTo>
                  <a:pt x="1190" y="383"/>
                </a:lnTo>
                <a:lnTo>
                  <a:pt x="1188" y="377"/>
                </a:lnTo>
                <a:lnTo>
                  <a:pt x="1187" y="371"/>
                </a:lnTo>
                <a:lnTo>
                  <a:pt x="1186" y="366"/>
                </a:lnTo>
                <a:lnTo>
                  <a:pt x="1186" y="366"/>
                </a:lnTo>
                <a:lnTo>
                  <a:pt x="1187" y="359"/>
                </a:lnTo>
                <a:lnTo>
                  <a:pt x="1188" y="354"/>
                </a:lnTo>
                <a:lnTo>
                  <a:pt x="1191" y="351"/>
                </a:lnTo>
                <a:lnTo>
                  <a:pt x="1195" y="347"/>
                </a:lnTo>
                <a:lnTo>
                  <a:pt x="1204" y="344"/>
                </a:lnTo>
                <a:lnTo>
                  <a:pt x="1214" y="339"/>
                </a:lnTo>
                <a:lnTo>
                  <a:pt x="1219" y="337"/>
                </a:lnTo>
                <a:lnTo>
                  <a:pt x="1224" y="335"/>
                </a:lnTo>
                <a:lnTo>
                  <a:pt x="1228" y="331"/>
                </a:lnTo>
                <a:lnTo>
                  <a:pt x="1232" y="326"/>
                </a:lnTo>
                <a:lnTo>
                  <a:pt x="1235" y="320"/>
                </a:lnTo>
                <a:lnTo>
                  <a:pt x="1237" y="313"/>
                </a:lnTo>
                <a:lnTo>
                  <a:pt x="1237" y="303"/>
                </a:lnTo>
                <a:lnTo>
                  <a:pt x="1237" y="292"/>
                </a:lnTo>
                <a:lnTo>
                  <a:pt x="1237" y="292"/>
                </a:lnTo>
                <a:lnTo>
                  <a:pt x="1235" y="284"/>
                </a:lnTo>
                <a:lnTo>
                  <a:pt x="1233" y="278"/>
                </a:lnTo>
                <a:lnTo>
                  <a:pt x="1229" y="272"/>
                </a:lnTo>
                <a:lnTo>
                  <a:pt x="1225" y="269"/>
                </a:lnTo>
                <a:lnTo>
                  <a:pt x="1219" y="265"/>
                </a:lnTo>
                <a:lnTo>
                  <a:pt x="1213" y="262"/>
                </a:lnTo>
                <a:lnTo>
                  <a:pt x="1201" y="257"/>
                </a:lnTo>
                <a:lnTo>
                  <a:pt x="1188" y="253"/>
                </a:lnTo>
                <a:lnTo>
                  <a:pt x="1182" y="251"/>
                </a:lnTo>
                <a:lnTo>
                  <a:pt x="1178" y="247"/>
                </a:lnTo>
                <a:lnTo>
                  <a:pt x="1173" y="244"/>
                </a:lnTo>
                <a:lnTo>
                  <a:pt x="1170" y="239"/>
                </a:lnTo>
                <a:lnTo>
                  <a:pt x="1167" y="233"/>
                </a:lnTo>
                <a:lnTo>
                  <a:pt x="1167" y="226"/>
                </a:lnTo>
                <a:lnTo>
                  <a:pt x="1167" y="226"/>
                </a:lnTo>
                <a:lnTo>
                  <a:pt x="1166" y="213"/>
                </a:lnTo>
                <a:lnTo>
                  <a:pt x="1167" y="207"/>
                </a:lnTo>
                <a:lnTo>
                  <a:pt x="1171" y="200"/>
                </a:lnTo>
                <a:lnTo>
                  <a:pt x="1171" y="200"/>
                </a:lnTo>
                <a:lnTo>
                  <a:pt x="1153" y="203"/>
                </a:lnTo>
                <a:lnTo>
                  <a:pt x="1136" y="207"/>
                </a:lnTo>
                <a:lnTo>
                  <a:pt x="1129" y="210"/>
                </a:lnTo>
                <a:lnTo>
                  <a:pt x="1122" y="213"/>
                </a:lnTo>
                <a:lnTo>
                  <a:pt x="1118" y="217"/>
                </a:lnTo>
                <a:lnTo>
                  <a:pt x="1115" y="223"/>
                </a:lnTo>
                <a:lnTo>
                  <a:pt x="1115" y="223"/>
                </a:lnTo>
                <a:lnTo>
                  <a:pt x="1127" y="234"/>
                </a:lnTo>
                <a:lnTo>
                  <a:pt x="1135" y="245"/>
                </a:lnTo>
                <a:lnTo>
                  <a:pt x="1141" y="254"/>
                </a:lnTo>
                <a:lnTo>
                  <a:pt x="1143" y="261"/>
                </a:lnTo>
                <a:lnTo>
                  <a:pt x="1144" y="268"/>
                </a:lnTo>
                <a:lnTo>
                  <a:pt x="1143" y="271"/>
                </a:lnTo>
                <a:lnTo>
                  <a:pt x="1141" y="274"/>
                </a:lnTo>
                <a:lnTo>
                  <a:pt x="1135" y="275"/>
                </a:lnTo>
                <a:lnTo>
                  <a:pt x="1129" y="275"/>
                </a:lnTo>
                <a:lnTo>
                  <a:pt x="1121" y="272"/>
                </a:lnTo>
                <a:lnTo>
                  <a:pt x="1112" y="269"/>
                </a:lnTo>
                <a:lnTo>
                  <a:pt x="1102" y="264"/>
                </a:lnTo>
                <a:lnTo>
                  <a:pt x="1090" y="257"/>
                </a:lnTo>
                <a:lnTo>
                  <a:pt x="1079" y="249"/>
                </a:lnTo>
                <a:lnTo>
                  <a:pt x="1066" y="240"/>
                </a:lnTo>
                <a:lnTo>
                  <a:pt x="1053" y="230"/>
                </a:lnTo>
                <a:lnTo>
                  <a:pt x="1053" y="230"/>
                </a:lnTo>
                <a:lnTo>
                  <a:pt x="1046" y="239"/>
                </a:lnTo>
                <a:lnTo>
                  <a:pt x="1038" y="249"/>
                </a:lnTo>
                <a:lnTo>
                  <a:pt x="1034" y="255"/>
                </a:lnTo>
                <a:lnTo>
                  <a:pt x="1030" y="262"/>
                </a:lnTo>
                <a:lnTo>
                  <a:pt x="1028" y="269"/>
                </a:lnTo>
                <a:lnTo>
                  <a:pt x="1027" y="276"/>
                </a:lnTo>
                <a:lnTo>
                  <a:pt x="1027" y="284"/>
                </a:lnTo>
                <a:lnTo>
                  <a:pt x="1030" y="292"/>
                </a:lnTo>
                <a:lnTo>
                  <a:pt x="1035" y="301"/>
                </a:lnTo>
                <a:lnTo>
                  <a:pt x="1042" y="310"/>
                </a:lnTo>
                <a:lnTo>
                  <a:pt x="1052" y="320"/>
                </a:lnTo>
                <a:lnTo>
                  <a:pt x="1066" y="329"/>
                </a:lnTo>
                <a:lnTo>
                  <a:pt x="1083" y="339"/>
                </a:lnTo>
                <a:lnTo>
                  <a:pt x="1105" y="351"/>
                </a:lnTo>
                <a:lnTo>
                  <a:pt x="1105" y="351"/>
                </a:lnTo>
                <a:lnTo>
                  <a:pt x="1113" y="362"/>
                </a:lnTo>
                <a:lnTo>
                  <a:pt x="1120" y="375"/>
                </a:lnTo>
                <a:lnTo>
                  <a:pt x="1128" y="390"/>
                </a:lnTo>
                <a:lnTo>
                  <a:pt x="1134" y="405"/>
                </a:lnTo>
                <a:lnTo>
                  <a:pt x="1136" y="413"/>
                </a:lnTo>
                <a:lnTo>
                  <a:pt x="1137" y="420"/>
                </a:lnTo>
                <a:lnTo>
                  <a:pt x="1137" y="427"/>
                </a:lnTo>
                <a:lnTo>
                  <a:pt x="1135" y="433"/>
                </a:lnTo>
                <a:lnTo>
                  <a:pt x="1133" y="438"/>
                </a:lnTo>
                <a:lnTo>
                  <a:pt x="1127" y="443"/>
                </a:lnTo>
                <a:lnTo>
                  <a:pt x="1127" y="443"/>
                </a:lnTo>
                <a:lnTo>
                  <a:pt x="1119" y="437"/>
                </a:lnTo>
                <a:lnTo>
                  <a:pt x="1113" y="430"/>
                </a:lnTo>
                <a:lnTo>
                  <a:pt x="1107" y="423"/>
                </a:lnTo>
                <a:lnTo>
                  <a:pt x="1103" y="414"/>
                </a:lnTo>
                <a:lnTo>
                  <a:pt x="1092" y="396"/>
                </a:lnTo>
                <a:lnTo>
                  <a:pt x="1087" y="387"/>
                </a:lnTo>
                <a:lnTo>
                  <a:pt x="1079" y="379"/>
                </a:lnTo>
                <a:lnTo>
                  <a:pt x="1079" y="379"/>
                </a:lnTo>
                <a:lnTo>
                  <a:pt x="1069" y="379"/>
                </a:lnTo>
                <a:lnTo>
                  <a:pt x="1060" y="378"/>
                </a:lnTo>
                <a:lnTo>
                  <a:pt x="1052" y="375"/>
                </a:lnTo>
                <a:lnTo>
                  <a:pt x="1043" y="372"/>
                </a:lnTo>
                <a:lnTo>
                  <a:pt x="1036" y="368"/>
                </a:lnTo>
                <a:lnTo>
                  <a:pt x="1028" y="363"/>
                </a:lnTo>
                <a:lnTo>
                  <a:pt x="1015" y="354"/>
                </a:lnTo>
                <a:lnTo>
                  <a:pt x="1005" y="343"/>
                </a:lnTo>
                <a:lnTo>
                  <a:pt x="996" y="332"/>
                </a:lnTo>
                <a:lnTo>
                  <a:pt x="990" y="322"/>
                </a:lnTo>
                <a:lnTo>
                  <a:pt x="987" y="314"/>
                </a:lnTo>
                <a:lnTo>
                  <a:pt x="987" y="314"/>
                </a:lnTo>
                <a:lnTo>
                  <a:pt x="987" y="303"/>
                </a:lnTo>
                <a:lnTo>
                  <a:pt x="988" y="294"/>
                </a:lnTo>
                <a:lnTo>
                  <a:pt x="990" y="276"/>
                </a:lnTo>
                <a:lnTo>
                  <a:pt x="995" y="260"/>
                </a:lnTo>
                <a:lnTo>
                  <a:pt x="1001" y="244"/>
                </a:lnTo>
                <a:lnTo>
                  <a:pt x="1008" y="229"/>
                </a:lnTo>
                <a:lnTo>
                  <a:pt x="1016" y="214"/>
                </a:lnTo>
                <a:lnTo>
                  <a:pt x="1023" y="198"/>
                </a:lnTo>
                <a:lnTo>
                  <a:pt x="1031" y="181"/>
                </a:lnTo>
                <a:lnTo>
                  <a:pt x="1031" y="181"/>
                </a:lnTo>
                <a:lnTo>
                  <a:pt x="1033" y="173"/>
                </a:lnTo>
                <a:lnTo>
                  <a:pt x="1035" y="152"/>
                </a:lnTo>
                <a:lnTo>
                  <a:pt x="1036" y="135"/>
                </a:lnTo>
                <a:lnTo>
                  <a:pt x="1036" y="118"/>
                </a:lnTo>
                <a:lnTo>
                  <a:pt x="1035" y="99"/>
                </a:lnTo>
                <a:lnTo>
                  <a:pt x="1031" y="79"/>
                </a:lnTo>
                <a:lnTo>
                  <a:pt x="1031" y="79"/>
                </a:lnTo>
                <a:lnTo>
                  <a:pt x="1027" y="76"/>
                </a:lnTo>
                <a:lnTo>
                  <a:pt x="1023" y="73"/>
                </a:lnTo>
                <a:lnTo>
                  <a:pt x="1020" y="73"/>
                </a:lnTo>
                <a:lnTo>
                  <a:pt x="1016" y="73"/>
                </a:lnTo>
                <a:lnTo>
                  <a:pt x="1014" y="74"/>
                </a:lnTo>
                <a:lnTo>
                  <a:pt x="1011" y="77"/>
                </a:lnTo>
                <a:lnTo>
                  <a:pt x="1007" y="84"/>
                </a:lnTo>
                <a:lnTo>
                  <a:pt x="1004" y="93"/>
                </a:lnTo>
                <a:lnTo>
                  <a:pt x="1001" y="104"/>
                </a:lnTo>
                <a:lnTo>
                  <a:pt x="997" y="132"/>
                </a:lnTo>
                <a:lnTo>
                  <a:pt x="993" y="162"/>
                </a:lnTo>
                <a:lnTo>
                  <a:pt x="991" y="176"/>
                </a:lnTo>
                <a:lnTo>
                  <a:pt x="989" y="187"/>
                </a:lnTo>
                <a:lnTo>
                  <a:pt x="985" y="198"/>
                </a:lnTo>
                <a:lnTo>
                  <a:pt x="981" y="206"/>
                </a:lnTo>
                <a:lnTo>
                  <a:pt x="978" y="208"/>
                </a:lnTo>
                <a:lnTo>
                  <a:pt x="976" y="210"/>
                </a:lnTo>
                <a:lnTo>
                  <a:pt x="973" y="211"/>
                </a:lnTo>
                <a:lnTo>
                  <a:pt x="969" y="211"/>
                </a:lnTo>
                <a:lnTo>
                  <a:pt x="969" y="211"/>
                </a:lnTo>
                <a:lnTo>
                  <a:pt x="954" y="215"/>
                </a:lnTo>
                <a:lnTo>
                  <a:pt x="941" y="218"/>
                </a:lnTo>
                <a:lnTo>
                  <a:pt x="929" y="223"/>
                </a:lnTo>
                <a:lnTo>
                  <a:pt x="920" y="226"/>
                </a:lnTo>
                <a:lnTo>
                  <a:pt x="912" y="231"/>
                </a:lnTo>
                <a:lnTo>
                  <a:pt x="905" y="237"/>
                </a:lnTo>
                <a:lnTo>
                  <a:pt x="899" y="241"/>
                </a:lnTo>
                <a:lnTo>
                  <a:pt x="893" y="246"/>
                </a:lnTo>
                <a:lnTo>
                  <a:pt x="890" y="252"/>
                </a:lnTo>
                <a:lnTo>
                  <a:pt x="886" y="257"/>
                </a:lnTo>
                <a:lnTo>
                  <a:pt x="883" y="269"/>
                </a:lnTo>
                <a:lnTo>
                  <a:pt x="880" y="283"/>
                </a:lnTo>
                <a:lnTo>
                  <a:pt x="877" y="295"/>
                </a:lnTo>
                <a:lnTo>
                  <a:pt x="877" y="295"/>
                </a:lnTo>
                <a:lnTo>
                  <a:pt x="875" y="308"/>
                </a:lnTo>
                <a:lnTo>
                  <a:pt x="875" y="321"/>
                </a:lnTo>
                <a:lnTo>
                  <a:pt x="876" y="333"/>
                </a:lnTo>
                <a:lnTo>
                  <a:pt x="877" y="347"/>
                </a:lnTo>
                <a:lnTo>
                  <a:pt x="883" y="375"/>
                </a:lnTo>
                <a:lnTo>
                  <a:pt x="889" y="401"/>
                </a:lnTo>
                <a:lnTo>
                  <a:pt x="893" y="425"/>
                </a:lnTo>
                <a:lnTo>
                  <a:pt x="894" y="437"/>
                </a:lnTo>
                <a:lnTo>
                  <a:pt x="893" y="447"/>
                </a:lnTo>
                <a:lnTo>
                  <a:pt x="892" y="456"/>
                </a:lnTo>
                <a:lnTo>
                  <a:pt x="888" y="465"/>
                </a:lnTo>
                <a:lnTo>
                  <a:pt x="882" y="470"/>
                </a:lnTo>
                <a:lnTo>
                  <a:pt x="874" y="476"/>
                </a:lnTo>
                <a:lnTo>
                  <a:pt x="874" y="476"/>
                </a:lnTo>
                <a:lnTo>
                  <a:pt x="860" y="512"/>
                </a:lnTo>
                <a:lnTo>
                  <a:pt x="848" y="545"/>
                </a:lnTo>
                <a:lnTo>
                  <a:pt x="843" y="561"/>
                </a:lnTo>
                <a:lnTo>
                  <a:pt x="839" y="576"/>
                </a:lnTo>
                <a:lnTo>
                  <a:pt x="837" y="590"/>
                </a:lnTo>
                <a:lnTo>
                  <a:pt x="837" y="604"/>
                </a:lnTo>
                <a:lnTo>
                  <a:pt x="837" y="604"/>
                </a:lnTo>
                <a:lnTo>
                  <a:pt x="836" y="627"/>
                </a:lnTo>
                <a:lnTo>
                  <a:pt x="836" y="646"/>
                </a:lnTo>
                <a:lnTo>
                  <a:pt x="837" y="654"/>
                </a:lnTo>
                <a:lnTo>
                  <a:pt x="838" y="661"/>
                </a:lnTo>
                <a:lnTo>
                  <a:pt x="840" y="668"/>
                </a:lnTo>
                <a:lnTo>
                  <a:pt x="844" y="673"/>
                </a:lnTo>
                <a:lnTo>
                  <a:pt x="850" y="676"/>
                </a:lnTo>
                <a:lnTo>
                  <a:pt x="857" y="679"/>
                </a:lnTo>
                <a:lnTo>
                  <a:pt x="865" y="680"/>
                </a:lnTo>
                <a:lnTo>
                  <a:pt x="875" y="680"/>
                </a:lnTo>
                <a:lnTo>
                  <a:pt x="888" y="679"/>
                </a:lnTo>
                <a:lnTo>
                  <a:pt x="904" y="676"/>
                </a:lnTo>
                <a:lnTo>
                  <a:pt x="922" y="673"/>
                </a:lnTo>
                <a:lnTo>
                  <a:pt x="943" y="667"/>
                </a:lnTo>
                <a:lnTo>
                  <a:pt x="943" y="667"/>
                </a:lnTo>
                <a:lnTo>
                  <a:pt x="952" y="669"/>
                </a:lnTo>
                <a:lnTo>
                  <a:pt x="961" y="673"/>
                </a:lnTo>
                <a:lnTo>
                  <a:pt x="969" y="677"/>
                </a:lnTo>
                <a:lnTo>
                  <a:pt x="977" y="682"/>
                </a:lnTo>
                <a:lnTo>
                  <a:pt x="984" y="688"/>
                </a:lnTo>
                <a:lnTo>
                  <a:pt x="991" y="695"/>
                </a:lnTo>
                <a:lnTo>
                  <a:pt x="997" y="702"/>
                </a:lnTo>
                <a:lnTo>
                  <a:pt x="1003" y="710"/>
                </a:lnTo>
                <a:lnTo>
                  <a:pt x="1007" y="719"/>
                </a:lnTo>
                <a:lnTo>
                  <a:pt x="1012" y="727"/>
                </a:lnTo>
                <a:lnTo>
                  <a:pt x="1020" y="748"/>
                </a:lnTo>
                <a:lnTo>
                  <a:pt x="1027" y="768"/>
                </a:lnTo>
                <a:lnTo>
                  <a:pt x="1031" y="791"/>
                </a:lnTo>
                <a:lnTo>
                  <a:pt x="1031" y="791"/>
                </a:lnTo>
                <a:lnTo>
                  <a:pt x="1033" y="802"/>
                </a:lnTo>
                <a:lnTo>
                  <a:pt x="1033" y="811"/>
                </a:lnTo>
                <a:lnTo>
                  <a:pt x="1031" y="819"/>
                </a:lnTo>
                <a:lnTo>
                  <a:pt x="1029" y="825"/>
                </a:lnTo>
                <a:lnTo>
                  <a:pt x="1027" y="830"/>
                </a:lnTo>
                <a:lnTo>
                  <a:pt x="1023" y="835"/>
                </a:lnTo>
                <a:lnTo>
                  <a:pt x="1014" y="842"/>
                </a:lnTo>
                <a:lnTo>
                  <a:pt x="1005" y="848"/>
                </a:lnTo>
                <a:lnTo>
                  <a:pt x="996" y="855"/>
                </a:lnTo>
                <a:lnTo>
                  <a:pt x="992" y="858"/>
                </a:lnTo>
                <a:lnTo>
                  <a:pt x="988" y="864"/>
                </a:lnTo>
                <a:lnTo>
                  <a:pt x="985" y="870"/>
                </a:lnTo>
                <a:lnTo>
                  <a:pt x="983" y="876"/>
                </a:lnTo>
                <a:lnTo>
                  <a:pt x="983" y="876"/>
                </a:lnTo>
                <a:lnTo>
                  <a:pt x="984" y="885"/>
                </a:lnTo>
                <a:lnTo>
                  <a:pt x="987" y="893"/>
                </a:lnTo>
                <a:lnTo>
                  <a:pt x="990" y="901"/>
                </a:lnTo>
                <a:lnTo>
                  <a:pt x="995" y="908"/>
                </a:lnTo>
                <a:lnTo>
                  <a:pt x="1000" y="914"/>
                </a:lnTo>
                <a:lnTo>
                  <a:pt x="1007" y="921"/>
                </a:lnTo>
                <a:lnTo>
                  <a:pt x="1022" y="932"/>
                </a:lnTo>
                <a:lnTo>
                  <a:pt x="1037" y="941"/>
                </a:lnTo>
                <a:lnTo>
                  <a:pt x="1050" y="949"/>
                </a:lnTo>
                <a:lnTo>
                  <a:pt x="1058" y="956"/>
                </a:lnTo>
                <a:lnTo>
                  <a:pt x="1060" y="958"/>
                </a:lnTo>
                <a:lnTo>
                  <a:pt x="1060" y="960"/>
                </a:lnTo>
                <a:lnTo>
                  <a:pt x="1060" y="960"/>
                </a:lnTo>
                <a:lnTo>
                  <a:pt x="1052" y="960"/>
                </a:lnTo>
                <a:lnTo>
                  <a:pt x="1044" y="960"/>
                </a:lnTo>
                <a:lnTo>
                  <a:pt x="1028" y="957"/>
                </a:lnTo>
                <a:lnTo>
                  <a:pt x="1012" y="952"/>
                </a:lnTo>
                <a:lnTo>
                  <a:pt x="998" y="944"/>
                </a:lnTo>
                <a:lnTo>
                  <a:pt x="987" y="936"/>
                </a:lnTo>
                <a:lnTo>
                  <a:pt x="981" y="931"/>
                </a:lnTo>
                <a:lnTo>
                  <a:pt x="977" y="925"/>
                </a:lnTo>
                <a:lnTo>
                  <a:pt x="974" y="919"/>
                </a:lnTo>
                <a:lnTo>
                  <a:pt x="970" y="913"/>
                </a:lnTo>
                <a:lnTo>
                  <a:pt x="969" y="908"/>
                </a:lnTo>
                <a:lnTo>
                  <a:pt x="969" y="902"/>
                </a:lnTo>
                <a:lnTo>
                  <a:pt x="969" y="902"/>
                </a:lnTo>
                <a:lnTo>
                  <a:pt x="969" y="889"/>
                </a:lnTo>
                <a:lnTo>
                  <a:pt x="970" y="878"/>
                </a:lnTo>
                <a:lnTo>
                  <a:pt x="974" y="866"/>
                </a:lnTo>
                <a:lnTo>
                  <a:pt x="977" y="853"/>
                </a:lnTo>
                <a:lnTo>
                  <a:pt x="988" y="826"/>
                </a:lnTo>
                <a:lnTo>
                  <a:pt x="1001" y="791"/>
                </a:lnTo>
                <a:lnTo>
                  <a:pt x="1001" y="791"/>
                </a:lnTo>
                <a:lnTo>
                  <a:pt x="996" y="786"/>
                </a:lnTo>
                <a:lnTo>
                  <a:pt x="990" y="779"/>
                </a:lnTo>
                <a:lnTo>
                  <a:pt x="985" y="772"/>
                </a:lnTo>
                <a:lnTo>
                  <a:pt x="981" y="764"/>
                </a:lnTo>
                <a:lnTo>
                  <a:pt x="974" y="748"/>
                </a:lnTo>
                <a:lnTo>
                  <a:pt x="966" y="733"/>
                </a:lnTo>
                <a:lnTo>
                  <a:pt x="960" y="725"/>
                </a:lnTo>
                <a:lnTo>
                  <a:pt x="955" y="719"/>
                </a:lnTo>
                <a:lnTo>
                  <a:pt x="949" y="713"/>
                </a:lnTo>
                <a:lnTo>
                  <a:pt x="941" y="708"/>
                </a:lnTo>
                <a:lnTo>
                  <a:pt x="932" y="705"/>
                </a:lnTo>
                <a:lnTo>
                  <a:pt x="922" y="703"/>
                </a:lnTo>
                <a:lnTo>
                  <a:pt x="909" y="702"/>
                </a:lnTo>
                <a:lnTo>
                  <a:pt x="896" y="703"/>
                </a:lnTo>
                <a:lnTo>
                  <a:pt x="896" y="703"/>
                </a:lnTo>
                <a:lnTo>
                  <a:pt x="884" y="705"/>
                </a:lnTo>
                <a:lnTo>
                  <a:pt x="874" y="707"/>
                </a:lnTo>
                <a:lnTo>
                  <a:pt x="865" y="712"/>
                </a:lnTo>
                <a:lnTo>
                  <a:pt x="857" y="717"/>
                </a:lnTo>
                <a:lnTo>
                  <a:pt x="850" y="722"/>
                </a:lnTo>
                <a:lnTo>
                  <a:pt x="844" y="729"/>
                </a:lnTo>
                <a:lnTo>
                  <a:pt x="839" y="737"/>
                </a:lnTo>
                <a:lnTo>
                  <a:pt x="836" y="746"/>
                </a:lnTo>
                <a:lnTo>
                  <a:pt x="833" y="758"/>
                </a:lnTo>
                <a:lnTo>
                  <a:pt x="832" y="771"/>
                </a:lnTo>
                <a:lnTo>
                  <a:pt x="831" y="786"/>
                </a:lnTo>
                <a:lnTo>
                  <a:pt x="831" y="802"/>
                </a:lnTo>
                <a:lnTo>
                  <a:pt x="835" y="840"/>
                </a:lnTo>
                <a:lnTo>
                  <a:pt x="840" y="887"/>
                </a:lnTo>
                <a:lnTo>
                  <a:pt x="840" y="887"/>
                </a:lnTo>
                <a:lnTo>
                  <a:pt x="816" y="900"/>
                </a:lnTo>
                <a:lnTo>
                  <a:pt x="800" y="909"/>
                </a:lnTo>
                <a:lnTo>
                  <a:pt x="790" y="917"/>
                </a:lnTo>
                <a:lnTo>
                  <a:pt x="783" y="924"/>
                </a:lnTo>
                <a:lnTo>
                  <a:pt x="778" y="931"/>
                </a:lnTo>
                <a:lnTo>
                  <a:pt x="776" y="939"/>
                </a:lnTo>
                <a:lnTo>
                  <a:pt x="773" y="948"/>
                </a:lnTo>
                <a:lnTo>
                  <a:pt x="767" y="960"/>
                </a:lnTo>
                <a:lnTo>
                  <a:pt x="767" y="960"/>
                </a:lnTo>
                <a:lnTo>
                  <a:pt x="756" y="977"/>
                </a:lnTo>
                <a:lnTo>
                  <a:pt x="746" y="989"/>
                </a:lnTo>
                <a:lnTo>
                  <a:pt x="736" y="998"/>
                </a:lnTo>
                <a:lnTo>
                  <a:pt x="725" y="1005"/>
                </a:lnTo>
                <a:lnTo>
                  <a:pt x="715" y="1010"/>
                </a:lnTo>
                <a:lnTo>
                  <a:pt x="706" y="1013"/>
                </a:lnTo>
                <a:lnTo>
                  <a:pt x="695" y="1016"/>
                </a:lnTo>
                <a:lnTo>
                  <a:pt x="686" y="1018"/>
                </a:lnTo>
                <a:lnTo>
                  <a:pt x="669" y="1021"/>
                </a:lnTo>
                <a:lnTo>
                  <a:pt x="661" y="1024"/>
                </a:lnTo>
                <a:lnTo>
                  <a:pt x="654" y="1028"/>
                </a:lnTo>
                <a:lnTo>
                  <a:pt x="647" y="1034"/>
                </a:lnTo>
                <a:lnTo>
                  <a:pt x="640" y="1042"/>
                </a:lnTo>
                <a:lnTo>
                  <a:pt x="636" y="1054"/>
                </a:lnTo>
                <a:lnTo>
                  <a:pt x="631" y="1068"/>
                </a:lnTo>
                <a:lnTo>
                  <a:pt x="631" y="1068"/>
                </a:lnTo>
                <a:lnTo>
                  <a:pt x="621" y="1057"/>
                </a:lnTo>
                <a:lnTo>
                  <a:pt x="609" y="1049"/>
                </a:lnTo>
                <a:lnTo>
                  <a:pt x="599" y="1042"/>
                </a:lnTo>
                <a:lnTo>
                  <a:pt x="587" y="1038"/>
                </a:lnTo>
                <a:lnTo>
                  <a:pt x="576" y="1033"/>
                </a:lnTo>
                <a:lnTo>
                  <a:pt x="565" y="1030"/>
                </a:lnTo>
                <a:lnTo>
                  <a:pt x="544" y="1024"/>
                </a:lnTo>
                <a:lnTo>
                  <a:pt x="526" y="1019"/>
                </a:lnTo>
                <a:lnTo>
                  <a:pt x="518" y="1016"/>
                </a:lnTo>
                <a:lnTo>
                  <a:pt x="511" y="1012"/>
                </a:lnTo>
                <a:lnTo>
                  <a:pt x="506" y="1008"/>
                </a:lnTo>
                <a:lnTo>
                  <a:pt x="502" y="1002"/>
                </a:lnTo>
                <a:lnTo>
                  <a:pt x="500" y="995"/>
                </a:lnTo>
                <a:lnTo>
                  <a:pt x="499" y="986"/>
                </a:lnTo>
                <a:lnTo>
                  <a:pt x="499" y="986"/>
                </a:lnTo>
                <a:lnTo>
                  <a:pt x="497" y="981"/>
                </a:lnTo>
                <a:lnTo>
                  <a:pt x="495" y="977"/>
                </a:lnTo>
                <a:lnTo>
                  <a:pt x="489" y="966"/>
                </a:lnTo>
                <a:lnTo>
                  <a:pt x="481" y="957"/>
                </a:lnTo>
                <a:lnTo>
                  <a:pt x="476" y="949"/>
                </a:lnTo>
                <a:lnTo>
                  <a:pt x="473" y="946"/>
                </a:lnTo>
                <a:lnTo>
                  <a:pt x="472" y="942"/>
                </a:lnTo>
                <a:lnTo>
                  <a:pt x="473" y="940"/>
                </a:lnTo>
                <a:lnTo>
                  <a:pt x="476" y="937"/>
                </a:lnTo>
                <a:lnTo>
                  <a:pt x="480" y="936"/>
                </a:lnTo>
                <a:lnTo>
                  <a:pt x="487" y="935"/>
                </a:lnTo>
                <a:lnTo>
                  <a:pt x="496" y="934"/>
                </a:lnTo>
                <a:lnTo>
                  <a:pt x="510" y="935"/>
                </a:lnTo>
                <a:lnTo>
                  <a:pt x="510" y="935"/>
                </a:lnTo>
                <a:lnTo>
                  <a:pt x="517" y="936"/>
                </a:lnTo>
                <a:lnTo>
                  <a:pt x="523" y="940"/>
                </a:lnTo>
                <a:lnTo>
                  <a:pt x="529" y="944"/>
                </a:lnTo>
                <a:lnTo>
                  <a:pt x="532" y="949"/>
                </a:lnTo>
                <a:lnTo>
                  <a:pt x="535" y="956"/>
                </a:lnTo>
                <a:lnTo>
                  <a:pt x="538" y="963"/>
                </a:lnTo>
                <a:lnTo>
                  <a:pt x="544" y="978"/>
                </a:lnTo>
                <a:lnTo>
                  <a:pt x="550" y="993"/>
                </a:lnTo>
                <a:lnTo>
                  <a:pt x="554" y="1000"/>
                </a:lnTo>
                <a:lnTo>
                  <a:pt x="560" y="1007"/>
                </a:lnTo>
                <a:lnTo>
                  <a:pt x="565" y="1011"/>
                </a:lnTo>
                <a:lnTo>
                  <a:pt x="573" y="1016"/>
                </a:lnTo>
                <a:lnTo>
                  <a:pt x="583" y="1018"/>
                </a:lnTo>
                <a:lnTo>
                  <a:pt x="594" y="1019"/>
                </a:lnTo>
                <a:lnTo>
                  <a:pt x="594" y="1019"/>
                </a:lnTo>
                <a:lnTo>
                  <a:pt x="603" y="1017"/>
                </a:lnTo>
                <a:lnTo>
                  <a:pt x="613" y="1012"/>
                </a:lnTo>
                <a:lnTo>
                  <a:pt x="621" y="1007"/>
                </a:lnTo>
                <a:lnTo>
                  <a:pt x="629" y="997"/>
                </a:lnTo>
                <a:lnTo>
                  <a:pt x="637" y="988"/>
                </a:lnTo>
                <a:lnTo>
                  <a:pt x="646" y="977"/>
                </a:lnTo>
                <a:lnTo>
                  <a:pt x="662" y="950"/>
                </a:lnTo>
                <a:lnTo>
                  <a:pt x="680" y="921"/>
                </a:lnTo>
                <a:lnTo>
                  <a:pt x="690" y="908"/>
                </a:lnTo>
                <a:lnTo>
                  <a:pt x="700" y="893"/>
                </a:lnTo>
                <a:lnTo>
                  <a:pt x="712" y="879"/>
                </a:lnTo>
                <a:lnTo>
                  <a:pt x="724" y="866"/>
                </a:lnTo>
                <a:lnTo>
                  <a:pt x="737" y="853"/>
                </a:lnTo>
                <a:lnTo>
                  <a:pt x="752" y="842"/>
                </a:lnTo>
                <a:lnTo>
                  <a:pt x="752" y="842"/>
                </a:lnTo>
                <a:lnTo>
                  <a:pt x="756" y="824"/>
                </a:lnTo>
                <a:lnTo>
                  <a:pt x="761" y="810"/>
                </a:lnTo>
                <a:lnTo>
                  <a:pt x="768" y="799"/>
                </a:lnTo>
                <a:lnTo>
                  <a:pt x="774" y="792"/>
                </a:lnTo>
                <a:lnTo>
                  <a:pt x="781" y="788"/>
                </a:lnTo>
                <a:lnTo>
                  <a:pt x="787" y="786"/>
                </a:lnTo>
                <a:lnTo>
                  <a:pt x="799" y="781"/>
                </a:lnTo>
                <a:lnTo>
                  <a:pt x="802" y="779"/>
                </a:lnTo>
                <a:lnTo>
                  <a:pt x="805" y="775"/>
                </a:lnTo>
                <a:lnTo>
                  <a:pt x="806" y="769"/>
                </a:lnTo>
                <a:lnTo>
                  <a:pt x="805" y="760"/>
                </a:lnTo>
                <a:lnTo>
                  <a:pt x="800" y="748"/>
                </a:lnTo>
                <a:lnTo>
                  <a:pt x="793" y="732"/>
                </a:lnTo>
                <a:lnTo>
                  <a:pt x="770" y="682"/>
                </a:lnTo>
                <a:lnTo>
                  <a:pt x="770" y="682"/>
                </a:lnTo>
                <a:lnTo>
                  <a:pt x="768" y="675"/>
                </a:lnTo>
                <a:lnTo>
                  <a:pt x="766" y="667"/>
                </a:lnTo>
                <a:lnTo>
                  <a:pt x="762" y="652"/>
                </a:lnTo>
                <a:lnTo>
                  <a:pt x="761" y="635"/>
                </a:lnTo>
                <a:lnTo>
                  <a:pt x="762" y="618"/>
                </a:lnTo>
                <a:lnTo>
                  <a:pt x="764" y="598"/>
                </a:lnTo>
                <a:lnTo>
                  <a:pt x="769" y="578"/>
                </a:lnTo>
                <a:lnTo>
                  <a:pt x="775" y="559"/>
                </a:lnTo>
                <a:lnTo>
                  <a:pt x="781" y="538"/>
                </a:lnTo>
                <a:lnTo>
                  <a:pt x="789" y="519"/>
                </a:lnTo>
                <a:lnTo>
                  <a:pt x="797" y="499"/>
                </a:lnTo>
                <a:lnTo>
                  <a:pt x="813" y="461"/>
                </a:lnTo>
                <a:lnTo>
                  <a:pt x="830" y="427"/>
                </a:lnTo>
                <a:lnTo>
                  <a:pt x="844" y="398"/>
                </a:lnTo>
                <a:lnTo>
                  <a:pt x="844" y="398"/>
                </a:lnTo>
                <a:lnTo>
                  <a:pt x="850" y="386"/>
                </a:lnTo>
                <a:lnTo>
                  <a:pt x="852" y="376"/>
                </a:lnTo>
                <a:lnTo>
                  <a:pt x="853" y="367"/>
                </a:lnTo>
                <a:lnTo>
                  <a:pt x="853" y="359"/>
                </a:lnTo>
                <a:lnTo>
                  <a:pt x="851" y="352"/>
                </a:lnTo>
                <a:lnTo>
                  <a:pt x="848" y="346"/>
                </a:lnTo>
                <a:lnTo>
                  <a:pt x="840" y="335"/>
                </a:lnTo>
                <a:lnTo>
                  <a:pt x="833" y="322"/>
                </a:lnTo>
                <a:lnTo>
                  <a:pt x="830" y="315"/>
                </a:lnTo>
                <a:lnTo>
                  <a:pt x="827" y="307"/>
                </a:lnTo>
                <a:lnTo>
                  <a:pt x="825" y="297"/>
                </a:lnTo>
                <a:lnTo>
                  <a:pt x="825" y="286"/>
                </a:lnTo>
                <a:lnTo>
                  <a:pt x="827" y="274"/>
                </a:lnTo>
                <a:lnTo>
                  <a:pt x="830" y="259"/>
                </a:lnTo>
                <a:lnTo>
                  <a:pt x="830" y="259"/>
                </a:lnTo>
                <a:lnTo>
                  <a:pt x="833" y="246"/>
                </a:lnTo>
                <a:lnTo>
                  <a:pt x="838" y="237"/>
                </a:lnTo>
                <a:lnTo>
                  <a:pt x="843" y="229"/>
                </a:lnTo>
                <a:lnTo>
                  <a:pt x="847" y="223"/>
                </a:lnTo>
                <a:lnTo>
                  <a:pt x="853" y="218"/>
                </a:lnTo>
                <a:lnTo>
                  <a:pt x="858" y="215"/>
                </a:lnTo>
                <a:lnTo>
                  <a:pt x="868" y="209"/>
                </a:lnTo>
                <a:lnTo>
                  <a:pt x="874" y="206"/>
                </a:lnTo>
                <a:lnTo>
                  <a:pt x="878" y="201"/>
                </a:lnTo>
                <a:lnTo>
                  <a:pt x="884" y="195"/>
                </a:lnTo>
                <a:lnTo>
                  <a:pt x="890" y="188"/>
                </a:lnTo>
                <a:lnTo>
                  <a:pt x="894" y="179"/>
                </a:lnTo>
                <a:lnTo>
                  <a:pt x="900" y="167"/>
                </a:lnTo>
                <a:lnTo>
                  <a:pt x="905" y="153"/>
                </a:lnTo>
                <a:lnTo>
                  <a:pt x="909" y="134"/>
                </a:lnTo>
                <a:lnTo>
                  <a:pt x="909" y="134"/>
                </a:lnTo>
                <a:lnTo>
                  <a:pt x="913" y="115"/>
                </a:lnTo>
                <a:lnTo>
                  <a:pt x="913" y="107"/>
                </a:lnTo>
                <a:lnTo>
                  <a:pt x="913" y="100"/>
                </a:lnTo>
                <a:lnTo>
                  <a:pt x="912" y="93"/>
                </a:lnTo>
                <a:lnTo>
                  <a:pt x="911" y="86"/>
                </a:lnTo>
                <a:lnTo>
                  <a:pt x="907" y="80"/>
                </a:lnTo>
                <a:lnTo>
                  <a:pt x="904" y="76"/>
                </a:lnTo>
                <a:lnTo>
                  <a:pt x="900" y="70"/>
                </a:lnTo>
                <a:lnTo>
                  <a:pt x="894" y="65"/>
                </a:lnTo>
                <a:lnTo>
                  <a:pt x="881" y="56"/>
                </a:lnTo>
                <a:lnTo>
                  <a:pt x="862" y="48"/>
                </a:lnTo>
                <a:lnTo>
                  <a:pt x="840" y="39"/>
                </a:lnTo>
                <a:lnTo>
                  <a:pt x="840" y="39"/>
                </a:lnTo>
                <a:lnTo>
                  <a:pt x="829" y="33"/>
                </a:lnTo>
                <a:lnTo>
                  <a:pt x="820" y="27"/>
                </a:lnTo>
                <a:lnTo>
                  <a:pt x="804" y="16"/>
                </a:lnTo>
                <a:lnTo>
                  <a:pt x="791" y="7"/>
                </a:lnTo>
                <a:lnTo>
                  <a:pt x="785" y="3"/>
                </a:lnTo>
                <a:lnTo>
                  <a:pt x="781" y="1"/>
                </a:lnTo>
                <a:lnTo>
                  <a:pt x="776" y="0"/>
                </a:lnTo>
                <a:lnTo>
                  <a:pt x="771" y="0"/>
                </a:lnTo>
                <a:lnTo>
                  <a:pt x="767" y="1"/>
                </a:lnTo>
                <a:lnTo>
                  <a:pt x="761" y="4"/>
                </a:lnTo>
                <a:lnTo>
                  <a:pt x="756" y="10"/>
                </a:lnTo>
                <a:lnTo>
                  <a:pt x="751" y="17"/>
                </a:lnTo>
                <a:lnTo>
                  <a:pt x="737" y="39"/>
                </a:lnTo>
                <a:lnTo>
                  <a:pt x="737" y="39"/>
                </a:lnTo>
                <a:lnTo>
                  <a:pt x="735" y="43"/>
                </a:lnTo>
                <a:lnTo>
                  <a:pt x="731" y="53"/>
                </a:lnTo>
                <a:lnTo>
                  <a:pt x="722" y="76"/>
                </a:lnTo>
                <a:lnTo>
                  <a:pt x="709" y="106"/>
                </a:lnTo>
                <a:lnTo>
                  <a:pt x="701" y="120"/>
                </a:lnTo>
                <a:lnTo>
                  <a:pt x="692" y="137"/>
                </a:lnTo>
                <a:lnTo>
                  <a:pt x="682" y="153"/>
                </a:lnTo>
                <a:lnTo>
                  <a:pt x="670" y="168"/>
                </a:lnTo>
                <a:lnTo>
                  <a:pt x="657" y="183"/>
                </a:lnTo>
                <a:lnTo>
                  <a:pt x="642" y="195"/>
                </a:lnTo>
                <a:lnTo>
                  <a:pt x="634" y="201"/>
                </a:lnTo>
                <a:lnTo>
                  <a:pt x="626" y="206"/>
                </a:lnTo>
                <a:lnTo>
                  <a:pt x="617" y="210"/>
                </a:lnTo>
                <a:lnTo>
                  <a:pt x="608" y="214"/>
                </a:lnTo>
                <a:lnTo>
                  <a:pt x="598" y="217"/>
                </a:lnTo>
                <a:lnTo>
                  <a:pt x="587" y="219"/>
                </a:lnTo>
                <a:lnTo>
                  <a:pt x="577" y="222"/>
                </a:lnTo>
                <a:lnTo>
                  <a:pt x="565" y="223"/>
                </a:lnTo>
                <a:lnTo>
                  <a:pt x="565" y="223"/>
                </a:lnTo>
                <a:lnTo>
                  <a:pt x="553" y="234"/>
                </a:lnTo>
                <a:lnTo>
                  <a:pt x="546" y="246"/>
                </a:lnTo>
                <a:lnTo>
                  <a:pt x="541" y="256"/>
                </a:lnTo>
                <a:lnTo>
                  <a:pt x="540" y="265"/>
                </a:lnTo>
                <a:lnTo>
                  <a:pt x="540" y="274"/>
                </a:lnTo>
                <a:lnTo>
                  <a:pt x="544" y="282"/>
                </a:lnTo>
                <a:lnTo>
                  <a:pt x="547" y="288"/>
                </a:lnTo>
                <a:lnTo>
                  <a:pt x="552" y="295"/>
                </a:lnTo>
                <a:lnTo>
                  <a:pt x="560" y="309"/>
                </a:lnTo>
                <a:lnTo>
                  <a:pt x="562" y="315"/>
                </a:lnTo>
                <a:lnTo>
                  <a:pt x="564" y="322"/>
                </a:lnTo>
                <a:lnTo>
                  <a:pt x="563" y="328"/>
                </a:lnTo>
                <a:lnTo>
                  <a:pt x="560" y="336"/>
                </a:lnTo>
                <a:lnTo>
                  <a:pt x="553" y="343"/>
                </a:lnTo>
                <a:lnTo>
                  <a:pt x="542" y="351"/>
                </a:lnTo>
                <a:lnTo>
                  <a:pt x="542" y="351"/>
                </a:lnTo>
                <a:lnTo>
                  <a:pt x="540" y="364"/>
                </a:lnTo>
                <a:lnTo>
                  <a:pt x="534" y="378"/>
                </a:lnTo>
                <a:lnTo>
                  <a:pt x="529" y="391"/>
                </a:lnTo>
                <a:lnTo>
                  <a:pt x="522" y="401"/>
                </a:lnTo>
                <a:lnTo>
                  <a:pt x="514" y="412"/>
                </a:lnTo>
                <a:lnTo>
                  <a:pt x="506" y="421"/>
                </a:lnTo>
                <a:lnTo>
                  <a:pt x="492" y="438"/>
                </a:lnTo>
                <a:lnTo>
                  <a:pt x="486" y="445"/>
                </a:lnTo>
                <a:lnTo>
                  <a:pt x="481" y="453"/>
                </a:lnTo>
                <a:lnTo>
                  <a:pt x="478" y="460"/>
                </a:lnTo>
                <a:lnTo>
                  <a:pt x="478" y="467"/>
                </a:lnTo>
                <a:lnTo>
                  <a:pt x="480" y="475"/>
                </a:lnTo>
                <a:lnTo>
                  <a:pt x="485" y="482"/>
                </a:lnTo>
                <a:lnTo>
                  <a:pt x="494" y="490"/>
                </a:lnTo>
                <a:lnTo>
                  <a:pt x="506" y="498"/>
                </a:lnTo>
                <a:lnTo>
                  <a:pt x="506" y="498"/>
                </a:lnTo>
                <a:lnTo>
                  <a:pt x="515" y="503"/>
                </a:lnTo>
                <a:lnTo>
                  <a:pt x="521" y="508"/>
                </a:lnTo>
                <a:lnTo>
                  <a:pt x="526" y="514"/>
                </a:lnTo>
                <a:lnTo>
                  <a:pt x="530" y="520"/>
                </a:lnTo>
                <a:lnTo>
                  <a:pt x="533" y="527"/>
                </a:lnTo>
                <a:lnTo>
                  <a:pt x="535" y="534"/>
                </a:lnTo>
                <a:lnTo>
                  <a:pt x="538" y="547"/>
                </a:lnTo>
                <a:lnTo>
                  <a:pt x="540" y="561"/>
                </a:lnTo>
                <a:lnTo>
                  <a:pt x="542" y="575"/>
                </a:lnTo>
                <a:lnTo>
                  <a:pt x="544" y="582"/>
                </a:lnTo>
                <a:lnTo>
                  <a:pt x="546" y="589"/>
                </a:lnTo>
                <a:lnTo>
                  <a:pt x="549" y="595"/>
                </a:lnTo>
                <a:lnTo>
                  <a:pt x="554" y="600"/>
                </a:lnTo>
                <a:lnTo>
                  <a:pt x="554" y="600"/>
                </a:lnTo>
                <a:lnTo>
                  <a:pt x="555" y="612"/>
                </a:lnTo>
                <a:lnTo>
                  <a:pt x="556" y="623"/>
                </a:lnTo>
                <a:lnTo>
                  <a:pt x="555" y="637"/>
                </a:lnTo>
                <a:lnTo>
                  <a:pt x="555" y="644"/>
                </a:lnTo>
                <a:lnTo>
                  <a:pt x="553" y="651"/>
                </a:lnTo>
                <a:lnTo>
                  <a:pt x="550" y="658"/>
                </a:lnTo>
                <a:lnTo>
                  <a:pt x="547" y="664"/>
                </a:lnTo>
                <a:lnTo>
                  <a:pt x="544" y="669"/>
                </a:lnTo>
                <a:lnTo>
                  <a:pt x="538" y="673"/>
                </a:lnTo>
                <a:lnTo>
                  <a:pt x="532" y="676"/>
                </a:lnTo>
                <a:lnTo>
                  <a:pt x="524" y="677"/>
                </a:lnTo>
                <a:lnTo>
                  <a:pt x="524" y="677"/>
                </a:lnTo>
                <a:lnTo>
                  <a:pt x="519" y="677"/>
                </a:lnTo>
                <a:lnTo>
                  <a:pt x="515" y="677"/>
                </a:lnTo>
                <a:lnTo>
                  <a:pt x="510" y="676"/>
                </a:lnTo>
                <a:lnTo>
                  <a:pt x="506" y="674"/>
                </a:lnTo>
                <a:lnTo>
                  <a:pt x="496" y="668"/>
                </a:lnTo>
                <a:lnTo>
                  <a:pt x="488" y="660"/>
                </a:lnTo>
                <a:lnTo>
                  <a:pt x="479" y="650"/>
                </a:lnTo>
                <a:lnTo>
                  <a:pt x="471" y="638"/>
                </a:lnTo>
                <a:lnTo>
                  <a:pt x="463" y="624"/>
                </a:lnTo>
                <a:lnTo>
                  <a:pt x="455" y="610"/>
                </a:lnTo>
                <a:lnTo>
                  <a:pt x="438" y="576"/>
                </a:lnTo>
                <a:lnTo>
                  <a:pt x="422" y="540"/>
                </a:lnTo>
                <a:lnTo>
                  <a:pt x="403" y="505"/>
                </a:lnTo>
                <a:lnTo>
                  <a:pt x="385" y="471"/>
                </a:lnTo>
                <a:lnTo>
                  <a:pt x="385" y="471"/>
                </a:lnTo>
                <a:lnTo>
                  <a:pt x="380" y="480"/>
                </a:lnTo>
                <a:lnTo>
                  <a:pt x="374" y="486"/>
                </a:lnTo>
                <a:lnTo>
                  <a:pt x="361" y="500"/>
                </a:lnTo>
                <a:lnTo>
                  <a:pt x="355" y="507"/>
                </a:lnTo>
                <a:lnTo>
                  <a:pt x="349" y="514"/>
                </a:lnTo>
                <a:lnTo>
                  <a:pt x="346" y="521"/>
                </a:lnTo>
                <a:lnTo>
                  <a:pt x="344" y="530"/>
                </a:lnTo>
                <a:lnTo>
                  <a:pt x="344" y="530"/>
                </a:lnTo>
                <a:lnTo>
                  <a:pt x="346" y="539"/>
                </a:lnTo>
                <a:lnTo>
                  <a:pt x="349" y="549"/>
                </a:lnTo>
                <a:lnTo>
                  <a:pt x="354" y="557"/>
                </a:lnTo>
                <a:lnTo>
                  <a:pt x="359" y="565"/>
                </a:lnTo>
                <a:lnTo>
                  <a:pt x="364" y="573"/>
                </a:lnTo>
                <a:lnTo>
                  <a:pt x="370" y="582"/>
                </a:lnTo>
                <a:lnTo>
                  <a:pt x="372" y="592"/>
                </a:lnTo>
                <a:lnTo>
                  <a:pt x="374" y="604"/>
                </a:lnTo>
                <a:lnTo>
                  <a:pt x="374" y="604"/>
                </a:lnTo>
                <a:lnTo>
                  <a:pt x="373" y="612"/>
                </a:lnTo>
                <a:lnTo>
                  <a:pt x="372" y="619"/>
                </a:lnTo>
                <a:lnTo>
                  <a:pt x="370" y="624"/>
                </a:lnTo>
                <a:lnTo>
                  <a:pt x="367" y="630"/>
                </a:lnTo>
                <a:lnTo>
                  <a:pt x="361" y="639"/>
                </a:lnTo>
                <a:lnTo>
                  <a:pt x="354" y="648"/>
                </a:lnTo>
                <a:lnTo>
                  <a:pt x="346" y="654"/>
                </a:lnTo>
                <a:lnTo>
                  <a:pt x="340" y="662"/>
                </a:lnTo>
                <a:lnTo>
                  <a:pt x="336" y="667"/>
                </a:lnTo>
                <a:lnTo>
                  <a:pt x="335" y="673"/>
                </a:lnTo>
                <a:lnTo>
                  <a:pt x="334" y="679"/>
                </a:lnTo>
                <a:lnTo>
                  <a:pt x="333" y="685"/>
                </a:lnTo>
                <a:lnTo>
                  <a:pt x="333" y="685"/>
                </a:lnTo>
                <a:lnTo>
                  <a:pt x="334" y="690"/>
                </a:lnTo>
                <a:lnTo>
                  <a:pt x="338" y="696"/>
                </a:lnTo>
                <a:lnTo>
                  <a:pt x="346" y="706"/>
                </a:lnTo>
                <a:lnTo>
                  <a:pt x="351" y="712"/>
                </a:lnTo>
                <a:lnTo>
                  <a:pt x="355" y="718"/>
                </a:lnTo>
                <a:lnTo>
                  <a:pt x="358" y="725"/>
                </a:lnTo>
                <a:lnTo>
                  <a:pt x="359" y="733"/>
                </a:lnTo>
                <a:lnTo>
                  <a:pt x="359" y="733"/>
                </a:lnTo>
                <a:lnTo>
                  <a:pt x="358" y="744"/>
                </a:lnTo>
                <a:lnTo>
                  <a:pt x="355" y="756"/>
                </a:lnTo>
                <a:lnTo>
                  <a:pt x="349" y="767"/>
                </a:lnTo>
                <a:lnTo>
                  <a:pt x="342" y="776"/>
                </a:lnTo>
                <a:lnTo>
                  <a:pt x="333" y="786"/>
                </a:lnTo>
                <a:lnTo>
                  <a:pt x="323" y="795"/>
                </a:lnTo>
                <a:lnTo>
                  <a:pt x="312" y="803"/>
                </a:lnTo>
                <a:lnTo>
                  <a:pt x="301" y="811"/>
                </a:lnTo>
                <a:lnTo>
                  <a:pt x="275" y="824"/>
                </a:lnTo>
                <a:lnTo>
                  <a:pt x="251" y="835"/>
                </a:lnTo>
                <a:lnTo>
                  <a:pt x="228" y="843"/>
                </a:lnTo>
                <a:lnTo>
                  <a:pt x="209" y="850"/>
                </a:lnTo>
                <a:lnTo>
                  <a:pt x="209" y="850"/>
                </a:lnTo>
                <a:lnTo>
                  <a:pt x="182" y="860"/>
                </a:lnTo>
                <a:lnTo>
                  <a:pt x="158" y="872"/>
                </a:lnTo>
                <a:lnTo>
                  <a:pt x="136" y="883"/>
                </a:lnTo>
                <a:lnTo>
                  <a:pt x="115" y="896"/>
                </a:lnTo>
                <a:lnTo>
                  <a:pt x="74" y="920"/>
                </a:lnTo>
                <a:lnTo>
                  <a:pt x="53" y="932"/>
                </a:lnTo>
                <a:lnTo>
                  <a:pt x="29" y="942"/>
                </a:lnTo>
                <a:lnTo>
                  <a:pt x="29" y="942"/>
                </a:lnTo>
                <a:lnTo>
                  <a:pt x="31" y="949"/>
                </a:lnTo>
                <a:lnTo>
                  <a:pt x="34" y="954"/>
                </a:lnTo>
                <a:lnTo>
                  <a:pt x="36" y="958"/>
                </a:lnTo>
                <a:lnTo>
                  <a:pt x="36" y="964"/>
                </a:lnTo>
                <a:lnTo>
                  <a:pt x="36" y="964"/>
                </a:lnTo>
                <a:lnTo>
                  <a:pt x="36" y="1019"/>
                </a:lnTo>
                <a:lnTo>
                  <a:pt x="36" y="1019"/>
                </a:lnTo>
                <a:lnTo>
                  <a:pt x="36" y="1026"/>
                </a:lnTo>
                <a:lnTo>
                  <a:pt x="35" y="1033"/>
                </a:lnTo>
                <a:lnTo>
                  <a:pt x="30" y="1046"/>
                </a:lnTo>
                <a:lnTo>
                  <a:pt x="25" y="1056"/>
                </a:lnTo>
                <a:lnTo>
                  <a:pt x="18" y="1066"/>
                </a:lnTo>
                <a:lnTo>
                  <a:pt x="12" y="1077"/>
                </a:lnTo>
                <a:lnTo>
                  <a:pt x="6" y="1087"/>
                </a:lnTo>
                <a:lnTo>
                  <a:pt x="2" y="1099"/>
                </a:lnTo>
                <a:lnTo>
                  <a:pt x="0" y="1104"/>
                </a:lnTo>
                <a:lnTo>
                  <a:pt x="0" y="1111"/>
                </a:lnTo>
                <a:lnTo>
                  <a:pt x="0" y="1111"/>
                </a:lnTo>
                <a:lnTo>
                  <a:pt x="0" y="1120"/>
                </a:lnTo>
                <a:lnTo>
                  <a:pt x="3" y="1127"/>
                </a:lnTo>
                <a:lnTo>
                  <a:pt x="6" y="1134"/>
                </a:lnTo>
                <a:lnTo>
                  <a:pt x="12" y="1140"/>
                </a:lnTo>
                <a:lnTo>
                  <a:pt x="17" y="1143"/>
                </a:lnTo>
                <a:lnTo>
                  <a:pt x="23" y="1147"/>
                </a:lnTo>
                <a:lnTo>
                  <a:pt x="29" y="1149"/>
                </a:lnTo>
                <a:lnTo>
                  <a:pt x="36" y="1152"/>
                </a:lnTo>
                <a:lnTo>
                  <a:pt x="36" y="1152"/>
                </a:lnTo>
                <a:lnTo>
                  <a:pt x="37" y="1157"/>
                </a:lnTo>
                <a:lnTo>
                  <a:pt x="37" y="1164"/>
                </a:lnTo>
                <a:lnTo>
                  <a:pt x="40" y="1169"/>
                </a:lnTo>
                <a:lnTo>
                  <a:pt x="42" y="1173"/>
                </a:lnTo>
                <a:lnTo>
                  <a:pt x="44" y="1177"/>
                </a:lnTo>
                <a:lnTo>
                  <a:pt x="48" y="1180"/>
                </a:lnTo>
                <a:lnTo>
                  <a:pt x="56" y="1186"/>
                </a:lnTo>
                <a:lnTo>
                  <a:pt x="65" y="1188"/>
                </a:lnTo>
                <a:lnTo>
                  <a:pt x="75" y="1191"/>
                </a:lnTo>
                <a:lnTo>
                  <a:pt x="87" y="1192"/>
                </a:lnTo>
                <a:lnTo>
                  <a:pt x="98" y="1192"/>
                </a:lnTo>
                <a:lnTo>
                  <a:pt x="98" y="1192"/>
                </a:lnTo>
                <a:lnTo>
                  <a:pt x="190" y="1192"/>
                </a:lnTo>
                <a:lnTo>
                  <a:pt x="190" y="1192"/>
                </a:lnTo>
                <a:lnTo>
                  <a:pt x="195" y="1192"/>
                </a:lnTo>
                <a:lnTo>
                  <a:pt x="199" y="1193"/>
                </a:lnTo>
                <a:lnTo>
                  <a:pt x="203" y="1195"/>
                </a:lnTo>
                <a:lnTo>
                  <a:pt x="206" y="1198"/>
                </a:lnTo>
                <a:lnTo>
                  <a:pt x="213" y="1203"/>
                </a:lnTo>
                <a:lnTo>
                  <a:pt x="218" y="1211"/>
                </a:lnTo>
                <a:lnTo>
                  <a:pt x="221" y="1221"/>
                </a:lnTo>
                <a:lnTo>
                  <a:pt x="225" y="1231"/>
                </a:lnTo>
                <a:lnTo>
                  <a:pt x="229" y="1254"/>
                </a:lnTo>
                <a:lnTo>
                  <a:pt x="235" y="1277"/>
                </a:lnTo>
                <a:lnTo>
                  <a:pt x="239" y="1287"/>
                </a:lnTo>
                <a:lnTo>
                  <a:pt x="243" y="1297"/>
                </a:lnTo>
                <a:lnTo>
                  <a:pt x="248" y="1305"/>
                </a:lnTo>
                <a:lnTo>
                  <a:pt x="255" y="1311"/>
                </a:lnTo>
                <a:lnTo>
                  <a:pt x="259" y="1314"/>
                </a:lnTo>
                <a:lnTo>
                  <a:pt x="264" y="1315"/>
                </a:lnTo>
                <a:lnTo>
                  <a:pt x="269" y="1316"/>
                </a:lnTo>
                <a:lnTo>
                  <a:pt x="274" y="1316"/>
                </a:lnTo>
                <a:lnTo>
                  <a:pt x="274" y="1316"/>
                </a:lnTo>
                <a:lnTo>
                  <a:pt x="281" y="1316"/>
                </a:lnTo>
                <a:lnTo>
                  <a:pt x="288" y="1314"/>
                </a:lnTo>
                <a:lnTo>
                  <a:pt x="300" y="1309"/>
                </a:lnTo>
                <a:lnTo>
                  <a:pt x="312" y="1302"/>
                </a:lnTo>
                <a:lnTo>
                  <a:pt x="319" y="1300"/>
                </a:lnTo>
                <a:lnTo>
                  <a:pt x="326" y="1299"/>
                </a:lnTo>
                <a:lnTo>
                  <a:pt x="326" y="1299"/>
                </a:lnTo>
                <a:lnTo>
                  <a:pt x="329" y="1303"/>
                </a:lnTo>
                <a:lnTo>
                  <a:pt x="333" y="1307"/>
                </a:lnTo>
                <a:lnTo>
                  <a:pt x="338" y="1309"/>
                </a:lnTo>
                <a:lnTo>
                  <a:pt x="344" y="1309"/>
                </a:lnTo>
                <a:lnTo>
                  <a:pt x="344" y="1309"/>
                </a:lnTo>
                <a:lnTo>
                  <a:pt x="349" y="1309"/>
                </a:lnTo>
                <a:lnTo>
                  <a:pt x="354" y="1307"/>
                </a:lnTo>
                <a:lnTo>
                  <a:pt x="362" y="1300"/>
                </a:lnTo>
                <a:lnTo>
                  <a:pt x="370" y="1294"/>
                </a:lnTo>
                <a:lnTo>
                  <a:pt x="373" y="1292"/>
                </a:lnTo>
                <a:lnTo>
                  <a:pt x="378" y="1291"/>
                </a:lnTo>
                <a:lnTo>
                  <a:pt x="378" y="1291"/>
                </a:lnTo>
                <a:lnTo>
                  <a:pt x="385" y="1293"/>
                </a:lnTo>
                <a:lnTo>
                  <a:pt x="396" y="1299"/>
                </a:lnTo>
                <a:lnTo>
                  <a:pt x="410" y="1306"/>
                </a:lnTo>
                <a:lnTo>
                  <a:pt x="425" y="1315"/>
                </a:lnTo>
                <a:lnTo>
                  <a:pt x="439" y="1325"/>
                </a:lnTo>
                <a:lnTo>
                  <a:pt x="450" y="1334"/>
                </a:lnTo>
                <a:lnTo>
                  <a:pt x="460" y="1344"/>
                </a:lnTo>
                <a:lnTo>
                  <a:pt x="461" y="1347"/>
                </a:lnTo>
                <a:lnTo>
                  <a:pt x="462" y="1351"/>
                </a:lnTo>
                <a:lnTo>
                  <a:pt x="462" y="1351"/>
                </a:lnTo>
                <a:lnTo>
                  <a:pt x="462" y="1379"/>
                </a:lnTo>
                <a:lnTo>
                  <a:pt x="462" y="1379"/>
                </a:lnTo>
                <a:lnTo>
                  <a:pt x="463" y="1390"/>
                </a:lnTo>
                <a:lnTo>
                  <a:pt x="466" y="1401"/>
                </a:lnTo>
                <a:lnTo>
                  <a:pt x="471" y="1415"/>
                </a:lnTo>
                <a:lnTo>
                  <a:pt x="477" y="1427"/>
                </a:lnTo>
                <a:lnTo>
                  <a:pt x="477" y="1427"/>
                </a:lnTo>
                <a:lnTo>
                  <a:pt x="480" y="1432"/>
                </a:lnTo>
                <a:lnTo>
                  <a:pt x="484" y="1438"/>
                </a:lnTo>
                <a:lnTo>
                  <a:pt x="487" y="1450"/>
                </a:lnTo>
                <a:lnTo>
                  <a:pt x="489" y="1461"/>
                </a:lnTo>
                <a:lnTo>
                  <a:pt x="492" y="1473"/>
                </a:lnTo>
                <a:lnTo>
                  <a:pt x="494" y="1483"/>
                </a:lnTo>
                <a:lnTo>
                  <a:pt x="496" y="1493"/>
                </a:lnTo>
                <a:lnTo>
                  <a:pt x="502" y="1502"/>
                </a:lnTo>
                <a:lnTo>
                  <a:pt x="506" y="1507"/>
                </a:lnTo>
                <a:lnTo>
                  <a:pt x="510" y="1512"/>
                </a:lnTo>
                <a:lnTo>
                  <a:pt x="510" y="1512"/>
                </a:lnTo>
                <a:lnTo>
                  <a:pt x="579" y="1512"/>
                </a:lnTo>
                <a:lnTo>
                  <a:pt x="579" y="1512"/>
                </a:lnTo>
                <a:lnTo>
                  <a:pt x="579" y="1512"/>
                </a:lnTo>
                <a:lnTo>
                  <a:pt x="595" y="1529"/>
                </a:lnTo>
                <a:lnTo>
                  <a:pt x="609" y="1545"/>
                </a:lnTo>
                <a:lnTo>
                  <a:pt x="624" y="1559"/>
                </a:lnTo>
                <a:lnTo>
                  <a:pt x="632" y="1565"/>
                </a:lnTo>
                <a:lnTo>
                  <a:pt x="642" y="1570"/>
                </a:lnTo>
                <a:lnTo>
                  <a:pt x="642" y="1570"/>
                </a:lnTo>
                <a:lnTo>
                  <a:pt x="649" y="1574"/>
                </a:lnTo>
                <a:lnTo>
                  <a:pt x="659" y="1577"/>
                </a:lnTo>
                <a:lnTo>
                  <a:pt x="677" y="1583"/>
                </a:lnTo>
                <a:lnTo>
                  <a:pt x="698" y="1588"/>
                </a:lnTo>
                <a:lnTo>
                  <a:pt x="718" y="1591"/>
                </a:lnTo>
                <a:lnTo>
                  <a:pt x="758" y="1598"/>
                </a:lnTo>
                <a:lnTo>
                  <a:pt x="775" y="1603"/>
                </a:lnTo>
                <a:lnTo>
                  <a:pt x="789" y="1607"/>
                </a:lnTo>
                <a:lnTo>
                  <a:pt x="789" y="1607"/>
                </a:lnTo>
                <a:lnTo>
                  <a:pt x="800" y="1614"/>
                </a:lnTo>
                <a:lnTo>
                  <a:pt x="809" y="1621"/>
                </a:lnTo>
                <a:lnTo>
                  <a:pt x="817" y="1629"/>
                </a:lnTo>
                <a:lnTo>
                  <a:pt x="825" y="1637"/>
                </a:lnTo>
                <a:lnTo>
                  <a:pt x="838" y="1656"/>
                </a:lnTo>
                <a:lnTo>
                  <a:pt x="851" y="1673"/>
                </a:lnTo>
                <a:lnTo>
                  <a:pt x="857" y="1681"/>
                </a:lnTo>
                <a:lnTo>
                  <a:pt x="863" y="1689"/>
                </a:lnTo>
                <a:lnTo>
                  <a:pt x="871" y="1696"/>
                </a:lnTo>
                <a:lnTo>
                  <a:pt x="880" y="1702"/>
                </a:lnTo>
                <a:lnTo>
                  <a:pt x="890" y="1706"/>
                </a:lnTo>
                <a:lnTo>
                  <a:pt x="900" y="1710"/>
                </a:lnTo>
                <a:lnTo>
                  <a:pt x="914" y="1713"/>
                </a:lnTo>
                <a:lnTo>
                  <a:pt x="928" y="1713"/>
                </a:lnTo>
                <a:lnTo>
                  <a:pt x="928" y="1713"/>
                </a:lnTo>
                <a:lnTo>
                  <a:pt x="947" y="1714"/>
                </a:lnTo>
                <a:lnTo>
                  <a:pt x="965" y="1718"/>
                </a:lnTo>
                <a:lnTo>
                  <a:pt x="983" y="1720"/>
                </a:lnTo>
                <a:lnTo>
                  <a:pt x="1001" y="1721"/>
                </a:lnTo>
                <a:lnTo>
                  <a:pt x="1001" y="1721"/>
                </a:lnTo>
                <a:lnTo>
                  <a:pt x="1010" y="1720"/>
                </a:lnTo>
                <a:lnTo>
                  <a:pt x="1016" y="1719"/>
                </a:lnTo>
                <a:lnTo>
                  <a:pt x="1022" y="1715"/>
                </a:lnTo>
                <a:lnTo>
                  <a:pt x="1028" y="1711"/>
                </a:lnTo>
                <a:lnTo>
                  <a:pt x="1034" y="1706"/>
                </a:lnTo>
                <a:lnTo>
                  <a:pt x="1038" y="1702"/>
                </a:lnTo>
                <a:lnTo>
                  <a:pt x="1048" y="1690"/>
                </a:lnTo>
                <a:lnTo>
                  <a:pt x="1056" y="1679"/>
                </a:lnTo>
                <a:lnTo>
                  <a:pt x="1065" y="1668"/>
                </a:lnTo>
                <a:lnTo>
                  <a:pt x="1071" y="1665"/>
                </a:lnTo>
                <a:lnTo>
                  <a:pt x="1076" y="1661"/>
                </a:lnTo>
                <a:lnTo>
                  <a:pt x="1083" y="1659"/>
                </a:lnTo>
                <a:lnTo>
                  <a:pt x="1090" y="1659"/>
                </a:lnTo>
                <a:lnTo>
                  <a:pt x="1090" y="1659"/>
                </a:lnTo>
                <a:lnTo>
                  <a:pt x="1095" y="1659"/>
                </a:lnTo>
                <a:lnTo>
                  <a:pt x="1099" y="1660"/>
                </a:lnTo>
                <a:lnTo>
                  <a:pt x="1103" y="1662"/>
                </a:lnTo>
                <a:lnTo>
                  <a:pt x="1107" y="1666"/>
                </a:lnTo>
                <a:lnTo>
                  <a:pt x="1114" y="1673"/>
                </a:lnTo>
                <a:lnTo>
                  <a:pt x="1120" y="1682"/>
                </a:lnTo>
                <a:lnTo>
                  <a:pt x="1132" y="1700"/>
                </a:lnTo>
                <a:lnTo>
                  <a:pt x="1136" y="1707"/>
                </a:lnTo>
                <a:lnTo>
                  <a:pt x="1142" y="1713"/>
                </a:lnTo>
                <a:lnTo>
                  <a:pt x="1142" y="1713"/>
                </a:lnTo>
                <a:lnTo>
                  <a:pt x="1145" y="1718"/>
                </a:lnTo>
                <a:lnTo>
                  <a:pt x="1149" y="1721"/>
                </a:lnTo>
                <a:lnTo>
                  <a:pt x="1152" y="1722"/>
                </a:lnTo>
                <a:lnTo>
                  <a:pt x="1156" y="1723"/>
                </a:lnTo>
                <a:lnTo>
                  <a:pt x="1163" y="1725"/>
                </a:lnTo>
                <a:lnTo>
                  <a:pt x="1170" y="1722"/>
                </a:lnTo>
                <a:lnTo>
                  <a:pt x="1184" y="1717"/>
                </a:lnTo>
                <a:lnTo>
                  <a:pt x="1193" y="1715"/>
                </a:lnTo>
                <a:lnTo>
                  <a:pt x="1196" y="1717"/>
                </a:lnTo>
                <a:lnTo>
                  <a:pt x="1201" y="1717"/>
                </a:lnTo>
                <a:lnTo>
                  <a:pt x="1201" y="1717"/>
                </a:lnTo>
                <a:lnTo>
                  <a:pt x="1207" y="1721"/>
                </a:lnTo>
                <a:lnTo>
                  <a:pt x="1213" y="1727"/>
                </a:lnTo>
                <a:lnTo>
                  <a:pt x="1217" y="1733"/>
                </a:lnTo>
                <a:lnTo>
                  <a:pt x="1220" y="1740"/>
                </a:lnTo>
                <a:lnTo>
                  <a:pt x="1225" y="1751"/>
                </a:lnTo>
                <a:lnTo>
                  <a:pt x="1228" y="1757"/>
                </a:lnTo>
                <a:lnTo>
                  <a:pt x="1234" y="1761"/>
                </a:lnTo>
                <a:lnTo>
                  <a:pt x="1234" y="1761"/>
                </a:lnTo>
                <a:lnTo>
                  <a:pt x="1240" y="1765"/>
                </a:lnTo>
                <a:lnTo>
                  <a:pt x="1247" y="1768"/>
                </a:lnTo>
                <a:lnTo>
                  <a:pt x="1252" y="1769"/>
                </a:lnTo>
                <a:lnTo>
                  <a:pt x="1259" y="1769"/>
                </a:lnTo>
                <a:lnTo>
                  <a:pt x="1272" y="1769"/>
                </a:lnTo>
                <a:lnTo>
                  <a:pt x="1278" y="1771"/>
                </a:lnTo>
                <a:lnTo>
                  <a:pt x="1285" y="1772"/>
                </a:lnTo>
                <a:lnTo>
                  <a:pt x="1285" y="1772"/>
                </a:lnTo>
                <a:lnTo>
                  <a:pt x="1291" y="1775"/>
                </a:lnTo>
                <a:lnTo>
                  <a:pt x="1297" y="1780"/>
                </a:lnTo>
                <a:lnTo>
                  <a:pt x="1306" y="1789"/>
                </a:lnTo>
                <a:lnTo>
                  <a:pt x="1317" y="1798"/>
                </a:lnTo>
                <a:lnTo>
                  <a:pt x="1323" y="1802"/>
                </a:lnTo>
                <a:lnTo>
                  <a:pt x="1328" y="1805"/>
                </a:lnTo>
                <a:lnTo>
                  <a:pt x="1328" y="1805"/>
                </a:lnTo>
                <a:lnTo>
                  <a:pt x="1328" y="1805"/>
                </a:lnTo>
                <a:lnTo>
                  <a:pt x="1328" y="1805"/>
                </a:lnTo>
                <a:close/>
              </a:path>
            </a:pathLst>
          </a:custGeom>
          <a:solidFill>
            <a:schemeClr val="accent5">
              <a:lumMod val="75000"/>
            </a:schemeClr>
          </a:solidFill>
          <a:ln w="9525" cap="flat" cmpd="sng" algn="ctr">
            <a:solidFill>
              <a:srgbClr val="FFFFFF"/>
            </a:solidFill>
            <a:prstDash val="solid"/>
            <a:headEnd/>
            <a:tailEnd/>
          </a:ln>
          <a:effectLst/>
        </p:spPr>
        <p:txBody>
          <a:bodyPr lIns="0" tIns="36000" rIns="0" bIns="0" anchor="ctr" anchorCtr="1"/>
          <a:lstStyle/>
          <a:p>
            <a:pPr indent="-268288" fontAlgn="auto">
              <a:lnSpc>
                <a:spcPct val="90000"/>
              </a:lnSpc>
              <a:spcBef>
                <a:spcPts val="0"/>
              </a:spcBef>
              <a:spcAft>
                <a:spcPts val="900"/>
              </a:spcAft>
              <a:defRPr/>
            </a:pPr>
            <a:endParaRPr lang="ru-RU" sz="2000" b="1" kern="0" dirty="0">
              <a:solidFill>
                <a:srgbClr val="FFFFFF"/>
              </a:solidFill>
              <a:latin typeface="Arial"/>
            </a:endParaRPr>
          </a:p>
        </p:txBody>
      </p:sp>
      <p:pic>
        <p:nvPicPr>
          <p:cNvPr id="1024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1267" name="TextBox 15"/>
          <p:cNvSpPr txBox="1">
            <a:spLocks noChangeArrowheads="1"/>
          </p:cNvSpPr>
          <p:nvPr/>
        </p:nvSpPr>
        <p:spPr bwMode="auto">
          <a:xfrm>
            <a:off x="0" y="2928938"/>
            <a:ext cx="73580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2500" b="1">
              <a:solidFill>
                <a:srgbClr val="660033"/>
              </a:solidFill>
            </a:endParaRPr>
          </a:p>
        </p:txBody>
      </p:sp>
      <p:sp>
        <p:nvSpPr>
          <p:cNvPr id="11268" name="TextBox 17"/>
          <p:cNvSpPr txBox="1">
            <a:spLocks noChangeArrowheads="1"/>
          </p:cNvSpPr>
          <p:nvPr/>
        </p:nvSpPr>
        <p:spPr bwMode="auto">
          <a:xfrm>
            <a:off x="357188" y="5238750"/>
            <a:ext cx="52149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z="1700" b="1"/>
          </a:p>
        </p:txBody>
      </p:sp>
      <p:pic>
        <p:nvPicPr>
          <p:cNvPr id="8" name="Picture 10"/>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blip>
          <a:srcRect l="6293"/>
          <a:stretch>
            <a:fillRect/>
          </a:stretch>
        </p:blipFill>
        <p:spPr bwMode="auto">
          <a:xfrm>
            <a:off x="285720" y="1428736"/>
            <a:ext cx="5072098" cy="4580366"/>
          </a:xfrm>
          <a:prstGeom prst="rect">
            <a:avLst/>
          </a:prstGeom>
          <a:noFill/>
          <a:ln w="9525">
            <a:noFill/>
            <a:miter lim="800000"/>
            <a:headEnd/>
            <a:tailEnd/>
          </a:ln>
        </p:spPr>
      </p:pic>
      <p:sp>
        <p:nvSpPr>
          <p:cNvPr id="12" name="TextBox 11"/>
          <p:cNvSpPr txBox="1"/>
          <p:nvPr/>
        </p:nvSpPr>
        <p:spPr>
          <a:xfrm>
            <a:off x="4429125" y="1357313"/>
            <a:ext cx="4572000" cy="646112"/>
          </a:xfrm>
          <a:prstGeom prst="rect">
            <a:avLst/>
          </a:prstGeom>
          <a:noFill/>
        </p:spPr>
        <p:txBody>
          <a:bodyPr>
            <a:spAutoFit/>
          </a:bodyPr>
          <a:lstStyle/>
          <a:p>
            <a:pPr>
              <a:defRPr/>
            </a:pPr>
            <a:endParaRPr lang="ru-RU" b="1" dirty="0">
              <a:solidFill>
                <a:schemeClr val="bg2">
                  <a:lumMod val="25000"/>
                </a:schemeClr>
              </a:solidFill>
            </a:endParaRPr>
          </a:p>
          <a:p>
            <a:pPr>
              <a:buFontTx/>
              <a:buChar char="-"/>
              <a:defRPr/>
            </a:pPr>
            <a:endParaRPr lang="ru-RU" b="1" dirty="0">
              <a:solidFill>
                <a:schemeClr val="bg2">
                  <a:lumMod val="25000"/>
                </a:schemeClr>
              </a:solidFill>
            </a:endParaRPr>
          </a:p>
        </p:txBody>
      </p:sp>
      <p:pic>
        <p:nvPicPr>
          <p:cNvPr id="13" name="Picture 1"/>
          <p:cNvPicPr>
            <a:picLocks noChangeAspect="1" noChangeArrowheads="1"/>
          </p:cNvPicPr>
          <p:nvPr/>
        </p:nvPicPr>
        <p:blipFill>
          <a:blip r:embed="rId4" cstate="print">
            <a:extLst/>
          </a:blip>
          <a:stretch>
            <a:fillRect/>
          </a:stretch>
        </p:blipFill>
        <p:spPr bwMode="auto">
          <a:xfrm>
            <a:off x="298200" y="1413456"/>
            <a:ext cx="1297066" cy="8632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3"/>
          <p:cNvPicPr>
            <a:picLocks noChangeAspect="1" noChangeArrowheads="1"/>
          </p:cNvPicPr>
          <p:nvPr/>
        </p:nvPicPr>
        <p:blipFill>
          <a:blip r:embed="rId5" cstate="print">
            <a:extLst/>
          </a:blip>
          <a:stretch>
            <a:fillRect/>
          </a:stretch>
        </p:blipFill>
        <p:spPr bwMode="auto">
          <a:xfrm>
            <a:off x="357158" y="4961431"/>
            <a:ext cx="1532589" cy="1047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
          <p:cNvPicPr>
            <a:picLocks noChangeAspect="1" noChangeArrowheads="1"/>
          </p:cNvPicPr>
          <p:nvPr/>
        </p:nvPicPr>
        <p:blipFill>
          <a:blip r:embed="rId6" cstate="print">
            <a:extLst/>
          </a:blip>
          <a:stretch>
            <a:fillRect/>
          </a:stretch>
        </p:blipFill>
        <p:spPr bwMode="auto">
          <a:xfrm>
            <a:off x="2511013" y="1668054"/>
            <a:ext cx="1335890" cy="10215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4"/>
          <p:cNvPicPr>
            <a:picLocks noChangeAspect="1" noChangeArrowheads="1"/>
          </p:cNvPicPr>
          <p:nvPr/>
        </p:nvPicPr>
        <p:blipFill>
          <a:blip r:embed="rId7" cstate="print">
            <a:extLst/>
          </a:blip>
          <a:stretch>
            <a:fillRect/>
          </a:stretch>
        </p:blipFill>
        <p:spPr bwMode="auto">
          <a:xfrm>
            <a:off x="453600" y="3061810"/>
            <a:ext cx="1021563" cy="13673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1026" name="Picture 2" descr="C:\Documents and Settings\Литвин\Мои документы\Инф сопровождение проектов\Модернизация\Краткий фотоотчет 2\фото 1 г.Муравленкоум.jpg"/>
          <p:cNvPicPr>
            <a:picLocks noChangeAspect="1" noChangeArrowheads="1"/>
          </p:cNvPicPr>
          <p:nvPr/>
        </p:nvPicPr>
        <p:blipFill>
          <a:blip r:embed="rId8" cstate="print"/>
          <a:srcRect/>
          <a:stretch>
            <a:fillRect/>
          </a:stretch>
        </p:blipFill>
        <p:spPr bwMode="auto">
          <a:xfrm>
            <a:off x="2643174" y="5143512"/>
            <a:ext cx="1285884" cy="9286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3"/>
          <p:cNvPicPr>
            <a:picLocks noChangeAspect="1" noChangeArrowheads="1"/>
          </p:cNvPicPr>
          <p:nvPr/>
        </p:nvPicPr>
        <p:blipFill>
          <a:blip r:embed="rId9" cstate="print">
            <a:extLst/>
          </a:blip>
          <a:stretch>
            <a:fillRect/>
          </a:stretch>
        </p:blipFill>
        <p:spPr bwMode="auto">
          <a:xfrm>
            <a:off x="2540154" y="3362635"/>
            <a:ext cx="1067788" cy="1296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1277" name="Номер слайда 18"/>
          <p:cNvSpPr>
            <a:spLocks noGrp="1"/>
          </p:cNvSpPr>
          <p:nvPr>
            <p:ph type="sldNum" sz="quarter" idx="12"/>
          </p:nvPr>
        </p:nvSpPr>
        <p:spPr>
          <a:xfrm>
            <a:off x="6553200" y="6429375"/>
            <a:ext cx="2590800" cy="29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9DA2D4-5DA1-4BAC-8AA7-CBFB1D54DB1A}" type="slidenum">
              <a:rPr lang="ru-RU" smtClean="0">
                <a:solidFill>
                  <a:srgbClr val="002060"/>
                </a:solidFill>
              </a:rPr>
              <a:pPr eaLnBrk="1" hangingPunct="1"/>
              <a:t>9</a:t>
            </a:fld>
            <a:endParaRPr lang="ru-RU" smtClean="0">
              <a:solidFill>
                <a:srgbClr val="002060"/>
              </a:solidFill>
            </a:endParaRPr>
          </a:p>
        </p:txBody>
      </p:sp>
      <p:sp>
        <p:nvSpPr>
          <p:cNvPr id="24" name="Заголовок 1"/>
          <p:cNvSpPr>
            <a:spLocks noGrp="1"/>
          </p:cNvSpPr>
          <p:nvPr>
            <p:ph type="title"/>
          </p:nvPr>
        </p:nvSpPr>
        <p:spPr>
          <a:xfrm>
            <a:off x="2963863" y="-53975"/>
            <a:ext cx="3449637" cy="563563"/>
          </a:xfrm>
        </p:spPr>
        <p:txBody>
          <a:bodyPr>
            <a:noAutofit/>
          </a:bodyPr>
          <a:lstStyle/>
          <a:p>
            <a:pPr>
              <a:defRPr/>
            </a:pPr>
            <a:r>
              <a:rPr lang="ru-RU" sz="2400" dirty="0" smtClean="0">
                <a:latin typeface="Segoe Script" pitchFamily="34" charset="0"/>
                <a:ea typeface="+mn-ea"/>
                <a:cs typeface="+mn-cs"/>
              </a:rPr>
              <a:t>Ямал – это……</a:t>
            </a:r>
            <a:endParaRPr lang="ru-RU" sz="2400" dirty="0">
              <a:latin typeface="Segoe Script" pitchFamily="34" charset="0"/>
              <a:ea typeface="+mn-ea"/>
              <a:cs typeface="+mn-cs"/>
            </a:endParaRPr>
          </a:p>
        </p:txBody>
      </p:sp>
      <p:sp>
        <p:nvSpPr>
          <p:cNvPr id="25" name="TextBox 24"/>
          <p:cNvSpPr txBox="1"/>
          <p:nvPr/>
        </p:nvSpPr>
        <p:spPr>
          <a:xfrm>
            <a:off x="4168775" y="754063"/>
            <a:ext cx="4975225" cy="5340350"/>
          </a:xfrm>
          <a:prstGeom prst="rect">
            <a:avLst/>
          </a:prstGeom>
          <a:noFill/>
        </p:spPr>
        <p:txBody>
          <a:bodyPr>
            <a:spAutoFit/>
          </a:bodyPr>
          <a:lstStyle/>
          <a:p>
            <a:pPr>
              <a:defRPr/>
            </a:pPr>
            <a:r>
              <a:rPr lang="ru-RU" b="1" i="1" dirty="0">
                <a:solidFill>
                  <a:schemeClr val="accent1">
                    <a:lumMod val="50000"/>
                  </a:schemeClr>
                </a:solidFill>
              </a:rPr>
              <a:t>Население 542 тысячи человек,  представителей свыше 130 народов. </a:t>
            </a:r>
          </a:p>
          <a:p>
            <a:pPr>
              <a:defRPr/>
            </a:pPr>
            <a:r>
              <a:rPr lang="ru-RU" b="1" i="1" dirty="0">
                <a:solidFill>
                  <a:schemeClr val="accent1">
                    <a:lumMod val="50000"/>
                  </a:schemeClr>
                </a:solidFill>
              </a:rPr>
              <a:t>Территория: более 750 тысяч кв. км.</a:t>
            </a:r>
          </a:p>
          <a:p>
            <a:pPr>
              <a:defRPr/>
            </a:pPr>
            <a:r>
              <a:rPr lang="ru-RU" b="1" i="1" dirty="0">
                <a:solidFill>
                  <a:schemeClr val="accent1">
                    <a:lumMod val="50000"/>
                  </a:schemeClr>
                </a:solidFill>
              </a:rPr>
              <a:t>Плотность населения: 0,7 человека на кв. км.</a:t>
            </a:r>
          </a:p>
          <a:p>
            <a:pPr>
              <a:defRPr/>
            </a:pPr>
            <a:r>
              <a:rPr lang="ru-RU" b="1" i="1" dirty="0">
                <a:solidFill>
                  <a:schemeClr val="accent1">
                    <a:lumMod val="50000"/>
                  </a:schemeClr>
                </a:solidFill>
              </a:rPr>
              <a:t>Демографическая ситуация на протяжении 10 лет - благоприятная. </a:t>
            </a:r>
          </a:p>
          <a:p>
            <a:pPr>
              <a:defRPr/>
            </a:pPr>
            <a:r>
              <a:rPr lang="ru-RU" b="1" i="1" dirty="0">
                <a:solidFill>
                  <a:schemeClr val="accent1">
                    <a:lumMod val="50000"/>
                  </a:schemeClr>
                </a:solidFill>
              </a:rPr>
              <a:t>Естественный прирост в среднем составляет 5 тысяч человек в год. </a:t>
            </a:r>
          </a:p>
          <a:p>
            <a:pPr>
              <a:defRPr/>
            </a:pPr>
            <a:r>
              <a:rPr lang="ru-RU" b="1" i="1" dirty="0">
                <a:solidFill>
                  <a:schemeClr val="accent1">
                    <a:lumMod val="50000"/>
                  </a:schemeClr>
                </a:solidFill>
              </a:rPr>
              <a:t>Наблюдается увеличение доли детей в возрасте от 1 до 6 лет.</a:t>
            </a:r>
          </a:p>
          <a:p>
            <a:pPr>
              <a:defRPr/>
            </a:pPr>
            <a:r>
              <a:rPr lang="ru-RU" b="1" i="1" dirty="0">
                <a:solidFill>
                  <a:schemeClr val="accent1">
                    <a:lumMod val="50000"/>
                  </a:schemeClr>
                </a:solidFill>
              </a:rPr>
              <a:t>Численность коренных народов Севера составляет примерно 41 тысячу человек</a:t>
            </a:r>
            <a:r>
              <a:rPr lang="en-US" b="1" i="1" dirty="0">
                <a:solidFill>
                  <a:schemeClr val="accent1">
                    <a:lumMod val="50000"/>
                  </a:schemeClr>
                </a:solidFill>
              </a:rPr>
              <a:t> (8%)</a:t>
            </a:r>
            <a:r>
              <a:rPr lang="ru-RU" b="1" i="1" dirty="0">
                <a:solidFill>
                  <a:schemeClr val="accent1">
                    <a:lumMod val="50000"/>
                  </a:schemeClr>
                </a:solidFill>
              </a:rPr>
              <a:t>.</a:t>
            </a:r>
          </a:p>
          <a:p>
            <a:pPr>
              <a:defRPr/>
            </a:pPr>
            <a:r>
              <a:rPr lang="ru-RU" b="1" i="1" dirty="0">
                <a:solidFill>
                  <a:schemeClr val="accent1">
                    <a:lumMod val="50000"/>
                  </a:schemeClr>
                </a:solidFill>
              </a:rPr>
              <a:t>Свыше 14 тысяч жителей Ямала ведут традиционный образ жизни, в том числе 3,4 тысячи детей из числа КМНС.</a:t>
            </a:r>
          </a:p>
          <a:p>
            <a:pPr>
              <a:defRPr/>
            </a:pPr>
            <a:r>
              <a:rPr lang="ru-RU" b="1" i="1" dirty="0">
                <a:solidFill>
                  <a:schemeClr val="accent1">
                    <a:lumMod val="50000"/>
                  </a:schemeClr>
                </a:solidFill>
              </a:rPr>
              <a:t>Половина кочующего коренного населения – дети  в возрасте до 14 лет.</a:t>
            </a:r>
          </a:p>
          <a:p>
            <a:pPr>
              <a:defRPr/>
            </a:pPr>
            <a:endParaRPr lang="ru-RU" sz="1700" i="1" dirty="0"/>
          </a:p>
        </p:txBody>
      </p:sp>
      <p:pic>
        <p:nvPicPr>
          <p:cNvPr id="11280"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8" y="-71438"/>
            <a:ext cx="1069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db2004116gl">
  <a:themeElements>
    <a:clrScheme name="116TGp_hangul_diagram 2">
      <a:dk1>
        <a:srgbClr val="3D81BF"/>
      </a:dk1>
      <a:lt1>
        <a:srgbClr val="FFFFFF"/>
      </a:lt1>
      <a:dk2>
        <a:srgbClr val="000000"/>
      </a:dk2>
      <a:lt2>
        <a:srgbClr val="C1D1D3"/>
      </a:lt2>
      <a:accent1>
        <a:srgbClr val="68ADDC"/>
      </a:accent1>
      <a:accent2>
        <a:srgbClr val="D6B098"/>
      </a:accent2>
      <a:accent3>
        <a:srgbClr val="FFFFFF"/>
      </a:accent3>
      <a:accent4>
        <a:srgbClr val="336DA3"/>
      </a:accent4>
      <a:accent5>
        <a:srgbClr val="B9D3EB"/>
      </a:accent5>
      <a:accent6>
        <a:srgbClr val="C29F89"/>
      </a:accent6>
      <a:hlink>
        <a:srgbClr val="8AD4CD"/>
      </a:hlink>
      <a:folHlink>
        <a:srgbClr val="84B09A"/>
      </a:folHlink>
    </a:clrScheme>
    <a:fontScheme name="116TGp_hangul_diagram">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16TGp_hangul_diagram 1">
        <a:dk1>
          <a:srgbClr val="2F7158"/>
        </a:dk1>
        <a:lt1>
          <a:srgbClr val="FFFFFF"/>
        </a:lt1>
        <a:dk2>
          <a:srgbClr val="000000"/>
        </a:dk2>
        <a:lt2>
          <a:srgbClr val="C0C0C0"/>
        </a:lt2>
        <a:accent1>
          <a:srgbClr val="6E9B4D"/>
        </a:accent1>
        <a:accent2>
          <a:srgbClr val="9BBC5A"/>
        </a:accent2>
        <a:accent3>
          <a:srgbClr val="FFFFFF"/>
        </a:accent3>
        <a:accent4>
          <a:srgbClr val="275F4A"/>
        </a:accent4>
        <a:accent5>
          <a:srgbClr val="BACBB2"/>
        </a:accent5>
        <a:accent6>
          <a:srgbClr val="8CAA51"/>
        </a:accent6>
        <a:hlink>
          <a:srgbClr val="C5D096"/>
        </a:hlink>
        <a:folHlink>
          <a:srgbClr val="999C90"/>
        </a:folHlink>
      </a:clrScheme>
      <a:clrMap bg1="lt1" tx1="dk1" bg2="lt2" tx2="dk2" accent1="accent1" accent2="accent2" accent3="accent3" accent4="accent4" accent5="accent5" accent6="accent6" hlink="hlink" folHlink="folHlink"/>
    </a:extraClrScheme>
    <a:extraClrScheme>
      <a:clrScheme name="116TGp_hangul_diagram 2">
        <a:dk1>
          <a:srgbClr val="3D81BF"/>
        </a:dk1>
        <a:lt1>
          <a:srgbClr val="FFFFFF"/>
        </a:lt1>
        <a:dk2>
          <a:srgbClr val="000000"/>
        </a:dk2>
        <a:lt2>
          <a:srgbClr val="C1D1D3"/>
        </a:lt2>
        <a:accent1>
          <a:srgbClr val="68ADDC"/>
        </a:accent1>
        <a:accent2>
          <a:srgbClr val="D6B098"/>
        </a:accent2>
        <a:accent3>
          <a:srgbClr val="FFFFFF"/>
        </a:accent3>
        <a:accent4>
          <a:srgbClr val="336DA3"/>
        </a:accent4>
        <a:accent5>
          <a:srgbClr val="B9D3EB"/>
        </a:accent5>
        <a:accent6>
          <a:srgbClr val="C29F89"/>
        </a:accent6>
        <a:hlink>
          <a:srgbClr val="8AD4CD"/>
        </a:hlink>
        <a:folHlink>
          <a:srgbClr val="84B09A"/>
        </a:folHlink>
      </a:clrScheme>
      <a:clrMap bg1="lt1" tx1="dk1" bg2="lt2" tx2="dk2" accent1="accent1" accent2="accent2" accent3="accent3" accent4="accent4" accent5="accent5" accent6="accent6" hlink="hlink" folHlink="folHlink"/>
    </a:extraClrScheme>
    <a:extraClrScheme>
      <a:clrScheme name="116TGp_hangul_diagram 3">
        <a:dk1>
          <a:srgbClr val="113F71"/>
        </a:dk1>
        <a:lt1>
          <a:srgbClr val="FFFFFF"/>
        </a:lt1>
        <a:dk2>
          <a:srgbClr val="000000"/>
        </a:dk2>
        <a:lt2>
          <a:srgbClr val="C1D1D3"/>
        </a:lt2>
        <a:accent1>
          <a:srgbClr val="5C9CDC"/>
        </a:accent1>
        <a:accent2>
          <a:srgbClr val="DCC254"/>
        </a:accent2>
        <a:accent3>
          <a:srgbClr val="FFFFFF"/>
        </a:accent3>
        <a:accent4>
          <a:srgbClr val="0D345F"/>
        </a:accent4>
        <a:accent5>
          <a:srgbClr val="B5CBEB"/>
        </a:accent5>
        <a:accent6>
          <a:srgbClr val="C7B04B"/>
        </a:accent6>
        <a:hlink>
          <a:srgbClr val="82D8EC"/>
        </a:hlink>
        <a:folHlink>
          <a:srgbClr val="7C9B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cdb2004116gl</Template>
  <TotalTime>2549</TotalTime>
  <Words>1982</Words>
  <Application>Microsoft Office PowerPoint</Application>
  <PresentationFormat>Экран (4:3)</PresentationFormat>
  <Paragraphs>158</Paragraphs>
  <Slides>9</Slides>
  <Notes>9</Notes>
  <HiddenSlides>1</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cdb2004116gl</vt:lpstr>
      <vt:lpstr>Независимая оценка качества образования: опыт Ямало-Ненецкого автономного округа</vt:lpstr>
      <vt:lpstr>Презентация PowerPoint</vt:lpstr>
      <vt:lpstr>Презентация PowerPoint</vt:lpstr>
      <vt:lpstr>Презентация PowerPoint</vt:lpstr>
      <vt:lpstr>Внешняя оценка качества образования </vt:lpstr>
      <vt:lpstr>Презентация PowerPoint</vt:lpstr>
      <vt:lpstr>Презентация PowerPoint</vt:lpstr>
      <vt:lpstr>Презентация PowerPoint</vt:lpstr>
      <vt:lpstr>Ямал – это……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Юля</dc:creator>
  <cp:lastModifiedBy>adm</cp:lastModifiedBy>
  <cp:revision>303</cp:revision>
  <dcterms:created xsi:type="dcterms:W3CDTF">2010-02-24T05:03:54Z</dcterms:created>
  <dcterms:modified xsi:type="dcterms:W3CDTF">2015-10-27T06:25:32Z</dcterms:modified>
</cp:coreProperties>
</file>