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3" r:id="rId4"/>
    <p:sldId id="294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>
        <p:scale>
          <a:sx n="94" d="100"/>
          <a:sy n="94" d="100"/>
        </p:scale>
        <p:origin x="2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0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327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908720"/>
            <a:ext cx="7406640" cy="58326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НЕЗАВИСИМАЯ ОЦЕНКА КАЧЕСТВА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ОБРАЗОВАТЕЛЬНОЙ ДЕЯТЕЛЬНОСТИ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КАК ФОРМА ГРАЖДАНСКОГО КОНТРОЛЯ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 СФЕРЕ ОБРАЗОВАНИЯ: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РЕГИОНАЛЬНЫЙ ОПЫТ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900" b="1" dirty="0" smtClean="0"/>
              <a:t>Н.А. </a:t>
            </a:r>
            <a:r>
              <a:rPr lang="ru-RU" sz="1900" b="1" dirty="0" err="1" smtClean="0"/>
              <a:t>Болотов</a:t>
            </a:r>
            <a:r>
              <a:rPr lang="ru-RU" sz="1900" b="1" dirty="0" smtClean="0"/>
              <a:t>, </a:t>
            </a:r>
            <a:endParaRPr lang="ru-RU" sz="1900" b="1" dirty="0"/>
          </a:p>
          <a:p>
            <a:pPr>
              <a:spcBef>
                <a:spcPts val="0"/>
              </a:spcBef>
            </a:pPr>
            <a:r>
              <a:rPr lang="ru-RU" sz="1700" b="1" dirty="0"/>
              <a:t>ректор Волгоградской государственной академии </a:t>
            </a:r>
          </a:p>
          <a:p>
            <a:pPr>
              <a:spcBef>
                <a:spcPts val="0"/>
              </a:spcBef>
            </a:pPr>
            <a:r>
              <a:rPr lang="ru-RU" sz="1700" b="1" dirty="0"/>
              <a:t>последипломного образования, </a:t>
            </a:r>
          </a:p>
          <a:p>
            <a:pPr>
              <a:spcBef>
                <a:spcPts val="0"/>
              </a:spcBef>
            </a:pPr>
            <a:r>
              <a:rPr lang="ru-RU" sz="1700" b="1" dirty="0"/>
              <a:t>доктор исторических наук, </a:t>
            </a:r>
            <a:r>
              <a:rPr lang="ru-RU" sz="1700" b="1" dirty="0" smtClean="0"/>
              <a:t>профессор,</a:t>
            </a:r>
          </a:p>
          <a:p>
            <a:pPr>
              <a:spcBef>
                <a:spcPts val="0"/>
              </a:spcBef>
            </a:pPr>
            <a:r>
              <a:rPr lang="ru-RU" sz="1700" b="1" dirty="0" smtClean="0"/>
              <a:t>председатель Общественного совета при </a:t>
            </a:r>
          </a:p>
          <a:p>
            <a:pPr>
              <a:spcBef>
                <a:spcPts val="0"/>
              </a:spcBef>
            </a:pPr>
            <a:r>
              <a:rPr lang="ru-RU" sz="1700" b="1" dirty="0" smtClean="0"/>
              <a:t>Комитете образования и науки Волгоградской области;</a:t>
            </a:r>
          </a:p>
          <a:p>
            <a:pPr>
              <a:spcBef>
                <a:spcPts val="0"/>
              </a:spcBef>
            </a:pPr>
            <a:endParaRPr lang="ru-RU" sz="1700" b="1" dirty="0" smtClean="0"/>
          </a:p>
          <a:p>
            <a:pPr>
              <a:spcBef>
                <a:spcPts val="0"/>
              </a:spcBef>
            </a:pPr>
            <a:r>
              <a:rPr lang="ru-RU" sz="1900" b="1" dirty="0" smtClean="0"/>
              <a:t>А.А. Суслов, </a:t>
            </a:r>
          </a:p>
          <a:p>
            <a:pPr>
              <a:spcBef>
                <a:spcPts val="0"/>
              </a:spcBef>
            </a:pPr>
            <a:r>
              <a:rPr lang="ru-RU" sz="1700" b="1" dirty="0" smtClean="0"/>
              <a:t>директор регионального центра </a:t>
            </a:r>
          </a:p>
          <a:p>
            <a:pPr>
              <a:spcBef>
                <a:spcPts val="0"/>
              </a:spcBef>
            </a:pPr>
            <a:r>
              <a:rPr lang="ru-RU" sz="1700" b="1" dirty="0" smtClean="0"/>
              <a:t>мониторинга и организации независимой оценки</a:t>
            </a:r>
          </a:p>
          <a:p>
            <a:pPr>
              <a:spcBef>
                <a:spcPts val="0"/>
              </a:spcBef>
            </a:pPr>
            <a:r>
              <a:rPr lang="ru-RU" sz="1700" b="1" dirty="0" smtClean="0"/>
              <a:t>качества образовательной деятельности ВГАПО, </a:t>
            </a:r>
          </a:p>
          <a:p>
            <a:pPr>
              <a:spcBef>
                <a:spcPts val="0"/>
              </a:spcBef>
            </a:pPr>
            <a:r>
              <a:rPr lang="ru-RU" sz="1700" b="1" dirty="0" smtClean="0"/>
              <a:t>кандидат философских наук</a:t>
            </a:r>
          </a:p>
          <a:p>
            <a:pPr algn="ctr">
              <a:spcBef>
                <a:spcPts val="0"/>
              </a:spcBef>
            </a:pPr>
            <a:endParaRPr lang="ru-RU" sz="1800" b="1" dirty="0" smtClean="0">
              <a:solidFill>
                <a:srgbClr val="0070C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solidFill>
                  <a:srgbClr val="0070C0"/>
                </a:solidFill>
              </a:rPr>
              <a:t>Казань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</a:rPr>
              <a:t>29-30</a:t>
            </a:r>
            <a:r>
              <a:rPr lang="ru-RU" sz="1800" b="1" dirty="0" smtClean="0">
                <a:solidFill>
                  <a:srgbClr val="0070C0"/>
                </a:solidFill>
              </a:rPr>
              <a:t> октября 2015 г.</a:t>
            </a:r>
            <a:endParaRPr lang="ru-RU" sz="1800" b="1" dirty="0">
              <a:solidFill>
                <a:srgbClr val="0070C0"/>
              </a:solidFill>
            </a:endParaRPr>
          </a:p>
          <a:p>
            <a:pPr algn="r">
              <a:spcBef>
                <a:spcPts val="0"/>
              </a:spcBef>
            </a:pPr>
            <a:endParaRPr lang="ru-RU" sz="1800" b="1" dirty="0"/>
          </a:p>
          <a:p>
            <a:pPr algn="r">
              <a:spcBef>
                <a:spcPts val="0"/>
              </a:spcBef>
            </a:pPr>
            <a:endParaRPr lang="ru-RU" sz="1800" b="1" dirty="0" smtClean="0"/>
          </a:p>
          <a:p>
            <a:pPr algn="r">
              <a:spcBef>
                <a:spcPts val="0"/>
              </a:spcBef>
            </a:pPr>
            <a:endParaRPr lang="ru-RU" sz="1800" b="1" dirty="0"/>
          </a:p>
          <a:p>
            <a:pPr algn="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6003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Направления координации деятельности </a:t>
            </a:r>
            <a:br>
              <a:rPr lang="ru-RU" sz="2400" dirty="0" smtClean="0"/>
            </a:br>
            <a:r>
              <a:rPr lang="ru-RU" sz="2400" dirty="0" smtClean="0"/>
              <a:t>органов </a:t>
            </a:r>
            <a:r>
              <a:rPr lang="ru-RU" sz="2400" dirty="0"/>
              <a:t>местного самоуправления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муниципальных </a:t>
            </a:r>
            <a:r>
              <a:rPr lang="ru-RU" sz="2400" dirty="0"/>
              <a:t>образований Волгоградской </a:t>
            </a:r>
            <a:r>
              <a:rPr lang="ru-RU" sz="2400" dirty="0" smtClean="0"/>
              <a:t>области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по общим, организационно-правовым вопросам;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консультационной поддержки муниципальным служащим органов местного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ответственным за реализацию конкретных мероприятий в сфере проведения независимой оценки качества оказания услуг организациями в сфере образования;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статистических данных и отчётной информации (ежеквартально и ежегодно) о результатах проведения независимой оценки качества оказания услуг организациями в сфере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ВГАПО – координатор </a:t>
            </a:r>
            <a:r>
              <a:rPr lang="ru-RU" sz="2400" b="1" dirty="0"/>
              <a:t>деятельности государственных и муниципальных учреждений Волгоградской области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endParaRPr lang="ru-RU" sz="2500" b="1" dirty="0" smtClean="0"/>
          </a:p>
          <a:p>
            <a:pPr marL="82296" indent="0" algn="just">
              <a:buNone/>
            </a:pP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своевременному и полному размещению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ими соответствующей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на официальном сайте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для размещения информации о государственных и муниципальных учреждениях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www.bus.gov.ru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повышения уровня Волгоградской области в рейтинге «Открытость и прозрачность государственных и муниципальных учреждений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82296" indent="0" algn="just"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2372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Волгоградская государственная академия последипломного образования - 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организаций, осуществляющих сбор, обобщение и анализ информации о качестве оказания услуг организациями в сфере культуры, социального обслуживания, охраны здоровья и образования, определяемых соответствующими органами исполнительной власти Волгоградской области в рамках реализации ими полномочий, определённых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21.07.2014 г.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256-ФЗ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/>
              <a:t>Общественный совет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при </a:t>
            </a:r>
            <a:r>
              <a:rPr lang="ru-RU" sz="3100" b="1" dirty="0"/>
              <a:t>комитете образования и науки Волгоградской </a:t>
            </a:r>
            <a:r>
              <a:rPr lang="ru-RU" sz="3100" b="1" dirty="0" smtClean="0"/>
              <a:t>области -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 marL="82296" indent="0" algn="just">
              <a:buNone/>
            </a:pPr>
            <a:endParaRPr lang="ru-RU" dirty="0" smtClean="0"/>
          </a:p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и проведения различных процедур независимой оценки качества оказания услуг образовательными организациями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8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4F271C">
                    <a:satMod val="130000"/>
                  </a:srgbClr>
                </a:solidFill>
              </a:rPr>
              <a:t>Общественный совет </a:t>
            </a:r>
            <a:br>
              <a:rPr lang="ru-RU" sz="2800" b="1" dirty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800" b="1" dirty="0">
                <a:solidFill>
                  <a:srgbClr val="4F271C">
                    <a:satMod val="130000"/>
                  </a:srgbClr>
                </a:solidFill>
              </a:rPr>
              <a:t>при </a:t>
            </a:r>
            <a:r>
              <a:rPr lang="ru-RU" sz="2800" b="1" dirty="0" smtClean="0">
                <a:solidFill>
                  <a:srgbClr val="4F271C">
                    <a:satMod val="130000"/>
                  </a:srgbClr>
                </a:solidFill>
              </a:rPr>
              <a:t>Комитете </a:t>
            </a:r>
            <a:r>
              <a:rPr lang="ru-RU" sz="2800" b="1" dirty="0">
                <a:solidFill>
                  <a:srgbClr val="4F271C">
                    <a:satMod val="130000"/>
                  </a:srgbClr>
                </a:solidFill>
              </a:rPr>
              <a:t>образования и науки </a:t>
            </a:r>
            <a:r>
              <a:rPr lang="ru-RU" sz="2800" b="1" dirty="0" smtClean="0">
                <a:solidFill>
                  <a:srgbClr val="4F271C">
                    <a:satMod val="130000"/>
                  </a:srgbClr>
                </a:solidFill>
              </a:rPr>
              <a:t/>
            </a:r>
            <a:br>
              <a:rPr lang="ru-RU" sz="2800" b="1" dirty="0" smtClean="0">
                <a:solidFill>
                  <a:srgbClr val="4F271C">
                    <a:satMod val="130000"/>
                  </a:srgbClr>
                </a:solidFill>
              </a:rPr>
            </a:br>
            <a:r>
              <a:rPr lang="ru-RU" sz="2800" b="1" dirty="0" smtClean="0">
                <a:solidFill>
                  <a:srgbClr val="4F271C">
                    <a:satMod val="130000"/>
                  </a:srgbClr>
                </a:solidFill>
              </a:rPr>
              <a:t>Волгоградской области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b="1" dirty="0"/>
              <a:t>у</a:t>
            </a:r>
            <a:r>
              <a:rPr lang="ru-RU" b="1" dirty="0" smtClean="0"/>
              <a:t>твердил Положение</a:t>
            </a:r>
            <a:r>
              <a:rPr lang="ru-RU" dirty="0" smtClean="0"/>
              <a:t> </a:t>
            </a:r>
            <a:r>
              <a:rPr lang="ru-RU" dirty="0"/>
              <a:t>о проведении независимой оценки качества образовательной деятельности организаций, подведомственных комитету образования и науки Волгоградской области;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1" dirty="0"/>
              <a:t>у</a:t>
            </a:r>
            <a:r>
              <a:rPr lang="ru-RU" b="1" dirty="0" smtClean="0"/>
              <a:t>твердил перечень из 35 </a:t>
            </a:r>
            <a:r>
              <a:rPr lang="ru-RU" b="1" dirty="0"/>
              <a:t>образовательных </a:t>
            </a:r>
            <a:r>
              <a:rPr lang="ru-RU" b="1" dirty="0" smtClean="0"/>
              <a:t>организаций</a:t>
            </a:r>
            <a:r>
              <a:rPr lang="ru-RU" dirty="0" smtClean="0"/>
              <a:t>,  в </a:t>
            </a:r>
            <a:r>
              <a:rPr lang="ru-RU" dirty="0"/>
              <a:t>отношении которых в 2015 г. будет проводиться независимая </a:t>
            </a:r>
            <a:r>
              <a:rPr lang="ru-RU" dirty="0" smtClean="0"/>
              <a:t>оценка;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b="1" dirty="0"/>
              <a:t>о</a:t>
            </a:r>
            <a:r>
              <a:rPr lang="ru-RU" b="1" dirty="0" smtClean="0"/>
              <a:t>пределил показатели</a:t>
            </a:r>
            <a:r>
              <a:rPr lang="ru-RU" dirty="0"/>
              <a:t>, характеризующие общие критерии независимой оценки качества образовательной деятельности образовательных </a:t>
            </a:r>
            <a:r>
              <a:rPr lang="ru-RU" dirty="0" smtClean="0"/>
              <a:t>организаций.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44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Система </a:t>
            </a:r>
            <a:r>
              <a:rPr lang="ru-RU" sz="2400" b="1" dirty="0"/>
              <a:t>независимой оценки качества образовательной деятельности </a:t>
            </a:r>
            <a:r>
              <a:rPr lang="ru-RU" sz="2400" b="1" dirty="0" smtClean="0"/>
              <a:t>на </a:t>
            </a:r>
            <a:r>
              <a:rPr lang="ru-RU" sz="2400" b="1" dirty="0"/>
              <a:t>территории муниципальных районов (городских округов) Волгоградской области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00808"/>
            <a:ext cx="7674056" cy="496855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общественные советы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независимой оценки качества образовательной деятельности муниципальных образовательных организаций;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организации,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сбор, обобщение и анализ информации о качестве образовательной деятельности муниципальных образовательных организаций;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характеризующие общие критерии независимой оценки качества образовательной деятельности муниципальных 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5290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Общественный совет </a:t>
            </a:r>
            <a:br>
              <a:rPr lang="ru-RU" sz="3200" b="1" dirty="0"/>
            </a:br>
            <a:r>
              <a:rPr lang="ru-RU" sz="3200" b="1" dirty="0"/>
              <a:t>при комитете образования и науки </a:t>
            </a:r>
            <a:br>
              <a:rPr lang="ru-RU" sz="3200" b="1" dirty="0"/>
            </a:br>
            <a:r>
              <a:rPr lang="ru-RU" sz="3200" b="1" dirty="0"/>
              <a:t>Волгоградской </a:t>
            </a:r>
            <a:r>
              <a:rPr lang="ru-RU" sz="3200" b="1" dirty="0" smtClean="0"/>
              <a:t>области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5040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независимую оценку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образовательной деятельности образовательных организаций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информации, представленной Волгоградской государственной академией последипломного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Комитет образования и науки Волгоградской области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независимой оценки качества образовательной деятельности образовательных организаций, а также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улучшении их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87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Проблемные вопросы на уровне местного самоуправления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/>
          <a:lstStyle/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общественных советов;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оператора;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документов. 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общественная оценка позволяет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государственно-общественного управления образованием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выстроить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конструктивный, обоснованный, опирающийся на объективные социологические данные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 с системой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администраций и педагогическим коллективом образовательной организации,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учредителем образовательной организации,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работниками органов управления образованием.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Перспективы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региональных моделей и механизмов взаимодействия с органами государственно-общественного управления в сфере образования по вопросам проведения независимой оценки качества образования – это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новой социальной реальности, обучающей, воспитывающей и активизирующей всех участников образовательного процесса, а также социальное окружение.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Система образования Волгоградской области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1665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дошкольных и общеобразовательных организаций (в их числе – 743 дошкольных организации, 22 школы-сада, 875 дневных школ, 25 вечерних школ); </a:t>
            </a:r>
          </a:p>
          <a:p>
            <a:pPr algn="just"/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организаций дополнительного образования;</a:t>
            </a:r>
          </a:p>
          <a:p>
            <a:pPr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образовательных организации, подведомственные комитету образования и науки Волгоградской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области;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негосударственная (частная) дошкольная и общеобразовательная организация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 algn="ctr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82296" indent="0" algn="ctr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образования Волгоградской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</a:p>
          <a:p>
            <a:pPr marL="82296" indent="0" algn="ctr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обучается  369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959 человек, </a:t>
            </a:r>
            <a:endParaRPr lang="ru-RU" sz="3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работают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58 211 </a:t>
            </a: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0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Региональная </a:t>
            </a:r>
            <a:br>
              <a:rPr lang="ru-RU" dirty="0" smtClean="0"/>
            </a:br>
            <a:r>
              <a:rPr lang="ru-RU" dirty="0" smtClean="0"/>
              <a:t>нормативно-правовая </a:t>
            </a:r>
            <a:r>
              <a:rPr lang="ru-RU" dirty="0"/>
              <a:t>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    </a:t>
            </a:r>
          </a:p>
          <a:p>
            <a:pPr marL="82296" indent="0" algn="just">
              <a:buNone/>
            </a:pPr>
            <a:r>
              <a:rPr lang="ru-RU" sz="2400" dirty="0" smtClean="0"/>
              <a:t>     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Приказы </a:t>
            </a:r>
            <a:r>
              <a:rPr lang="ru-RU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Волгоградской области: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04.09.2012 г. № 914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Общественном совете при министерстве образования и науки Волгоградской области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12.11.2014 г. № 1420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организации работы по осуществлению сбора, обобщения и анализа информации о качестве образовательной деятельности организаций, подведомственных министерству образования и науки Волгоградской области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Региональная </a:t>
            </a:r>
            <a:br>
              <a:rPr lang="ru-RU" dirty="0"/>
            </a:br>
            <a:r>
              <a:rPr lang="ru-RU" dirty="0"/>
              <a:t>нормативно-правовая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Общественного совета при комитете образования и науки Волгоградской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06.03.2015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об утверждении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организаций, в отношении которых проводится независимая оценка в 2015 г.;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21.05.2015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об утверждении </a:t>
            </a:r>
          </a:p>
          <a:p>
            <a:pPr marL="82296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проведении независимой оценки качества образовательной деятельности организаций, осуществляющих образовательную деятельность, подведомственных комитету образования и науки Волгоградской области,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характеризующих общие критерии независимой оценки качества образовательной деятельности образовательных организаций, подведомственных комитету образования и науки Волгоградской области.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84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2261" y="337205"/>
            <a:ext cx="749808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62771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2296" indent="0" algn="just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управленческой деятельности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и муниципальных органов исполнительной власти на территории Волгоградской области по проведению независимой оценки качества оказания услуг организациями в сфере культуры, социального обслуживания, охраны здоровья 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– </a:t>
            </a:r>
          </a:p>
          <a:p>
            <a:pPr marL="82296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Волгоградской области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77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Деятельность </a:t>
            </a:r>
            <a:r>
              <a:rPr lang="ru-RU" sz="2800" b="1" dirty="0" smtClean="0"/>
              <a:t>Волгоградской государственной академии последипломного образования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осуществляется системный комплексный мониторинг деятельности по реализации Федерального закона от 21 июля 2014 г. №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256-ФЗ;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проведены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областных информационно-методических семинара по теме: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вопросах организации и проведения независимой оценки качества образовательной деятельности образовательных организаций Волгоградской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3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776864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представителям органов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самоуправления и образовательных организаций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нормативных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</a:t>
            </a:r>
          </a:p>
          <a:p>
            <a:pPr marL="82296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полугодие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своевременного и полного размещения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www.bus.gov.ru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89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832648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ГАОУ ДПО «Волгоградская государственная академия последипломного образования»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независимой оценки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образовательной деятельности</a:t>
            </a:r>
          </a:p>
          <a:p>
            <a:pPr marL="82296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Волгоградской области от 12 ноября 2014 г. №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1420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работы по осуществлению сбора, обобщения и анализа информации о качестве образовательной деятельности организаций, подведомственных министерству образования и науки Волгоградской области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82296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ВГАПО создан 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центр 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организации независимой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</a:t>
            </a:r>
          </a:p>
          <a:p>
            <a:pPr marL="82296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854344" y="3717032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6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00392" cy="128215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Функции Центра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</a:t>
            </a:r>
            <a:endParaRPr lang="ru-RU" sz="3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обобщение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3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</a:p>
          <a:p>
            <a:pPr marL="82296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качестве образовательной деятельности организаций, подведомственных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науки Волгоградской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</a:p>
          <a:p>
            <a:pPr marL="82296" indent="0" algn="just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4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967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Презентация PowerPoint</vt:lpstr>
      <vt:lpstr>Система образования Волгоградской области</vt:lpstr>
      <vt:lpstr>Региональная  нормативно-правовая база</vt:lpstr>
      <vt:lpstr>Региональная  нормативно-правовая база</vt:lpstr>
      <vt:lpstr> </vt:lpstr>
      <vt:lpstr>Деятельность Волгоградской государственной академии последипломного образования</vt:lpstr>
      <vt:lpstr> </vt:lpstr>
      <vt:lpstr> </vt:lpstr>
      <vt:lpstr>Функции Центра</vt:lpstr>
      <vt:lpstr>Направления координации деятельности  органов местного самоуправления  муниципальных образований Волгоградской области</vt:lpstr>
      <vt:lpstr>ВГАПО – координатор деятельности государственных и муниципальных учреждений Волгоградской области </vt:lpstr>
      <vt:lpstr>Волгоградская государственная академия последипломного образования - </vt:lpstr>
      <vt:lpstr>Общественный совет  при комитете образования и науки Волгоградской области -  </vt:lpstr>
      <vt:lpstr>Общественный совет  при Комитете образования и науки  Волгоградской области</vt:lpstr>
      <vt:lpstr>Система независимой оценки качества образовательной деятельности на территории муниципальных районов (городских округов) Волгоградской области </vt:lpstr>
      <vt:lpstr>Общественный совет  при комитете образования и науки  Волгоградской области</vt:lpstr>
      <vt:lpstr> Проблемные вопросы на уровне местного самоуправления</vt:lpstr>
      <vt:lpstr> </vt:lpstr>
      <vt:lpstr>Перспективы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Aleksey</cp:lastModifiedBy>
  <cp:revision>36</cp:revision>
  <dcterms:created xsi:type="dcterms:W3CDTF">2015-10-26T03:48:57Z</dcterms:created>
  <dcterms:modified xsi:type="dcterms:W3CDTF">2015-10-28T21:29:34Z</dcterms:modified>
</cp:coreProperties>
</file>