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u.by/" TargetMode="External"/><Relationship Id="rId2" Type="http://schemas.openxmlformats.org/officeDocument/2006/relationships/hyperlink" Target="mailto:info@adu.by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adu.by@gmail.com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14320"/>
            <a:ext cx="8258204" cy="301468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ОПЫТ РЕСПУБЛИКИ БЕЛАРУСЬ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В ФОРМИРОВАНИИ НАЦИОНАЛЬНОЙ СИСТЕМЫ ОЦЕНКИ КАЧЕСТВА ОБЩЕГО (ШКОЛЬНОГО) ОБРАЗОВАНИЯ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4391044"/>
            <a:ext cx="7115196" cy="1824038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3800" b="1" dirty="0" smtClean="0"/>
              <a:t>Людмила Андреевна </a:t>
            </a:r>
            <a:r>
              <a:rPr lang="ru-RU" sz="3800" b="1" dirty="0" err="1" smtClean="0"/>
              <a:t>Худенко</a:t>
            </a:r>
            <a:r>
              <a:rPr lang="ru-RU" sz="3800" b="1" dirty="0" smtClean="0"/>
              <a:t>, </a:t>
            </a:r>
            <a:endParaRPr lang="ru-RU" sz="3800" dirty="0" smtClean="0"/>
          </a:p>
          <a:p>
            <a:pPr algn="r"/>
            <a:endParaRPr lang="en-US" dirty="0" smtClean="0"/>
          </a:p>
          <a:p>
            <a:pPr algn="r"/>
            <a:r>
              <a:rPr lang="ru-RU" dirty="0" smtClean="0"/>
              <a:t>заместитель директора по научно-исследовательской работе Национального института образования </a:t>
            </a:r>
          </a:p>
          <a:p>
            <a:pPr algn="r"/>
            <a:r>
              <a:rPr lang="ru-RU" dirty="0" smtClean="0"/>
              <a:t>Министерства образования Республики Беларусь</a:t>
            </a:r>
          </a:p>
          <a:p>
            <a:pPr algn="r"/>
            <a:r>
              <a:rPr lang="ru-RU" dirty="0" smtClean="0"/>
              <a:t>доктор педагогических наук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Обновление содержания и научно-методического обеспечения общего среднего образ</a:t>
            </a:r>
            <a:r>
              <a:rPr lang="ru-RU" b="1" dirty="0" smtClean="0"/>
              <a:t>о</a:t>
            </a:r>
            <a:r>
              <a:rPr lang="ru-RU" sz="3600" b="1" dirty="0" smtClean="0"/>
              <a:t>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07423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300"/>
              </a:spcAft>
            </a:pPr>
            <a:r>
              <a:rPr lang="ru-RU" dirty="0" smtClean="0"/>
              <a:t>Реализация относительной завершенности содержания образования на </a:t>
            </a:r>
            <a:r>
              <a:rPr lang="en-US" dirty="0" smtClean="0"/>
              <a:t>II</a:t>
            </a:r>
            <a:r>
              <a:rPr lang="ru-RU" dirty="0" smtClean="0"/>
              <a:t> ступени общего среднего образования; </a:t>
            </a:r>
          </a:p>
          <a:p>
            <a:pPr>
              <a:spcAft>
                <a:spcPts val="300"/>
              </a:spcAft>
            </a:pPr>
            <a:r>
              <a:rPr lang="ru-RU" dirty="0" smtClean="0"/>
              <a:t>Разработка содержания общего среднего образования в контексте </a:t>
            </a:r>
            <a:r>
              <a:rPr lang="ru-RU" dirty="0" err="1" smtClean="0"/>
              <a:t>компетентностного</a:t>
            </a:r>
            <a:r>
              <a:rPr lang="ru-RU" dirty="0" smtClean="0"/>
              <a:t> подхода;</a:t>
            </a:r>
          </a:p>
          <a:p>
            <a:pPr>
              <a:spcAft>
                <a:spcPts val="300"/>
              </a:spcAft>
            </a:pPr>
            <a:r>
              <a:rPr lang="ru-RU" dirty="0" smtClean="0"/>
              <a:t>Реализация </a:t>
            </a:r>
            <a:r>
              <a:rPr lang="ru-RU" dirty="0" err="1" smtClean="0"/>
              <a:t>допрофильной</a:t>
            </a:r>
            <a:r>
              <a:rPr lang="ru-RU" dirty="0" smtClean="0"/>
              <a:t> подготовки на </a:t>
            </a:r>
            <a:r>
              <a:rPr lang="en-US" dirty="0" smtClean="0"/>
              <a:t>II</a:t>
            </a:r>
            <a:r>
              <a:rPr lang="be-BY" dirty="0" smtClean="0"/>
              <a:t> ступени и </a:t>
            </a:r>
            <a:r>
              <a:rPr lang="ru-RU" dirty="0" smtClean="0"/>
              <a:t>профильного обучения на </a:t>
            </a:r>
            <a:r>
              <a:rPr lang="en-US" dirty="0" smtClean="0"/>
              <a:t>III</a:t>
            </a:r>
            <a:r>
              <a:rPr lang="ru-RU" dirty="0" smtClean="0"/>
              <a:t> ступени общего среднего образования;</a:t>
            </a:r>
          </a:p>
          <a:p>
            <a:pPr>
              <a:spcAft>
                <a:spcPts val="300"/>
              </a:spcAft>
            </a:pPr>
            <a:r>
              <a:rPr lang="ru-RU" dirty="0" smtClean="0"/>
              <a:t>Обновление механизмов и процедур национального учебного книгоиздания.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28113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Межстрановые</a:t>
            </a:r>
            <a:r>
              <a:rPr lang="ru-RU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мониторинговые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2909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Оценка информационно-коммуникационной компетентности учащихся 9-х классов – проект реализован совместно с Национальным фондом подготовки кадров (Российская Федерация) в рамках Программы малых грантов Центра международного сотрудничества по развитию образования(CICED).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07157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Перспективы развития национального оценивания в Беларуси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2858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300"/>
              </a:spcAft>
            </a:pPr>
            <a:r>
              <a:rPr lang="ru-RU" dirty="0" smtClean="0"/>
              <a:t>2015 г. – анализ системы оценки качества общего среднего образования с использованием инструмента SABER на основе гранта Всемирного банка. </a:t>
            </a:r>
          </a:p>
          <a:p>
            <a:pPr>
              <a:spcAft>
                <a:spcPts val="300"/>
              </a:spcAft>
            </a:pPr>
            <a:r>
              <a:rPr lang="ru-RU" dirty="0" smtClean="0"/>
              <a:t>2018 г. – участие Республики Беларусь в международной программе </a:t>
            </a:r>
            <a:r>
              <a:rPr lang="en-US" dirty="0" smtClean="0"/>
              <a:t>PISA</a:t>
            </a:r>
            <a:r>
              <a:rPr lang="ru-RU" dirty="0" smtClean="0"/>
              <a:t>.</a:t>
            </a:r>
          </a:p>
          <a:p>
            <a:pPr>
              <a:spcAft>
                <a:spcPts val="300"/>
              </a:spcAft>
            </a:pPr>
            <a:r>
              <a:rPr lang="ru-RU" dirty="0" smtClean="0"/>
              <a:t>2016 г. – разработка критериев, показателей, механизмов и инструментов независимой оценки качества образования в рамках научных исследований.</a:t>
            </a:r>
          </a:p>
          <a:p>
            <a:pPr>
              <a:spcAft>
                <a:spcPts val="300"/>
              </a:spcAft>
            </a:pPr>
            <a:r>
              <a:rPr lang="ru-RU" dirty="0" smtClean="0"/>
              <a:t>Сотрудничество с Евразийской Ассоциацией оценки качества образования (ЕАОКО).</a:t>
            </a:r>
          </a:p>
          <a:p>
            <a:pPr>
              <a:spcAft>
                <a:spcPts val="300"/>
              </a:spcAft>
            </a:pPr>
            <a:r>
              <a:rPr lang="ru-RU" dirty="0" smtClean="0"/>
              <a:t>Участие в </a:t>
            </a:r>
            <a:r>
              <a:rPr lang="ru-RU" dirty="0" err="1" smtClean="0"/>
              <a:t>вебинарах</a:t>
            </a:r>
            <a:r>
              <a:rPr lang="ru-RU" dirty="0" smtClean="0"/>
              <a:t> и учебных курсах Российского </a:t>
            </a:r>
            <a:r>
              <a:rPr lang="ru-RU" dirty="0" err="1" smtClean="0"/>
              <a:t>тренингового</a:t>
            </a:r>
            <a:r>
              <a:rPr lang="ru-RU" dirty="0" smtClean="0"/>
              <a:t> центра Института образования НИУ «Высшая школа экономики».</a:t>
            </a:r>
          </a:p>
          <a:p>
            <a:pPr>
              <a:spcAft>
                <a:spcPts val="300"/>
              </a:spcAft>
            </a:pPr>
            <a:r>
              <a:rPr lang="ru-RU" dirty="0" smtClean="0"/>
              <a:t>Участие в конференциях, семинарах, проектах Центра международного сотрудничества по развитию образования(CICED).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4857768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cap="all" dirty="0" smtClean="0">
                <a:solidFill>
                  <a:schemeClr val="accent2">
                    <a:lumMod val="50000"/>
                  </a:schemeClr>
                </a:solidFill>
              </a:rPr>
              <a:t>НАЦИОНАЛЬНЫЙ ИНСТИТУТ ОБРАЗОВАНИЯ</a:t>
            </a:r>
            <a:r>
              <a:rPr lang="ru-RU" cap="all" dirty="0" smtClean="0"/>
              <a:t/>
            </a:r>
            <a:br>
              <a:rPr lang="ru-RU" cap="all" dirty="0" smtClean="0"/>
            </a:br>
            <a:r>
              <a:rPr lang="ru-RU" dirty="0" smtClean="0"/>
              <a:t>ул. Короля, 16, 220004, г. Минск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телефон приемной: </a:t>
            </a:r>
            <a:r>
              <a:rPr lang="ru-RU" sz="3600" dirty="0" smtClean="0"/>
              <a:t>+375 17 200-59-09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факс: +375 17 200-56-35</a:t>
            </a:r>
            <a:br>
              <a:rPr lang="ru-RU" dirty="0" smtClean="0"/>
            </a:br>
            <a:r>
              <a:rPr lang="ru-RU" dirty="0" err="1" smtClean="0"/>
              <a:t>e-mail</a:t>
            </a:r>
            <a:r>
              <a:rPr lang="ru-RU" dirty="0" smtClean="0"/>
              <a:t>: </a:t>
            </a:r>
            <a:r>
              <a:rPr lang="en-US" dirty="0" smtClean="0">
                <a:hlinkClick r:id="rId2"/>
              </a:rPr>
              <a:t>info</a:t>
            </a:r>
            <a:r>
              <a:rPr lang="ru-RU" dirty="0" smtClean="0">
                <a:hlinkClick r:id="rId2"/>
              </a:rPr>
              <a:t>@</a:t>
            </a:r>
            <a:r>
              <a:rPr lang="ru-RU" dirty="0" err="1" smtClean="0">
                <a:hlinkClick r:id="rId2"/>
              </a:rPr>
              <a:t>adu.by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Национальный образовательный портал   </a:t>
            </a:r>
            <a:r>
              <a:rPr lang="ru-RU" dirty="0" smtClean="0">
                <a:hlinkClick r:id="rId3"/>
              </a:rPr>
              <a:t> </a:t>
            </a:r>
            <a:r>
              <a:rPr lang="ru-RU" dirty="0" err="1" smtClean="0">
                <a:hlinkClick r:id="rId3"/>
              </a:rPr>
              <a:t>www.adu.by</a:t>
            </a:r>
            <a:r>
              <a:rPr lang="ru-RU" dirty="0" smtClean="0">
                <a:hlinkClick r:id="rId3"/>
              </a:rPr>
              <a:t> </a:t>
            </a:r>
            <a:r>
              <a:rPr lang="ru-RU" dirty="0" smtClean="0">
                <a:hlinkClick r:id="rId4"/>
              </a:rPr>
              <a:t/>
            </a:r>
            <a:br>
              <a:rPr lang="ru-RU" dirty="0" smtClean="0">
                <a:hlinkClick r:id="rId4"/>
              </a:rPr>
            </a:br>
            <a:endParaRPr lang="ru-RU" dirty="0" smtClean="0">
              <a:hlinkClick r:id="rId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069848"/>
          </a:xfrm>
        </p:spPr>
        <p:txBody>
          <a:bodyPr/>
          <a:lstStyle/>
          <a:p>
            <a:pPr algn="ctr"/>
            <a:r>
              <a:rPr lang="ru-RU" b="1" dirty="0" smtClean="0"/>
              <a:t>Благодарю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28111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Задачи НСОКОСО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в Республике Беларусь: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39428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ru-RU" dirty="0" smtClean="0"/>
              <a:t>обеспечить объективную оценку образовательных достижений учащихся и создать условия для рационального распределения выпускников учреждений общего среднего образования по каналам дальнейшего получения образования, для реализации конституционного права граждан на получение высшего и среднего специального образования на конкурсной основе бесплатно;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обеспечить всех участников образовательного процесса объективной информацией об уровне образовательных достижений обучающихся, необходимой для принятия решений по совершенствованию качества образования;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создать систему подготовки и повышения квалификации специалистов в области педагогических измерений и оценки качества образования.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28111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Нормативное правовое обеспечение оценки качества общего среднего образования в Республике Беларусь: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571744"/>
            <a:ext cx="8229600" cy="4002792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300"/>
              </a:spcAft>
            </a:pPr>
            <a:r>
              <a:rPr lang="ru-RU" dirty="0" smtClean="0"/>
              <a:t>Кодекс Республики Беларусь об образовании;</a:t>
            </a:r>
          </a:p>
          <a:p>
            <a:pPr>
              <a:spcAft>
                <a:spcPts val="300"/>
              </a:spcAft>
            </a:pPr>
            <a:r>
              <a:rPr lang="ru-RU" dirty="0" smtClean="0"/>
              <a:t>Программа развития общего среднего образования в Республике Беларусь на 2007–2016 годы; </a:t>
            </a:r>
          </a:p>
          <a:p>
            <a:pPr>
              <a:spcAft>
                <a:spcPts val="300"/>
              </a:spcAft>
            </a:pPr>
            <a:r>
              <a:rPr lang="ru-RU" dirty="0" smtClean="0"/>
              <a:t>Положение об учреждении общего среднего образования;</a:t>
            </a:r>
          </a:p>
          <a:p>
            <a:pPr>
              <a:spcAft>
                <a:spcPts val="300"/>
              </a:spcAft>
            </a:pPr>
            <a:r>
              <a:rPr lang="ru-RU" dirty="0" smtClean="0"/>
              <a:t>Правила</a:t>
            </a:r>
            <a:r>
              <a:rPr lang="en-US" dirty="0" smtClean="0"/>
              <a:t> </a:t>
            </a:r>
            <a:r>
              <a:rPr lang="ru-RU" dirty="0" smtClean="0"/>
              <a:t>проведения аттестации учащихся</a:t>
            </a:r>
            <a:r>
              <a:rPr lang="en-US" dirty="0" smtClean="0"/>
              <a:t> </a:t>
            </a:r>
            <a:r>
              <a:rPr lang="ru-RU" dirty="0" smtClean="0"/>
              <a:t>при освоении содержания образовательных программ общего среднего образования; </a:t>
            </a:r>
          </a:p>
          <a:p>
            <a:pPr>
              <a:spcAft>
                <a:spcPts val="300"/>
              </a:spcAft>
            </a:pPr>
            <a:r>
              <a:rPr lang="ru-RU" dirty="0" smtClean="0"/>
              <a:t>Нормы оценки результатов учебной деятельности учащихся по учебным предметам; </a:t>
            </a:r>
          </a:p>
          <a:p>
            <a:pPr>
              <a:spcAft>
                <a:spcPts val="300"/>
              </a:spcAft>
            </a:pPr>
            <a:r>
              <a:rPr lang="ru-RU" dirty="0" smtClean="0"/>
              <a:t>Положение о порядке организации и проведения централизованного тестирования.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70975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Компоненты национальной системы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ru-RU" sz="2800" b="1" dirty="0" smtClean="0"/>
              <a:t>оценки качества школьного образования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0285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текущая, промежуточная и итоговая аттестация учащихся в классе;</a:t>
            </a:r>
          </a:p>
          <a:p>
            <a:pPr lvl="0"/>
            <a:r>
              <a:rPr lang="ru-RU" dirty="0" smtClean="0"/>
              <a:t>выпускные экзамены по завершении обучения на II и III </a:t>
            </a:r>
            <a:r>
              <a:rPr lang="be-BY" dirty="0" smtClean="0"/>
              <a:t>ступенях;</a:t>
            </a:r>
            <a:endParaRPr lang="ru-RU" dirty="0" smtClean="0"/>
          </a:p>
          <a:p>
            <a:pPr lvl="0"/>
            <a:r>
              <a:rPr lang="ru-RU" dirty="0" smtClean="0"/>
              <a:t>вступительные экзамены в гимназию и лицей;</a:t>
            </a:r>
          </a:p>
          <a:p>
            <a:pPr lvl="0"/>
            <a:r>
              <a:rPr lang="ru-RU" dirty="0" smtClean="0"/>
              <a:t>вступительные экзамены в учреждения среднего специального и высшего образования в форме централизованного тестирования;</a:t>
            </a:r>
          </a:p>
          <a:p>
            <a:pPr lvl="0"/>
            <a:r>
              <a:rPr lang="ru-RU" dirty="0" smtClean="0"/>
              <a:t>республиканский мониторинг качества образования;</a:t>
            </a:r>
          </a:p>
          <a:p>
            <a:r>
              <a:rPr lang="ru-RU" dirty="0" smtClean="0"/>
              <a:t>аттестационные экспертные процедуры: самооценка деятельности учреждений образования; инспектирование, аккредитация и аттестация учреждений образования; профессиональная аттестация педагогических работников и др.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4006"/>
          </a:xfrm>
        </p:spPr>
        <p:txBody>
          <a:bodyPr>
            <a:normAutofit/>
          </a:bodyPr>
          <a:lstStyle/>
          <a:p>
            <a:r>
              <a:rPr lang="ru-RU" b="1" dirty="0" smtClean="0"/>
              <a:t>Оценивание учебных достижений учащихся в классе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074230"/>
          </a:xfrm>
        </p:spPr>
        <p:txBody>
          <a:bodyPr/>
          <a:lstStyle/>
          <a:p>
            <a:pPr lvl="0"/>
            <a:r>
              <a:rPr lang="be-BY" dirty="0" smtClean="0"/>
              <a:t>Текущая, промежуточная и итоговая аттестация в </a:t>
            </a:r>
            <a:r>
              <a:rPr lang="ru-RU" dirty="0" smtClean="0"/>
              <a:t>III–XI классах </a:t>
            </a:r>
            <a:r>
              <a:rPr lang="be-BY" dirty="0" smtClean="0"/>
              <a:t>по 10-балльной системе в соответствии с пятью</a:t>
            </a:r>
            <a:r>
              <a:rPr lang="ru-RU" dirty="0" smtClean="0"/>
              <a:t> уровнями усвоения учебного материала.</a:t>
            </a:r>
            <a:endParaRPr lang="en-US" dirty="0" smtClean="0"/>
          </a:p>
          <a:p>
            <a:pPr lvl="0">
              <a:buNone/>
            </a:pPr>
            <a:endParaRPr lang="ru-RU" dirty="0" smtClean="0"/>
          </a:p>
          <a:p>
            <a:r>
              <a:rPr lang="ru-RU" dirty="0" err="1" smtClean="0"/>
              <a:t>Безотметочное</a:t>
            </a:r>
            <a:r>
              <a:rPr lang="ru-RU" dirty="0" smtClean="0"/>
              <a:t> обучение в I–II классах.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4006"/>
          </a:xfrm>
        </p:spPr>
        <p:txBody>
          <a:bodyPr>
            <a:normAutofit/>
          </a:bodyPr>
          <a:lstStyle/>
          <a:p>
            <a:r>
              <a:rPr lang="ru-RU" b="1" dirty="0" smtClean="0"/>
              <a:t>Выпускные экзамены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в </a:t>
            </a:r>
            <a:r>
              <a:rPr lang="en-US" b="1" dirty="0" smtClean="0"/>
              <a:t>IX</a:t>
            </a:r>
            <a:r>
              <a:rPr lang="ru-RU" b="1" dirty="0" smtClean="0"/>
              <a:t>, </a:t>
            </a:r>
            <a:r>
              <a:rPr lang="en-US" b="1" dirty="0" smtClean="0"/>
              <a:t>XI</a:t>
            </a:r>
            <a:r>
              <a:rPr lang="ru-RU" b="1" dirty="0" smtClean="0"/>
              <a:t> классах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145668"/>
          </a:xfrm>
        </p:spPr>
        <p:txBody>
          <a:bodyPr/>
          <a:lstStyle/>
          <a:p>
            <a:pPr lvl="0"/>
            <a:r>
              <a:rPr lang="en-US" dirty="0" smtClean="0"/>
              <a:t>IX</a:t>
            </a:r>
            <a:r>
              <a:rPr lang="ru-RU" dirty="0" smtClean="0"/>
              <a:t> класс – белорусский язык (диктант), русский язык (диктант), математика (контрольная работа); </a:t>
            </a:r>
            <a:endParaRPr lang="en-US" dirty="0" smtClean="0"/>
          </a:p>
          <a:p>
            <a:pPr lvl="0">
              <a:buNone/>
            </a:pPr>
            <a:endParaRPr lang="ru-RU" dirty="0" smtClean="0"/>
          </a:p>
          <a:p>
            <a:r>
              <a:rPr lang="en-US" dirty="0" smtClean="0"/>
              <a:t>XI</a:t>
            </a:r>
            <a:r>
              <a:rPr lang="ru-RU" dirty="0" smtClean="0"/>
              <a:t> класс – белорусский язык или русский язык (изложение), математика (контрольная работа), иностранный язык (устно); история Беларуси (устно).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Централизованное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тестирование (ЦТ)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spcAft>
                <a:spcPts val="300"/>
              </a:spcAft>
            </a:pPr>
            <a:r>
              <a:rPr lang="ru-RU" dirty="0" smtClean="0"/>
              <a:t>Тестирование проводится по 15 учебным предметам.</a:t>
            </a:r>
          </a:p>
          <a:p>
            <a:pPr lvl="0">
              <a:spcAft>
                <a:spcPts val="300"/>
              </a:spcAft>
            </a:pPr>
            <a:r>
              <a:rPr lang="ru-RU" dirty="0" smtClean="0"/>
              <a:t>Каждый абитуриент сдает ЦТ по 3 учебным предметам: русский или белорусский язык (по выбору), 2 профильных учебных предмета.</a:t>
            </a:r>
          </a:p>
          <a:p>
            <a:pPr lvl="0">
              <a:spcAft>
                <a:spcPts val="300"/>
              </a:spcAft>
            </a:pPr>
            <a:r>
              <a:rPr lang="ru-RU" dirty="0" smtClean="0"/>
              <a:t>Тесты с заданиями</a:t>
            </a:r>
            <a:r>
              <a:rPr lang="en-US" dirty="0" smtClean="0"/>
              <a:t> </a:t>
            </a:r>
            <a:r>
              <a:rPr lang="ru-RU" b="1" dirty="0" smtClean="0"/>
              <a:t>А</a:t>
            </a:r>
            <a:r>
              <a:rPr lang="ru-RU" dirty="0" smtClean="0"/>
              <a:t> – закрытого и </a:t>
            </a:r>
            <a:r>
              <a:rPr lang="ru-RU" b="1" dirty="0" smtClean="0"/>
              <a:t>В</a:t>
            </a:r>
            <a:r>
              <a:rPr lang="ru-RU" dirty="0" smtClean="0"/>
              <a:t> – открытого типов.</a:t>
            </a:r>
          </a:p>
          <a:p>
            <a:pPr lvl="0">
              <a:spcAft>
                <a:spcPts val="300"/>
              </a:spcAft>
            </a:pPr>
            <a:r>
              <a:rPr lang="ru-RU" dirty="0" smtClean="0"/>
              <a:t>Тестирование обеспечивает Республиканский институт контроля знаний (РИКЗ).</a:t>
            </a:r>
          </a:p>
          <a:p>
            <a:pPr lvl="0">
              <a:spcAft>
                <a:spcPts val="300"/>
              </a:spcAft>
            </a:pPr>
            <a:r>
              <a:rPr lang="ru-RU" dirty="0" smtClean="0"/>
              <a:t>Доставка материалов в пункты тестирования и обратно осуществляется Государственной фельдъегерской службой. </a:t>
            </a:r>
          </a:p>
          <a:p>
            <a:pPr lvl="0">
              <a:spcAft>
                <a:spcPts val="300"/>
              </a:spcAft>
            </a:pPr>
            <a:r>
              <a:rPr lang="ru-RU" dirty="0" smtClean="0"/>
              <a:t>Информирование о результатах ЦТ – посредством сайта РИКЗ либо </a:t>
            </a:r>
            <a:r>
              <a:rPr lang="en-US" dirty="0" err="1" smtClean="0"/>
              <a:t>sms</a:t>
            </a:r>
            <a:r>
              <a:rPr lang="ru-RU" dirty="0" smtClean="0"/>
              <a:t>-сообщений. </a:t>
            </a:r>
          </a:p>
          <a:p>
            <a:pPr>
              <a:spcAft>
                <a:spcPts val="300"/>
              </a:spcAft>
            </a:pPr>
            <a:r>
              <a:rPr lang="ru-RU" dirty="0" smtClean="0"/>
              <a:t>Информация о результатах ЦТ доступна только абитуриенту.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40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Республиканский мониторинг качества общего среднего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329642" cy="40027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Проводится ежегодно по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пяти направлениям</a:t>
            </a:r>
            <a:r>
              <a:rPr lang="ru-RU" dirty="0" smtClean="0"/>
              <a:t>:</a:t>
            </a:r>
            <a:endParaRPr lang="en-US" dirty="0" smtClean="0"/>
          </a:p>
          <a:p>
            <a:pPr>
              <a:buNone/>
            </a:pPr>
            <a:endParaRPr lang="ru-RU" sz="1300" dirty="0" smtClean="0"/>
          </a:p>
          <a:p>
            <a:r>
              <a:rPr lang="ru-RU" dirty="0" smtClean="0"/>
              <a:t>уровень </a:t>
            </a:r>
            <a:r>
              <a:rPr lang="ru-RU" dirty="0" err="1" smtClean="0"/>
              <a:t>обученности</a:t>
            </a:r>
            <a:r>
              <a:rPr lang="ru-RU" dirty="0" smtClean="0"/>
              <a:t> учащихся по учебным предметам; </a:t>
            </a:r>
          </a:p>
          <a:p>
            <a:r>
              <a:rPr lang="ru-RU" dirty="0" smtClean="0"/>
              <a:t>уровень утомляемости и работоспособности учащихся; </a:t>
            </a:r>
          </a:p>
          <a:p>
            <a:r>
              <a:rPr lang="ru-RU" dirty="0" smtClean="0"/>
              <a:t>личностное развитие учащихся; </a:t>
            </a:r>
          </a:p>
          <a:p>
            <a:r>
              <a:rPr lang="ru-RU" dirty="0" smtClean="0"/>
              <a:t>качество услуг в сфере образования; </a:t>
            </a:r>
          </a:p>
          <a:p>
            <a:r>
              <a:rPr lang="ru-RU" dirty="0" smtClean="0"/>
              <a:t>уровень профессиональной компетентности педагогических кадров.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Использование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результатов мониторинга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186766" cy="4325112"/>
          </a:xfrm>
        </p:spPr>
        <p:txBody>
          <a:bodyPr>
            <a:normAutofit fontScale="85000" lnSpcReduction="20000"/>
          </a:bodyPr>
          <a:lstStyle/>
          <a:p>
            <a:pPr lvl="0">
              <a:spcAft>
                <a:spcPts val="300"/>
              </a:spcAft>
            </a:pPr>
            <a:r>
              <a:rPr lang="ru-RU" dirty="0" smtClean="0"/>
              <a:t>Совершенствование нормативного правового, кадрового, финансового обеспечения системы образования; </a:t>
            </a:r>
          </a:p>
          <a:p>
            <a:pPr lvl="0">
              <a:spcAft>
                <a:spcPts val="300"/>
              </a:spcAft>
            </a:pPr>
            <a:r>
              <a:rPr lang="ru-RU" dirty="0" smtClean="0"/>
              <a:t>Обновление содержания образования, образовательных стандартов, учебных программ, учебников;</a:t>
            </a:r>
          </a:p>
          <a:p>
            <a:pPr lvl="0">
              <a:spcAft>
                <a:spcPts val="300"/>
              </a:spcAft>
            </a:pPr>
            <a:r>
              <a:rPr lang="ru-RU" dirty="0" smtClean="0"/>
              <a:t>Разработка современных методик и технологий обучения и воспитания;</a:t>
            </a:r>
          </a:p>
          <a:p>
            <a:pPr lvl="0">
              <a:spcAft>
                <a:spcPts val="300"/>
              </a:spcAft>
            </a:pPr>
            <a:r>
              <a:rPr lang="ru-RU" dirty="0" smtClean="0"/>
              <a:t>Создание эффективных механизмов контрольно-оценочной деятельности;</a:t>
            </a:r>
          </a:p>
          <a:p>
            <a:pPr>
              <a:spcAft>
                <a:spcPts val="300"/>
              </a:spcAft>
            </a:pPr>
            <a:r>
              <a:rPr lang="ru-RU" dirty="0" smtClean="0"/>
              <a:t>Корректировка учебных планов и программ подготовки и повышения квалификации педагогических кадров.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</TotalTime>
  <Words>693</Words>
  <Application>Microsoft Office PowerPoint</Application>
  <PresentationFormat>Экран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ОПЫТ РЕСПУБЛИКИ БЕЛАРУСЬ В ФОРМИРОВАНИИ НАЦИОНАЛЬНОЙ СИСТЕМЫ ОЦЕНКИ КАЧЕСТВА ОБЩЕГО (ШКОЛЬНОГО) ОБРАЗОВАНИЯ </vt:lpstr>
      <vt:lpstr>Задачи НСОКОСО  в Республике Беларусь:</vt:lpstr>
      <vt:lpstr>Нормативное правовое обеспечение оценки качества общего среднего образования в Республике Беларусь:</vt:lpstr>
      <vt:lpstr>Компоненты национальной системы  оценки качества школьного образования</vt:lpstr>
      <vt:lpstr>Оценивание учебных достижений учащихся в классе</vt:lpstr>
      <vt:lpstr>Выпускные экзамены  в IX, XI классах</vt:lpstr>
      <vt:lpstr>Централизованное  тестирование (ЦТ)</vt:lpstr>
      <vt:lpstr>Республиканский мониторинг качества общего среднего образования</vt:lpstr>
      <vt:lpstr>Использование  результатов мониторинга</vt:lpstr>
      <vt:lpstr>Обновление содержания и научно-методического обеспечения общего среднего образования</vt:lpstr>
      <vt:lpstr>Межстрановые  мониторинговые исследования</vt:lpstr>
      <vt:lpstr>Перспективы развития национального оценивания в Беларуси</vt:lpstr>
      <vt:lpstr>НАЦИОНАЛЬНЫЙ ИНСТИТУТ ОБРАЗОВАНИЯ ул. Короля, 16, 220004, г. Минск телефон приемной: +375 17 200-59-09 факс: +375 17 200-56-35 e-mail: info@adu.by Национальный образовательный портал    www.adu.by  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РЕСПУБЛИКИ БЕЛАРУСЬ В ФОРМИРОВАНИИ НАЦИОНАЛЬНОЙ СИСТЕМЫ ОЦЕНКИ КАЧЕСТВА ОБЩЕГО (ШКОЛЬНОГО) ОБРАЗОВАНИЯ </dc:title>
  <cp:lastModifiedBy>1</cp:lastModifiedBy>
  <cp:revision>7</cp:revision>
  <dcterms:modified xsi:type="dcterms:W3CDTF">2015-10-27T06:05:18Z</dcterms:modified>
</cp:coreProperties>
</file>