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483" r:id="rId3"/>
    <p:sldId id="474" r:id="rId4"/>
    <p:sldId id="482" r:id="rId5"/>
    <p:sldId id="475" r:id="rId6"/>
    <p:sldId id="477" r:id="rId7"/>
    <p:sldId id="476" r:id="rId8"/>
    <p:sldId id="478" r:id="rId9"/>
    <p:sldId id="479" r:id="rId10"/>
    <p:sldId id="480" r:id="rId11"/>
    <p:sldId id="481" r:id="rId1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2778" autoAdjust="0"/>
  </p:normalViewPr>
  <p:slideViewPr>
    <p:cSldViewPr>
      <p:cViewPr varScale="1">
        <p:scale>
          <a:sx n="87" d="100"/>
          <a:sy n="87" d="100"/>
        </p:scale>
        <p:origin x="-76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tc-edu.ru/trainings/webinar/11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491630"/>
            <a:ext cx="8999984" cy="2736304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ВЕБИНАР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Исследовательские аспекты построения общероссийской системы оценки качества образования: задачи в зоне ближайшего развития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1000" i="1" dirty="0" smtClean="0">
                <a:solidFill>
                  <a:schemeClr val="bg1"/>
                </a:solidFill>
              </a:rPr>
              <a:t/>
            </a:r>
            <a:br>
              <a:rPr lang="ru-RU" sz="1000" i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3 февраля 2012 года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1976" y="150422"/>
            <a:ext cx="738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управления образованием РАО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7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1470"/>
            <a:ext cx="8784976" cy="684659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ПЛАН УЧЕБНЫХ МЕРОПРИЯТИЙ до конца 2012 г.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555526"/>
            <a:ext cx="8568952" cy="5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Веб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инары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44" y="1138284"/>
          <a:ext cx="9036496" cy="3983349"/>
        </p:xfrm>
        <a:graphic>
          <a:graphicData uri="http://schemas.openxmlformats.org/drawingml/2006/table">
            <a:tbl>
              <a:tblPr/>
              <a:tblGrid>
                <a:gridCol w="467699"/>
                <a:gridCol w="6927350"/>
                <a:gridCol w="1641447"/>
              </a:tblGrid>
              <a:tr h="251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529" marR="65529" marT="9101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Название 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Сроки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0612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1. 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Исследовательские аспекты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построения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общероссийской системы оценки качества образования: задачи в зоне ближайшего развития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5529" marR="65529" marT="91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3.02.2012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002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2.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Региональный опыт построения системы оценки качества образования</a:t>
                      </a: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5529" marR="65529" marT="91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 квартал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070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3.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Группы пользователей информации о результатах оценки учебных достижений школьников</a:t>
                      </a: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5529" marR="65529" marT="91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 квартал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474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4.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Готовим пресс-релиз по итогам проведения программы оценки учебных достижений.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 квартал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5.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Условия эффективного использования результатов оценки учебных достижений.</a:t>
                      </a:r>
                    </a:p>
                  </a:txBody>
                  <a:tcPr marL="65529" marR="65529" marT="91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 квартал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606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6.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Использование результатов национальных экзаменов: риски и перспективные подходы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 квартал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7.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Использование результатов оценки образовательных достижений на уровне школы.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4 квартал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8.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Организация процедуры оценки учебных достижений школьников: ключевые процессы, особенности и риски.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4 квартал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29" marR="65529" marT="9101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99853"/>
            <a:ext cx="4362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УЧАСТНИКИ ВЕБИНАРА СО СТОРОНЫ РТЦ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2008" y="1131590"/>
            <a:ext cx="9180512" cy="3867894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 smtClean="0"/>
              <a:t>ДОКЛАДЧИК</a:t>
            </a:r>
          </a:p>
          <a:p>
            <a:pPr algn="just"/>
            <a:r>
              <a:rPr lang="ru-RU" sz="2400" dirty="0" err="1" smtClean="0">
                <a:solidFill>
                  <a:srgbClr val="FF0000"/>
                </a:solidFill>
              </a:rPr>
              <a:t>Болотов</a:t>
            </a:r>
            <a:r>
              <a:rPr lang="ru-RU" sz="2400" dirty="0" smtClean="0">
                <a:solidFill>
                  <a:srgbClr val="FF0000"/>
                </a:solidFill>
              </a:rPr>
              <a:t> Виктор Александрович – вице-президент РАО</a:t>
            </a:r>
          </a:p>
          <a:p>
            <a:pPr algn="just"/>
            <a:endParaRPr lang="ru-RU" sz="8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/>
              <a:t>ВЕДУЩИЙ</a:t>
            </a:r>
          </a:p>
          <a:p>
            <a:pPr algn="just"/>
            <a:r>
              <a:rPr lang="ru-RU" sz="2400" dirty="0" err="1" smtClean="0">
                <a:solidFill>
                  <a:srgbClr val="FF0000"/>
                </a:solidFill>
              </a:rPr>
              <a:t>Вальдман</a:t>
            </a:r>
            <a:r>
              <a:rPr lang="ru-RU" sz="2400" dirty="0" smtClean="0">
                <a:solidFill>
                  <a:srgbClr val="FF0000"/>
                </a:solidFill>
              </a:rPr>
              <a:t> Игорь Александрович – директор </a:t>
            </a:r>
            <a:r>
              <a:rPr lang="ru-RU" sz="2400" dirty="0" smtClean="0">
                <a:solidFill>
                  <a:srgbClr val="FF0000"/>
                </a:solidFill>
              </a:rPr>
              <a:t>РТЦ </a:t>
            </a:r>
            <a:r>
              <a:rPr lang="ru-RU" sz="2400" dirty="0" smtClean="0">
                <a:solidFill>
                  <a:srgbClr val="FF0000"/>
                </a:solidFill>
              </a:rPr>
              <a:t>ИУО РАО</a:t>
            </a:r>
          </a:p>
          <a:p>
            <a:pPr algn="just"/>
            <a:endParaRPr lang="ru-RU" sz="8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/>
              <a:t>РАБОТА С ВОПРОСАМИ УЧАСТНИКОВ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Решетникова Оксана Александровна – зам. директора РТЦ ИУО РАО</a:t>
            </a:r>
          </a:p>
          <a:p>
            <a:pPr algn="just"/>
            <a:endParaRPr lang="ru-RU" sz="8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/>
              <a:t>ТЕХНИЧЕСКАЯ ПОДДЕРЖКА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Дик Павел Юрьевич – ст. н. сотрудник ИСМО РАО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Иванова Екатерина Борисовна –  методист по </a:t>
            </a:r>
            <a:r>
              <a:rPr lang="ru-RU" sz="2400" dirty="0" err="1" smtClean="0">
                <a:solidFill>
                  <a:srgbClr val="FF0000"/>
                </a:solidFill>
              </a:rPr>
              <a:t>дистанту</a:t>
            </a:r>
            <a:r>
              <a:rPr lang="ru-RU" sz="2400" dirty="0" smtClean="0">
                <a:solidFill>
                  <a:srgbClr val="FF0000"/>
                </a:solidFill>
              </a:rPr>
              <a:t> РТЦ ИУО РАО</a:t>
            </a: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СТАТИСТИКА УЧАСТНИКОВ ВЕБИНАРА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401191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 smtClean="0"/>
              <a:t>на </a:t>
            </a:r>
            <a:r>
              <a:rPr lang="ru-RU" sz="2400" b="1" dirty="0" smtClean="0"/>
              <a:t>1.02.2012</a:t>
            </a:r>
            <a:r>
              <a:rPr lang="ru-RU" sz="2400" dirty="0" smtClean="0"/>
              <a:t> зарегистрировалось </a:t>
            </a:r>
            <a:r>
              <a:rPr lang="ru-RU" sz="2400" b="1" dirty="0" smtClean="0"/>
              <a:t>124 участника</a:t>
            </a:r>
            <a:r>
              <a:rPr lang="ru-RU" sz="2400" dirty="0" smtClean="0"/>
              <a:t> (97 организаций)</a:t>
            </a:r>
            <a:br>
              <a:rPr lang="ru-RU" sz="2400" dirty="0" smtClean="0"/>
            </a:br>
            <a:r>
              <a:rPr lang="ru-RU" sz="2400" b="1" dirty="0" smtClean="0"/>
              <a:t>47</a:t>
            </a:r>
            <a:r>
              <a:rPr lang="ru-RU" sz="2400" dirty="0" smtClean="0"/>
              <a:t> регионов РФ и </a:t>
            </a:r>
            <a:r>
              <a:rPr lang="ru-RU" sz="2400" b="1" dirty="0" smtClean="0"/>
              <a:t>6</a:t>
            </a:r>
            <a:r>
              <a:rPr lang="ru-RU" sz="2400" dirty="0" smtClean="0"/>
              <a:t> стран - Армения, Азербайджан, Беларусь, Киргизия, Таджикистан, Казахстан.</a:t>
            </a:r>
          </a:p>
          <a:p>
            <a:r>
              <a:rPr lang="ru-RU" sz="2000" b="1" i="1" dirty="0" smtClean="0"/>
              <a:t>Организации</a:t>
            </a:r>
          </a:p>
          <a:p>
            <a:r>
              <a:rPr lang="ru-RU" sz="2000" dirty="0" smtClean="0"/>
              <a:t>Центры оценки качества образования - </a:t>
            </a:r>
            <a:r>
              <a:rPr lang="ru-RU" sz="2400" b="1" dirty="0" smtClean="0">
                <a:solidFill>
                  <a:srgbClr val="FF0000"/>
                </a:solidFill>
              </a:rPr>
              <a:t>32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Органы управления образованием - </a:t>
            </a:r>
            <a:r>
              <a:rPr lang="ru-RU" sz="2400" b="1" dirty="0" smtClean="0">
                <a:solidFill>
                  <a:srgbClr val="FF0000"/>
                </a:solidFill>
              </a:rPr>
              <a:t>22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Институты повышения квалификации/развития образования  - </a:t>
            </a:r>
            <a:r>
              <a:rPr lang="ru-RU" sz="2400" b="1" dirty="0" smtClean="0">
                <a:solidFill>
                  <a:srgbClr val="FF0000"/>
                </a:solidFill>
              </a:rPr>
              <a:t>23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Школы - </a:t>
            </a:r>
            <a:r>
              <a:rPr lang="ru-RU" sz="2400" b="1" dirty="0" smtClean="0">
                <a:solidFill>
                  <a:srgbClr val="FF0000"/>
                </a:solidFill>
              </a:rPr>
              <a:t>10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Региональные службы по надзору в образовании - </a:t>
            </a:r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Научные организации и центры - </a:t>
            </a:r>
            <a:r>
              <a:rPr lang="ru-RU" sz="2400" b="1" dirty="0" smtClean="0">
                <a:solidFill>
                  <a:srgbClr val="FF0000"/>
                </a:solidFill>
              </a:rPr>
              <a:t>3</a:t>
            </a:r>
          </a:p>
          <a:p>
            <a:r>
              <a:rPr lang="ru-RU" sz="2000" dirty="0" smtClean="0"/>
              <a:t>Международные организации и проекты - 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</a:p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МАТЕРИАЛЫ СЕМИНАРА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3867894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3200" dirty="0" smtClean="0"/>
              <a:t>Материалы вебинара будут доступны на сайте Российского тренингового центра по адресу</a:t>
            </a:r>
          </a:p>
          <a:p>
            <a:pPr algn="just"/>
            <a:endParaRPr lang="ru-RU" sz="3200" dirty="0" smtClean="0"/>
          </a:p>
          <a:p>
            <a:pPr algn="ctr"/>
            <a:r>
              <a:rPr lang="en-US" sz="2400" dirty="0" smtClean="0">
                <a:hlinkClick r:id="rId4"/>
              </a:rPr>
              <a:t>http://www.rtc-edu.ru/trainings/webinar/117</a:t>
            </a:r>
            <a:endParaRPr lang="ru-RU" sz="2400" dirty="0" smtClean="0"/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РОССИЙСКИЙ ТРЕНИНГОВЫЙ ЦЕНТР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059582"/>
            <a:ext cx="9036496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n-lt"/>
                <a:cs typeface="+mn-cs"/>
              </a:rPr>
              <a:t>	</a:t>
            </a:r>
            <a:r>
              <a:rPr lang="ru-RU" sz="2400" b="1" i="1" dirty="0" smtClean="0"/>
              <a:t>Содержание деятельности</a:t>
            </a:r>
            <a:r>
              <a:rPr lang="ru-RU" sz="2400" dirty="0" smtClean="0"/>
              <a:t>. РТЦ проводит краткосрочные учебные мероприятия (курсы, семинары, </a:t>
            </a:r>
            <a:r>
              <a:rPr lang="ru-RU" sz="2400" dirty="0" err="1" smtClean="0"/>
              <a:t>вебинары</a:t>
            </a:r>
            <a:r>
              <a:rPr lang="ru-RU" sz="2400" dirty="0" smtClean="0"/>
              <a:t>) в области оценки и управлении качеством образования. </a:t>
            </a:r>
            <a:endParaRPr lang="en-US" sz="2400" dirty="0" smtClean="0">
              <a:latin typeface="+mn-lt"/>
              <a:cs typeface="+mn-cs"/>
            </a:endParaRPr>
          </a:p>
          <a:p>
            <a:pPr algn="just" defTabSz="36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+mn-lt"/>
                <a:cs typeface="+mn-cs"/>
              </a:rPr>
              <a:t>  </a:t>
            </a:r>
            <a:r>
              <a:rPr lang="ru-RU" sz="2400" b="1" i="1" dirty="0" smtClean="0">
                <a:latin typeface="+mn-lt"/>
                <a:cs typeface="+mn-cs"/>
              </a:rPr>
              <a:t>Целевая аудитория</a:t>
            </a:r>
            <a:r>
              <a:rPr lang="ru-RU" sz="2400" dirty="0" smtClean="0">
                <a:latin typeface="+mn-lt"/>
                <a:cs typeface="+mn-cs"/>
              </a:rPr>
              <a:t>. Специалисты системы образования регионов РФ и 	СНГ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ru-RU" sz="2400" dirty="0" smtClean="0">
                <a:latin typeface="+mn-lt"/>
                <a:cs typeface="+mn-cs"/>
              </a:rPr>
              <a:t>(управленцы, координаторы программ 	ОКО, ведущие эксперты).</a:t>
            </a:r>
          </a:p>
          <a:p>
            <a:pPr algn="just" defTabSz="36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Основная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тематика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Проектирование региональных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национальных систем ОКО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sz="2400" dirty="0" smtClean="0">
                <a:latin typeface="+mn-lt"/>
                <a:cs typeface="+mn-cs"/>
              </a:rPr>
              <a:t>Анализ и </a:t>
            </a:r>
            <a:r>
              <a:rPr lang="ru-RU" sz="2400" dirty="0" err="1" smtClean="0">
                <a:latin typeface="+mn-lt"/>
                <a:cs typeface="+mn-cs"/>
              </a:rPr>
              <a:t>и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нтерпретация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результатов оценки учебных результатов. Использование результатов на разных уровнях образования. Информирование по результатам оценки различных целевых групп.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WWW.RTC-EDU.RU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417" y="809625"/>
            <a:ext cx="70389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7814"/>
            <a:ext cx="1835684" cy="17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ДАЙДЖЕСТ УЧЕБНЫХ МАТЕРИАЛОВ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196034"/>
            <a:ext cx="5661211" cy="3823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435846"/>
            <a:ext cx="16426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203598"/>
            <a:ext cx="1627272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2813" y="1131590"/>
            <a:ext cx="1533683" cy="9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96356" y="1995686"/>
            <a:ext cx="1540140" cy="13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ПЛАН УЧЕБНЫХ МЕРОПРИЯТИЙ до конца 2012 г.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31590"/>
            <a:ext cx="8568952" cy="5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Учебные курсы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852" y="1707654"/>
          <a:ext cx="9021416" cy="2212686"/>
        </p:xfrm>
        <a:graphic>
          <a:graphicData uri="http://schemas.openxmlformats.org/drawingml/2006/table">
            <a:tbl>
              <a:tblPr/>
              <a:tblGrid>
                <a:gridCol w="366426"/>
                <a:gridCol w="7329318"/>
                <a:gridCol w="1325672"/>
              </a:tblGrid>
              <a:tr h="446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418" marR="65418" marT="9086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Название 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Сроки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33232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1. </a:t>
                      </a:r>
                      <a:endParaRPr lang="ru-RU" sz="160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Ключевые аспекты построения эффективной системы оценки качества образования и использования результатов оценки учебных достижений школьников</a:t>
                      </a:r>
                      <a:r>
                        <a:rPr lang="ru-RU" sz="1600" kern="12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Март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576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2.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Международные и национальные мониторинги качества образования. 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Июнь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888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3.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Оценка качества дошкольного образования и раннего развития детей.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ПЛАН УЧЕБНЫХ МЕРОПРИЯТИЙ до конца 2012 г.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31590"/>
            <a:ext cx="8568952" cy="5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Семинары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6618" y="1857816"/>
          <a:ext cx="8964489" cy="1866062"/>
        </p:xfrm>
        <a:graphic>
          <a:graphicData uri="http://schemas.openxmlformats.org/drawingml/2006/table">
            <a:tbl>
              <a:tblPr/>
              <a:tblGrid>
                <a:gridCol w="361236"/>
                <a:gridCol w="7207144"/>
                <a:gridCol w="1396109"/>
              </a:tblGrid>
              <a:tr h="450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418" marR="65418" marT="9086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Название 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Сроки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3393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1. </a:t>
                      </a:r>
                      <a:endParaRPr lang="ru-RU" sz="160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Оценка индивидуального прогресса школьников: подходы и инструменты.</a:t>
                      </a:r>
                    </a:p>
                  </a:txBody>
                  <a:tcPr marL="65418" marR="65418" marT="908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2.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Интерпретация и использование данных оценивания для выработки образовательной политики.</a:t>
                      </a:r>
                    </a:p>
                  </a:txBody>
                  <a:tcPr marL="65418" marR="65418" marT="908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Май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7345" indent="-34734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3. 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Портфолио как элемент системы внутришкольной оценки качества образования.</a:t>
                      </a:r>
                    </a:p>
                  </a:txBody>
                  <a:tcPr marL="65418" marR="65418" marT="908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8" marR="65418" marT="9086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5203</TotalTime>
  <Words>338</Words>
  <Application>Microsoft Office PowerPoint</Application>
  <PresentationFormat>Экран (16:9)</PresentationFormat>
  <Paragraphs>108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ВЕБИНАР Исследовательские аспекты построения общероссийской системы оценки качества образования: задачи в зоне ближайшего развития  3 февраля 2012 года </vt:lpstr>
      <vt:lpstr>УЧАСТНИКИ ВЕБИНАРА СО СТОРОНЫ РТЦ</vt:lpstr>
      <vt:lpstr>СТАТИСТИКА УЧАСТНИКОВ ВЕБИНАРА</vt:lpstr>
      <vt:lpstr>МАТЕРИАЛЫ СЕМИНАРА</vt:lpstr>
      <vt:lpstr>РОССИЙСКИЙ ТРЕНИНГОВЫЙ ЦЕНТР</vt:lpstr>
      <vt:lpstr>WWW.RTC-EDU.RU</vt:lpstr>
      <vt:lpstr>ДАЙДЖЕСТ УЧЕБНЫХ МАТЕРИАЛОВ</vt:lpstr>
      <vt:lpstr>ПЛАН УЧЕБНЫХ МЕРОПРИЯТИЙ до конца 2012 г.</vt:lpstr>
      <vt:lpstr>ПЛАН УЧЕБНЫХ МЕРОПРИЯТИЙ до конца 2012 г.</vt:lpstr>
      <vt:lpstr>ПЛАН УЧЕБНЫХ МЕРОПРИЯТИЙ до конца 2012 г.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Вальдман</cp:lastModifiedBy>
  <cp:revision>176</cp:revision>
  <dcterms:created xsi:type="dcterms:W3CDTF">2011-08-25T06:09:31Z</dcterms:created>
  <dcterms:modified xsi:type="dcterms:W3CDTF">2012-02-01T15:26:39Z</dcterms:modified>
</cp:coreProperties>
</file>